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2617" y="517183"/>
            <a:ext cx="11039383" cy="2616199"/>
          </a:xfrm>
        </p:spPr>
        <p:txBody>
          <a:bodyPr>
            <a:normAutofit/>
          </a:bodyPr>
          <a:lstStyle/>
          <a:p>
            <a:r>
              <a:rPr lang="ar-SA" sz="5400" dirty="0" smtClean="0">
                <a:latin typeface="Traditional Arabic" panose="02020803070505020304" pitchFamily="18" charset="-78"/>
                <a:cs typeface="Traditional Arabic" panose="02020803070505020304" pitchFamily="18" charset="-78"/>
              </a:rPr>
              <a:t>البرامج والخدمات التي تتضمنها سياسة الرعاية الاجتماعية</a:t>
            </a:r>
            <a:endParaRPr lang="ar-SA" sz="5400" dirty="0">
              <a:latin typeface="Traditional Arabic" panose="02020803070505020304" pitchFamily="18" charset="-78"/>
              <a:cs typeface="Traditional Arabic" panose="02020803070505020304" pitchFamily="18" charset="-78"/>
            </a:endParaRPr>
          </a:p>
        </p:txBody>
      </p:sp>
      <p:sp>
        <p:nvSpPr>
          <p:cNvPr id="3" name="Subtitl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503792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المقوم الثالث : المهارات والقدرة على التطبيق.</a:t>
            </a:r>
            <a:endParaRPr lang="ar-SA" dirty="0"/>
          </a:p>
        </p:txBody>
      </p:sp>
      <p:sp>
        <p:nvSpPr>
          <p:cNvPr id="3" name="Content Placeholder 2"/>
          <p:cNvSpPr>
            <a:spLocks noGrp="1"/>
          </p:cNvSpPr>
          <p:nvPr>
            <p:ph idx="1"/>
          </p:nvPr>
        </p:nvSpPr>
        <p:spPr/>
        <p:txBody>
          <a:bodyPr>
            <a:normAutofit lnSpcReduction="10000"/>
          </a:bodyPr>
          <a:lstStyle/>
          <a:p>
            <a:r>
              <a:rPr lang="ar-SA" dirty="0" smtClean="0"/>
              <a:t>المهارة : هي قدرة الاخصائي الاجتماعي على التاثير لتعديل سلوك أو مساعدة الافراد في المواقف الخاصة , وتتضمن استخدام المعارف والخبرات . </a:t>
            </a:r>
          </a:p>
          <a:p>
            <a:r>
              <a:rPr lang="ar-SA" dirty="0" smtClean="0"/>
              <a:t>المحاور التي يجب أن يركز البرنامج التدريبي عليها لأكتساب الاخصائي المهارات : </a:t>
            </a:r>
          </a:p>
          <a:p>
            <a:r>
              <a:rPr lang="ar-SA" dirty="0" smtClean="0"/>
              <a:t>محور التخطيط للبرنامج التدريبي بعناية . </a:t>
            </a:r>
          </a:p>
          <a:p>
            <a:r>
              <a:rPr lang="ar-SA" dirty="0" smtClean="0"/>
              <a:t>محور توزيع البرنامج على المدى الزمني .</a:t>
            </a:r>
          </a:p>
          <a:p>
            <a:r>
              <a:rPr lang="ar-SA" dirty="0" smtClean="0"/>
              <a:t>محور تصميم النماذج بشكل يضمن نقل المعارف والمهارات إلى الواقع . </a:t>
            </a:r>
            <a:endParaRPr lang="ar-SA" dirty="0"/>
          </a:p>
        </p:txBody>
      </p:sp>
    </p:spTree>
    <p:extLst>
      <p:ext uri="{BB962C8B-B14F-4D97-AF65-F5344CB8AC3E}">
        <p14:creationId xmlns:p14="http://schemas.microsoft.com/office/powerpoint/2010/main" val="2742194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ومما يساعد الاخصائي على اكتساب المهارات المهنية مايلي : </a:t>
            </a:r>
            <a:endParaRPr lang="ar-SA" dirty="0"/>
          </a:p>
        </p:txBody>
      </p:sp>
      <p:sp>
        <p:nvSpPr>
          <p:cNvPr id="3" name="Content Placeholder 2"/>
          <p:cNvSpPr>
            <a:spLocks noGrp="1"/>
          </p:cNvSpPr>
          <p:nvPr>
            <p:ph idx="1"/>
          </p:nvPr>
        </p:nvSpPr>
        <p:spPr/>
        <p:txBody>
          <a:bodyPr/>
          <a:lstStyle/>
          <a:p>
            <a:r>
              <a:rPr lang="ar-SA" dirty="0" smtClean="0"/>
              <a:t>الممارسة والتكرار . ( التدريب الميداني ) </a:t>
            </a:r>
          </a:p>
          <a:p>
            <a:r>
              <a:rPr lang="ar-SA" dirty="0" smtClean="0"/>
              <a:t>التوجيه . ( مشرف التدريب ) </a:t>
            </a:r>
          </a:p>
          <a:p>
            <a:r>
              <a:rPr lang="ar-SA" dirty="0" smtClean="0"/>
              <a:t>القدوة الحسنة . ( قد يكون مشرف التدريب أو أخصائي ناجح في المجال ) </a:t>
            </a:r>
          </a:p>
          <a:p>
            <a:r>
              <a:rPr lang="ar-SA" dirty="0" smtClean="0"/>
              <a:t>التشجيع . ( سواء من قبل مشرف التدريب أو القدوة . )</a:t>
            </a:r>
          </a:p>
          <a:p>
            <a:endParaRPr lang="ar-SA" dirty="0"/>
          </a:p>
        </p:txBody>
      </p:sp>
    </p:spTree>
    <p:extLst>
      <p:ext uri="{BB962C8B-B14F-4D97-AF65-F5344CB8AC3E}">
        <p14:creationId xmlns:p14="http://schemas.microsoft.com/office/powerpoint/2010/main" val="1839141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المقومات الأساسية لأكتساب الاخصائي المهارات المهنية : </a:t>
            </a:r>
            <a:endParaRPr lang="ar-SA" dirty="0"/>
          </a:p>
        </p:txBody>
      </p:sp>
      <p:sp>
        <p:nvSpPr>
          <p:cNvPr id="3" name="Content Placeholder 2"/>
          <p:cNvSpPr>
            <a:spLocks noGrp="1"/>
          </p:cNvSpPr>
          <p:nvPr>
            <p:ph idx="1"/>
          </p:nvPr>
        </p:nvSpPr>
        <p:spPr>
          <a:xfrm>
            <a:off x="1484310" y="2666999"/>
            <a:ext cx="10018713" cy="3926984"/>
          </a:xfrm>
        </p:spPr>
        <p:txBody>
          <a:bodyPr>
            <a:normAutofit fontScale="77500" lnSpcReduction="20000"/>
          </a:bodyPr>
          <a:lstStyle/>
          <a:p>
            <a:r>
              <a:rPr lang="ar-SA" dirty="0" smtClean="0"/>
              <a:t>تحديد المهارات التي يسعى الاخصائي اكتسابها . </a:t>
            </a:r>
          </a:p>
          <a:p>
            <a:r>
              <a:rPr lang="ar-SA" dirty="0" smtClean="0"/>
              <a:t>التعرف على الجوانب المعرفية . ( العلوم الاخرى ) </a:t>
            </a:r>
          </a:p>
          <a:p>
            <a:r>
              <a:rPr lang="ar-SA" dirty="0" smtClean="0"/>
              <a:t>الحقائق العلمية التي تستند عليها ممارسة مهنة الخدمة الاجتماعية . ( النظريات والمداخل .) </a:t>
            </a:r>
          </a:p>
          <a:p>
            <a:r>
              <a:rPr lang="ar-SA" dirty="0" smtClean="0"/>
              <a:t>الاستعدادات الشخصية من الجوانب النفسية والاجتماعية والصحية . </a:t>
            </a:r>
          </a:p>
          <a:p>
            <a:r>
              <a:rPr lang="ar-SA" dirty="0" smtClean="0"/>
              <a:t>الدراسة العلمية . ( التعرف على التجارب الميدانية ) </a:t>
            </a:r>
          </a:p>
          <a:p>
            <a:r>
              <a:rPr lang="ar-SA" dirty="0" smtClean="0"/>
              <a:t>التدريب . </a:t>
            </a:r>
          </a:p>
          <a:p>
            <a:r>
              <a:rPr lang="ar-SA" dirty="0" smtClean="0"/>
              <a:t>القدرات التعبيرية واللفظية وغير اللفظية . </a:t>
            </a:r>
          </a:p>
          <a:p>
            <a:r>
              <a:rPr lang="ar-SA" dirty="0" smtClean="0"/>
              <a:t>الابعاد الموقفية .</a:t>
            </a:r>
          </a:p>
          <a:p>
            <a:r>
              <a:rPr lang="ar-SA" dirty="0" smtClean="0"/>
              <a:t>تحديد اساليب التدخل . </a:t>
            </a:r>
          </a:p>
          <a:p>
            <a:r>
              <a:rPr lang="ar-SA" dirty="0" smtClean="0"/>
              <a:t>التقويم الذاتي . </a:t>
            </a:r>
            <a:endParaRPr lang="ar-SA" dirty="0"/>
          </a:p>
        </p:txBody>
      </p:sp>
    </p:spTree>
    <p:extLst>
      <p:ext uri="{BB962C8B-B14F-4D97-AF65-F5344CB8AC3E}">
        <p14:creationId xmlns:p14="http://schemas.microsoft.com/office/powerpoint/2010/main" val="1166586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المهارات المعاصرة في الخدمة الاجتماعية : </a:t>
            </a:r>
            <a:endParaRPr lang="ar-SA" dirty="0"/>
          </a:p>
        </p:txBody>
      </p:sp>
      <p:sp>
        <p:nvSpPr>
          <p:cNvPr id="3" name="Content Placeholder 2"/>
          <p:cNvSpPr>
            <a:spLocks noGrp="1"/>
          </p:cNvSpPr>
          <p:nvPr>
            <p:ph idx="1"/>
          </p:nvPr>
        </p:nvSpPr>
        <p:spPr>
          <a:xfrm>
            <a:off x="1484311" y="2171162"/>
            <a:ext cx="10018713" cy="4686838"/>
          </a:xfrm>
        </p:spPr>
        <p:txBody>
          <a:bodyPr>
            <a:normAutofit fontScale="70000" lnSpcReduction="20000"/>
          </a:bodyPr>
          <a:lstStyle/>
          <a:p>
            <a:r>
              <a:rPr lang="ar-SA" dirty="0" smtClean="0"/>
              <a:t>المهارة في اختيار المدخل النظري المناسب . </a:t>
            </a:r>
          </a:p>
          <a:p>
            <a:r>
              <a:rPr lang="ar-SA" dirty="0" smtClean="0"/>
              <a:t>مهارة في تطبيق مفاهيم كل مدخل علمي للتدخل على حدة . </a:t>
            </a:r>
          </a:p>
          <a:p>
            <a:r>
              <a:rPr lang="ar-SA" dirty="0" smtClean="0"/>
              <a:t>مهارات في تكامل عملية المساعدة وترابطها وتشمل الآتي : </a:t>
            </a:r>
          </a:p>
          <a:p>
            <a:r>
              <a:rPr lang="ar-SA" dirty="0" smtClean="0"/>
              <a:t>مهارة متميزة في حصر الحقائق الدراسية عن المواقف . </a:t>
            </a:r>
          </a:p>
          <a:p>
            <a:r>
              <a:rPr lang="ar-SA" dirty="0" smtClean="0"/>
              <a:t>مهارة في تفسير المواقف . </a:t>
            </a:r>
          </a:p>
          <a:p>
            <a:r>
              <a:rPr lang="ar-SA" dirty="0" smtClean="0"/>
              <a:t>مهارة في تحديد اتجاهات العلاج . </a:t>
            </a:r>
          </a:p>
          <a:p>
            <a:endParaRPr lang="ar-SA" dirty="0"/>
          </a:p>
          <a:p>
            <a:r>
              <a:rPr lang="ar-SA" dirty="0" smtClean="0"/>
              <a:t>المهارة في ممارسة الاجراءت المهنية وتشمل </a:t>
            </a:r>
          </a:p>
          <a:p>
            <a:r>
              <a:rPr lang="ar-SA" dirty="0" smtClean="0"/>
              <a:t>مهارة في قيادة المقابلة .</a:t>
            </a:r>
          </a:p>
          <a:p>
            <a:r>
              <a:rPr lang="ar-SA" dirty="0" smtClean="0"/>
              <a:t>مهارة في تطبيق المباديء والمفاهيم . </a:t>
            </a:r>
          </a:p>
          <a:p>
            <a:r>
              <a:rPr lang="ar-SA" dirty="0" smtClean="0"/>
              <a:t>المهارة في التسجيل .</a:t>
            </a:r>
          </a:p>
          <a:p>
            <a:r>
              <a:rPr lang="ar-SA" dirty="0" smtClean="0"/>
              <a:t>المهارة في العمل مع الفريق </a:t>
            </a:r>
          </a:p>
          <a:p>
            <a:r>
              <a:rPr lang="ar-SA" dirty="0" smtClean="0"/>
              <a:t>المهارة في تحويل الحالات . / المهارة في تدعيم علاقة المؤسسة بالمؤسسات الآخرى . / مهارة إدارية . </a:t>
            </a:r>
          </a:p>
          <a:p>
            <a:endParaRPr lang="ar-SA" dirty="0"/>
          </a:p>
        </p:txBody>
      </p:sp>
    </p:spTree>
    <p:extLst>
      <p:ext uri="{BB962C8B-B14F-4D97-AF65-F5344CB8AC3E}">
        <p14:creationId xmlns:p14="http://schemas.microsoft.com/office/powerpoint/2010/main" val="1938083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المهاراة المعاصرة : </a:t>
            </a:r>
            <a:endParaRPr lang="ar-SA" dirty="0"/>
          </a:p>
        </p:txBody>
      </p:sp>
      <p:sp>
        <p:nvSpPr>
          <p:cNvPr id="3" name="Content Placeholder 2"/>
          <p:cNvSpPr>
            <a:spLocks noGrp="1"/>
          </p:cNvSpPr>
          <p:nvPr>
            <p:ph idx="1"/>
          </p:nvPr>
        </p:nvSpPr>
        <p:spPr>
          <a:xfrm>
            <a:off x="1484310" y="2666999"/>
            <a:ext cx="10018713" cy="4030015"/>
          </a:xfrm>
        </p:spPr>
        <p:txBody>
          <a:bodyPr>
            <a:normAutofit fontScale="85000" lnSpcReduction="20000"/>
          </a:bodyPr>
          <a:lstStyle/>
          <a:p>
            <a:r>
              <a:rPr lang="ar-SA" dirty="0" smtClean="0"/>
              <a:t>مهارات قيمية وتشمل : </a:t>
            </a:r>
          </a:p>
          <a:p>
            <a:r>
              <a:rPr lang="ar-SA" dirty="0" smtClean="0"/>
              <a:t>مهارة في ترجمة قيم المهنة إلى سلوك وأداء .</a:t>
            </a:r>
          </a:p>
          <a:p>
            <a:r>
              <a:rPr lang="ar-SA" dirty="0" smtClean="0"/>
              <a:t>مهارة في غرس القيم والمعايير في نفوس العملاء . </a:t>
            </a:r>
          </a:p>
          <a:p>
            <a:r>
              <a:rPr lang="ar-SA" dirty="0" smtClean="0"/>
              <a:t>مهارة في اختيار الزمان والمكان لتدعيم هذه القيم بالاساليب المناسبة . </a:t>
            </a:r>
          </a:p>
          <a:p>
            <a:endParaRPr lang="ar-SA" dirty="0"/>
          </a:p>
          <a:p>
            <a:r>
              <a:rPr lang="ar-SA" dirty="0" smtClean="0"/>
              <a:t>مهارات مهنية عامة وتشمل : </a:t>
            </a:r>
          </a:p>
          <a:p>
            <a:r>
              <a:rPr lang="ar-SA" dirty="0" smtClean="0"/>
              <a:t>مهارة في استخدام الذات المهنية في الممارسة . </a:t>
            </a:r>
          </a:p>
          <a:p>
            <a:r>
              <a:rPr lang="ar-SA" dirty="0" smtClean="0"/>
              <a:t>مهارة في النقد والتقويم الذاتي . </a:t>
            </a:r>
          </a:p>
          <a:p>
            <a:r>
              <a:rPr lang="ar-SA" dirty="0" smtClean="0"/>
              <a:t>مهارة في توظيف خدمات المؤسسة والمجتمع لصالح العملاء . </a:t>
            </a:r>
          </a:p>
          <a:p>
            <a:r>
              <a:rPr lang="ar-SA" dirty="0" smtClean="0"/>
              <a:t>مهارة في التوفيق الإبداعي بين النظرية والتطبيق لك مؤسسة على حدة . </a:t>
            </a:r>
          </a:p>
          <a:p>
            <a:endParaRPr lang="ar-SA" dirty="0"/>
          </a:p>
        </p:txBody>
      </p:sp>
    </p:spTree>
    <p:extLst>
      <p:ext uri="{BB962C8B-B14F-4D97-AF65-F5344CB8AC3E}">
        <p14:creationId xmlns:p14="http://schemas.microsoft.com/office/powerpoint/2010/main" val="2134886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المقوم الرابع / القيم والمعايير الاخلاقية ( المقومات المهنية للخدمة الاجتماعية ) </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أهمية القيم للخدمة الاجتماعية :</a:t>
            </a:r>
          </a:p>
          <a:p>
            <a:r>
              <a:rPr lang="ar-SA" dirty="0" smtClean="0"/>
              <a:t>أن الاعتراف بقيمة الانسان أسمى من مساعدتة . </a:t>
            </a:r>
          </a:p>
          <a:p>
            <a:r>
              <a:rPr lang="ar-SA" dirty="0" smtClean="0"/>
              <a:t>أن العملاء غالبا منبوذين من المجتمع ولذالك هم بحاجة إلى القبول والتسامح . </a:t>
            </a:r>
          </a:p>
          <a:p>
            <a:r>
              <a:rPr lang="ar-SA" dirty="0" smtClean="0"/>
              <a:t>تفقد المساعدة مصداقيتها إذا نالت من كرامة الانسان وحطت من قيمته . </a:t>
            </a:r>
          </a:p>
          <a:p>
            <a:r>
              <a:rPr lang="ar-SA" dirty="0" smtClean="0"/>
              <a:t>تمنح القيم الانسانية المهنة مصداقية وجوده . </a:t>
            </a:r>
          </a:p>
          <a:p>
            <a:r>
              <a:rPr lang="ar-SA" dirty="0" smtClean="0"/>
              <a:t>تمثل القيم واستقرارها في وقتنا أهمية خاصة في عالم انتهى إلى مادية خانقة وفردية . </a:t>
            </a:r>
          </a:p>
          <a:p>
            <a:r>
              <a:rPr lang="ar-SA" dirty="0" smtClean="0"/>
              <a:t>تمنح القيم المهنة تكاملا بين الغاية والوسيلة . </a:t>
            </a:r>
          </a:p>
          <a:p>
            <a:r>
              <a:rPr lang="ar-SA" dirty="0" smtClean="0"/>
              <a:t>تحقق القيم مكانة مجتمعية للمهنة والاعتراف بأهميتها . </a:t>
            </a:r>
            <a:endParaRPr lang="ar-SA" dirty="0"/>
          </a:p>
        </p:txBody>
      </p:sp>
    </p:spTree>
    <p:extLst>
      <p:ext uri="{BB962C8B-B14F-4D97-AF65-F5344CB8AC3E}">
        <p14:creationId xmlns:p14="http://schemas.microsoft.com/office/powerpoint/2010/main" val="3886014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المقوم السادس </a:t>
            </a:r>
            <a:br>
              <a:rPr lang="ar-SA" dirty="0" smtClean="0"/>
            </a:br>
            <a:r>
              <a:rPr lang="ar-SA" dirty="0" smtClean="0"/>
              <a:t>مؤسسات الممارسة</a:t>
            </a:r>
            <a:br>
              <a:rPr lang="ar-SA" dirty="0" smtClean="0"/>
            </a:br>
            <a:r>
              <a:rPr lang="ar-SA" dirty="0" smtClean="0"/>
              <a:t>(النسق المؤسسي)</a:t>
            </a:r>
            <a:endParaRPr lang="ar-SA" dirty="0"/>
          </a:p>
        </p:txBody>
      </p:sp>
      <p:sp>
        <p:nvSpPr>
          <p:cNvPr id="3" name="Content Placeholder 2"/>
          <p:cNvSpPr>
            <a:spLocks noGrp="1"/>
          </p:cNvSpPr>
          <p:nvPr>
            <p:ph idx="1"/>
          </p:nvPr>
        </p:nvSpPr>
        <p:spPr/>
        <p:txBody>
          <a:bodyPr/>
          <a:lstStyle/>
          <a:p>
            <a:r>
              <a:rPr lang="ar-SA" dirty="0" smtClean="0"/>
              <a:t>تعريف المؤسسات الاجتماعية : </a:t>
            </a:r>
          </a:p>
          <a:p>
            <a:r>
              <a:rPr lang="ar-SA" dirty="0" smtClean="0"/>
              <a:t>( نسق اجتماعي له بناء ووظيفة بينه وبين البيئة المحيطة به تفاعل لتحقيق اهداف محدده للنسق وللبيئة . </a:t>
            </a:r>
          </a:p>
          <a:p>
            <a:endParaRPr lang="ar-SA" dirty="0" smtClean="0"/>
          </a:p>
        </p:txBody>
      </p:sp>
    </p:spTree>
    <p:extLst>
      <p:ext uri="{BB962C8B-B14F-4D97-AF65-F5344CB8AC3E}">
        <p14:creationId xmlns:p14="http://schemas.microsoft.com/office/powerpoint/2010/main" val="952816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من خلال التعريف يتضح لنا المكونات الرئيسية للمؤسسات الاجتماعية : </a:t>
            </a:r>
            <a:endParaRPr lang="ar-SA" dirty="0"/>
          </a:p>
        </p:txBody>
      </p:sp>
      <p:sp>
        <p:nvSpPr>
          <p:cNvPr id="3" name="Content Placeholder 2"/>
          <p:cNvSpPr>
            <a:spLocks noGrp="1"/>
          </p:cNvSpPr>
          <p:nvPr>
            <p:ph idx="1"/>
          </p:nvPr>
        </p:nvSpPr>
        <p:spPr/>
        <p:txBody>
          <a:bodyPr/>
          <a:lstStyle/>
          <a:p>
            <a:r>
              <a:rPr lang="ar-SA" dirty="0" smtClean="0"/>
              <a:t>بناء / وظيفة / موارد / الأنشطة/ وجود اعتماد بين المؤسسة والبيئة . </a:t>
            </a:r>
          </a:p>
          <a:p>
            <a:endParaRPr lang="ar-SA" dirty="0" smtClean="0"/>
          </a:p>
          <a:p>
            <a:endParaRPr lang="ar-SA" dirty="0"/>
          </a:p>
        </p:txBody>
      </p:sp>
    </p:spTree>
    <p:extLst>
      <p:ext uri="{BB962C8B-B14F-4D97-AF65-F5344CB8AC3E}">
        <p14:creationId xmlns:p14="http://schemas.microsoft.com/office/powerpoint/2010/main" val="41913335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مؤسسات الخدمة الاجتماعية : </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هدفها الأساسي انتاج خدمات من اجل انساق العملاء . </a:t>
            </a:r>
          </a:p>
          <a:p>
            <a:r>
              <a:rPr lang="ar-SA" dirty="0" smtClean="0"/>
              <a:t>لها جهاز فني وإداري متكامل يعمل به الممارس العام من اجل التدخل المهني لمساعدة العملاء . </a:t>
            </a:r>
          </a:p>
          <a:p>
            <a:r>
              <a:rPr lang="ar-SA" dirty="0" smtClean="0"/>
              <a:t>أنها تختلف عن المؤسسات والهيئات الاخرى من حيث حجمها ودرجة تعقيدها وتاثيرها الايجابي على الممجتمع وافراده . </a:t>
            </a:r>
          </a:p>
          <a:p>
            <a:r>
              <a:rPr lang="ar-SA" dirty="0" smtClean="0"/>
              <a:t>أنه مكان لتقديم الخدمات المتنوعة لجميع فئات افراد المجتمع . </a:t>
            </a:r>
          </a:p>
          <a:p>
            <a:r>
              <a:rPr lang="ar-SA" dirty="0" smtClean="0"/>
              <a:t>مؤسسات غير تجارية ولا تستهدف الربح او العائد . </a:t>
            </a:r>
          </a:p>
          <a:p>
            <a:r>
              <a:rPr lang="ar-SA" dirty="0" smtClean="0"/>
              <a:t>لها لوائح مقننة وشروط لتحديد نوعية المستفيدين . </a:t>
            </a:r>
          </a:p>
          <a:p>
            <a:r>
              <a:rPr lang="ar-SA" dirty="0" smtClean="0"/>
              <a:t>تتسم بالمرونة . </a:t>
            </a:r>
          </a:p>
        </p:txBody>
      </p:sp>
    </p:spTree>
    <p:extLst>
      <p:ext uri="{BB962C8B-B14F-4D97-AF65-F5344CB8AC3E}">
        <p14:creationId xmlns:p14="http://schemas.microsoft.com/office/powerpoint/2010/main" val="23542835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تصنيف المؤسسات </a:t>
            </a:r>
            <a:endParaRPr lang="ar-SA" dirty="0"/>
          </a:p>
        </p:txBody>
      </p:sp>
      <p:sp>
        <p:nvSpPr>
          <p:cNvPr id="3" name="Content Placeholder 2"/>
          <p:cNvSpPr>
            <a:spLocks noGrp="1"/>
          </p:cNvSpPr>
          <p:nvPr>
            <p:ph idx="1"/>
          </p:nvPr>
        </p:nvSpPr>
        <p:spPr>
          <a:xfrm>
            <a:off x="1484310" y="2151844"/>
            <a:ext cx="10018713" cy="4854263"/>
          </a:xfrm>
        </p:spPr>
        <p:txBody>
          <a:bodyPr>
            <a:normAutofit fontScale="85000" lnSpcReduction="20000"/>
          </a:bodyPr>
          <a:lstStyle/>
          <a:p>
            <a:endParaRPr lang="ar-SA" dirty="0" smtClean="0"/>
          </a:p>
          <a:p>
            <a:r>
              <a:rPr lang="ar-SA" dirty="0" smtClean="0"/>
              <a:t>تصنف المؤسسات الاجتماعية وفقا للمعاير التالية : </a:t>
            </a:r>
          </a:p>
          <a:p>
            <a:r>
              <a:rPr lang="ar-SA" dirty="0" smtClean="0"/>
              <a:t>المعيار الاول ( حسب التبعية ) : </a:t>
            </a:r>
          </a:p>
          <a:p>
            <a:r>
              <a:rPr lang="ar-SA" dirty="0"/>
              <a:t>مؤسسات حكومية . ( المدارس الحكومية , الضمان الاجتماعي .. إلخ ) </a:t>
            </a:r>
            <a:endParaRPr lang="ar-SA" dirty="0" smtClean="0"/>
          </a:p>
          <a:p>
            <a:r>
              <a:rPr lang="ar-SA" dirty="0" smtClean="0"/>
              <a:t>مؤسسات أهلية . ( الجميعات الخيرية ) . </a:t>
            </a:r>
          </a:p>
          <a:p>
            <a:r>
              <a:rPr lang="ar-SA" dirty="0" smtClean="0"/>
              <a:t>مؤسسات مشتركة . ( المستشفيات ) </a:t>
            </a:r>
          </a:p>
          <a:p>
            <a:endParaRPr lang="ar-SA" dirty="0"/>
          </a:p>
          <a:p>
            <a:r>
              <a:rPr lang="ar-SA" dirty="0" smtClean="0"/>
              <a:t>المعيار الثاني ( حسب نوعية العملاء ) : </a:t>
            </a:r>
          </a:p>
          <a:p>
            <a:r>
              <a:rPr lang="ar-SA" dirty="0" smtClean="0"/>
              <a:t>مؤسسات رعاية الاطفال . </a:t>
            </a:r>
          </a:p>
          <a:p>
            <a:r>
              <a:rPr lang="ar-SA" dirty="0" smtClean="0"/>
              <a:t>مؤسسات لرعاية الشباب . </a:t>
            </a:r>
          </a:p>
          <a:p>
            <a:r>
              <a:rPr lang="ar-SA" dirty="0" smtClean="0"/>
              <a:t>مؤسسات لذوي الاجتياجات الخاصة . </a:t>
            </a:r>
          </a:p>
          <a:p>
            <a:r>
              <a:rPr lang="ar-SA" dirty="0" smtClean="0"/>
              <a:t>مؤسسات لرعاية المسنين . </a:t>
            </a:r>
          </a:p>
          <a:p>
            <a:endParaRPr lang="ar-SA" dirty="0"/>
          </a:p>
        </p:txBody>
      </p:sp>
    </p:spTree>
    <p:extLst>
      <p:ext uri="{BB962C8B-B14F-4D97-AF65-F5344CB8AC3E}">
        <p14:creationId xmlns:p14="http://schemas.microsoft.com/office/powerpoint/2010/main" val="3257985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مجالات الرعاية الاجتماعية : </a:t>
            </a: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رعاية اجتماعية أساسية . ( التأمينات الاجتماعية ، الضمان الاجتماعي )</a:t>
            </a:r>
          </a:p>
          <a:p>
            <a:r>
              <a:rPr lang="ar-SA" dirty="0" smtClean="0"/>
              <a:t>رعاية اجتماعية صحية . ( الخدمات الصحية الوقائية , العلاجية , التنموية )</a:t>
            </a:r>
          </a:p>
          <a:p>
            <a:r>
              <a:rPr lang="ar-SA" dirty="0" smtClean="0"/>
              <a:t>رعاية اجتماعية تعليمية . ( فرص التعليم على كافة الافراد الاسوياء وغير الاسوياء في المجتمع ) </a:t>
            </a:r>
          </a:p>
          <a:p>
            <a:r>
              <a:rPr lang="ar-SA" dirty="0" smtClean="0"/>
              <a:t>رعاية اجتماعية عمالية . ( وزارة العمل ) </a:t>
            </a:r>
          </a:p>
          <a:p>
            <a:r>
              <a:rPr lang="ar-SA" dirty="0" smtClean="0"/>
              <a:t>رعاية اجتماعية ترويحية . ( رعاية الشباب ) </a:t>
            </a:r>
          </a:p>
          <a:p>
            <a:r>
              <a:rPr lang="ar-SA" dirty="0" smtClean="0"/>
              <a:t>رعاية اجتماعية سكانية . ( وزراة الاسكان ) </a:t>
            </a:r>
          </a:p>
          <a:p>
            <a:r>
              <a:rPr lang="ar-SA" dirty="0" smtClean="0"/>
              <a:t>رعاية اجتماعية للفئات الخاصة . ( المعاقيين , المدمنين , السجناء , ) وزراة الشئون الاجتماعية . </a:t>
            </a:r>
          </a:p>
          <a:p>
            <a:r>
              <a:rPr lang="ar-SA" dirty="0" smtClean="0"/>
              <a:t>رعاية اجتماعية تشريعية . (التشريعات الخاصة بالخدمة الاجتماعية كاقوانين التامين الصحي ) . </a:t>
            </a:r>
            <a:endParaRPr lang="ar-SA" dirty="0"/>
          </a:p>
        </p:txBody>
      </p:sp>
    </p:spTree>
    <p:extLst>
      <p:ext uri="{BB962C8B-B14F-4D97-AF65-F5344CB8AC3E}">
        <p14:creationId xmlns:p14="http://schemas.microsoft.com/office/powerpoint/2010/main" val="8090599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تصنيف المؤسسات الاجتماعية </a:t>
            </a:r>
            <a:endParaRPr lang="ar-SA" dirty="0"/>
          </a:p>
        </p:txBody>
      </p:sp>
      <p:sp>
        <p:nvSpPr>
          <p:cNvPr id="3" name="Content Placeholder 2"/>
          <p:cNvSpPr>
            <a:spLocks noGrp="1"/>
          </p:cNvSpPr>
          <p:nvPr>
            <p:ph idx="1"/>
          </p:nvPr>
        </p:nvSpPr>
        <p:spPr>
          <a:xfrm>
            <a:off x="1484310" y="2666999"/>
            <a:ext cx="10018713" cy="3901226"/>
          </a:xfrm>
        </p:spPr>
        <p:txBody>
          <a:bodyPr>
            <a:normAutofit fontScale="85000" lnSpcReduction="20000"/>
          </a:bodyPr>
          <a:lstStyle/>
          <a:p>
            <a:r>
              <a:rPr lang="ar-SA" dirty="0" smtClean="0"/>
              <a:t>المعيار الثالث ( نوعية المجال ) . </a:t>
            </a:r>
          </a:p>
          <a:p>
            <a:r>
              <a:rPr lang="ar-SA" dirty="0" smtClean="0"/>
              <a:t>وتنقسم إلى قسمين : </a:t>
            </a:r>
          </a:p>
          <a:p>
            <a:r>
              <a:rPr lang="ar-SA" dirty="0" smtClean="0"/>
              <a:t>المؤسسات الأولية </a:t>
            </a:r>
          </a:p>
          <a:p>
            <a:r>
              <a:rPr lang="ar-SA" dirty="0" smtClean="0"/>
              <a:t>وهي التي اقيمت اساسا لتطبيق الخدمة الاجتماعية . </a:t>
            </a:r>
          </a:p>
          <a:p>
            <a:r>
              <a:rPr lang="ar-SA" dirty="0" smtClean="0"/>
              <a:t>( مؤسسات رعاية الاحداث , مؤسسات رعاية المسنين ) </a:t>
            </a:r>
          </a:p>
          <a:p>
            <a:endParaRPr lang="ar-SA" dirty="0"/>
          </a:p>
          <a:p>
            <a:r>
              <a:rPr lang="ar-SA" dirty="0" smtClean="0"/>
              <a:t>المؤسسات الثانوية : </a:t>
            </a:r>
          </a:p>
          <a:p>
            <a:r>
              <a:rPr lang="ar-SA" dirty="0" smtClean="0"/>
              <a:t>انشئت لتحقيق هدف معين وهي غير متخصصة بالخدمة الاجتماعية لكن الخدمة الاجتماعية تمثل جانب من خدماتها </a:t>
            </a:r>
          </a:p>
          <a:p>
            <a:r>
              <a:rPr lang="ar-SA" dirty="0" smtClean="0"/>
              <a:t>( المدارس , المصانع , المستشفيات , </a:t>
            </a:r>
            <a:endParaRPr lang="ar-SA" dirty="0"/>
          </a:p>
        </p:txBody>
      </p:sp>
    </p:spTree>
    <p:extLst>
      <p:ext uri="{BB962C8B-B14F-4D97-AF65-F5344CB8AC3E}">
        <p14:creationId xmlns:p14="http://schemas.microsoft.com/office/powerpoint/2010/main" val="3522725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الاعتراف المجتمعي والمكانة الاجتماعية للمهنة</a:t>
            </a:r>
            <a:endParaRPr lang="ar-SA" dirty="0"/>
          </a:p>
        </p:txBody>
      </p:sp>
      <p:sp>
        <p:nvSpPr>
          <p:cNvPr id="3" name="Content Placeholder 2"/>
          <p:cNvSpPr>
            <a:spLocks noGrp="1"/>
          </p:cNvSpPr>
          <p:nvPr>
            <p:ph idx="1"/>
          </p:nvPr>
        </p:nvSpPr>
        <p:spPr/>
        <p:txBody>
          <a:bodyPr/>
          <a:lstStyle/>
          <a:p>
            <a:r>
              <a:rPr lang="ar-SA" dirty="0" smtClean="0"/>
              <a:t>ونقصد بالاعتراف المجتمعي : هو الايمان الكامل بضرورة ممارسة هذه المهنة في المجتمع وهذا الاعتراف تترتب عليه إمداد المهنة بالمواد والتدعيم اللازم للمارسة . </a:t>
            </a:r>
            <a:endParaRPr lang="ar-SA" dirty="0"/>
          </a:p>
        </p:txBody>
      </p:sp>
    </p:spTree>
    <p:extLst>
      <p:ext uri="{BB962C8B-B14F-4D97-AF65-F5344CB8AC3E}">
        <p14:creationId xmlns:p14="http://schemas.microsoft.com/office/powerpoint/2010/main" val="3473064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سمات ومؤشرات الاعتراف المجتمعي  :</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الاهتمام الكبير من جانب الدولة بدعم مهنة الخدمة الاجتماعية بكليات الخدمة الخدمة الاجتماعية . </a:t>
            </a:r>
          </a:p>
          <a:p>
            <a:r>
              <a:rPr lang="ar-SA" dirty="0" smtClean="0"/>
              <a:t>الاستعانة بالاخصائيين الاجتماعيين في كافة الهيئات الحكومية والأهلية العاملة في مختلف مجالات الرعاية الاجتماعية . </a:t>
            </a:r>
          </a:p>
          <a:p>
            <a:r>
              <a:rPr lang="ar-SA" dirty="0" smtClean="0"/>
              <a:t>ظهور التنظيمات الرسمية التي تضم الاخصائيين الاجتماعيين العاملين في مختلف المجالات . </a:t>
            </a:r>
          </a:p>
          <a:p>
            <a:r>
              <a:rPr lang="ar-SA" dirty="0" smtClean="0"/>
              <a:t>عقد المؤتمرات والندوات العلمية الخاصة بمهنة الخدمة الاجتماعية . </a:t>
            </a:r>
          </a:p>
          <a:p>
            <a:r>
              <a:rPr lang="ar-SA" dirty="0" smtClean="0"/>
              <a:t>طرح وظائف مخصصة لحاملين تخصصات الخدمة الاجتماعية . </a:t>
            </a:r>
            <a:endParaRPr lang="ar-SA" dirty="0"/>
          </a:p>
        </p:txBody>
      </p:sp>
    </p:spTree>
    <p:extLst>
      <p:ext uri="{BB962C8B-B14F-4D97-AF65-F5344CB8AC3E}">
        <p14:creationId xmlns:p14="http://schemas.microsoft.com/office/powerpoint/2010/main" val="7647043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طريقة خدمة الفرد </a:t>
            </a:r>
            <a:endParaRPr lang="ar-SA" dirty="0"/>
          </a:p>
        </p:txBody>
      </p:sp>
      <p:sp>
        <p:nvSpPr>
          <p:cNvPr id="3" name="Content Placeholder 2"/>
          <p:cNvSpPr>
            <a:spLocks noGrp="1"/>
          </p:cNvSpPr>
          <p:nvPr>
            <p:ph idx="1"/>
          </p:nvPr>
        </p:nvSpPr>
        <p:spPr/>
        <p:txBody>
          <a:bodyPr/>
          <a:lstStyle/>
          <a:p>
            <a:r>
              <a:rPr lang="ar-SA" dirty="0" smtClean="0"/>
              <a:t>تعتبر خدمة الفرد اول طرق المهنة في مجال الخدمة الاجتماعية كمهنة مستقلة وكاسلوب للمساعدة الفردية لذوي المشكلات الاجتماعية النفسية </a:t>
            </a:r>
          </a:p>
          <a:p>
            <a:r>
              <a:rPr lang="ar-SA" dirty="0" smtClean="0"/>
              <a:t>وكانت ماري ريتشموند الدور الكبير في ظهور خدمة الفرد. </a:t>
            </a:r>
            <a:endParaRPr lang="ar-SA" dirty="0"/>
          </a:p>
        </p:txBody>
      </p:sp>
    </p:spTree>
    <p:extLst>
      <p:ext uri="{BB962C8B-B14F-4D97-AF65-F5344CB8AC3E}">
        <p14:creationId xmlns:p14="http://schemas.microsoft.com/office/powerpoint/2010/main" val="1138958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طريقة خدمة الفرد </a:t>
            </a:r>
            <a:endParaRPr lang="ar-SA" dirty="0"/>
          </a:p>
        </p:txBody>
      </p:sp>
      <p:sp>
        <p:nvSpPr>
          <p:cNvPr id="3" name="Content Placeholder 2"/>
          <p:cNvSpPr>
            <a:spLocks noGrp="1"/>
          </p:cNvSpPr>
          <p:nvPr>
            <p:ph idx="1"/>
          </p:nvPr>
        </p:nvSpPr>
        <p:spPr/>
        <p:txBody>
          <a:bodyPr/>
          <a:lstStyle/>
          <a:p>
            <a:r>
              <a:rPr lang="ar-SA" dirty="0" smtClean="0"/>
              <a:t>هي عملية مهنية تسعى إلى مساعدة الافراد لمواجهة مشكلاتهم وايجاد الفرصة لكي يحيا الافراد حياة راضية .</a:t>
            </a:r>
            <a:endParaRPr lang="ar-SA" dirty="0"/>
          </a:p>
        </p:txBody>
      </p:sp>
    </p:spTree>
    <p:extLst>
      <p:ext uri="{BB962C8B-B14F-4D97-AF65-F5344CB8AC3E}">
        <p14:creationId xmlns:p14="http://schemas.microsoft.com/office/powerpoint/2010/main" val="38396061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طريقة خدمة الفرد </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طريقة علمية وعملية .</a:t>
            </a:r>
          </a:p>
          <a:p>
            <a:r>
              <a:rPr lang="ar-SA" dirty="0" smtClean="0"/>
              <a:t>ظهر هذا الاطار من خلال عوامل نفسية واجتماعية توصل إليها الاخصائي من خلال البحوث والتجارب .</a:t>
            </a:r>
          </a:p>
          <a:p>
            <a:r>
              <a:rPr lang="ar-SA" dirty="0" smtClean="0"/>
              <a:t>طريقة خدمة الفرد لها مبادئها واسسها العلمية المستمدة من العلوم الاجتماعية والعلوم الاخرى . </a:t>
            </a:r>
          </a:p>
          <a:p>
            <a:r>
              <a:rPr lang="ar-SA" dirty="0" smtClean="0"/>
              <a:t>تعتمد طريقة خدمة الفرد على بناء قيمي وديني واخلاقي التي يعتمد عليى الاخصائي للتدخل المهني . </a:t>
            </a:r>
          </a:p>
          <a:p>
            <a:r>
              <a:rPr lang="ar-SA" dirty="0" smtClean="0"/>
              <a:t>تمارس خدمة الفرد بواسطة اشخاص مؤهلين ومهنين على مستوى نظري وتطبيقي.</a:t>
            </a:r>
          </a:p>
        </p:txBody>
      </p:sp>
    </p:spTree>
    <p:extLst>
      <p:ext uri="{BB962C8B-B14F-4D97-AF65-F5344CB8AC3E}">
        <p14:creationId xmlns:p14="http://schemas.microsoft.com/office/powerpoint/2010/main" val="12525214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طريقة خدمة الفرد</a:t>
            </a:r>
            <a:endParaRPr lang="ar-SA" dirty="0"/>
          </a:p>
        </p:txBody>
      </p:sp>
      <p:sp>
        <p:nvSpPr>
          <p:cNvPr id="3" name="Content Placeholder 2"/>
          <p:cNvSpPr>
            <a:spLocks noGrp="1"/>
          </p:cNvSpPr>
          <p:nvPr>
            <p:ph idx="1"/>
          </p:nvPr>
        </p:nvSpPr>
        <p:spPr>
          <a:xfrm>
            <a:off x="1484310" y="2666999"/>
            <a:ext cx="10018713" cy="3939863"/>
          </a:xfrm>
        </p:spPr>
        <p:txBody>
          <a:bodyPr>
            <a:normAutofit fontScale="92500"/>
          </a:bodyPr>
          <a:lstStyle/>
          <a:p>
            <a:r>
              <a:rPr lang="ar-SA" dirty="0" smtClean="0"/>
              <a:t>أولاً / الهدف العام ( ويقصد بالهدف العام هو أن الهدف الاستراتيجي هو تنمية شخصية العميل ) </a:t>
            </a:r>
          </a:p>
          <a:p>
            <a:r>
              <a:rPr lang="ar-SA" dirty="0" smtClean="0"/>
              <a:t>ثانياً / الأهداف الجزئية . ولها خمس مستويات : </a:t>
            </a:r>
          </a:p>
          <a:p>
            <a:r>
              <a:rPr lang="ar-SA" dirty="0" smtClean="0"/>
              <a:t>المستوى الاول / تعديل أساسي في شخصية العميل وبيئته .</a:t>
            </a:r>
          </a:p>
          <a:p>
            <a:r>
              <a:rPr lang="ar-SA" dirty="0" smtClean="0"/>
              <a:t>المستوى الثاني / تعديل نسبي للعوامل الذاتية والبيئية وهو مستوى اكثر واقعية . </a:t>
            </a:r>
          </a:p>
          <a:p>
            <a:r>
              <a:rPr lang="ar-SA" dirty="0" smtClean="0"/>
              <a:t>المستوى الثالث / تعديل كلي او نسبي في شخصيته اكثر من البيئية . </a:t>
            </a:r>
          </a:p>
          <a:p>
            <a:r>
              <a:rPr lang="ar-SA" dirty="0" smtClean="0"/>
              <a:t>المستوى الرابع / تعديل نسبي او كلي في بيئة العميل اكثر من الذاتية . </a:t>
            </a:r>
          </a:p>
          <a:p>
            <a:r>
              <a:rPr lang="ar-SA" dirty="0" smtClean="0"/>
              <a:t>المستوى الخامس / تجميد المواقف . </a:t>
            </a:r>
            <a:endParaRPr lang="ar-SA" dirty="0"/>
          </a:p>
        </p:txBody>
      </p:sp>
    </p:spTree>
    <p:extLst>
      <p:ext uri="{BB962C8B-B14F-4D97-AF65-F5344CB8AC3E}">
        <p14:creationId xmlns:p14="http://schemas.microsoft.com/office/powerpoint/2010/main" val="116615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طريقة خدمة الفرد </a:t>
            </a:r>
            <a:endParaRPr lang="ar-SA" dirty="0"/>
          </a:p>
        </p:txBody>
      </p:sp>
      <p:sp>
        <p:nvSpPr>
          <p:cNvPr id="3" name="Content Placeholder 2"/>
          <p:cNvSpPr>
            <a:spLocks noGrp="1"/>
          </p:cNvSpPr>
          <p:nvPr>
            <p:ph idx="1"/>
          </p:nvPr>
        </p:nvSpPr>
        <p:spPr/>
        <p:txBody>
          <a:bodyPr/>
          <a:lstStyle/>
          <a:p>
            <a:r>
              <a:rPr lang="ar-SA" dirty="0" smtClean="0"/>
              <a:t>ثالثاً / الاهداف العلمية وتتضمن التالي : </a:t>
            </a:r>
          </a:p>
          <a:p>
            <a:r>
              <a:rPr lang="ar-SA" dirty="0" smtClean="0"/>
              <a:t>المحافظة على الاموال العامة وتوجيهها توجيها ً صحيحاً . </a:t>
            </a:r>
          </a:p>
          <a:p>
            <a:r>
              <a:rPr lang="ar-SA" dirty="0" smtClean="0"/>
              <a:t>المحافظة على الطاقات الانتاجية . </a:t>
            </a:r>
          </a:p>
          <a:p>
            <a:r>
              <a:rPr lang="ar-SA" dirty="0" smtClean="0"/>
              <a:t>تدعيم القيم الاجتماعية المجتمعية . </a:t>
            </a:r>
          </a:p>
          <a:p>
            <a:r>
              <a:rPr lang="ar-SA" dirty="0" smtClean="0"/>
              <a:t>الكشف المبكر لامراض المجتمع وعلله الاجتماعية . </a:t>
            </a:r>
          </a:p>
        </p:txBody>
      </p:sp>
    </p:spTree>
    <p:extLst>
      <p:ext uri="{BB962C8B-B14F-4D97-AF65-F5344CB8AC3E}">
        <p14:creationId xmlns:p14="http://schemas.microsoft.com/office/powerpoint/2010/main" val="2705853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مبادئ خدمة الفرد </a:t>
            </a:r>
            <a:endParaRPr lang="ar-SA" dirty="0"/>
          </a:p>
        </p:txBody>
      </p:sp>
      <p:sp>
        <p:nvSpPr>
          <p:cNvPr id="3" name="Content Placeholder 2"/>
          <p:cNvSpPr>
            <a:spLocks noGrp="1"/>
          </p:cNvSpPr>
          <p:nvPr>
            <p:ph idx="1"/>
          </p:nvPr>
        </p:nvSpPr>
        <p:spPr/>
        <p:txBody>
          <a:bodyPr/>
          <a:lstStyle/>
          <a:p>
            <a:r>
              <a:rPr lang="ar-SA" dirty="0" smtClean="0"/>
              <a:t>التقبل </a:t>
            </a:r>
          </a:p>
          <a:p>
            <a:r>
              <a:rPr lang="ar-SA" dirty="0" smtClean="0"/>
              <a:t>حق تقرير المصير </a:t>
            </a:r>
          </a:p>
          <a:p>
            <a:r>
              <a:rPr lang="ar-SA" dirty="0" smtClean="0"/>
              <a:t>السرية </a:t>
            </a:r>
          </a:p>
          <a:p>
            <a:r>
              <a:rPr lang="ar-SA" dirty="0" smtClean="0"/>
              <a:t>الفردية </a:t>
            </a:r>
          </a:p>
          <a:p>
            <a:r>
              <a:rPr lang="ar-SA" dirty="0" smtClean="0"/>
              <a:t>العلاقة المهنية </a:t>
            </a:r>
          </a:p>
        </p:txBody>
      </p:sp>
    </p:spTree>
    <p:extLst>
      <p:ext uri="{BB962C8B-B14F-4D97-AF65-F5344CB8AC3E}">
        <p14:creationId xmlns:p14="http://schemas.microsoft.com/office/powerpoint/2010/main" val="11196034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عمليات خدمة الفرد </a:t>
            </a:r>
            <a:endParaRPr lang="ar-SA" dirty="0"/>
          </a:p>
        </p:txBody>
      </p:sp>
      <p:sp>
        <p:nvSpPr>
          <p:cNvPr id="3" name="Content Placeholder 2"/>
          <p:cNvSpPr>
            <a:spLocks noGrp="1"/>
          </p:cNvSpPr>
          <p:nvPr>
            <p:ph idx="1"/>
          </p:nvPr>
        </p:nvSpPr>
        <p:spPr/>
        <p:txBody>
          <a:bodyPr/>
          <a:lstStyle/>
          <a:p>
            <a:r>
              <a:rPr lang="ar-SA" dirty="0" smtClean="0"/>
              <a:t>عملية الدراسة ( مناطق الدراسة ، مصادر الدراسة ، وسائل الدراسة ).( 249)</a:t>
            </a:r>
          </a:p>
          <a:p>
            <a:r>
              <a:rPr lang="ar-SA" dirty="0" smtClean="0"/>
              <a:t>عملية التشخيص .</a:t>
            </a:r>
          </a:p>
          <a:p>
            <a:r>
              <a:rPr lang="ar-SA" dirty="0" smtClean="0"/>
              <a:t>عملية العلاج . </a:t>
            </a:r>
            <a:endParaRPr lang="ar-SA" dirty="0"/>
          </a:p>
          <a:p>
            <a:pPr marL="0" indent="0">
              <a:buNone/>
            </a:pPr>
            <a:endParaRPr lang="ar-SA" dirty="0" smtClean="0"/>
          </a:p>
          <a:p>
            <a:pPr marL="0" indent="0">
              <a:buNone/>
            </a:pPr>
            <a:r>
              <a:rPr lang="ar-SA" dirty="0"/>
              <a:t> </a:t>
            </a:r>
            <a:r>
              <a:rPr lang="ar-SA" dirty="0" smtClean="0"/>
              <a:t>طرق واساليب العلاج  ( ذاتي ، بيئي ) .</a:t>
            </a:r>
          </a:p>
        </p:txBody>
      </p:sp>
    </p:spTree>
    <p:extLst>
      <p:ext uri="{BB962C8B-B14F-4D97-AF65-F5344CB8AC3E}">
        <p14:creationId xmlns:p14="http://schemas.microsoft.com/office/powerpoint/2010/main" val="1187941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latin typeface="Traditional Arabic" panose="02020803070505020304" pitchFamily="18" charset="-78"/>
                <a:cs typeface="Traditional Arabic" panose="02020803070505020304" pitchFamily="18" charset="-78"/>
              </a:rPr>
              <a:t>دور مهنة الخدمة الاجتماعية في تحقيق سياسة الرعاية الاجتماعية .  </a:t>
            </a:r>
            <a:br>
              <a:rPr lang="ar-SA" dirty="0" smtClean="0">
                <a:latin typeface="Traditional Arabic" panose="02020803070505020304" pitchFamily="18" charset="-78"/>
                <a:cs typeface="Traditional Arabic" panose="02020803070505020304" pitchFamily="18" charset="-78"/>
              </a:rPr>
            </a:br>
            <a:endParaRPr lang="ar-SA" dirty="0">
              <a:latin typeface="Traditional Arabic" panose="02020803070505020304" pitchFamily="18" charset="-78"/>
              <a:cs typeface="Traditional Arabic" panose="02020803070505020304" pitchFamily="18" charset="-78"/>
            </a:endParaRPr>
          </a:p>
        </p:txBody>
      </p:sp>
      <p:sp>
        <p:nvSpPr>
          <p:cNvPr id="3" name="Content Placeholder 2"/>
          <p:cNvSpPr>
            <a:spLocks noGrp="1"/>
          </p:cNvSpPr>
          <p:nvPr>
            <p:ph idx="1"/>
          </p:nvPr>
        </p:nvSpPr>
        <p:spPr/>
        <p:txBody>
          <a:bodyPr>
            <a:noAutofit/>
          </a:bodyPr>
          <a:lstStyle/>
          <a:p>
            <a:r>
              <a:rPr lang="ar-SA" dirty="0" smtClean="0">
                <a:latin typeface="Traditional Arabic" panose="02020803070505020304" pitchFamily="18" charset="-78"/>
                <a:cs typeface="Traditional Arabic" panose="02020803070505020304" pitchFamily="18" charset="-78"/>
              </a:rPr>
              <a:t>العمل على مد الخدمات التي تتضمنها سياسة الرعاية لكل المحتاجين . </a:t>
            </a:r>
          </a:p>
          <a:p>
            <a:r>
              <a:rPr lang="ar-SA" dirty="0" smtClean="0">
                <a:latin typeface="Traditional Arabic" panose="02020803070505020304" pitchFamily="18" charset="-78"/>
                <a:cs typeface="Traditional Arabic" panose="02020803070505020304" pitchFamily="18" charset="-78"/>
              </a:rPr>
              <a:t>الحرص على ان خدمات الرعاية الاجتماعية يتم التخطيط لها من قبل الاخصائيين المهنيين . </a:t>
            </a:r>
          </a:p>
          <a:p>
            <a:r>
              <a:rPr lang="ar-SA" dirty="0" smtClean="0">
                <a:latin typeface="Traditional Arabic" panose="02020803070505020304" pitchFamily="18" charset="-78"/>
                <a:cs typeface="Traditional Arabic" panose="02020803070505020304" pitchFamily="18" charset="-78"/>
              </a:rPr>
              <a:t>تحسين مستوى المساعدات العامة . </a:t>
            </a:r>
          </a:p>
          <a:p>
            <a:r>
              <a:rPr lang="ar-SA" dirty="0" smtClean="0">
                <a:latin typeface="Traditional Arabic" panose="02020803070505020304" pitchFamily="18" charset="-78"/>
                <a:cs typeface="Traditional Arabic" panose="02020803070505020304" pitchFamily="18" charset="-78"/>
              </a:rPr>
              <a:t>تنهض الخدمات الاجتماعية بالبرامج القومية التي تحقق سياسة الرعاية الاجتماعية . </a:t>
            </a:r>
          </a:p>
          <a:p>
            <a:r>
              <a:rPr lang="ar-SA" dirty="0" smtClean="0">
                <a:latin typeface="Traditional Arabic" panose="02020803070505020304" pitchFamily="18" charset="-78"/>
                <a:cs typeface="Traditional Arabic" panose="02020803070505020304" pitchFamily="18" charset="-78"/>
              </a:rPr>
              <a:t>المساهمة في التحديد الهرمي للاحتياجات . </a:t>
            </a:r>
          </a:p>
          <a:p>
            <a:r>
              <a:rPr lang="ar-SA" dirty="0" smtClean="0">
                <a:latin typeface="Traditional Arabic" panose="02020803070505020304" pitchFamily="18" charset="-78"/>
                <a:cs typeface="Traditional Arabic" panose="02020803070505020304" pitchFamily="18" charset="-78"/>
              </a:rPr>
              <a:t>زيادة فاعلية وكفاءة البرامج وجعلها ذات طابع إنتاجي استهلاكي ومناسبة للاحتياجات الفعلية لمن يحتاجها . </a:t>
            </a:r>
          </a:p>
          <a:p>
            <a:r>
              <a:rPr lang="ar-SA" dirty="0" smtClean="0">
                <a:latin typeface="Traditional Arabic" panose="02020803070505020304" pitchFamily="18" charset="-78"/>
                <a:cs typeface="Traditional Arabic" panose="02020803070505020304" pitchFamily="18" charset="-78"/>
              </a:rPr>
              <a:t>مساعدة صانعي القرارات باعطائهم البيانات الكافية من اجل اتخاذ القرارات المناسبة . </a:t>
            </a:r>
          </a:p>
          <a:p>
            <a:r>
              <a:rPr lang="ar-SA" dirty="0" smtClean="0">
                <a:latin typeface="Traditional Arabic" panose="02020803070505020304" pitchFamily="18" charset="-78"/>
                <a:cs typeface="Traditional Arabic" panose="02020803070505020304" pitchFamily="18" charset="-78"/>
              </a:rPr>
              <a:t>تحليل سياسة الرعاية الاجتماعية في ضوء خبراتهم المهنية من اجل التعرف على ملائمة السياسات الاجتماعية لدى الافراد . </a:t>
            </a:r>
            <a:endParaRPr lang="ar-SA" dirty="0">
              <a:latin typeface="Traditional Arabic" panose="02020803070505020304" pitchFamily="18" charset="-78"/>
              <a:cs typeface="Traditional Arabic" panose="02020803070505020304" pitchFamily="18" charset="-78"/>
            </a:endParaRPr>
          </a:p>
        </p:txBody>
      </p:sp>
    </p:spTree>
    <p:extLst>
      <p:ext uri="{BB962C8B-B14F-4D97-AF65-F5344CB8AC3E}">
        <p14:creationId xmlns:p14="http://schemas.microsoft.com/office/powerpoint/2010/main" val="126036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العلاج الذاتي </a:t>
            </a:r>
            <a:endParaRPr lang="ar-SA" dirty="0"/>
          </a:p>
        </p:txBody>
      </p:sp>
      <p:sp>
        <p:nvSpPr>
          <p:cNvPr id="3" name="Content Placeholder 2"/>
          <p:cNvSpPr>
            <a:spLocks noGrp="1"/>
          </p:cNvSpPr>
          <p:nvPr>
            <p:ph idx="1"/>
          </p:nvPr>
        </p:nvSpPr>
        <p:spPr/>
        <p:txBody>
          <a:bodyPr/>
          <a:lstStyle/>
          <a:p>
            <a:r>
              <a:rPr lang="ar-SA" dirty="0" smtClean="0"/>
              <a:t>هو التاثير الايجابي على شخصية الفرد وتقويتها .</a:t>
            </a:r>
          </a:p>
          <a:p>
            <a:r>
              <a:rPr lang="ar-SA" dirty="0" smtClean="0"/>
              <a:t>اساليب العلاج الذاتي : </a:t>
            </a:r>
          </a:p>
          <a:p>
            <a:r>
              <a:rPr lang="ar-SA" dirty="0" smtClean="0"/>
              <a:t>التوضيح : مساعدة العميل على تفهم العوامل البيئية والظروف المحيطة به .</a:t>
            </a:r>
          </a:p>
          <a:p>
            <a:r>
              <a:rPr lang="ar-SA" dirty="0" smtClean="0"/>
              <a:t>تكوين البصيرة : مساعدة العميل على تفهم نفسه وتوضيح بعض الحقائق التي كانت خافية عليه . </a:t>
            </a:r>
          </a:p>
          <a:p>
            <a:r>
              <a:rPr lang="ar-SA" dirty="0" smtClean="0"/>
              <a:t>المعونة النفسية : مساعدة العميل على التخلص من الانفعالات السلبية . </a:t>
            </a:r>
            <a:endParaRPr lang="ar-SA" dirty="0"/>
          </a:p>
        </p:txBody>
      </p:sp>
    </p:spTree>
    <p:extLst>
      <p:ext uri="{BB962C8B-B14F-4D97-AF65-F5344CB8AC3E}">
        <p14:creationId xmlns:p14="http://schemas.microsoft.com/office/powerpoint/2010/main" val="3731516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العلاج البيئي </a:t>
            </a:r>
            <a:endParaRPr lang="ar-SA" dirty="0"/>
          </a:p>
        </p:txBody>
      </p:sp>
      <p:sp>
        <p:nvSpPr>
          <p:cNvPr id="3" name="Content Placeholder 2"/>
          <p:cNvSpPr>
            <a:spLocks noGrp="1"/>
          </p:cNvSpPr>
          <p:nvPr>
            <p:ph idx="1"/>
          </p:nvPr>
        </p:nvSpPr>
        <p:spPr/>
        <p:txBody>
          <a:bodyPr/>
          <a:lstStyle/>
          <a:p>
            <a:r>
              <a:rPr lang="ar-SA" dirty="0" smtClean="0"/>
              <a:t>الجهود المبذولة من اجل تخفيف الضغوط الخارجية على العميل والتي تؤثر سلبا على موقف العميل .</a:t>
            </a:r>
          </a:p>
          <a:p>
            <a:r>
              <a:rPr lang="ar-SA" dirty="0" smtClean="0"/>
              <a:t>ينقسم العلاج البيئي الى قسمين : </a:t>
            </a:r>
          </a:p>
          <a:p>
            <a:r>
              <a:rPr lang="ar-SA" dirty="0" smtClean="0"/>
              <a:t>1- خدمة مباشرة : وذالك باستغلال الموارد البيئية في الحصول على المساعدات . ( الاعانات المالية , الاسرة , المؤسسات . إلخ ) </a:t>
            </a:r>
          </a:p>
          <a:p>
            <a:r>
              <a:rPr lang="ar-SA" dirty="0" smtClean="0"/>
              <a:t>2- خدمة غير مباشرة : تعديل اتجاهات الافراد المحيطين بالعميل .</a:t>
            </a:r>
            <a:endParaRPr lang="ar-SA" dirty="0"/>
          </a:p>
        </p:txBody>
      </p:sp>
    </p:spTree>
    <p:extLst>
      <p:ext uri="{BB962C8B-B14F-4D97-AF65-F5344CB8AC3E}">
        <p14:creationId xmlns:p14="http://schemas.microsoft.com/office/powerpoint/2010/main" val="19731204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خدمة الجماعة </a:t>
            </a:r>
            <a:endParaRPr lang="ar-SA" dirty="0"/>
          </a:p>
        </p:txBody>
      </p:sp>
      <p:sp>
        <p:nvSpPr>
          <p:cNvPr id="3" name="Content Placeholder 2"/>
          <p:cNvSpPr>
            <a:spLocks noGrp="1"/>
          </p:cNvSpPr>
          <p:nvPr>
            <p:ph idx="1"/>
          </p:nvPr>
        </p:nvSpPr>
        <p:spPr/>
        <p:txBody>
          <a:bodyPr/>
          <a:lstStyle/>
          <a:p>
            <a:r>
              <a:rPr lang="ar-SA" dirty="0" smtClean="0"/>
              <a:t>التعريف : </a:t>
            </a:r>
          </a:p>
          <a:p>
            <a:r>
              <a:rPr lang="ar-SA" dirty="0" smtClean="0"/>
              <a:t>هي إحدى طرق الخدمة الاجتماعية التي يستخدمها الاخصائي الاجتماعي لمساعدة الافراد في الجماعات من خلال استخدام البرامج المتعددة لزيادة التواصل والتفاعل واكسابهم بعض الخبرات الجديدة . </a:t>
            </a:r>
            <a:endParaRPr lang="ar-SA" dirty="0"/>
          </a:p>
        </p:txBody>
      </p:sp>
    </p:spTree>
    <p:extLst>
      <p:ext uri="{BB962C8B-B14F-4D97-AF65-F5344CB8AC3E}">
        <p14:creationId xmlns:p14="http://schemas.microsoft.com/office/powerpoint/2010/main" val="10408644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خدمة الجماعة </a:t>
            </a:r>
            <a:endParaRPr lang="ar-SA" dirty="0"/>
          </a:p>
        </p:txBody>
      </p:sp>
      <p:sp>
        <p:nvSpPr>
          <p:cNvPr id="3" name="Content Placeholder 2"/>
          <p:cNvSpPr>
            <a:spLocks noGrp="1"/>
          </p:cNvSpPr>
          <p:nvPr>
            <p:ph idx="1"/>
          </p:nvPr>
        </p:nvSpPr>
        <p:spPr/>
        <p:txBody>
          <a:bodyPr/>
          <a:lstStyle/>
          <a:p>
            <a:r>
              <a:rPr lang="ar-SA" dirty="0" smtClean="0"/>
              <a:t>تستند على المعرفة العلمية . </a:t>
            </a:r>
          </a:p>
          <a:p>
            <a:r>
              <a:rPr lang="ar-SA" dirty="0" smtClean="0"/>
              <a:t>تمارس من قبل متخصصين .</a:t>
            </a:r>
          </a:p>
          <a:p>
            <a:r>
              <a:rPr lang="ar-SA" dirty="0" smtClean="0"/>
              <a:t>تتعامل مع مختلف الجماعات الإنسانية .</a:t>
            </a:r>
          </a:p>
          <a:p>
            <a:r>
              <a:rPr lang="ar-SA" dirty="0" smtClean="0"/>
              <a:t>هدفها الاساسي نمو الفر والجماعة يؤدي إلى نمو المجتمع . </a:t>
            </a:r>
          </a:p>
          <a:p>
            <a:r>
              <a:rPr lang="ar-SA" dirty="0" smtClean="0"/>
              <a:t>تعتمد خدمة الجماعة على محاور رئيسية ثلاث : </a:t>
            </a:r>
          </a:p>
          <a:p>
            <a:r>
              <a:rPr lang="ar-SA" dirty="0" smtClean="0"/>
              <a:t>افراد ، أخصائي ، برامج </a:t>
            </a:r>
          </a:p>
        </p:txBody>
      </p:sp>
    </p:spTree>
    <p:extLst>
      <p:ext uri="{BB962C8B-B14F-4D97-AF65-F5344CB8AC3E}">
        <p14:creationId xmlns:p14="http://schemas.microsoft.com/office/powerpoint/2010/main" val="4538049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خدمة الجماعة </a:t>
            </a:r>
            <a:endParaRPr lang="ar-SA" dirty="0"/>
          </a:p>
        </p:txBody>
      </p:sp>
      <p:sp>
        <p:nvSpPr>
          <p:cNvPr id="3" name="Content Placeholder 2"/>
          <p:cNvSpPr>
            <a:spLocks noGrp="1"/>
          </p:cNvSpPr>
          <p:nvPr>
            <p:ph idx="1"/>
          </p:nvPr>
        </p:nvSpPr>
        <p:spPr/>
        <p:txBody>
          <a:bodyPr/>
          <a:lstStyle/>
          <a:p>
            <a:r>
              <a:rPr lang="ar-SA" dirty="0" smtClean="0"/>
              <a:t>مساعدة الافراد على النضج وتنمية شخصياتهم وتلبية احتياجاتهم . </a:t>
            </a:r>
          </a:p>
          <a:p>
            <a:r>
              <a:rPr lang="ar-SA" dirty="0" smtClean="0"/>
              <a:t>إتاحة الفرصة للافراد لاكتساب المهارات . </a:t>
            </a:r>
          </a:p>
          <a:p>
            <a:r>
              <a:rPr lang="ar-SA" dirty="0" smtClean="0"/>
              <a:t>تعويد الافراد على ممارسة الحياة الديموقراطية . </a:t>
            </a:r>
          </a:p>
          <a:p>
            <a:r>
              <a:rPr lang="ar-SA" dirty="0" smtClean="0"/>
              <a:t>مساعدة الافراد على تعديل وتغيير اتجاهاتهم نحو أنفسهم . </a:t>
            </a:r>
          </a:p>
          <a:p>
            <a:r>
              <a:rPr lang="ar-SA" dirty="0" smtClean="0"/>
              <a:t>غرس القيم الاجتماعية كالعدل والصدق والامانة .</a:t>
            </a:r>
            <a:endParaRPr lang="ar-SA" dirty="0"/>
          </a:p>
        </p:txBody>
      </p:sp>
    </p:spTree>
    <p:extLst>
      <p:ext uri="{BB962C8B-B14F-4D97-AF65-F5344CB8AC3E}">
        <p14:creationId xmlns:p14="http://schemas.microsoft.com/office/powerpoint/2010/main" val="377581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مبادئ خدمة الجماعة </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تكون على اساس مرسوم . </a:t>
            </a:r>
          </a:p>
          <a:p>
            <a:r>
              <a:rPr lang="ar-SA" dirty="0" smtClean="0"/>
              <a:t>الاهداف المعينة . ( بتحديد اهداف تكفل نمو الفرد والجماعة ) </a:t>
            </a:r>
          </a:p>
          <a:p>
            <a:r>
              <a:rPr lang="ar-SA" dirty="0" smtClean="0"/>
              <a:t>التفاعل الجماعي الموجه .</a:t>
            </a:r>
          </a:p>
          <a:p>
            <a:r>
              <a:rPr lang="ar-SA" dirty="0" smtClean="0"/>
              <a:t>الدراسة المستمرة . </a:t>
            </a:r>
          </a:p>
          <a:p>
            <a:r>
              <a:rPr lang="ar-SA" dirty="0" smtClean="0"/>
              <a:t>تكوين علاقة طيبة بين الاخصائي والجماعة . </a:t>
            </a:r>
          </a:p>
          <a:p>
            <a:r>
              <a:rPr lang="ar-SA" dirty="0" smtClean="0"/>
              <a:t>استثمار الموارد .</a:t>
            </a:r>
          </a:p>
          <a:p>
            <a:r>
              <a:rPr lang="ar-SA" dirty="0" smtClean="0"/>
              <a:t>التقويم . </a:t>
            </a:r>
            <a:endParaRPr lang="ar-SA" dirty="0"/>
          </a:p>
        </p:txBody>
      </p:sp>
    </p:spTree>
    <p:extLst>
      <p:ext uri="{BB962C8B-B14F-4D97-AF65-F5344CB8AC3E}">
        <p14:creationId xmlns:p14="http://schemas.microsoft.com/office/powerpoint/2010/main" val="25241008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عمليات خدمة الجماعة </a:t>
            </a:r>
            <a:endParaRPr lang="ar-SA" dirty="0"/>
          </a:p>
        </p:txBody>
      </p:sp>
      <p:sp>
        <p:nvSpPr>
          <p:cNvPr id="3" name="Content Placeholder 2"/>
          <p:cNvSpPr>
            <a:spLocks noGrp="1"/>
          </p:cNvSpPr>
          <p:nvPr>
            <p:ph idx="1"/>
          </p:nvPr>
        </p:nvSpPr>
        <p:spPr/>
        <p:txBody>
          <a:bodyPr/>
          <a:lstStyle/>
          <a:p>
            <a:r>
              <a:rPr lang="ar-SA" dirty="0" smtClean="0"/>
              <a:t>الدراسة الاجتماعية . </a:t>
            </a:r>
          </a:p>
          <a:p>
            <a:r>
              <a:rPr lang="ar-SA" dirty="0" smtClean="0"/>
              <a:t>التشخيص ووضع خطة العمل . </a:t>
            </a:r>
          </a:p>
          <a:p>
            <a:r>
              <a:rPr lang="ar-SA" smtClean="0"/>
              <a:t>تنفيذ خطة العمل . </a:t>
            </a:r>
          </a:p>
          <a:p>
            <a:endParaRPr lang="ar-SA"/>
          </a:p>
        </p:txBody>
      </p:sp>
    </p:spTree>
    <p:extLst>
      <p:ext uri="{BB962C8B-B14F-4D97-AF65-F5344CB8AC3E}">
        <p14:creationId xmlns:p14="http://schemas.microsoft.com/office/powerpoint/2010/main" val="15485805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الفصل الثالث </a:t>
            </a:r>
            <a:br>
              <a:rPr lang="ar-SA" dirty="0" smtClean="0"/>
            </a:br>
            <a:r>
              <a:rPr lang="ar-SA" dirty="0" smtClean="0"/>
              <a:t>طريقة تنظيم المجتمع</a:t>
            </a:r>
            <a:endParaRPr lang="ar-SA" dirty="0"/>
          </a:p>
        </p:txBody>
      </p:sp>
      <p:sp>
        <p:nvSpPr>
          <p:cNvPr id="3" name="Content Placeholder 2"/>
          <p:cNvSpPr>
            <a:spLocks noGrp="1"/>
          </p:cNvSpPr>
          <p:nvPr>
            <p:ph idx="1"/>
          </p:nvPr>
        </p:nvSpPr>
        <p:spPr/>
        <p:txBody>
          <a:bodyPr/>
          <a:lstStyle/>
          <a:p>
            <a:r>
              <a:rPr lang="ar-SA" dirty="0" smtClean="0"/>
              <a:t>التعريف : </a:t>
            </a:r>
          </a:p>
          <a:p>
            <a:r>
              <a:rPr lang="ar-SA" dirty="0" smtClean="0"/>
              <a:t>هي عملية يتمكن من خلالها المجتمع من تحديد احتياجاته واهدافه من خلال الموارد المتاحة والمستقبلية . </a:t>
            </a:r>
          </a:p>
          <a:p>
            <a:pPr marL="0" indent="0">
              <a:buNone/>
            </a:pPr>
            <a:endParaRPr lang="ar-SA" dirty="0"/>
          </a:p>
        </p:txBody>
      </p:sp>
    </p:spTree>
    <p:extLst>
      <p:ext uri="{BB962C8B-B14F-4D97-AF65-F5344CB8AC3E}">
        <p14:creationId xmlns:p14="http://schemas.microsoft.com/office/powerpoint/2010/main" val="26759260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الخصائص </a:t>
            </a:r>
            <a:endParaRPr lang="ar-SA" dirty="0"/>
          </a:p>
        </p:txBody>
      </p:sp>
      <p:sp>
        <p:nvSpPr>
          <p:cNvPr id="3" name="Content Placeholder 2"/>
          <p:cNvSpPr>
            <a:spLocks noGrp="1"/>
          </p:cNvSpPr>
          <p:nvPr>
            <p:ph idx="1"/>
          </p:nvPr>
        </p:nvSpPr>
        <p:spPr/>
        <p:txBody>
          <a:bodyPr/>
          <a:lstStyle/>
          <a:p>
            <a:r>
              <a:rPr lang="ar-SA" dirty="0" smtClean="0"/>
              <a:t>تمارس في اطار فلسفة الخدمة الاجتماعية واهدافها ومبادئها ومقوماتها . </a:t>
            </a:r>
          </a:p>
          <a:p>
            <a:r>
              <a:rPr lang="ar-SA" dirty="0" smtClean="0"/>
              <a:t>تساعد على احداث التغيير الذي يساعد على نهوض المجتمع اقتصاديا واجتماعيا. </a:t>
            </a:r>
          </a:p>
          <a:p>
            <a:r>
              <a:rPr lang="ar-SA" dirty="0" smtClean="0"/>
              <a:t>تمارس من قبل اخصائيون اجتماعيون متخصصون . </a:t>
            </a:r>
          </a:p>
          <a:p>
            <a:r>
              <a:rPr lang="ar-SA" dirty="0" smtClean="0"/>
              <a:t>يستعين الاخصائيون بمختلف الخبراء في ممارستهم للعمل . </a:t>
            </a:r>
          </a:p>
          <a:p>
            <a:r>
              <a:rPr lang="ar-SA" dirty="0" smtClean="0"/>
              <a:t>تمارس عن طريقة أجهزة متخصصة يديرها أخائيون اجتماعيون متخصصون . </a:t>
            </a:r>
            <a:endParaRPr lang="ar-SA" dirty="0"/>
          </a:p>
        </p:txBody>
      </p:sp>
    </p:spTree>
    <p:extLst>
      <p:ext uri="{BB962C8B-B14F-4D97-AF65-F5344CB8AC3E}">
        <p14:creationId xmlns:p14="http://schemas.microsoft.com/office/powerpoint/2010/main" val="28315046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الاهداف </a:t>
            </a:r>
            <a:endParaRPr lang="ar-SA" dirty="0"/>
          </a:p>
        </p:txBody>
      </p:sp>
      <p:sp>
        <p:nvSpPr>
          <p:cNvPr id="3" name="Content Placeholder 2"/>
          <p:cNvSpPr>
            <a:spLocks noGrp="1"/>
          </p:cNvSpPr>
          <p:nvPr>
            <p:ph idx="1"/>
          </p:nvPr>
        </p:nvSpPr>
        <p:spPr/>
        <p:txBody>
          <a:bodyPr/>
          <a:lstStyle/>
          <a:p>
            <a:r>
              <a:rPr lang="ar-SA" dirty="0" smtClean="0"/>
              <a:t>أهدافها الفرعية : </a:t>
            </a:r>
          </a:p>
          <a:p>
            <a:r>
              <a:rPr lang="ar-SA" dirty="0" smtClean="0"/>
              <a:t>أهداف انجازية ( مساعدة سكان المجتمع على التخصطيط وتنفيذ برامج العلاج) </a:t>
            </a:r>
          </a:p>
          <a:p>
            <a:r>
              <a:rPr lang="ar-SA" dirty="0" smtClean="0"/>
              <a:t>أهداف مرتبطة بالعملية ( مساعدة السكان على التعامل مع المشكلات المجتمعية ) . </a:t>
            </a:r>
          </a:p>
          <a:p>
            <a:r>
              <a:rPr lang="ar-SA" dirty="0" smtClean="0"/>
              <a:t>أهداف خاصة بالعلاقات الاجتماعية . ( تغيير انماط محددة من العلاقات الاجتماعية كتحويل الصراع والنزاع إلى تعاون ) . </a:t>
            </a:r>
            <a:endParaRPr lang="ar-SA" dirty="0"/>
          </a:p>
        </p:txBody>
      </p:sp>
    </p:spTree>
    <p:extLst>
      <p:ext uri="{BB962C8B-B14F-4D97-AF65-F5344CB8AC3E}">
        <p14:creationId xmlns:p14="http://schemas.microsoft.com/office/powerpoint/2010/main" val="94021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latin typeface="Traditional Arabic" panose="02020803070505020304" pitchFamily="18" charset="-78"/>
                <a:cs typeface="Traditional Arabic" panose="02020803070505020304" pitchFamily="18" charset="-78"/>
              </a:rPr>
              <a:t>تشغل الخدمة الاجتماعية مركزا متميز من بين المهن الاخرى للأسباب الآتية : </a:t>
            </a:r>
            <a:endParaRPr lang="ar-SA" dirty="0">
              <a:latin typeface="Traditional Arabic" panose="02020803070505020304" pitchFamily="18" charset="-78"/>
              <a:cs typeface="Traditional Arabic" panose="02020803070505020304" pitchFamily="18" charset="-78"/>
            </a:endParaRPr>
          </a:p>
        </p:txBody>
      </p:sp>
      <p:sp>
        <p:nvSpPr>
          <p:cNvPr id="3" name="Content Placeholder 2"/>
          <p:cNvSpPr>
            <a:spLocks noGrp="1"/>
          </p:cNvSpPr>
          <p:nvPr>
            <p:ph idx="1"/>
          </p:nvPr>
        </p:nvSpPr>
        <p:spPr/>
        <p:txBody>
          <a:bodyPr>
            <a:normAutofit/>
          </a:bodyPr>
          <a:lstStyle/>
          <a:p>
            <a:r>
              <a:rPr lang="ar-SA" sz="3600" dirty="0" smtClean="0">
                <a:latin typeface="Traditional Arabic" panose="02020803070505020304" pitchFamily="18" charset="-78"/>
                <a:cs typeface="Traditional Arabic" panose="02020803070505020304" pitchFamily="18" charset="-78"/>
              </a:rPr>
              <a:t>تعتبر مهنة مساعدة للمهن الاخرى .</a:t>
            </a:r>
          </a:p>
          <a:p>
            <a:r>
              <a:rPr lang="ar-SA" sz="3600" dirty="0" smtClean="0">
                <a:latin typeface="Traditional Arabic" panose="02020803070505020304" pitchFamily="18" charset="-78"/>
                <a:cs typeface="Traditional Arabic" panose="02020803070505020304" pitchFamily="18" charset="-78"/>
              </a:rPr>
              <a:t>تساهم في صياغة سياسة الرعاية الاجتماعية والتخطيط . </a:t>
            </a:r>
          </a:p>
          <a:p>
            <a:r>
              <a:rPr lang="ar-SA" sz="3600" dirty="0" smtClean="0">
                <a:latin typeface="Traditional Arabic" panose="02020803070505020304" pitchFamily="18" charset="-78"/>
                <a:cs typeface="Traditional Arabic" panose="02020803070505020304" pitchFamily="18" charset="-78"/>
              </a:rPr>
              <a:t>امكانيتها بالقيام كمهنة بالعمل بين التخصصات المهنية . </a:t>
            </a:r>
            <a:endParaRPr lang="ar-SA" sz="3600" dirty="0">
              <a:latin typeface="Traditional Arabic" panose="02020803070505020304" pitchFamily="18" charset="-78"/>
              <a:cs typeface="Traditional Arabic" panose="02020803070505020304" pitchFamily="18" charset="-78"/>
            </a:endParaRPr>
          </a:p>
        </p:txBody>
      </p:sp>
    </p:spTree>
    <p:extLst>
      <p:ext uri="{BB962C8B-B14F-4D97-AF65-F5344CB8AC3E}">
        <p14:creationId xmlns:p14="http://schemas.microsoft.com/office/powerpoint/2010/main" val="12741048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المبادئ</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مبدا التقبل . </a:t>
            </a:r>
          </a:p>
          <a:p>
            <a:r>
              <a:rPr lang="ar-SA" dirty="0" smtClean="0"/>
              <a:t>مبدأ المسئولية الاجتماعية . </a:t>
            </a:r>
          </a:p>
          <a:p>
            <a:r>
              <a:rPr lang="ar-SA" dirty="0" smtClean="0"/>
              <a:t>مبدأ حق أتخاذ القرار . </a:t>
            </a:r>
          </a:p>
          <a:p>
            <a:r>
              <a:rPr lang="ar-SA" dirty="0" smtClean="0"/>
              <a:t>مبدأ الموضوعية . </a:t>
            </a:r>
          </a:p>
          <a:p>
            <a:r>
              <a:rPr lang="ar-SA" dirty="0" smtClean="0"/>
              <a:t>مبدأ التقويم الذاتي . </a:t>
            </a:r>
          </a:p>
          <a:p>
            <a:r>
              <a:rPr lang="ar-SA" dirty="0" smtClean="0"/>
              <a:t>مبدأ اشتراك الأهالي . </a:t>
            </a:r>
          </a:p>
          <a:p>
            <a:r>
              <a:rPr lang="ar-SA" dirty="0" smtClean="0"/>
              <a:t>مبدأ النمو الشامل المتوازن ( التعامل مع جميع انواع المشكلات ) . </a:t>
            </a:r>
          </a:p>
          <a:p>
            <a:r>
              <a:rPr lang="ar-SA" dirty="0" smtClean="0"/>
              <a:t>مبدأ الاعتماد على الحلول الذاتية . </a:t>
            </a:r>
            <a:endParaRPr lang="ar-SA" dirty="0"/>
          </a:p>
        </p:txBody>
      </p:sp>
    </p:spTree>
    <p:extLst>
      <p:ext uri="{BB962C8B-B14F-4D97-AF65-F5344CB8AC3E}">
        <p14:creationId xmlns:p14="http://schemas.microsoft.com/office/powerpoint/2010/main" val="16736831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عمليات تنظيم المجتمع </a:t>
            </a:r>
            <a:endParaRPr lang="ar-SA" dirty="0"/>
          </a:p>
        </p:txBody>
      </p:sp>
      <p:sp>
        <p:nvSpPr>
          <p:cNvPr id="3" name="Content Placeholder 2"/>
          <p:cNvSpPr>
            <a:spLocks noGrp="1"/>
          </p:cNvSpPr>
          <p:nvPr>
            <p:ph idx="1"/>
          </p:nvPr>
        </p:nvSpPr>
        <p:spPr>
          <a:xfrm>
            <a:off x="1484311" y="2113208"/>
            <a:ext cx="10018713" cy="4133046"/>
          </a:xfrm>
        </p:spPr>
        <p:txBody>
          <a:bodyPr>
            <a:normAutofit fontScale="85000" lnSpcReduction="20000"/>
          </a:bodyPr>
          <a:lstStyle/>
          <a:p>
            <a:r>
              <a:rPr lang="ar-SA" dirty="0" smtClean="0"/>
              <a:t>المرحلة التمهيدية . ( وتعتبر اول مراحل العمل المهني وتركز عدة مكونات اساسية : </a:t>
            </a:r>
          </a:p>
          <a:p>
            <a:r>
              <a:rPr lang="ar-SA" dirty="0" smtClean="0"/>
              <a:t>دراسة المجتمع ، تحديد نوعية المجتمع ، الاتصال بالخبراء ، معرفة الجهاز الذي سوف يعمل الاخصائي من خلاله ، شرح الموضوع للمواطينين ، كسب ثقة المواطنين ) </a:t>
            </a:r>
          </a:p>
          <a:p>
            <a:r>
              <a:rPr lang="ar-SA" dirty="0" smtClean="0"/>
              <a:t>المرحلة التخصطيطة : ( ويهتم في هذه المرحلة المنظم الاجتماعي على مايلي: </a:t>
            </a:r>
          </a:p>
          <a:p>
            <a:r>
              <a:rPr lang="ar-SA" dirty="0" smtClean="0"/>
              <a:t>المواءمة بين الموارد ، وضع الاولويات ، تحديد اهداف الخطة ، ترجمة الخطة إلى برنامج او برامج محددة ، تحديد الجهاز أو الاجهزة التي ستقوم بالتنفيذ ، تحديد الاطار الرئيسي للخطة ) . </a:t>
            </a:r>
          </a:p>
          <a:p>
            <a:r>
              <a:rPr lang="ar-SA" dirty="0" smtClean="0"/>
              <a:t>المرحلة التنفيذية : ويعمل الاخصائي او المنظم الاجتماعي على تحقيق مايلي : </a:t>
            </a:r>
          </a:p>
          <a:p>
            <a:r>
              <a:rPr lang="ar-SA" dirty="0" smtClean="0"/>
              <a:t>إحداث التغيير ، تثبيت التغيير ، استشارة الرغبة في سكان المجتمع لاحداث التغيير . </a:t>
            </a:r>
          </a:p>
          <a:p>
            <a:r>
              <a:rPr lang="ar-SA" dirty="0" smtClean="0"/>
              <a:t>المرحلة التقويمية . ( وتركز على جانبين ) </a:t>
            </a:r>
          </a:p>
          <a:p>
            <a:r>
              <a:rPr lang="ar-SA" dirty="0" smtClean="0"/>
              <a:t>جانب مدى تحقيق المشروع للهدف العام وأيضا على جانب مدى تحقيق المشروع للاهداف الجزئية . </a:t>
            </a:r>
            <a:endParaRPr lang="ar-SA" dirty="0"/>
          </a:p>
        </p:txBody>
      </p:sp>
    </p:spTree>
    <p:extLst>
      <p:ext uri="{BB962C8B-B14F-4D97-AF65-F5344CB8AC3E}">
        <p14:creationId xmlns:p14="http://schemas.microsoft.com/office/powerpoint/2010/main" val="36640314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دور الاخصائي في تنظيم المجتمع </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دور الممكن. ( تسهيل ممارسة عملية تنظيم المجتمع ) </a:t>
            </a:r>
          </a:p>
          <a:p>
            <a:r>
              <a:rPr lang="ar-SA" dirty="0" smtClean="0"/>
              <a:t>دور المرشد . ( التعاون المشترك بين سكان المجتمع ) . </a:t>
            </a:r>
          </a:p>
          <a:p>
            <a:r>
              <a:rPr lang="ar-SA" dirty="0" smtClean="0"/>
              <a:t>دور الخبير . ( إمداد المجتمع بالعلومات والحقائق ) . </a:t>
            </a:r>
          </a:p>
          <a:p>
            <a:r>
              <a:rPr lang="ar-SA" dirty="0" smtClean="0"/>
              <a:t>دور المعالج . </a:t>
            </a:r>
          </a:p>
          <a:p>
            <a:r>
              <a:rPr lang="ar-SA" dirty="0" smtClean="0"/>
              <a:t>دور المدافع . </a:t>
            </a:r>
          </a:p>
          <a:p>
            <a:r>
              <a:rPr lang="ar-SA" dirty="0" smtClean="0"/>
              <a:t>دور المنشط . ( تحفيز المجمع بالبحث عن الخدمات المتاحة في المجتمع . </a:t>
            </a:r>
          </a:p>
          <a:p>
            <a:r>
              <a:rPr lang="ar-SA" dirty="0" smtClean="0"/>
              <a:t>دور الوسيط . ( ايصال اصوات المواطنين إلى قيادات المجتمع . </a:t>
            </a:r>
            <a:endParaRPr lang="ar-SA" dirty="0"/>
          </a:p>
        </p:txBody>
      </p:sp>
    </p:spTree>
    <p:extLst>
      <p:ext uri="{BB962C8B-B14F-4D97-AF65-F5344CB8AC3E}">
        <p14:creationId xmlns:p14="http://schemas.microsoft.com/office/powerpoint/2010/main" val="23644515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الفصل الرابع </a:t>
            </a:r>
            <a:br>
              <a:rPr lang="ar-SA" dirty="0" smtClean="0"/>
            </a:br>
            <a:r>
              <a:rPr lang="ar-SA" dirty="0" smtClean="0"/>
              <a:t>التخطيط في الخدمة الاجتماعية</a:t>
            </a:r>
            <a:endParaRPr lang="ar-SA" dirty="0"/>
          </a:p>
        </p:txBody>
      </p:sp>
      <p:sp>
        <p:nvSpPr>
          <p:cNvPr id="3" name="Content Placeholder 2"/>
          <p:cNvSpPr>
            <a:spLocks noGrp="1"/>
          </p:cNvSpPr>
          <p:nvPr>
            <p:ph idx="1"/>
          </p:nvPr>
        </p:nvSpPr>
        <p:spPr/>
        <p:txBody>
          <a:bodyPr/>
          <a:lstStyle/>
          <a:p>
            <a:r>
              <a:rPr lang="ar-SA" dirty="0" smtClean="0"/>
              <a:t>التعريف : عبارة عن مجموعة من العمليات تشارك فيها القيادات المهنية والشعبية لاحداث تغييرات اجتماعية تهدف إلى نقل المجتمع من وضع اجتماعي إلى وضع افضل خلال فترة زمنية محددة وذالك باستخدام الموارد المتاحة .</a:t>
            </a:r>
            <a:endParaRPr lang="ar-SA" dirty="0"/>
          </a:p>
        </p:txBody>
      </p:sp>
    </p:spTree>
    <p:extLst>
      <p:ext uri="{BB962C8B-B14F-4D97-AF65-F5344CB8AC3E}">
        <p14:creationId xmlns:p14="http://schemas.microsoft.com/office/powerpoint/2010/main" val="18410227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خصائص التخطيط في الخدمة الاجتماعية</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تخطيط نوعي يتناول الخدمات الاجتماعية وخدمات الرعاية كمجال لتطبيق التخطيط .</a:t>
            </a:r>
          </a:p>
          <a:p>
            <a:r>
              <a:rPr lang="ar-SA" dirty="0" smtClean="0"/>
              <a:t>يقوم على منهج علمي </a:t>
            </a:r>
          </a:p>
          <a:p>
            <a:r>
              <a:rPr lang="ar-SA" dirty="0" smtClean="0"/>
              <a:t>توافق التخطيط بطبيعة ثقافة وايديولوجية المجتمع . </a:t>
            </a:r>
          </a:p>
          <a:p>
            <a:r>
              <a:rPr lang="ar-SA" dirty="0" smtClean="0"/>
              <a:t>يوجه طاقات المجتمع وموارده توجيه ايجابي لتحقيق الاهداف المجتمعية .</a:t>
            </a:r>
          </a:p>
          <a:p>
            <a:r>
              <a:rPr lang="ar-SA" dirty="0" smtClean="0"/>
              <a:t>يؤكد مشاركة افراد المجتمع . </a:t>
            </a:r>
          </a:p>
          <a:p>
            <a:r>
              <a:rPr lang="ar-SA" dirty="0" smtClean="0"/>
              <a:t>يتم من خلال اجهزة على كافة المستويات الجغرافية . ( المحلي ، الاقليمي ) .</a:t>
            </a:r>
          </a:p>
          <a:p>
            <a:r>
              <a:rPr lang="ar-SA" dirty="0" smtClean="0"/>
              <a:t>يقوم على اساس نظري وتطبيقي .</a:t>
            </a:r>
            <a:endParaRPr lang="ar-SA" dirty="0"/>
          </a:p>
        </p:txBody>
      </p:sp>
    </p:spTree>
    <p:extLst>
      <p:ext uri="{BB962C8B-B14F-4D97-AF65-F5344CB8AC3E}">
        <p14:creationId xmlns:p14="http://schemas.microsoft.com/office/powerpoint/2010/main" val="20042470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التخطيط في الخدمة الاجتماعية</a:t>
            </a:r>
            <a:endParaRPr lang="ar-SA" dirty="0"/>
          </a:p>
        </p:txBody>
      </p:sp>
      <p:sp>
        <p:nvSpPr>
          <p:cNvPr id="3" name="Content Placeholder 2"/>
          <p:cNvSpPr>
            <a:spLocks noGrp="1"/>
          </p:cNvSpPr>
          <p:nvPr>
            <p:ph idx="1"/>
          </p:nvPr>
        </p:nvSpPr>
        <p:spPr/>
        <p:txBody>
          <a:bodyPr/>
          <a:lstStyle/>
          <a:p>
            <a:r>
              <a:rPr lang="ar-SA" dirty="0" smtClean="0"/>
              <a:t>يساعد على تعبئة وتنظيم جهود الاخصائيين . </a:t>
            </a:r>
          </a:p>
          <a:p>
            <a:r>
              <a:rPr lang="ar-SA" dirty="0" smtClean="0"/>
              <a:t>يساعد الاخصائيين على ربط جميع الاجهزة ومؤسسات الخدمة الاجتماعية . </a:t>
            </a:r>
          </a:p>
          <a:p>
            <a:r>
              <a:rPr lang="ar-SA" dirty="0" smtClean="0"/>
              <a:t>يقي من الوقوع في الاخطاء التي قد تضر بالمجتمع . </a:t>
            </a:r>
          </a:p>
          <a:p>
            <a:r>
              <a:rPr lang="ar-SA" dirty="0" smtClean="0"/>
              <a:t>يحدد الاحتياجات والمشكلات . </a:t>
            </a:r>
          </a:p>
          <a:p>
            <a:r>
              <a:rPr lang="ar-SA" dirty="0" smtClean="0"/>
              <a:t>استثمار الموارد والامكانيات البشرية . </a:t>
            </a:r>
            <a:endParaRPr lang="ar-SA" dirty="0"/>
          </a:p>
        </p:txBody>
      </p:sp>
    </p:spTree>
    <p:extLst>
      <p:ext uri="{BB962C8B-B14F-4D97-AF65-F5344CB8AC3E}">
        <p14:creationId xmlns:p14="http://schemas.microsoft.com/office/powerpoint/2010/main" val="20151083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مبادئ التخطيط في الخدمة الاجتماعية </a:t>
            </a: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الواقعية . </a:t>
            </a:r>
          </a:p>
          <a:p>
            <a:r>
              <a:rPr lang="ar-SA" dirty="0" smtClean="0"/>
              <a:t>المرونة . </a:t>
            </a:r>
          </a:p>
          <a:p>
            <a:r>
              <a:rPr lang="ar-SA" dirty="0" smtClean="0"/>
              <a:t>الشمول . </a:t>
            </a:r>
          </a:p>
          <a:p>
            <a:r>
              <a:rPr lang="ar-SA" dirty="0" smtClean="0"/>
              <a:t>الموازنة . </a:t>
            </a:r>
          </a:p>
          <a:p>
            <a:r>
              <a:rPr lang="ar-SA" dirty="0" smtClean="0"/>
              <a:t>التكامل . (301)</a:t>
            </a:r>
          </a:p>
          <a:p>
            <a:r>
              <a:rPr lang="ar-SA" dirty="0" smtClean="0"/>
              <a:t>التعاون والتنسيق . </a:t>
            </a:r>
          </a:p>
          <a:p>
            <a:r>
              <a:rPr lang="ar-SA" dirty="0" smtClean="0"/>
              <a:t>التقدمية . </a:t>
            </a:r>
          </a:p>
          <a:p>
            <a:r>
              <a:rPr lang="ar-SA" dirty="0" smtClean="0"/>
              <a:t>مراعاة الظروف الداخلية والخارجية . </a:t>
            </a:r>
            <a:endParaRPr lang="ar-SA" dirty="0"/>
          </a:p>
        </p:txBody>
      </p:sp>
    </p:spTree>
    <p:extLst>
      <p:ext uri="{BB962C8B-B14F-4D97-AF65-F5344CB8AC3E}">
        <p14:creationId xmlns:p14="http://schemas.microsoft.com/office/powerpoint/2010/main" val="10572111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عمليات التخطيط في الخدمة الاجتماعية</a:t>
            </a:r>
            <a:endParaRPr lang="ar-SA" dirty="0"/>
          </a:p>
        </p:txBody>
      </p:sp>
      <p:sp>
        <p:nvSpPr>
          <p:cNvPr id="3" name="Content Placeholder 2"/>
          <p:cNvSpPr>
            <a:spLocks noGrp="1"/>
          </p:cNvSpPr>
          <p:nvPr>
            <p:ph idx="1"/>
          </p:nvPr>
        </p:nvSpPr>
        <p:spPr/>
        <p:txBody>
          <a:bodyPr/>
          <a:lstStyle/>
          <a:p>
            <a:r>
              <a:rPr lang="ar-SA" dirty="0" smtClean="0"/>
              <a:t>عملية الدراسة ووضع الخطة .</a:t>
            </a:r>
          </a:p>
          <a:p>
            <a:r>
              <a:rPr lang="ar-SA" dirty="0" smtClean="0"/>
              <a:t>عملية التنفيذ . </a:t>
            </a:r>
          </a:p>
          <a:p>
            <a:r>
              <a:rPr lang="ar-SA" dirty="0" smtClean="0"/>
              <a:t>عملية المتابعة والتقويم . </a:t>
            </a:r>
            <a:endParaRPr lang="ar-SA" dirty="0"/>
          </a:p>
        </p:txBody>
      </p:sp>
    </p:spTree>
    <p:extLst>
      <p:ext uri="{BB962C8B-B14F-4D97-AF65-F5344CB8AC3E}">
        <p14:creationId xmlns:p14="http://schemas.microsoft.com/office/powerpoint/2010/main" val="35979457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الخدمة الاجتماعية في المجال المدرسي</a:t>
            </a:r>
            <a:endParaRPr lang="ar-SA" dirty="0"/>
          </a:p>
        </p:txBody>
      </p:sp>
      <p:sp>
        <p:nvSpPr>
          <p:cNvPr id="3" name="Content Placeholder 2"/>
          <p:cNvSpPr>
            <a:spLocks noGrp="1"/>
          </p:cNvSpPr>
          <p:nvPr>
            <p:ph idx="1"/>
          </p:nvPr>
        </p:nvSpPr>
        <p:spPr/>
        <p:txBody>
          <a:bodyPr/>
          <a:lstStyle/>
          <a:p>
            <a:r>
              <a:rPr lang="ar-SA" dirty="0" smtClean="0"/>
              <a:t>الاهداف التي تسعى المدارس إلى تحقيقها : </a:t>
            </a:r>
          </a:p>
          <a:p>
            <a:r>
              <a:rPr lang="ar-SA" dirty="0" smtClean="0"/>
              <a:t>التنشئة الاجتماعية للطلاب .</a:t>
            </a:r>
          </a:p>
          <a:p>
            <a:r>
              <a:rPr lang="ar-SA" dirty="0" smtClean="0"/>
              <a:t>التنمية الاجتماعية . </a:t>
            </a:r>
          </a:p>
          <a:p>
            <a:r>
              <a:rPr lang="ar-SA" dirty="0" smtClean="0"/>
              <a:t>التحصيل الدراسي وفاعليته . </a:t>
            </a:r>
            <a:endParaRPr lang="ar-SA" dirty="0"/>
          </a:p>
        </p:txBody>
      </p:sp>
    </p:spTree>
    <p:extLst>
      <p:ext uri="{BB962C8B-B14F-4D97-AF65-F5344CB8AC3E}">
        <p14:creationId xmlns:p14="http://schemas.microsoft.com/office/powerpoint/2010/main" val="36766126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مفهود الخدمة الاجتاعية المدرسية</a:t>
            </a:r>
            <a:endParaRPr lang="ar-SA" dirty="0"/>
          </a:p>
        </p:txBody>
      </p:sp>
      <p:sp>
        <p:nvSpPr>
          <p:cNvPr id="3" name="Content Placeholder 2"/>
          <p:cNvSpPr>
            <a:spLocks noGrp="1"/>
          </p:cNvSpPr>
          <p:nvPr>
            <p:ph idx="1"/>
          </p:nvPr>
        </p:nvSpPr>
        <p:spPr/>
        <p:txBody>
          <a:bodyPr/>
          <a:lstStyle/>
          <a:p>
            <a:r>
              <a:rPr lang="ar-SA" dirty="0" smtClean="0"/>
              <a:t>هي الجهود والخدماات والبرامج التي يعدها الاخصائي الاجتماعي لطلاب في مختلف مستوياتهم التعليمية وذالك من اجل تحقيق اهداف تربوية . </a:t>
            </a:r>
            <a:endParaRPr lang="ar-SA" dirty="0"/>
          </a:p>
        </p:txBody>
      </p:sp>
    </p:spTree>
    <p:extLst>
      <p:ext uri="{BB962C8B-B14F-4D97-AF65-F5344CB8AC3E}">
        <p14:creationId xmlns:p14="http://schemas.microsoft.com/office/powerpoint/2010/main" val="3351918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9555" y="914400"/>
            <a:ext cx="10073467" cy="1752599"/>
          </a:xfrm>
        </p:spPr>
        <p:txBody>
          <a:bodyPr>
            <a:noAutofit/>
          </a:bodyPr>
          <a:lstStyle/>
          <a:p>
            <a:r>
              <a:rPr lang="ar-SA" sz="9600" dirty="0" smtClean="0">
                <a:latin typeface="Traditional Arabic" panose="02020803070505020304" pitchFamily="18" charset="-78"/>
                <a:cs typeface="Traditional Arabic" panose="02020803070505020304" pitchFamily="18" charset="-78"/>
              </a:rPr>
              <a:t>الباب الثاني </a:t>
            </a:r>
            <a:br>
              <a:rPr lang="ar-SA" sz="9600" dirty="0" smtClean="0">
                <a:latin typeface="Traditional Arabic" panose="02020803070505020304" pitchFamily="18" charset="-78"/>
                <a:cs typeface="Traditional Arabic" panose="02020803070505020304" pitchFamily="18" charset="-78"/>
              </a:rPr>
            </a:br>
            <a:r>
              <a:rPr lang="ar-SA" sz="9600" dirty="0" smtClean="0">
                <a:latin typeface="Traditional Arabic" panose="02020803070505020304" pitchFamily="18" charset="-78"/>
                <a:cs typeface="Traditional Arabic" panose="02020803070505020304" pitchFamily="18" charset="-78"/>
              </a:rPr>
              <a:t>الفصل الاول </a:t>
            </a:r>
            <a:endParaRPr lang="ar-SA" sz="9600" dirty="0">
              <a:latin typeface="Traditional Arabic" panose="02020803070505020304" pitchFamily="18" charset="-78"/>
              <a:cs typeface="Traditional Arabic" panose="02020803070505020304" pitchFamily="18" charset="-78"/>
            </a:endParaRPr>
          </a:p>
        </p:txBody>
      </p:sp>
      <p:sp>
        <p:nvSpPr>
          <p:cNvPr id="3" name="Content Placeholder 2"/>
          <p:cNvSpPr>
            <a:spLocks noGrp="1"/>
          </p:cNvSpPr>
          <p:nvPr>
            <p:ph idx="1"/>
          </p:nvPr>
        </p:nvSpPr>
        <p:spPr>
          <a:xfrm>
            <a:off x="-344490" y="3053365"/>
            <a:ext cx="10018713" cy="3124201"/>
          </a:xfrm>
        </p:spPr>
        <p:txBody>
          <a:bodyPr>
            <a:normAutofit/>
          </a:bodyPr>
          <a:lstStyle/>
          <a:p>
            <a:pPr marL="0" indent="0">
              <a:buNone/>
            </a:pPr>
            <a:r>
              <a:rPr lang="ar-SA" sz="4000" dirty="0" smtClean="0">
                <a:latin typeface="Traditional Arabic" panose="02020803070505020304" pitchFamily="18" charset="-78"/>
                <a:cs typeface="Traditional Arabic" panose="02020803070505020304" pitchFamily="18" charset="-78"/>
              </a:rPr>
              <a:t>التطور التاريخي لمهنة الخدمة الاجتماعية  </a:t>
            </a:r>
            <a:endParaRPr lang="ar-SA" sz="4000" dirty="0">
              <a:latin typeface="Traditional Arabic" panose="02020803070505020304" pitchFamily="18" charset="-78"/>
              <a:cs typeface="Traditional Arabic" panose="02020803070505020304" pitchFamily="18" charset="-78"/>
            </a:endParaRPr>
          </a:p>
        </p:txBody>
      </p:sp>
    </p:spTree>
    <p:extLst>
      <p:ext uri="{BB962C8B-B14F-4D97-AF65-F5344CB8AC3E}">
        <p14:creationId xmlns:p14="http://schemas.microsoft.com/office/powerpoint/2010/main" val="147179779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الخدمة الاجتماعية المدرسية</a:t>
            </a:r>
            <a:endParaRPr lang="ar-SA" dirty="0"/>
          </a:p>
        </p:txBody>
      </p:sp>
      <p:sp>
        <p:nvSpPr>
          <p:cNvPr id="3" name="Content Placeholder 2"/>
          <p:cNvSpPr>
            <a:spLocks noGrp="1"/>
          </p:cNvSpPr>
          <p:nvPr>
            <p:ph idx="1"/>
          </p:nvPr>
        </p:nvSpPr>
        <p:spPr/>
        <p:txBody>
          <a:bodyPr/>
          <a:lstStyle/>
          <a:p>
            <a:r>
              <a:rPr lang="ar-SA" dirty="0" smtClean="0"/>
              <a:t>المساهمة في تنشئة التلاميذ تنشئة اجتماعية سليمة .</a:t>
            </a:r>
          </a:p>
          <a:p>
            <a:r>
              <a:rPr lang="ar-SA" dirty="0" smtClean="0"/>
              <a:t>تمكين التلميذ والمدرسة من زيادة الانتاج والاسهام في التنمية . </a:t>
            </a:r>
          </a:p>
          <a:p>
            <a:endParaRPr lang="ar-SA" dirty="0"/>
          </a:p>
          <a:p>
            <a:r>
              <a:rPr lang="ar-SA" dirty="0" smtClean="0"/>
              <a:t>تعتبر هذه الاهداف الرئيسية ولكن تتعرف لها اهداف فرعية ( ص 360 )</a:t>
            </a:r>
            <a:endParaRPr lang="ar-SA" dirty="0"/>
          </a:p>
        </p:txBody>
      </p:sp>
    </p:spTree>
    <p:extLst>
      <p:ext uri="{BB962C8B-B14F-4D97-AF65-F5344CB8AC3E}">
        <p14:creationId xmlns:p14="http://schemas.microsoft.com/office/powerpoint/2010/main" val="15342136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دور الخدمة الاجتماعية في المجال المدرسي</a:t>
            </a:r>
            <a:endParaRPr lang="ar-SA" dirty="0"/>
          </a:p>
        </p:txBody>
      </p:sp>
      <p:sp>
        <p:nvSpPr>
          <p:cNvPr id="3" name="Content Placeholder 2"/>
          <p:cNvSpPr>
            <a:spLocks noGrp="1"/>
          </p:cNvSpPr>
          <p:nvPr>
            <p:ph idx="1"/>
          </p:nvPr>
        </p:nvSpPr>
        <p:spPr/>
        <p:txBody>
          <a:bodyPr/>
          <a:lstStyle/>
          <a:p>
            <a:r>
              <a:rPr lang="ar-SA" dirty="0" smtClean="0"/>
              <a:t>علاجية .( كمواجهة المشكلات الانفعالية التي يمرون بها ) </a:t>
            </a:r>
          </a:p>
          <a:p>
            <a:r>
              <a:rPr lang="ar-SA" dirty="0" smtClean="0"/>
              <a:t>وقائية . ( وقاية الطلاب من التعرض للصعوبات التي قد تعوقهم في التعليم) </a:t>
            </a:r>
          </a:p>
          <a:p>
            <a:r>
              <a:rPr lang="ar-SA" dirty="0" smtClean="0"/>
              <a:t>انشائية . توجيه الطلاب للاشتراك في بعض الانشطة داخل المدرسة .</a:t>
            </a:r>
          </a:p>
          <a:p>
            <a:r>
              <a:rPr lang="ar-SA" dirty="0" smtClean="0"/>
              <a:t>انمائية . ( صقل بعض المواهب التي قد تكون لدى الطلاب وتمنيتها بشكل ايجابي لخدمة الوطن ) . </a:t>
            </a:r>
            <a:endParaRPr lang="ar-SA" dirty="0"/>
          </a:p>
        </p:txBody>
      </p:sp>
    </p:spTree>
    <p:extLst>
      <p:ext uri="{BB962C8B-B14F-4D97-AF65-F5344CB8AC3E}">
        <p14:creationId xmlns:p14="http://schemas.microsoft.com/office/powerpoint/2010/main" val="449115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latin typeface="Traditional Arabic" panose="02020803070505020304" pitchFamily="18" charset="-78"/>
                <a:cs typeface="Traditional Arabic" panose="02020803070505020304" pitchFamily="18" charset="-78"/>
              </a:rPr>
              <a:t>العوامل التي أدت لظهور مهنة الخدمة الاجتماعية </a:t>
            </a:r>
            <a:endParaRPr lang="ar-SA" dirty="0">
              <a:latin typeface="Traditional Arabic" panose="02020803070505020304" pitchFamily="18" charset="-78"/>
              <a:cs typeface="Traditional Arabic" panose="02020803070505020304" pitchFamily="18" charset="-78"/>
            </a:endParaRPr>
          </a:p>
        </p:txBody>
      </p:sp>
      <p:sp>
        <p:nvSpPr>
          <p:cNvPr id="3" name="Content Placeholder 2"/>
          <p:cNvSpPr>
            <a:spLocks noGrp="1"/>
          </p:cNvSpPr>
          <p:nvPr>
            <p:ph idx="1"/>
          </p:nvPr>
        </p:nvSpPr>
        <p:spPr/>
        <p:txBody>
          <a:bodyPr>
            <a:normAutofit fontScale="85000" lnSpcReduction="20000"/>
          </a:bodyPr>
          <a:lstStyle/>
          <a:p>
            <a:r>
              <a:rPr lang="ar-SA" dirty="0" smtClean="0">
                <a:latin typeface="Traditional Arabic" panose="02020803070505020304" pitchFamily="18" charset="-78"/>
                <a:cs typeface="Traditional Arabic" panose="02020803070505020304" pitchFamily="18" charset="-78"/>
              </a:rPr>
              <a:t>الثورة الصناعية . </a:t>
            </a:r>
          </a:p>
          <a:p>
            <a:r>
              <a:rPr lang="ar-SA" dirty="0" smtClean="0">
                <a:latin typeface="Traditional Arabic" panose="02020803070505020304" pitchFamily="18" charset="-78"/>
                <a:cs typeface="Traditional Arabic" panose="02020803070505020304" pitchFamily="18" charset="-78"/>
              </a:rPr>
              <a:t>الحروب المتوالية . </a:t>
            </a:r>
          </a:p>
          <a:p>
            <a:r>
              <a:rPr lang="ar-SA" dirty="0" smtClean="0">
                <a:latin typeface="Traditional Arabic" panose="02020803070505020304" pitchFamily="18" charset="-78"/>
                <a:cs typeface="Traditional Arabic" panose="02020803070505020304" pitchFamily="18" charset="-78"/>
              </a:rPr>
              <a:t>انتهاء عهود الاقطاع الاوروبي . </a:t>
            </a:r>
          </a:p>
          <a:p>
            <a:r>
              <a:rPr lang="ar-SA" dirty="0" smtClean="0">
                <a:latin typeface="Traditional Arabic" panose="02020803070505020304" pitchFamily="18" charset="-78"/>
                <a:cs typeface="Traditional Arabic" panose="02020803070505020304" pitchFamily="18" charset="-78"/>
              </a:rPr>
              <a:t>فشل التشريعات المتوالية لمواجهة الفقر . </a:t>
            </a:r>
          </a:p>
          <a:p>
            <a:r>
              <a:rPr lang="ar-SA" dirty="0" smtClean="0">
                <a:latin typeface="Traditional Arabic" panose="02020803070505020304" pitchFamily="18" charset="-78"/>
                <a:cs typeface="Traditional Arabic" panose="02020803070505020304" pitchFamily="18" charset="-78"/>
              </a:rPr>
              <a:t>ظهور الافكار الاشتراكية . </a:t>
            </a:r>
          </a:p>
          <a:p>
            <a:r>
              <a:rPr lang="ar-SA" dirty="0" smtClean="0">
                <a:latin typeface="Traditional Arabic" panose="02020803070505020304" pitchFamily="18" charset="-78"/>
                <a:cs typeface="Traditional Arabic" panose="02020803070505020304" pitchFamily="18" charset="-78"/>
              </a:rPr>
              <a:t>الاكتشافات العملية الحديثة . </a:t>
            </a:r>
          </a:p>
          <a:p>
            <a:r>
              <a:rPr lang="ar-SA" dirty="0" smtClean="0">
                <a:latin typeface="Traditional Arabic" panose="02020803070505020304" pitchFamily="18" charset="-78"/>
                <a:cs typeface="Traditional Arabic" panose="02020803070505020304" pitchFamily="18" charset="-78"/>
              </a:rPr>
              <a:t>الابحاث الاجتماعية وبداية التدريب على الخدمة الاجتماعية . </a:t>
            </a:r>
          </a:p>
          <a:p>
            <a:r>
              <a:rPr lang="ar-SA" dirty="0" smtClean="0">
                <a:latin typeface="Traditional Arabic" panose="02020803070505020304" pitchFamily="18" charset="-78"/>
                <a:cs typeface="Traditional Arabic" panose="02020803070505020304" pitchFamily="18" charset="-78"/>
              </a:rPr>
              <a:t>ظهور جميعات تنظيم الاحسان والمحلات الاجتماعية . </a:t>
            </a:r>
            <a:endParaRPr lang="ar-SA" dirty="0">
              <a:latin typeface="Traditional Arabic" panose="02020803070505020304" pitchFamily="18" charset="-78"/>
              <a:cs typeface="Traditional Arabic" panose="02020803070505020304" pitchFamily="18" charset="-78"/>
            </a:endParaRPr>
          </a:p>
        </p:txBody>
      </p:sp>
    </p:spTree>
    <p:extLst>
      <p:ext uri="{BB962C8B-B14F-4D97-AF65-F5344CB8AC3E}">
        <p14:creationId xmlns:p14="http://schemas.microsoft.com/office/powerpoint/2010/main" val="1579104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الخدمة الاجتماعية </a:t>
            </a: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هي خدمة فنية ترمي إلى مساعدة الناس سواء أكانوا أفراد أو أعضاء في جماعات مختلفة لتحقيق علاقات اجتماعية مرضية بين أفراد المجتمع حتى تصل بهم إلى المستويات التي تناسب مع رغباتهم وقدراتهم في حدود أمكانيات المجتمع وظروفه . </a:t>
            </a:r>
          </a:p>
          <a:p>
            <a:r>
              <a:rPr lang="ar-SA" dirty="0" smtClean="0"/>
              <a:t>ويلاحظ في هذا التعريف : </a:t>
            </a:r>
          </a:p>
          <a:p>
            <a:r>
              <a:rPr lang="ar-SA" dirty="0" smtClean="0"/>
              <a:t>تقوم على اساس من الفن والمهارة . </a:t>
            </a:r>
          </a:p>
          <a:p>
            <a:r>
              <a:rPr lang="ar-SA" dirty="0" smtClean="0"/>
              <a:t>أنها تقدم مساعدات لناس سواء كانوا افراد أو أعضاء في جماعات . </a:t>
            </a:r>
          </a:p>
          <a:p>
            <a:r>
              <a:rPr lang="ar-SA" dirty="0" smtClean="0"/>
              <a:t>من اجل تحقيق أهداف تسعى الافراد والجماعات إلى الوصول إليها . </a:t>
            </a:r>
          </a:p>
          <a:p>
            <a:r>
              <a:rPr lang="ar-SA" dirty="0" smtClean="0"/>
              <a:t>يتوقف تقديم الخدمة غلى رغبات الافراد والجماعات من ناحية قدراتهم . </a:t>
            </a:r>
            <a:endParaRPr lang="ar-SA" dirty="0"/>
          </a:p>
        </p:txBody>
      </p:sp>
    </p:spTree>
    <p:extLst>
      <p:ext uri="{BB962C8B-B14F-4D97-AF65-F5344CB8AC3E}">
        <p14:creationId xmlns:p14="http://schemas.microsoft.com/office/powerpoint/2010/main" val="3208392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المقومات المهنية للخدمة الاجتماعية </a:t>
            </a:r>
            <a:endParaRPr lang="ar-SA" dirty="0"/>
          </a:p>
        </p:txBody>
      </p:sp>
      <p:sp>
        <p:nvSpPr>
          <p:cNvPr id="3" name="Content Placeholder 2"/>
          <p:cNvSpPr>
            <a:spLocks noGrp="1"/>
          </p:cNvSpPr>
          <p:nvPr>
            <p:ph idx="1"/>
          </p:nvPr>
        </p:nvSpPr>
        <p:spPr>
          <a:xfrm>
            <a:off x="1484310" y="2666999"/>
            <a:ext cx="10018713" cy="3836832"/>
          </a:xfrm>
        </p:spPr>
        <p:txBody>
          <a:bodyPr>
            <a:normAutofit fontScale="85000" lnSpcReduction="20000"/>
          </a:bodyPr>
          <a:lstStyle/>
          <a:p>
            <a:r>
              <a:rPr lang="ar-SA" dirty="0" smtClean="0"/>
              <a:t>المقوم الأول : أهداف اجتماعية تسعى المهنة لتحقيقها . </a:t>
            </a:r>
          </a:p>
          <a:p>
            <a:r>
              <a:rPr lang="ar-SA" dirty="0" smtClean="0"/>
              <a:t>ومن اهم هذه الاهداف مايلي: </a:t>
            </a:r>
          </a:p>
          <a:p>
            <a:r>
              <a:rPr lang="ar-SA" dirty="0" smtClean="0"/>
              <a:t>مساعدة الناس لزيادة كفائتهم وقدرتهم على حل المشاكل . </a:t>
            </a:r>
          </a:p>
          <a:p>
            <a:r>
              <a:rPr lang="ar-SA" dirty="0" smtClean="0"/>
              <a:t>مساعدة الناس للحصول على الموارد المتاحة وايضا توجيههم إلى الاستفادة من المؤسسات التي تقدم الخدمات . </a:t>
            </a:r>
          </a:p>
          <a:p>
            <a:r>
              <a:rPr lang="ar-SA" dirty="0" smtClean="0"/>
              <a:t>زيادة استفادة الافراد من المؤسسات .</a:t>
            </a:r>
          </a:p>
          <a:p>
            <a:r>
              <a:rPr lang="ar-SA" dirty="0" smtClean="0"/>
              <a:t>تسهيل التفاعل بين الفرد والآخرين في بيئاتهم .</a:t>
            </a:r>
          </a:p>
          <a:p>
            <a:r>
              <a:rPr lang="ar-SA" dirty="0" smtClean="0"/>
              <a:t>التاثير في التفاعلات بين المؤسسات الاجتماعية .</a:t>
            </a:r>
          </a:p>
          <a:p>
            <a:r>
              <a:rPr lang="ar-SA" dirty="0" smtClean="0"/>
              <a:t>التاثير على السياسة الاجتماعية من اجل النهوض بالسياسات والتشريعات التي ترفع مستوى البيئة الاجتماعية . </a:t>
            </a:r>
          </a:p>
          <a:p>
            <a:endParaRPr lang="ar-SA" dirty="0" smtClean="0"/>
          </a:p>
        </p:txBody>
      </p:sp>
    </p:spTree>
    <p:extLst>
      <p:ext uri="{BB962C8B-B14F-4D97-AF65-F5344CB8AC3E}">
        <p14:creationId xmlns:p14="http://schemas.microsoft.com/office/powerpoint/2010/main" val="147542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المقوم الثاني : القاعدة العلمية .</a:t>
            </a:r>
            <a:endParaRPr lang="ar-SA" dirty="0"/>
          </a:p>
        </p:txBody>
      </p:sp>
      <p:sp>
        <p:nvSpPr>
          <p:cNvPr id="3" name="Content Placeholder 2"/>
          <p:cNvSpPr>
            <a:spLocks noGrp="1"/>
          </p:cNvSpPr>
          <p:nvPr>
            <p:ph idx="1"/>
          </p:nvPr>
        </p:nvSpPr>
        <p:spPr/>
        <p:txBody>
          <a:bodyPr>
            <a:normAutofit fontScale="92500" lnSpcReduction="20000"/>
          </a:bodyPr>
          <a:lstStyle/>
          <a:p>
            <a:r>
              <a:rPr lang="ar-SA" dirty="0" smtClean="0"/>
              <a:t>ويقصد بالقاعدة العلمية بألوان المعرفة النظرية التي تبني عليها الممارسة المهنية أو الأساس العلمي الموضوعي للمارسة الخدمة الاجتماعية والذي يحتوي على النظريات والنماذج العلمية والمداخل النظرية والتي توجه مسار التدخل المهني بعيدا عن العشوائية . </a:t>
            </a:r>
          </a:p>
          <a:p>
            <a:r>
              <a:rPr lang="ar-SA" dirty="0" smtClean="0"/>
              <a:t>ومن هذه المصادر الرئيسية مايلي : </a:t>
            </a:r>
          </a:p>
          <a:p>
            <a:r>
              <a:rPr lang="ar-SA" dirty="0" smtClean="0"/>
              <a:t>العلوم الآخرى . </a:t>
            </a:r>
          </a:p>
          <a:p>
            <a:r>
              <a:rPr lang="ar-SA" dirty="0" smtClean="0"/>
              <a:t>علوم الخدمة الاجتماعية . </a:t>
            </a:r>
          </a:p>
          <a:p>
            <a:r>
              <a:rPr lang="ar-SA" dirty="0" smtClean="0"/>
              <a:t>الخبرات الميدانية . </a:t>
            </a:r>
          </a:p>
          <a:p>
            <a:endParaRPr lang="ar-SA" dirty="0"/>
          </a:p>
        </p:txBody>
      </p:sp>
    </p:spTree>
    <p:extLst>
      <p:ext uri="{BB962C8B-B14F-4D97-AF65-F5344CB8AC3E}">
        <p14:creationId xmlns:p14="http://schemas.microsoft.com/office/powerpoint/2010/main" val="1116921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1471</TotalTime>
  <Words>2561</Words>
  <Application>Microsoft Office PowerPoint</Application>
  <PresentationFormat>Widescreen</PresentationFormat>
  <Paragraphs>318</Paragraphs>
  <Slides>51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51</vt:i4>
      </vt:variant>
    </vt:vector>
  </HeadingPairs>
  <TitlesOfParts>
    <vt:vector size="56" baseType="lpstr">
      <vt:lpstr>Arial</vt:lpstr>
      <vt:lpstr>Corbel</vt:lpstr>
      <vt:lpstr>Tahoma</vt:lpstr>
      <vt:lpstr>Traditional Arabic</vt:lpstr>
      <vt:lpstr>Parallax</vt:lpstr>
      <vt:lpstr>البرامج والخدمات التي تتضمنها سياسة الرعاية الاجتماعية</vt:lpstr>
      <vt:lpstr>مجالات الرعاية الاجتماعية : </vt:lpstr>
      <vt:lpstr>دور مهنة الخدمة الاجتماعية في تحقيق سياسة الرعاية الاجتماعية .   </vt:lpstr>
      <vt:lpstr>تشغل الخدمة الاجتماعية مركزا متميز من بين المهن الاخرى للأسباب الآتية : </vt:lpstr>
      <vt:lpstr>الباب الثاني  الفصل الاول </vt:lpstr>
      <vt:lpstr>العوامل التي أدت لظهور مهنة الخدمة الاجتماعية </vt:lpstr>
      <vt:lpstr>تعريف الخدمة الاجتماعية </vt:lpstr>
      <vt:lpstr>المقومات المهنية للخدمة الاجتماعية </vt:lpstr>
      <vt:lpstr>المقوم الثاني : القاعدة العلمية .</vt:lpstr>
      <vt:lpstr>المقوم الثالث : المهارات والقدرة على التطبيق.</vt:lpstr>
      <vt:lpstr>ومما يساعد الاخصائي على اكتساب المهارات المهنية مايلي : </vt:lpstr>
      <vt:lpstr>المقومات الأساسية لأكتساب الاخصائي المهارات المهنية : </vt:lpstr>
      <vt:lpstr>المهارات المعاصرة في الخدمة الاجتماعية : </vt:lpstr>
      <vt:lpstr>المهاراة المعاصرة : </vt:lpstr>
      <vt:lpstr>المقوم الرابع / القيم والمعايير الاخلاقية ( المقومات المهنية للخدمة الاجتماعية ) </vt:lpstr>
      <vt:lpstr>المقوم السادس  مؤسسات الممارسة (النسق المؤسسي)</vt:lpstr>
      <vt:lpstr>من خلال التعريف يتضح لنا المكونات الرئيسية للمؤسسات الاجتماعية : </vt:lpstr>
      <vt:lpstr>خصائص مؤسسات الخدمة الاجتماعية : </vt:lpstr>
      <vt:lpstr>تصنيف المؤسسات </vt:lpstr>
      <vt:lpstr>تصنيف المؤسسات الاجتماعية </vt:lpstr>
      <vt:lpstr>الاعتراف المجتمعي والمكانة الاجتماعية للمهنة</vt:lpstr>
      <vt:lpstr>سمات ومؤشرات الاعتراف المجتمعي  :</vt:lpstr>
      <vt:lpstr>طريقة خدمة الفرد </vt:lpstr>
      <vt:lpstr>تعريف طريقة خدمة الفرد </vt:lpstr>
      <vt:lpstr>خصائص طريقة خدمة الفرد </vt:lpstr>
      <vt:lpstr>أهداف طريقة خدمة الفرد</vt:lpstr>
      <vt:lpstr>أهداف طريقة خدمة الفرد </vt:lpstr>
      <vt:lpstr>مبادئ خدمة الفرد </vt:lpstr>
      <vt:lpstr>عمليات خدمة الفرد </vt:lpstr>
      <vt:lpstr>العلاج الذاتي </vt:lpstr>
      <vt:lpstr>العلاج البيئي </vt:lpstr>
      <vt:lpstr>خدمة الجماعة </vt:lpstr>
      <vt:lpstr>خصائص خدمة الجماعة </vt:lpstr>
      <vt:lpstr>أهداف خدمة الجماعة </vt:lpstr>
      <vt:lpstr>مبادئ خدمة الجماعة </vt:lpstr>
      <vt:lpstr>عمليات خدمة الجماعة </vt:lpstr>
      <vt:lpstr>الفصل الثالث  طريقة تنظيم المجتمع</vt:lpstr>
      <vt:lpstr>الخصائص </vt:lpstr>
      <vt:lpstr>الاهداف </vt:lpstr>
      <vt:lpstr>المبادئ</vt:lpstr>
      <vt:lpstr>عمليات تنظيم المجتمع </vt:lpstr>
      <vt:lpstr>دور الاخصائي في تنظيم المجتمع </vt:lpstr>
      <vt:lpstr>الفصل الرابع  التخطيط في الخدمة الاجتماعية</vt:lpstr>
      <vt:lpstr>خصائص التخطيط في الخدمة الاجتماعية</vt:lpstr>
      <vt:lpstr>أهداف التخطيط في الخدمة الاجتماعية</vt:lpstr>
      <vt:lpstr>مبادئ التخطيط في الخدمة الاجتماعية </vt:lpstr>
      <vt:lpstr>عمليات التخطيط في الخدمة الاجتماعية</vt:lpstr>
      <vt:lpstr>الخدمة الاجتماعية في المجال المدرسي</vt:lpstr>
      <vt:lpstr>مفهود الخدمة الاجتاعية المدرسية</vt:lpstr>
      <vt:lpstr>أهداف الخدمة الاجتماعية المدرسية</vt:lpstr>
      <vt:lpstr>دور الخدمة الاجتماعية في المجال المدرسي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والخدمات التي تتضمنها سياسة الرعاية الاجتماعية</dc:title>
  <dc:creator>FARHAN</dc:creator>
  <cp:lastModifiedBy>FARHAN</cp:lastModifiedBy>
  <cp:revision>35</cp:revision>
  <dcterms:created xsi:type="dcterms:W3CDTF">2014-11-04T09:19:15Z</dcterms:created>
  <dcterms:modified xsi:type="dcterms:W3CDTF">2014-12-02T09:33:39Z</dcterms:modified>
</cp:coreProperties>
</file>