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1" r:id="rId3"/>
    <p:sldMasterId id="2147483715" r:id="rId4"/>
  </p:sldMasterIdLst>
  <p:sldIdLst>
    <p:sldId id="258" r:id="rId5"/>
    <p:sldId id="320" r:id="rId6"/>
    <p:sldId id="321" r:id="rId7"/>
    <p:sldId id="408" r:id="rId8"/>
    <p:sldId id="409" r:id="rId9"/>
    <p:sldId id="381" r:id="rId10"/>
    <p:sldId id="410" r:id="rId11"/>
    <p:sldId id="411" r:id="rId12"/>
    <p:sldId id="412" r:id="rId13"/>
    <p:sldId id="413" r:id="rId14"/>
    <p:sldId id="414" r:id="rId15"/>
    <p:sldId id="415" r:id="rId16"/>
    <p:sldId id="3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AC00A6B-1B9E-4409-8697-083589987F0A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A0DF408-FA7D-453C-8A8F-13C50FCB6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D165-4BEA-41DA-9CC2-5730D41D36F0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85D9-55A6-4BAF-B6EE-25852B36D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1750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2379-0603-4083-A272-9ADBE98D253C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AA07-F44E-42EC-8F00-F70EFE71B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284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2B7C-F476-4DA4-8CAC-6EE10E518B9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C54F-2617-4CFC-8DD1-ED5AB31EB692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223EE9-126D-4FC0-A698-E366ED7AFA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63B2-A2F9-4D7A-9A00-3AE8393E126F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7798-4F4C-46EA-871F-512E2939F04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1BD7-AF42-4672-A2CD-62C31A7A3738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10EFC1-9495-4D72-954F-E85900AA59E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0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C1C7-3C15-4BF1-B4F4-FB7782A41574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37AC-489F-4710-A853-8770EC66E83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6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AA01-AD84-4D28-A4C3-ED04D86F0C9E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4CCE0F-6C94-4C62-8E5A-E46D28C5DDF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72F0-61B7-458C-8A1E-CEED67A53A5D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51236-2C73-4D7C-9DF5-55EAA42B2A9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64A7-1572-4F04-B1E2-6BC794B9F105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F61587-956A-40B9-873A-61E0031E4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E79E-EDB4-4E04-AB5F-091581D655E2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8BF7-708E-43EF-BAE0-53D388BB5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56607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E57CDCF-654C-4152-AAAE-D77F356A8F07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4EED-5318-45EF-A331-057E0A27C095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E2C6-04FA-4323-97C5-1C096F48395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163E-0AE3-47E0-8965-43D54C824436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8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79BE-48E1-4F4C-8856-05840A0A9194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F275-38A2-48FB-8D88-31D4FE04BA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9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B174-282A-47C9-BF6C-52642F8BA99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B055-2C0F-499A-BA1F-BA4057CA878A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3D757A7-23B0-4EAB-8823-5AC89368A1CA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8CAB7AC-B736-4ABF-B678-24930625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676B-04A4-4CEB-9BCD-8A60900A7311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9B0C-B4BD-4331-861F-F6F4E7C75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017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5212B06-FB6B-4892-9D34-FBB62C3035C5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795DFB5-CC92-49BE-B6B8-4CADB6257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61EA-5CE0-4AD5-B6C9-5E579475BFDC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9E57-09AF-4CAA-8E88-B12D1AD96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129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F63D-7BFE-4969-860C-7DC817EF4705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329A-A02B-4440-BE4D-7F55B1B8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1170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0C00-640B-4DE8-AC6D-0B6549917788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106C-E34A-45A6-8B9F-FE15D58E0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442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C09FA2D-7D9C-4BC5-B278-58B079FE55D7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1AFD7D7-31E4-4705-AECD-4240D9913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B0E7-F37E-48CF-9175-51954767C8E0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32D9-EE4F-4E59-BF2D-B1A7D08D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37088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B3FA-6E8A-4AEF-A47E-BF6AC3501B2C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D188-6366-46DD-B615-DDFDC588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7571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358-4BF7-4B1B-A55F-784CCA19E2E8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648FF-12FE-4521-BE00-7FEC863D6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6794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34CC-266C-4A52-A9BE-BAD88E3A02CF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DD8F-DBC0-4332-BBE8-D20965A39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7526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9A0E-CF12-49AA-BBFA-73B2BD35158C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DC4C-AFD7-412F-B282-210FDFC2E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4261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11A1-88FF-4574-9E44-EA9853E3F0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B197-8DD1-4717-B736-DC2E09479E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30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6D61-D910-48C5-9101-B255D05849E4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6CD81F-2A25-4DD5-83A2-2059CE7CB394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0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E69D-E37A-4A8F-B1E1-2F5A51149567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BDD2-0DE7-4916-8D4B-AEDF0E20EE0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04E3-99CE-4B4D-A67B-895A89B537C9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4ECAF0-AC0B-4B61-B2F2-5A54A8E65EB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AE70-B309-4B0D-A8B7-CA45450801B0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8DFA-37CA-4394-BFF8-770A8725B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9827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2571C-1E09-43AC-8166-35F550F6205A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4041-0543-4BD1-B431-CF2D58DDEA2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1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F064-E606-4707-BF65-0362B78561F3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A00BFA-AFF5-4EC6-B3A1-CE57F7FEF3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722B-198E-4E46-80AB-DCBD98335E4E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BCEC-59E4-47C5-95B2-AD264309210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8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F6FB-8DAB-4B31-B00D-C1ADE267764B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708F7-2123-42A7-8238-5B44E24BF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0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4C8358-F8E2-4719-9C92-D36BC0592739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D5D6-9585-4FD1-88A5-A6DCBC274A31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9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979C-8CD5-4558-A822-C302EB0044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24B88-6C84-456B-90F9-34EDE8A90396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4AAE-1CA3-41FB-9463-50875BD27310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8F4F-D158-4CA3-9A82-631DC96D937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BEB7-837B-4286-AEB0-FA26B3347764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B2D2-A094-4D1E-B4D1-E8CF4E5C87F6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67F1-BDFC-4D93-B0C5-0D0217E5B501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61BB-6080-4950-A70F-13E03B6C9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7125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93D-518C-45C0-B746-06EF1D94C772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80EA-53FE-46D1-A757-AD0A56C03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895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E13-4B4F-479D-8B8E-492C2319AF57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86A4-E3E1-47D0-BA4B-BBDFE7166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7525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43A1-C8F9-4FF9-871F-22B6A1967C0F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AF4B-EB31-4B37-A7D6-544BBB3AF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2658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BC94-6A83-4A95-A8E9-89FCD52C52EB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29EF-3869-4E09-8061-0EE9B7693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2707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2C5AB-B73F-4917-97B2-6E7436292CA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11/19/2019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33D96-47F0-4547-AE18-56C11E0146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93145A-0C77-42CA-BDE5-F54C95781113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B0422-7558-4725-B7C1-5F6E4A1F668B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24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FE045-B34E-4CA5-A031-07F47481BCEC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694CE-E722-44C6-8A3C-0C1C92711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51695-9B7B-4719-BC7F-1667CDD60033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3BB4E-8268-4B27-B8D7-C9FECECB3641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8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81200"/>
            <a:ext cx="6278562" cy="3139281"/>
          </a:xfrm>
        </p:spPr>
      </p:pic>
    </p:spTree>
    <p:extLst>
      <p:ext uri="{BB962C8B-B14F-4D97-AF65-F5344CB8AC3E}">
        <p14:creationId xmlns:p14="http://schemas.microsoft.com/office/powerpoint/2010/main" val="13185586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مدخلات نافذة </a:t>
            </a:r>
            <a:r>
              <a:rPr lang="en-US" sz="3200" b="1" dirty="0" err="1" smtClean="0">
                <a:solidFill>
                  <a:srgbClr val="89006F"/>
                </a:solidFill>
              </a:rPr>
              <a:t>Backsight</a:t>
            </a:r>
            <a:r>
              <a:rPr lang="en-US" sz="3200" b="1" dirty="0" smtClean="0">
                <a:solidFill>
                  <a:srgbClr val="89006F"/>
                </a:solidFill>
              </a:rPr>
              <a:t> Setup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endParaRPr lang="ar-SA" b="1" dirty="0" smtClean="0"/>
          </a:p>
          <a:p>
            <a:pPr algn="just" rtl="1">
              <a:buFont typeface="Wingdings" panose="05000000000000000000" pitchFamily="2" charset="2"/>
              <a:buChar char="v"/>
            </a:pPr>
            <a:endParaRPr lang="ar-SA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20" y="1676400"/>
            <a:ext cx="4367530" cy="347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4" y="1676400"/>
            <a:ext cx="4253752" cy="3474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284" y="5401270"/>
            <a:ext cx="8694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5000"/>
              <a:buFont typeface="Wingdings" panose="05000000000000000000" pitchFamily="2" charset="2"/>
              <a:buChar char="v"/>
            </a:pPr>
            <a:r>
              <a:rPr lang="ar-SA" sz="2700" b="1" dirty="0" smtClean="0">
                <a:solidFill>
                  <a:prstClr val="black"/>
                </a:solidFill>
              </a:rPr>
              <a:t>نلاحظ أن </a:t>
            </a:r>
            <a:r>
              <a:rPr lang="en-US" sz="2700" b="1" dirty="0" smtClean="0">
                <a:solidFill>
                  <a:prstClr val="black"/>
                </a:solidFill>
              </a:rPr>
              <a:t>By Angle</a:t>
            </a:r>
            <a:r>
              <a:rPr lang="ar-SA" sz="2700" b="1" dirty="0" smtClean="0">
                <a:solidFill>
                  <a:prstClr val="black"/>
                </a:solidFill>
              </a:rPr>
              <a:t> في </a:t>
            </a:r>
            <a:r>
              <a:rPr lang="ar-SA" sz="2700" b="1" dirty="0">
                <a:solidFill>
                  <a:prstClr val="black"/>
                </a:solidFill>
              </a:rPr>
              <a:t>أسفل النافذة </a:t>
            </a:r>
            <a:r>
              <a:rPr lang="ar-SA" sz="2700" b="1" dirty="0" smtClean="0">
                <a:solidFill>
                  <a:prstClr val="black"/>
                </a:solidFill>
              </a:rPr>
              <a:t>هي النشطة، وذلك لاستخدام الانحراف. أما في حالة استخدام الإحداثيات فتنشط </a:t>
            </a:r>
            <a:r>
              <a:rPr lang="en-US" sz="2700" b="1" dirty="0" smtClean="0">
                <a:solidFill>
                  <a:prstClr val="black"/>
                </a:solidFill>
              </a:rPr>
              <a:t>By Distance</a:t>
            </a:r>
            <a:r>
              <a:rPr lang="ar-SA" sz="2700" b="1" dirty="0" smtClean="0">
                <a:solidFill>
                  <a:prstClr val="black"/>
                </a:solidFill>
              </a:rPr>
              <a:t>.</a:t>
            </a:r>
            <a:endParaRPr lang="ar-SA" sz="2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مدخلات نافذة </a:t>
            </a:r>
            <a:r>
              <a:rPr lang="en-US" sz="3200" b="1" dirty="0" smtClean="0">
                <a:solidFill>
                  <a:srgbClr val="89006F"/>
                </a:solidFill>
              </a:rPr>
              <a:t>Back sight Setup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endParaRPr lang="ar-SA" b="1" dirty="0" smtClean="0"/>
          </a:p>
          <a:p>
            <a:pPr algn="just" rtl="1">
              <a:buFont typeface="Wingdings" panose="05000000000000000000" pitchFamily="2" charset="2"/>
              <a:buChar char="v"/>
            </a:pPr>
            <a:endParaRPr lang="ar-SA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5284" y="5401270"/>
            <a:ext cx="869416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endParaRPr lang="ar-SA" sz="2700" b="1" dirty="0" smtClean="0">
              <a:solidFill>
                <a:prstClr val="black"/>
              </a:solidFill>
            </a:endParaRPr>
          </a:p>
          <a:p>
            <a:pPr marL="273050" lvl="0" indent="-2730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5000"/>
              <a:buFont typeface="Wingdings" panose="05000000000000000000" pitchFamily="2" charset="2"/>
              <a:buChar char="v"/>
            </a:pPr>
            <a:r>
              <a:rPr lang="ar-SA" sz="2700" b="1" dirty="0" smtClean="0">
                <a:solidFill>
                  <a:prstClr val="black"/>
                </a:solidFill>
              </a:rPr>
              <a:t>ثم </a:t>
            </a:r>
            <a:r>
              <a:rPr lang="ar-SA" sz="2700" b="1" dirty="0">
                <a:solidFill>
                  <a:prstClr val="black"/>
                </a:solidFill>
              </a:rPr>
              <a:t>نضغط على </a:t>
            </a:r>
            <a:r>
              <a:rPr lang="en-US" sz="27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Circle</a:t>
            </a:r>
            <a:r>
              <a:rPr lang="ar-SA" sz="27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ar-SA" sz="2700" b="1" dirty="0" smtClean="0">
                <a:solidFill>
                  <a:prstClr val="black"/>
                </a:solidFill>
              </a:rPr>
              <a:t>فتظهر </a:t>
            </a:r>
            <a:r>
              <a:rPr lang="ar-SA" sz="2700" b="1" dirty="0">
                <a:solidFill>
                  <a:prstClr val="black"/>
                </a:solidFill>
              </a:rPr>
              <a:t>نافذة </a:t>
            </a:r>
            <a:r>
              <a:rPr lang="en-US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Backsight</a:t>
            </a: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Circle</a:t>
            </a:r>
            <a:r>
              <a:rPr kumimoji="0" 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.</a:t>
            </a:r>
            <a:endParaRPr kumimoji="0" lang="ar-SA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45" y="2625151"/>
            <a:ext cx="4095205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3" y="2625151"/>
            <a:ext cx="4526280" cy="3017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7595" y="1527048"/>
            <a:ext cx="8694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5000"/>
              <a:buFont typeface="Wingdings" panose="05000000000000000000" pitchFamily="2" charset="2"/>
              <a:buChar char="v"/>
            </a:pPr>
            <a:r>
              <a:rPr kumimoji="0" 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 نوجه</a:t>
            </a:r>
            <a:r>
              <a:rPr kumimoji="0" lang="ar-SA" sz="2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 على الهدف </a:t>
            </a:r>
            <a:r>
              <a:rPr lang="ar-SA" sz="2700" b="1" dirty="0">
                <a:solidFill>
                  <a:prstClr val="black"/>
                </a:solidFill>
                <a:latin typeface="Georgia"/>
                <a:cs typeface="Times New Roman" panose="02020603050405020304" pitchFamily="18" charset="0"/>
              </a:rPr>
              <a:t>(</a:t>
            </a:r>
            <a:r>
              <a:rPr kumimoji="0" lang="ar-SA" sz="2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العاكس)</a:t>
            </a:r>
            <a:r>
              <a:rPr kumimoji="0" 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 على النقطة الخلفية. ثم نضغط على </a:t>
            </a: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By Angle </a:t>
            </a:r>
            <a:r>
              <a:rPr lang="ar-SA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ar-SA" sz="27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فتظهر</a:t>
            </a:r>
            <a:r>
              <a:rPr lang="ar-SA" sz="2700" b="1" dirty="0">
                <a:solidFill>
                  <a:prstClr val="black"/>
                </a:solidFill>
              </a:rPr>
              <a:t> </a:t>
            </a:r>
            <a:r>
              <a:rPr lang="ar-SA" sz="2700" b="1" dirty="0" smtClean="0">
                <a:solidFill>
                  <a:prstClr val="black"/>
                </a:solidFill>
              </a:rPr>
              <a:t>النافذة </a:t>
            </a:r>
            <a:r>
              <a:rPr lang="ar-SA" sz="2700" b="1" dirty="0">
                <a:solidFill>
                  <a:prstClr val="black"/>
                </a:solidFill>
              </a:rPr>
              <a:t>على </a:t>
            </a:r>
            <a:r>
              <a:rPr lang="ar-SA" sz="2700" b="1" dirty="0" smtClean="0">
                <a:solidFill>
                  <a:prstClr val="black"/>
                </a:solidFill>
              </a:rPr>
              <a:t>اليمين.</a:t>
            </a:r>
            <a:endParaRPr kumimoji="0" lang="ar-SA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الانتهاء من تهيئة المحطة</a:t>
            </a:r>
            <a:endParaRPr lang="ar-SA" sz="3200" b="1" dirty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endParaRPr lang="ar-SA" b="1" dirty="0" smtClean="0"/>
          </a:p>
          <a:p>
            <a:pPr algn="just" rtl="1">
              <a:buFont typeface="Wingdings" panose="05000000000000000000" pitchFamily="2" charset="2"/>
              <a:buChar char="v"/>
            </a:pPr>
            <a:endParaRPr lang="ar-SA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1742" y="5257800"/>
            <a:ext cx="8694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ثم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نضغط على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Circle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 فتظهر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نافذة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Backsight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 Circle</a:t>
            </a:r>
            <a:r>
              <a:rPr lang="ar-SA" sz="2400" b="1" dirty="0">
                <a:solidFill>
                  <a:prstClr val="black"/>
                </a:solidFill>
              </a:rPr>
              <a:t>مرة أخري، نضغط على 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Send to Instrument  </a:t>
            </a:r>
            <a:r>
              <a:rPr lang="ar-SA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فتظهر </a:t>
            </a:r>
            <a:r>
              <a:rPr lang="ar-SA" sz="2400" b="1" dirty="0">
                <a:solidFill>
                  <a:prstClr val="black"/>
                </a:solidFill>
              </a:rPr>
              <a:t>نافذة 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Backsight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Circle </a:t>
            </a:r>
            <a:r>
              <a:rPr lang="ar-SA" sz="2400" b="1" dirty="0" smtClean="0">
                <a:solidFill>
                  <a:prstClr val="black"/>
                </a:solidFill>
              </a:rPr>
              <a:t>بيضاء، دليلا على انتهاء تهيئة المحطة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5" y="2388259"/>
            <a:ext cx="4048543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7595" y="1527048"/>
            <a:ext cx="869416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5000"/>
              <a:buFont typeface="Wingdings" panose="05000000000000000000" pitchFamily="2" charset="2"/>
              <a:buChar char="v"/>
            </a:pPr>
            <a:r>
              <a:rPr lang="ar-SA" sz="27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نضغط على </a:t>
            </a:r>
            <a:r>
              <a:rPr lang="en-US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Send to Instrument </a:t>
            </a:r>
            <a:r>
              <a:rPr lang="ar-SA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فتظهر </a:t>
            </a:r>
            <a:r>
              <a:rPr lang="ar-SA" sz="2400" b="1" dirty="0">
                <a:solidFill>
                  <a:prstClr val="black"/>
                </a:solidFill>
              </a:rPr>
              <a:t>نافذة </a:t>
            </a:r>
            <a:r>
              <a:rPr lang="en-US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Backsight</a:t>
            </a: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Circle</a:t>
            </a:r>
            <a:r>
              <a:rPr lang="ar-SA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بيضاء خالية من أي بيانات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cs typeface="Times New Roman" panose="02020603050405020304" pitchFamily="18" charset="0"/>
              </a:rPr>
              <a:t>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04211"/>
            <a:ext cx="38713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40236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23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الرفع</a:t>
            </a: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المساحي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ب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جهاز </a:t>
            </a: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المحطة 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المتكاملة</a:t>
            </a:r>
            <a:endParaRPr lang="ar-SA" sz="3600" kern="1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Total Station</a:t>
            </a:r>
            <a:endParaRPr lang="en-US" sz="3600" kern="1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657600"/>
            <a:ext cx="2450773" cy="2926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163767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z="3200" b="1" dirty="0" smtClean="0">
                <a:solidFill>
                  <a:srgbClr val="89006F"/>
                </a:solidFill>
              </a:rPr>
              <a:t>مقدمة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 algn="just" rtl="1" eaLnBrk="1" hangingPunct="1"/>
            <a:r>
              <a:rPr lang="ar-SA" sz="2400" b="1" dirty="0" smtClean="0">
                <a:latin typeface="Arial" charset="0"/>
                <a:cs typeface="Arial" charset="0"/>
              </a:rPr>
              <a:t>تم في المحاضرة الأخير شرح بعض </a:t>
            </a:r>
            <a:r>
              <a:rPr lang="ar-EG" sz="2400" b="1" dirty="0" smtClean="0">
                <a:latin typeface="Arial" charset="0"/>
                <a:cs typeface="Arial" charset="0"/>
              </a:rPr>
              <a:t>خطوات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ar-EG" sz="2400" b="1" dirty="0" smtClean="0">
                <a:latin typeface="Arial" charset="0"/>
                <a:cs typeface="Arial" charset="0"/>
              </a:rPr>
              <a:t>الرفع</a:t>
            </a:r>
            <a:r>
              <a:rPr lang="ar-SA" sz="2400" b="1" dirty="0" smtClean="0">
                <a:latin typeface="Arial" charset="0"/>
                <a:cs typeface="Arial" charset="0"/>
              </a:rPr>
              <a:t> المساحي</a:t>
            </a:r>
            <a:r>
              <a:rPr lang="ar-EG" sz="2400" b="1" dirty="0" smtClean="0">
                <a:latin typeface="Arial" charset="0"/>
                <a:cs typeface="Arial" charset="0"/>
              </a:rPr>
              <a:t>  بجهاز </a:t>
            </a:r>
            <a:r>
              <a:rPr lang="en-US" sz="2400" b="1" dirty="0">
                <a:latin typeface="Arial" charset="0"/>
                <a:cs typeface="Arial" charset="0"/>
              </a:rPr>
              <a:t>Nikon </a:t>
            </a:r>
            <a:r>
              <a:rPr lang="ar-SA" sz="2400" b="1" dirty="0" smtClean="0">
                <a:latin typeface="Arial" charset="0"/>
                <a:cs typeface="Arial" charset="0"/>
              </a:rPr>
              <a:t> </a:t>
            </a:r>
            <a:r>
              <a:rPr lang="ar-EG" sz="2400" b="1" dirty="0" smtClean="0">
                <a:latin typeface="Arial" charset="0"/>
                <a:cs typeface="Arial" charset="0"/>
              </a:rPr>
              <a:t>موديل </a:t>
            </a:r>
            <a:r>
              <a:rPr lang="en-US" sz="2400" b="1" dirty="0">
                <a:latin typeface="Arial" charset="0"/>
                <a:cs typeface="Arial" charset="0"/>
              </a:rPr>
              <a:t>Nivo-2 </a:t>
            </a:r>
            <a:r>
              <a:rPr lang="en-US" sz="2400" b="1" dirty="0" smtClean="0">
                <a:latin typeface="Arial" charset="0"/>
                <a:cs typeface="Arial" charset="0"/>
              </a:rPr>
              <a:t>c</a:t>
            </a:r>
            <a:r>
              <a:rPr lang="ar-SA" sz="2400" b="1" dirty="0" smtClean="0">
                <a:latin typeface="Arial" charset="0"/>
                <a:cs typeface="Arial" charset="0"/>
              </a:rPr>
              <a:t> وهي: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algn="just" rtl="1" eaLnBrk="1" hangingPunct="1"/>
            <a:r>
              <a:rPr lang="ar-EG" sz="2400" b="1" dirty="0">
                <a:latin typeface="Arial" charset="0"/>
                <a:cs typeface="Arial" charset="0"/>
              </a:rPr>
              <a:t>تشغيل المحطة.</a:t>
            </a:r>
            <a:endParaRPr lang="ar-EG" sz="2400" b="1" dirty="0" smtClean="0">
              <a:latin typeface="Arial" charset="0"/>
              <a:cs typeface="Arial" charset="0"/>
            </a:endParaRPr>
          </a:p>
          <a:p>
            <a:pPr algn="just" rtl="1" eaLnBrk="1" hangingPunct="1"/>
            <a:r>
              <a:rPr lang="ar-SA" sz="2400" b="1" dirty="0">
                <a:latin typeface="Arial" charset="0"/>
                <a:cs typeface="Arial" charset="0"/>
              </a:rPr>
              <a:t>شاشة محطة الرصد.</a:t>
            </a:r>
            <a:endParaRPr lang="ar-SA" sz="2400" b="1" dirty="0" smtClean="0">
              <a:latin typeface="Arial" charset="0"/>
              <a:cs typeface="Arial" charset="0"/>
            </a:endParaRPr>
          </a:p>
          <a:p>
            <a:pPr algn="just" rtl="1" eaLnBrk="1" hangingPunct="1"/>
            <a:r>
              <a:rPr lang="ar-EG" sz="2400" b="1" dirty="0">
                <a:latin typeface="Arial" charset="0"/>
                <a:cs typeface="Arial" charset="0"/>
              </a:rPr>
              <a:t>ضبط أفقية المحطة. </a:t>
            </a:r>
            <a:endParaRPr lang="ar-SA" sz="2400" b="1" dirty="0" smtClean="0">
              <a:latin typeface="Arial" charset="0"/>
              <a:cs typeface="Arial" charset="0"/>
            </a:endParaRPr>
          </a:p>
          <a:p>
            <a:pPr algn="just" rtl="1" eaLnBrk="1" hangingPunct="1"/>
            <a:r>
              <a:rPr lang="ar-SA" sz="2400" b="1" dirty="0">
                <a:latin typeface="Arial" charset="0"/>
                <a:cs typeface="Arial" charset="0"/>
              </a:rPr>
              <a:t>فتح ملف </a:t>
            </a:r>
            <a:r>
              <a:rPr lang="ar-SA" sz="2400" b="1" dirty="0" smtClean="0">
                <a:latin typeface="Arial" charset="0"/>
                <a:cs typeface="Arial" charset="0"/>
              </a:rPr>
              <a:t>للمشروع.</a:t>
            </a:r>
          </a:p>
          <a:p>
            <a:pPr algn="just" rtl="1" eaLnBrk="1" hangingPunct="1"/>
            <a:r>
              <a:rPr lang="ar-SA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تحديد السمت ووحدات القياس</a:t>
            </a:r>
            <a:r>
              <a:rPr lang="ar-EG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endParaRPr lang="ar-SA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rtl="1" eaLnBrk="1" hangingPunct="1"/>
            <a:r>
              <a:rPr lang="ar-SA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تحديد منسوب واحداثيات نقطة </a:t>
            </a:r>
            <a:r>
              <a:rPr lang="ar-SA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الجهاز.</a:t>
            </a:r>
          </a:p>
          <a:p>
            <a:pPr algn="just" rtl="1" eaLnBrk="1" hangingPunct="1"/>
            <a:r>
              <a:rPr lang="ar-SA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تهيئة المحطة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Station Setup</a:t>
            </a: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rtl="1" eaLnBrk="1" hangingPunct="1"/>
            <a:endParaRPr lang="ar-SA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2286000" cy="82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SA" sz="3200" b="1" dirty="0" smtClean="0">
                <a:solidFill>
                  <a:srgbClr val="89006F"/>
                </a:solidFill>
              </a:rPr>
              <a:t>        تهيئة المحطة </a:t>
            </a:r>
            <a:r>
              <a:rPr lang="en-US" sz="3200" b="1" dirty="0" smtClean="0">
                <a:solidFill>
                  <a:srgbClr val="89006F"/>
                </a:solidFill>
              </a:rPr>
              <a:t>Station Setup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 smtClean="0"/>
              <a:t>بعد الضغط على </a:t>
            </a:r>
            <a:r>
              <a:rPr lang="en-US" sz="2400" b="1" dirty="0" smtClean="0"/>
              <a:t>Finish</a:t>
            </a:r>
            <a:r>
              <a:rPr lang="ar-SA" b="1" dirty="0" smtClean="0"/>
              <a:t> </a:t>
            </a:r>
            <a:r>
              <a:rPr lang="en-US" b="1" dirty="0" smtClean="0"/>
              <a:t> </a:t>
            </a:r>
            <a:r>
              <a:rPr lang="ar-SA" b="1" dirty="0" smtClean="0"/>
              <a:t>تظهر الشاشة </a:t>
            </a:r>
            <a:r>
              <a:rPr lang="en-US" sz="2400" b="1" dirty="0" smtClean="0"/>
              <a:t>Quick Shot</a:t>
            </a:r>
            <a:r>
              <a:rPr lang="ar-SA" b="1" dirty="0" smtClean="0"/>
              <a:t>، ومنها يتم تهيئة المحطة بالضغط على الأيقونة العليا جهة اليمين، فتظهر قائمة منسدلة نختار </a:t>
            </a:r>
          </a:p>
          <a:p>
            <a:pPr marL="0" indent="0" algn="just" rtl="1">
              <a:buNone/>
            </a:pPr>
            <a:r>
              <a:rPr lang="ar-SA" b="1" dirty="0" smtClean="0"/>
              <a:t> منها </a:t>
            </a:r>
            <a:r>
              <a:rPr lang="en-US" sz="2400" b="1" dirty="0" smtClean="0"/>
              <a:t>Station Setup</a:t>
            </a:r>
            <a:r>
              <a:rPr lang="ar-SA" b="1" dirty="0" smtClean="0"/>
              <a:t>، بالضغط عليها تظهر نافذة </a:t>
            </a:r>
            <a:r>
              <a:rPr lang="en-US" sz="2400" b="1" dirty="0" smtClean="0"/>
              <a:t>Back sight Setup</a:t>
            </a:r>
            <a:endParaRPr lang="ar-EG" sz="2400" b="1" dirty="0"/>
          </a:p>
          <a:p>
            <a:pPr marL="0" indent="0" algn="just" rtl="1">
              <a:buNone/>
            </a:pPr>
            <a:endParaRPr lang="en-US" b="1" dirty="0" smtClean="0"/>
          </a:p>
          <a:p>
            <a:pPr marL="0" indent="0" algn="just" rtl="1">
              <a:buNone/>
            </a:pPr>
            <a:endParaRPr lang="en-US" b="1" dirty="0"/>
          </a:p>
          <a:p>
            <a:pPr marL="0" indent="0" algn="just" rtl="1">
              <a:buNone/>
            </a:pPr>
            <a:endParaRPr lang="ar-SA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1834058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40073"/>
            <a:ext cx="2822084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161865"/>
            <a:ext cx="2806738" cy="2995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140073"/>
            <a:ext cx="2882938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>
                <a:solidFill>
                  <a:srgbClr val="89006F"/>
                </a:solidFill>
              </a:rPr>
              <a:t>نافذة </a:t>
            </a:r>
            <a:r>
              <a:rPr lang="en-US" sz="3200" b="1" dirty="0" err="1" smtClean="0">
                <a:solidFill>
                  <a:srgbClr val="89006F"/>
                </a:solidFill>
              </a:rPr>
              <a:t>Backsight</a:t>
            </a:r>
            <a:r>
              <a:rPr lang="en-US" sz="3200" b="1" dirty="0" smtClean="0">
                <a:solidFill>
                  <a:srgbClr val="89006F"/>
                </a:solidFill>
              </a:rPr>
              <a:t> </a:t>
            </a:r>
            <a:r>
              <a:rPr lang="en-US" sz="3200" b="1" dirty="0">
                <a:solidFill>
                  <a:srgbClr val="89006F"/>
                </a:solidFill>
              </a:rPr>
              <a:t>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8737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/>
              <a:t>ن</a:t>
            </a:r>
            <a:r>
              <a:rPr lang="ar-SA" b="1" dirty="0" smtClean="0"/>
              <a:t>ضغط </a:t>
            </a:r>
            <a:r>
              <a:rPr lang="ar-SA" b="1" dirty="0" smtClean="0"/>
              <a:t>على</a:t>
            </a:r>
            <a:r>
              <a:rPr lang="en-US" sz="2400" b="1" dirty="0" smtClean="0"/>
              <a:t>Station </a:t>
            </a:r>
            <a:r>
              <a:rPr lang="en-US" sz="2400" b="1" dirty="0"/>
              <a:t>Setup </a:t>
            </a:r>
            <a:r>
              <a:rPr lang="ar-SA" b="1" dirty="0" smtClean="0"/>
              <a:t> </a:t>
            </a:r>
            <a:r>
              <a:rPr lang="ar-SA" b="1" dirty="0" smtClean="0"/>
              <a:t>تظهر الشاشة الآتية، وفيها يتم ادخال الآتي:</a:t>
            </a:r>
            <a:endParaRPr lang="ar-EG" b="1" dirty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Occupy Point </a:t>
            </a:r>
            <a:r>
              <a:rPr lang="ar-SA" sz="2400" b="1" dirty="0" smtClean="0"/>
              <a:t>نقطة المحطة</a:t>
            </a:r>
            <a:endParaRPr lang="ar-EG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HI:  Height of Instrument </a:t>
            </a:r>
          </a:p>
          <a:p>
            <a:pPr marL="0" indent="0" algn="just">
              <a:buNone/>
            </a:pPr>
            <a:r>
              <a:rPr lang="en-US" sz="2400" b="1" dirty="0" smtClean="0"/>
              <a:t>                                     </a:t>
            </a:r>
            <a:r>
              <a:rPr lang="ar-SA" sz="2400" b="1" dirty="0" smtClean="0"/>
              <a:t>ارتفاع المحطة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HR</a:t>
            </a:r>
            <a:r>
              <a:rPr lang="en-US" sz="2400" b="1" dirty="0"/>
              <a:t>: Height of </a:t>
            </a:r>
            <a:r>
              <a:rPr lang="en-US" sz="2400" b="1" dirty="0" smtClean="0"/>
              <a:t> Reflector </a:t>
            </a:r>
          </a:p>
          <a:p>
            <a:pPr marL="0" indent="0" algn="just">
              <a:buNone/>
            </a:pPr>
            <a:r>
              <a:rPr lang="ar-SA" sz="2400" b="1" dirty="0" smtClean="0"/>
              <a:t>  ارتفاع الهدف                                       </a:t>
            </a:r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B S: Back Sight </a:t>
            </a:r>
            <a:endParaRPr lang="ar-SA" sz="2400" b="1" dirty="0" smtClean="0"/>
          </a:p>
          <a:p>
            <a:pPr marL="0" indent="0" algn="just">
              <a:buNone/>
            </a:pPr>
            <a:r>
              <a:rPr lang="ar-SA" sz="2400" b="1" dirty="0" smtClean="0"/>
              <a:t>نقطة الهدف أو النقطة الخلفية                   </a:t>
            </a:r>
            <a:endParaRPr lang="ar-SA" b="1" dirty="0" smtClean="0"/>
          </a:p>
          <a:p>
            <a:pPr lvl="0" algn="just" rtl="1">
              <a:buClr>
                <a:srgbClr val="FF388C"/>
              </a:buClr>
              <a:buFont typeface="Wingdings" pitchFamily="2" charset="2"/>
              <a:buChar char="v"/>
            </a:pPr>
            <a:r>
              <a:rPr lang="ar-SA" sz="2400" b="1" dirty="0">
                <a:solidFill>
                  <a:prstClr val="black"/>
                </a:solidFill>
              </a:rPr>
              <a:t>ويمكن ادخال نقطة الهدف بصورتين الأولى: انحراف </a:t>
            </a:r>
            <a:r>
              <a:rPr lang="en-US" sz="2000" b="1" dirty="0">
                <a:solidFill>
                  <a:prstClr val="black"/>
                </a:solidFill>
              </a:rPr>
              <a:t>BS Direction</a:t>
            </a:r>
            <a:r>
              <a:rPr lang="ar-SA" sz="2400" b="1" dirty="0">
                <a:solidFill>
                  <a:prstClr val="black"/>
                </a:solidFill>
              </a:rPr>
              <a:t>، والأخرى احداثيات </a:t>
            </a:r>
            <a:r>
              <a:rPr lang="en-US" sz="2000" b="1" dirty="0">
                <a:solidFill>
                  <a:prstClr val="black"/>
                </a:solidFill>
              </a:rPr>
              <a:t>BS Point</a:t>
            </a:r>
            <a:r>
              <a:rPr lang="ar-SA" sz="2400" b="1" dirty="0">
                <a:solidFill>
                  <a:prstClr val="black"/>
                </a:solidFill>
              </a:rPr>
              <a:t>.</a:t>
            </a:r>
          </a:p>
          <a:p>
            <a:pPr lvl="0" algn="just" rtl="1">
              <a:buClr>
                <a:srgbClr val="FF388C"/>
              </a:buClr>
              <a:buFont typeface="Wingdings" pitchFamily="2" charset="2"/>
              <a:buChar char="v"/>
            </a:pPr>
            <a:r>
              <a:rPr lang="ar-SA" sz="2400" b="1" dirty="0">
                <a:solidFill>
                  <a:prstClr val="black"/>
                </a:solidFill>
              </a:rPr>
              <a:t>ملحوظة: بالضغط على الأيقونة         </a:t>
            </a:r>
            <a:r>
              <a:rPr lang="ar-SA" sz="2400" b="1" dirty="0" smtClean="0">
                <a:solidFill>
                  <a:prstClr val="black"/>
                </a:solidFill>
              </a:rPr>
              <a:t>يمكن </a:t>
            </a:r>
            <a:r>
              <a:rPr lang="ar-SA" sz="2400" b="1" dirty="0">
                <a:solidFill>
                  <a:prstClr val="black"/>
                </a:solidFill>
              </a:rPr>
              <a:t>اختيار النقطة من الخريطة.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133600"/>
            <a:ext cx="2873830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80" y="5867400"/>
            <a:ext cx="434378" cy="4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طرق ادخال النقاط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/>
              <a:t>بالضغط على </a:t>
            </a:r>
            <a:r>
              <a:rPr lang="ar-SA" b="1" dirty="0" smtClean="0"/>
              <a:t>السهم المجاور للمستطيل الموازي للأيقونة       تظهر القائمة التالية:</a:t>
            </a:r>
          </a:p>
          <a:p>
            <a:pPr marL="0" indent="0" algn="just" rtl="1">
              <a:buNone/>
            </a:pPr>
            <a:endParaRPr lang="ar-EG" b="1" dirty="0"/>
          </a:p>
          <a:p>
            <a:pPr algn="just" rtl="1">
              <a:buFont typeface="Wingdings" pitchFamily="2" charset="2"/>
              <a:buChar char="v"/>
            </a:pPr>
            <a:r>
              <a:rPr lang="ar-EG" b="1" dirty="0"/>
              <a:t> </a:t>
            </a:r>
            <a:r>
              <a:rPr lang="ar-SA" b="1" dirty="0" smtClean="0"/>
              <a:t>ادخال النقاط من خلال القائمة</a:t>
            </a:r>
            <a:r>
              <a:rPr lang="ar-EG" b="1" dirty="0" smtClean="0"/>
              <a:t>.</a:t>
            </a:r>
            <a:endParaRPr lang="ar-EG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EG" b="1" dirty="0" smtClean="0"/>
              <a:t> </a:t>
            </a:r>
            <a:r>
              <a:rPr lang="ar-SA" b="1" dirty="0" smtClean="0"/>
              <a:t>ادخال النقاط من خلال الخريطة.</a:t>
            </a:r>
            <a:endParaRPr lang="ar-SA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ادخال نقطة جديدة</a:t>
            </a:r>
            <a:r>
              <a:rPr lang="ar-EG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" y="2819400"/>
            <a:ext cx="4298024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7048"/>
            <a:ext cx="4328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طرق اختيار الهدف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/>
              <a:t>بالضغط على </a:t>
            </a:r>
            <a:r>
              <a:rPr lang="ar-SA" b="1" dirty="0" smtClean="0"/>
              <a:t>السهم المجاور للأيقونة  الدالة </a:t>
            </a:r>
            <a:r>
              <a:rPr lang="ar-SA" b="1" dirty="0"/>
              <a:t>على </a:t>
            </a:r>
            <a:r>
              <a:rPr lang="ar-SA" b="1" dirty="0" smtClean="0"/>
              <a:t>نوعية </a:t>
            </a:r>
            <a:r>
              <a:rPr lang="ar-SA" b="1" dirty="0"/>
              <a:t>الهدف     </a:t>
            </a:r>
            <a:endParaRPr lang="ar-SA" b="1" dirty="0" smtClean="0"/>
          </a:p>
          <a:p>
            <a:pPr marL="0" indent="0" algn="just" rtl="1">
              <a:buNone/>
            </a:pPr>
            <a:r>
              <a:rPr lang="ar-SA" b="1" dirty="0" smtClean="0"/>
              <a:t>تظهر القائمة التالية:</a:t>
            </a:r>
            <a:endParaRPr lang="ar-EG" b="1" dirty="0"/>
          </a:p>
          <a:p>
            <a:pPr algn="just" rtl="1">
              <a:buFont typeface="Wingdings" pitchFamily="2" charset="2"/>
              <a:buChar char="v"/>
            </a:pPr>
            <a:r>
              <a:rPr lang="ar-EG" b="1" dirty="0"/>
              <a:t> </a:t>
            </a:r>
            <a:r>
              <a:rPr lang="ar-SA" b="1" dirty="0" smtClean="0"/>
              <a:t>العمل بعاكس</a:t>
            </a:r>
            <a:r>
              <a:rPr lang="ar-EG" b="1" dirty="0" smtClean="0"/>
              <a:t>.</a:t>
            </a:r>
            <a:endParaRPr lang="ar-EG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EG" b="1" dirty="0" smtClean="0"/>
              <a:t> </a:t>
            </a:r>
            <a:r>
              <a:rPr lang="ar-SA" b="1" dirty="0" smtClean="0"/>
              <a:t>العمل بدون عاكس.</a:t>
            </a:r>
          </a:p>
          <a:p>
            <a:pPr marL="0" indent="0" algn="just" rtl="1">
              <a:buNone/>
            </a:pPr>
            <a:r>
              <a:rPr lang="ar-SA" b="1" dirty="0" smtClean="0"/>
              <a:t>____________________</a:t>
            </a:r>
            <a:endParaRPr lang="ar-SA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ادخال عاكس جديد</a:t>
            </a:r>
            <a:r>
              <a:rPr lang="ar-EG" b="1" dirty="0" smtClean="0"/>
              <a:t>.</a:t>
            </a:r>
            <a:endParaRPr lang="ar-SA" b="1" dirty="0" smtClean="0"/>
          </a:p>
          <a:p>
            <a:pPr marL="0" indent="0" algn="just" rtl="1">
              <a:buNone/>
            </a:pPr>
            <a:r>
              <a:rPr lang="ar-SA" b="1" dirty="0" smtClean="0"/>
              <a:t>____________________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العمل بعاكس </a:t>
            </a:r>
            <a:r>
              <a:rPr lang="ar-SA" b="1" dirty="0" err="1" smtClean="0"/>
              <a:t>ترمبل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7048"/>
            <a:ext cx="838273" cy="533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00117"/>
            <a:ext cx="4713820" cy="30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ادخال نقطة المحطة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 smtClean="0"/>
              <a:t> لإدخال نقطة المحطة من أمر </a:t>
            </a:r>
            <a:r>
              <a:rPr lang="en-US" sz="2400" b="1" dirty="0" smtClean="0"/>
              <a:t>Occupy Point</a:t>
            </a:r>
            <a:r>
              <a:rPr lang="ar-SA" sz="2400" b="1" dirty="0" smtClean="0"/>
              <a:t> </a:t>
            </a:r>
            <a:r>
              <a:rPr lang="ar-SA" b="1" dirty="0" smtClean="0"/>
              <a:t>يتم ادخالها من خلال اختيارها من القائمة </a:t>
            </a:r>
            <a:r>
              <a:rPr lang="en-US" b="1" dirty="0" smtClean="0"/>
              <a:t> </a:t>
            </a:r>
            <a:r>
              <a:rPr lang="en-US" sz="2400" b="1" dirty="0" smtClean="0"/>
              <a:t>Choose From List</a:t>
            </a:r>
            <a:r>
              <a:rPr lang="ar-SA" b="1" dirty="0" smtClean="0"/>
              <a:t>، فتظهر هذه النافذة، وهي نقطة 1، بعدها نضغط على علامة  </a:t>
            </a:r>
            <a:r>
              <a:rPr lang="ar-SA" b="1" dirty="0" smtClean="0">
                <a:sym typeface="Wingdings" panose="05000000000000000000" pitchFamily="2" charset="2"/>
              </a:rPr>
              <a:t></a:t>
            </a:r>
            <a:r>
              <a:rPr lang="ar-SA" b="1" dirty="0" smtClean="0"/>
              <a:t>  المظللة بدائرة خضراء في الشريط العلوي للنافذة، فيتم الادخال.</a:t>
            </a:r>
            <a:endParaRPr lang="ar-SA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5600"/>
            <a:ext cx="412955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مدخلات نافذة </a:t>
            </a:r>
            <a:r>
              <a:rPr lang="en-US" sz="3200" b="1" dirty="0" err="1" smtClean="0">
                <a:solidFill>
                  <a:srgbClr val="89006F"/>
                </a:solidFill>
              </a:rPr>
              <a:t>Backsight</a:t>
            </a:r>
            <a:r>
              <a:rPr lang="en-US" sz="3200" b="1" dirty="0" smtClean="0">
                <a:solidFill>
                  <a:srgbClr val="89006F"/>
                </a:solidFill>
              </a:rPr>
              <a:t> Setup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b="1" dirty="0" smtClean="0"/>
              <a:t> في نفس النافذة يتم إدخال ارتفاع المحطة </a:t>
            </a:r>
            <a:r>
              <a:rPr lang="en-US" b="1" dirty="0" smtClean="0"/>
              <a:t>HI</a:t>
            </a:r>
            <a:r>
              <a:rPr lang="ar-SA" b="1" dirty="0" smtClean="0"/>
              <a:t>، ارتفاع الهدف أو العاكس </a:t>
            </a:r>
            <a:r>
              <a:rPr lang="en-US" b="1" dirty="0" smtClean="0"/>
              <a:t>HR</a:t>
            </a:r>
            <a:r>
              <a:rPr lang="ar-SA" b="1" dirty="0" smtClean="0"/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b="1" dirty="0" smtClean="0"/>
              <a:t> لإدخال </a:t>
            </a:r>
            <a:r>
              <a:rPr lang="ar-SA" b="1" dirty="0"/>
              <a:t>ارتفاع المحطة </a:t>
            </a:r>
            <a:r>
              <a:rPr lang="en-US" b="1" dirty="0" smtClean="0"/>
              <a:t> HI</a:t>
            </a:r>
            <a:r>
              <a:rPr lang="ar-SA" b="1" dirty="0" smtClean="0"/>
              <a:t> نضغط على زر </a:t>
            </a:r>
            <a:r>
              <a:rPr lang="en-US" b="1" dirty="0" smtClean="0"/>
              <a:t>F4</a:t>
            </a:r>
            <a:r>
              <a:rPr lang="ar-SA" b="1" dirty="0" smtClean="0"/>
              <a:t> فتظهر لوحة المفاتيح، فيتم ادخال ارتفاع المحطة (1.5) مترا.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b="1" dirty="0" smtClean="0"/>
              <a:t> لإدخال </a:t>
            </a:r>
            <a:r>
              <a:rPr lang="ar-SA" b="1" dirty="0"/>
              <a:t>ارتفاع الهدف أو العاكس </a:t>
            </a:r>
            <a:r>
              <a:rPr lang="en-US" b="1" dirty="0" smtClean="0"/>
              <a:t>HR</a:t>
            </a:r>
            <a:r>
              <a:rPr lang="ar-SA" b="1" dirty="0" smtClean="0"/>
              <a:t> نضغط </a:t>
            </a:r>
            <a:r>
              <a:rPr lang="ar-SA" b="1" dirty="0"/>
              <a:t>على زر </a:t>
            </a:r>
            <a:r>
              <a:rPr lang="en-US" b="1" dirty="0"/>
              <a:t>F4 </a:t>
            </a:r>
            <a:r>
              <a:rPr lang="ar-SA" b="1" dirty="0" smtClean="0"/>
              <a:t> فتظهر </a:t>
            </a:r>
            <a:r>
              <a:rPr lang="ar-SA" b="1" dirty="0"/>
              <a:t>لوحة المفاتيح، فيتم ادخال ارتفاع المحطة </a:t>
            </a:r>
            <a:r>
              <a:rPr lang="ar-SA" b="1" dirty="0" smtClean="0"/>
              <a:t>(2.150) </a:t>
            </a:r>
            <a:r>
              <a:rPr lang="ar-SA" b="1" dirty="0"/>
              <a:t>مترا</a:t>
            </a:r>
            <a:r>
              <a:rPr lang="ar-SA" b="1" dirty="0" smtClean="0"/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b="1" dirty="0"/>
              <a:t>لإدخال </a:t>
            </a:r>
            <a:r>
              <a:rPr lang="ar-SA" b="1" dirty="0" smtClean="0"/>
              <a:t>النقطة الخلفية </a:t>
            </a:r>
            <a:r>
              <a:rPr lang="en-US" b="1" dirty="0"/>
              <a:t>BS </a:t>
            </a:r>
            <a:r>
              <a:rPr lang="en-US" b="1" dirty="0" smtClean="0"/>
              <a:t>Direction</a:t>
            </a:r>
            <a:r>
              <a:rPr lang="ar-SA" b="1" dirty="0" smtClean="0"/>
              <a:t> (في حالة عدم وجود نقاط يتم إدخالها كانحراف فتساوي صفر، نضغط </a:t>
            </a:r>
            <a:r>
              <a:rPr lang="ar-SA" b="1" dirty="0"/>
              <a:t>على </a:t>
            </a:r>
            <a:r>
              <a:rPr lang="ar-SA" b="1" dirty="0" smtClean="0"/>
              <a:t>زر</a:t>
            </a:r>
            <a:r>
              <a:rPr lang="en-US" b="1" dirty="0" smtClean="0"/>
              <a:t>F4 </a:t>
            </a:r>
            <a:r>
              <a:rPr lang="ar-SA" b="1" dirty="0" smtClean="0"/>
              <a:t> فتظهر </a:t>
            </a:r>
            <a:r>
              <a:rPr lang="ar-SA" b="1" dirty="0"/>
              <a:t>لوحة المفاتيح، فيتم ادخال </a:t>
            </a:r>
            <a:r>
              <a:rPr lang="ar-SA" b="1" dirty="0" smtClean="0"/>
              <a:t>(0).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b="1" dirty="0" smtClean="0"/>
              <a:t>بعد الادخال نضغط </a:t>
            </a:r>
            <a:r>
              <a:rPr lang="en-US" sz="2000" b="1" dirty="0" smtClean="0"/>
              <a:t>Check</a:t>
            </a:r>
            <a:r>
              <a:rPr lang="en-US" b="1" dirty="0" smtClean="0"/>
              <a:t> </a:t>
            </a:r>
            <a:r>
              <a:rPr lang="ar-SA" b="1" dirty="0" smtClean="0"/>
              <a:t> أسفل النافذة فتظهر شاشة </a:t>
            </a:r>
            <a:r>
              <a:rPr lang="en-US" sz="2000" b="1" dirty="0" smtClean="0"/>
              <a:t>Check </a:t>
            </a:r>
            <a:r>
              <a:rPr lang="en-US" sz="2000" b="1" dirty="0" err="1" smtClean="0"/>
              <a:t>Backsight</a:t>
            </a:r>
            <a:r>
              <a:rPr lang="en-US" sz="2000" b="1" dirty="0" smtClean="0"/>
              <a:t> </a:t>
            </a:r>
            <a:endParaRPr lang="ar-SA" sz="2000" b="1" dirty="0" smtClean="0"/>
          </a:p>
          <a:p>
            <a:pPr algn="just" rtl="1">
              <a:buFont typeface="Wingdings" panose="05000000000000000000" pitchFamily="2" charset="2"/>
              <a:buChar char="v"/>
            </a:pPr>
            <a:endParaRPr lang="ar-SA" b="1" dirty="0" smtClean="0"/>
          </a:p>
        </p:txBody>
      </p:sp>
    </p:spTree>
    <p:extLst>
      <p:ext uri="{BB962C8B-B14F-4D97-AF65-F5344CB8AC3E}">
        <p14:creationId xmlns:p14="http://schemas.microsoft.com/office/powerpoint/2010/main" val="2036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500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Constantia</vt:lpstr>
      <vt:lpstr>Georgia</vt:lpstr>
      <vt:lpstr>Simplified Arabic</vt:lpstr>
      <vt:lpstr>Times New Roman</vt:lpstr>
      <vt:lpstr>Wingdings</vt:lpstr>
      <vt:lpstr>Wingdings 2</vt:lpstr>
      <vt:lpstr>Flow</vt:lpstr>
      <vt:lpstr>Civic</vt:lpstr>
      <vt:lpstr>2_Flow</vt:lpstr>
      <vt:lpstr>1_Civic</vt:lpstr>
      <vt:lpstr>PowerPoint Presentation</vt:lpstr>
      <vt:lpstr>PowerPoint Presentation</vt:lpstr>
      <vt:lpstr>مقدمة</vt:lpstr>
      <vt:lpstr>        تهيئة المحطة Station Setup</vt:lpstr>
      <vt:lpstr>نافذة Backsight Setup</vt:lpstr>
      <vt:lpstr>طرق ادخال النقاط</vt:lpstr>
      <vt:lpstr>طرق اختيار الهدف</vt:lpstr>
      <vt:lpstr>ادخال نقطة المحطة</vt:lpstr>
      <vt:lpstr>مدخلات نافذة Backsight Setup</vt:lpstr>
      <vt:lpstr>مدخلات نافذة Backsight Setup</vt:lpstr>
      <vt:lpstr>مدخلات نافذة Back sight Setup</vt:lpstr>
      <vt:lpstr>الانتهاء من تهيئة المحطة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155</cp:revision>
  <dcterms:created xsi:type="dcterms:W3CDTF">2016-10-16T18:06:47Z</dcterms:created>
  <dcterms:modified xsi:type="dcterms:W3CDTF">2019-11-19T22:25:08Z</dcterms:modified>
</cp:coreProperties>
</file>