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1" r:id="rId3"/>
    <p:sldMasterId id="2147483715" r:id="rId4"/>
    <p:sldMasterId id="2147483727" r:id="rId5"/>
  </p:sldMasterIdLst>
  <p:sldIdLst>
    <p:sldId id="258" r:id="rId6"/>
    <p:sldId id="320" r:id="rId7"/>
    <p:sldId id="321" r:id="rId8"/>
    <p:sldId id="404" r:id="rId9"/>
    <p:sldId id="407" r:id="rId10"/>
    <p:sldId id="378" r:id="rId11"/>
    <p:sldId id="380" r:id="rId12"/>
    <p:sldId id="381" r:id="rId13"/>
    <p:sldId id="382" r:id="rId14"/>
    <p:sldId id="401" r:id="rId15"/>
    <p:sldId id="403" r:id="rId16"/>
    <p:sldId id="405" r:id="rId17"/>
    <p:sldId id="406" r:id="rId18"/>
    <p:sldId id="408" r:id="rId19"/>
    <p:sldId id="410" r:id="rId20"/>
    <p:sldId id="39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AC00A6B-1B9E-4409-8697-083589987F0A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A0DF408-FA7D-453C-8A8F-13C50FCB6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165-4BEA-41DA-9CC2-5730D41D36F0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85D9-55A6-4BAF-B6EE-25852B36D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750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2379-0603-4083-A272-9ADBE98D253C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AA07-F44E-42EC-8F00-F70EFE71B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4284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2B7C-F476-4DA4-8CAC-6EE10E518B9F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4F-2617-4CFC-8DD1-ED5AB31EB692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223EE9-126D-4FC0-A698-E366ED7AFA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63B2-A2F9-4D7A-9A00-3AE8393E126F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7798-4F4C-46EA-871F-512E2939F04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1BD7-AF42-4672-A2CD-62C31A7A3738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10EFC1-9495-4D72-954F-E85900AA59E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C1C7-3C15-4BF1-B4F4-FB7782A41574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7AC-489F-4710-A853-8770EC66E83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AA01-AD84-4D28-A4C3-ED04D86F0C9E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CCE0F-6C94-4C62-8E5A-E46D28C5DDF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2F0-61B7-458C-8A1E-CEED67A53A5D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1236-2C73-4D7C-9DF5-55EAA42B2A9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6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64A7-1572-4F04-B1E2-6BC794B9F105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F61587-956A-40B9-873A-61E0031E47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E79E-EDB4-4E04-AB5F-091581D655E2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8BF7-708E-43EF-BAE0-53D388BB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5660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57CDCF-654C-4152-AAAE-D77F356A8F07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4EED-5318-45EF-A331-057E0A27C095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1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E2C6-04FA-4323-97C5-1C096F48395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163E-0AE3-47E0-8965-43D54C824436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3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9BE-48E1-4F4C-8856-05840A0A9194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F275-38A2-48FB-8D88-31D4FE04BA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174-282A-47C9-BF6C-52642F8BA99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B055-2C0F-499A-BA1F-BA4057CA878A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3D757A7-23B0-4EAB-8823-5AC89368A1CA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E8CAB7AC-B736-4ABF-B678-24930625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89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676B-04A4-4CEB-9BCD-8A60900A7311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9B0C-B4BD-4331-861F-F6F4E7C7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9017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5212B06-FB6B-4892-9D34-FBB62C3035C5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795DFB5-CC92-49BE-B6B8-4CADB6257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1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61EA-5CE0-4AD5-B6C9-5E579475BFDC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9E57-09AF-4CAA-8E88-B12D1AD96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129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F63D-7BFE-4969-860C-7DC817EF4705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8329A-A02B-4440-BE4D-7F55B1B89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2117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0C00-640B-4DE8-AC6D-0B6549917788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106C-E34A-45A6-8B9F-FE15D58E0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442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C09FA2D-7D9C-4BC5-B278-58B079FE55D7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1AFD7D7-31E4-4705-AECD-4240D9913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B0E7-F37E-48CF-9175-51954767C8E0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32D9-EE4F-4E59-BF2D-B1A7D08D2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7088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B3FA-6E8A-4AEF-A47E-BF6AC3501B2C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D188-6366-46DD-B615-DDFDC5885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571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C358-4BF7-4B1B-A55F-784CCA19E2E8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648FF-12FE-4521-BE00-7FEC863D6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06794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34CC-266C-4A52-A9BE-BAD88E3A02CF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DD8F-DBC0-4332-BBE8-D20965A39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7526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A0E-CF12-49AA-BBFA-73B2BD35158C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DC4C-AFD7-412F-B282-210FDFC2E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4261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711A1-88FF-4574-9E44-EA9853E3F0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B197-8DD1-4717-B736-DC2E09479E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30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6D61-D910-48C5-9101-B255D05849E4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6CD81F-2A25-4DD5-83A2-2059CE7CB39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01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E69D-E37A-4A8F-B1E1-2F5A51149567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BDD2-0DE7-4916-8D4B-AEDF0E20EE0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3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04E3-99CE-4B4D-A67B-895A89B537C9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C4ECAF0-AC0B-4B61-B2F2-5A54A8E65EB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E70-B309-4B0D-A8B7-CA45450801B0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8DFA-37CA-4394-BFF8-770A8725B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98273"/>
      </p:ext>
    </p:extLst>
  </p:cSld>
  <p:clrMapOvr>
    <a:masterClrMapping/>
  </p:clrMapOvr>
  <p:transition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2571C-1E09-43AC-8166-35F550F6205A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4041-0543-4BD1-B431-CF2D58DDEA2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16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F064-E606-4707-BF65-0362B78561F3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1A00BFA-AFF5-4EC6-B3A1-CE57F7FEF3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722B-198E-4E46-80AB-DCBD98335E4E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BCEC-59E4-47C5-95B2-AD264309210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8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F6FB-8DAB-4B31-B00D-C1ADE267764B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708F7-2123-42A7-8238-5B44E24BF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50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4C8358-F8E2-4719-9C92-D36BC0592739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D5D6-9585-4FD1-88A5-A6DCBC274A31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979C-8CD5-4558-A822-C302EB0044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4B88-6C84-456B-90F9-34EDE8A90396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2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4AAE-1CA3-41FB-9463-50875BD27310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8F4F-D158-4CA3-9A82-631DC96D937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01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BEB7-837B-4286-AEB0-FA26B3347764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B2D2-A094-4D1E-B4D1-E8CF4E5C87F6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C0031-A767-4F7C-88D2-6B5B7284C923}" type="datetimeFigureOut">
              <a:rPr lang="ar-SA"/>
              <a:pPr/>
              <a:t>09/03/1441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972D17-7594-4B5E-8C28-6684245E07C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846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7F1-BDFC-4D93-B0C5-0D0217E5B501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61BB-6080-4950-A70F-13E03B6C9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71259"/>
      </p:ext>
    </p:extLst>
  </p:cSld>
  <p:clrMapOvr>
    <a:masterClrMapping/>
  </p:clrMapOvr>
  <p:transition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5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7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80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48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35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63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F4E7ED"/>
                </a:solidFill>
              </a:rPr>
              <a:pPr/>
              <a:t>11/6/2019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4E7E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F4E7ED"/>
                </a:solidFill>
              </a:rPr>
              <a:pPr/>
              <a:t>‹#›</a:t>
            </a:fld>
            <a:endParaRPr lang="en-US">
              <a:solidFill>
                <a:srgbClr val="F4E7ED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982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17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12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262E492-0524-4736-A355-AFCE57C2CFF7}" type="slidenum">
              <a:rPr lang="ar-SA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4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93D-518C-45C0-B746-06EF1D94C772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80EA-53FE-46D1-A757-AD0A56C03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895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E13-4B4F-479D-8B8E-492C2319AF57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6A4-E3E1-47D0-BA4B-BBDFE7166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525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43A1-C8F9-4FF9-871F-22B6A1967C0F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AF4B-EB31-4B37-A7D6-544BBB3AF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2658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C94-6A83-4A95-A8E9-89FCD52C52EB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29EF-3869-4E09-8061-0EE9B7693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70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2C5AB-B73F-4917-97B2-6E7436292CA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33D96-47F0-4547-AE18-56C11E014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3145A-0C77-42CA-BDE5-F54C95781113}" type="datetimeFigureOut">
              <a:rPr lang="en-US"/>
              <a:pPr>
                <a:defRPr/>
              </a:pPr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B0422-7558-4725-B7C1-5F6E4A1F668B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2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4FE045-B34E-4CA5-A031-07F47481BCEC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4694CE-E722-44C6-8A3C-0C1C92711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04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51695-9B7B-4719-BC7F-1667CDD60033}" type="datetimeFigureOut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3BB4E-8268-4B27-B8D7-C9FECECB3641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8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6C0031-A767-4F7C-88D2-6B5B7284C923}" type="datetimeFigureOut">
              <a:rPr lang="en-US" smtClean="0">
                <a:solidFill>
                  <a:srgbClr val="B13F9A"/>
                </a:solidFill>
              </a:rPr>
              <a:pPr/>
              <a:t>11/6/2019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972D17-7594-4B5E-8C28-6684245E07CA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278562" cy="3139281"/>
          </a:xfrm>
        </p:spPr>
      </p:pic>
    </p:spTree>
    <p:extLst>
      <p:ext uri="{BB962C8B-B14F-4D97-AF65-F5344CB8AC3E}">
        <p14:creationId xmlns:p14="http://schemas.microsoft.com/office/powerpoint/2010/main" val="1318558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فتح ملف للمشروع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/>
              <a:t>بعد ضبط ميزان المياه والأفقية </a:t>
            </a:r>
            <a:r>
              <a:rPr lang="ar-SA" b="1" dirty="0" smtClean="0"/>
              <a:t>وغلق </a:t>
            </a:r>
            <a:r>
              <a:rPr lang="ar-SA" b="1" dirty="0"/>
              <a:t>شاشة ميزان المياه </a:t>
            </a:r>
            <a:r>
              <a:rPr lang="ar-SA" b="1" dirty="0" smtClean="0"/>
              <a:t>تظهر </a:t>
            </a:r>
            <a:r>
              <a:rPr lang="ar-SA" b="1" dirty="0"/>
              <a:t>شاشة </a:t>
            </a:r>
            <a:r>
              <a:rPr lang="ar-SA" b="1" dirty="0" smtClean="0"/>
              <a:t>بداية العمل المساحي، </a:t>
            </a:r>
            <a:r>
              <a:rPr lang="ar-SA" b="1" dirty="0"/>
              <a:t>ولفتح   ملف للمشروع </a:t>
            </a:r>
            <a:r>
              <a:rPr lang="ar-SA" b="1" dirty="0" smtClean="0"/>
              <a:t>نتبع الآتي:</a:t>
            </a:r>
            <a:endParaRPr lang="ar-EG" b="1" dirty="0"/>
          </a:p>
          <a:p>
            <a:pPr algn="just" rtl="1">
              <a:buFont typeface="Wingdings" pitchFamily="2" charset="2"/>
              <a:buChar char="v"/>
            </a:pPr>
            <a:r>
              <a:rPr lang="ar-EG" b="1" dirty="0"/>
              <a:t> </a:t>
            </a:r>
            <a:r>
              <a:rPr lang="ar-SA" b="1" dirty="0" smtClean="0"/>
              <a:t>نضغط على ايقونة ملف جديد</a:t>
            </a:r>
            <a:r>
              <a:rPr lang="ar-EG" b="1" dirty="0" smtClean="0"/>
              <a:t>.</a:t>
            </a:r>
          </a:p>
          <a:p>
            <a:pPr algn="just" rtl="1">
              <a:buFont typeface="Wingdings" pitchFamily="2" charset="2"/>
              <a:buChar char="v"/>
            </a:pPr>
            <a:r>
              <a:rPr lang="ar-EG" b="1" dirty="0" smtClean="0"/>
              <a:t> </a:t>
            </a:r>
            <a:r>
              <a:rPr lang="ar-SA" b="1" dirty="0" smtClean="0"/>
              <a:t>تظهر نافذة </a:t>
            </a:r>
            <a:r>
              <a:rPr lang="en-US" b="1" dirty="0" smtClean="0"/>
              <a:t>Open / New</a:t>
            </a:r>
            <a:r>
              <a:rPr lang="ar-SA" b="1" dirty="0" smtClean="0"/>
              <a:t> 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 نضغط على </a:t>
            </a:r>
            <a:r>
              <a:rPr lang="en-US" b="1" dirty="0" smtClean="0"/>
              <a:t>New</a:t>
            </a:r>
            <a:r>
              <a:rPr lang="ar-SA" b="1" dirty="0" smtClean="0"/>
              <a:t>، تظهر شاشة </a:t>
            </a:r>
            <a:r>
              <a:rPr lang="en-US" b="1" dirty="0" smtClean="0"/>
              <a:t>Welcome to Survey Pro </a:t>
            </a:r>
            <a:r>
              <a:rPr lang="ar-EG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805" y="3999807"/>
            <a:ext cx="300426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28" y="3999807"/>
            <a:ext cx="267737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98" y="3999807"/>
            <a:ext cx="28433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فتح ملف للمشروع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 smtClean="0"/>
              <a:t> من شاشة </a:t>
            </a:r>
            <a:r>
              <a:rPr lang="en-US" b="1" dirty="0"/>
              <a:t>Welcome to Survey Pro </a:t>
            </a:r>
            <a:r>
              <a:rPr lang="ar-SA" b="1" dirty="0"/>
              <a:t> </a:t>
            </a:r>
            <a:r>
              <a:rPr lang="ar-SA" b="1" dirty="0" smtClean="0"/>
              <a:t>نضغط على </a:t>
            </a:r>
            <a:r>
              <a:rPr lang="en-US" b="1" dirty="0" smtClean="0"/>
              <a:t>New</a:t>
            </a:r>
            <a:r>
              <a:rPr lang="ar-SA" b="1" dirty="0" smtClean="0"/>
              <a:t> ونتبع الآتي:</a:t>
            </a:r>
            <a:endParaRPr lang="ar-EG" b="1" dirty="0"/>
          </a:p>
          <a:p>
            <a:pPr algn="just" rtl="1">
              <a:buFont typeface="Wingdings" pitchFamily="2" charset="2"/>
              <a:buChar char="v"/>
            </a:pPr>
            <a:r>
              <a:rPr lang="ar-EG" b="1" dirty="0"/>
              <a:t> </a:t>
            </a:r>
            <a:r>
              <a:rPr lang="ar-SA" b="1" dirty="0" smtClean="0"/>
              <a:t>نضغط على مفتاح </a:t>
            </a:r>
            <a:r>
              <a:rPr lang="en-US" b="1" dirty="0" smtClean="0"/>
              <a:t>F4</a:t>
            </a:r>
            <a:r>
              <a:rPr lang="ar-SA" b="1" dirty="0" smtClean="0"/>
              <a:t> فتظهر شاشة لوحة المفاتيح</a:t>
            </a:r>
            <a:r>
              <a:rPr lang="ar-EG" b="1" dirty="0" smtClean="0"/>
              <a:t>.</a:t>
            </a:r>
          </a:p>
          <a:p>
            <a:pPr algn="just" rtl="1">
              <a:buFont typeface="Wingdings" pitchFamily="2" charset="2"/>
              <a:buChar char="v"/>
            </a:pPr>
            <a:r>
              <a:rPr lang="ar-EG" b="1" dirty="0" smtClean="0"/>
              <a:t> </a:t>
            </a:r>
            <a:r>
              <a:rPr lang="ar-SA" b="1" dirty="0" smtClean="0"/>
              <a:t>يتم كتابة اسم المشروع وليكن </a:t>
            </a:r>
            <a:r>
              <a:rPr lang="en-US" sz="2400" b="1" dirty="0"/>
              <a:t>MOHAFEZ</a:t>
            </a:r>
            <a:r>
              <a:rPr lang="ar-SA" b="1" dirty="0" smtClean="0"/>
              <a:t>، ثم نضغط </a:t>
            </a:r>
            <a:r>
              <a:rPr lang="en-US" b="1" dirty="0" smtClean="0"/>
              <a:t>Enter</a:t>
            </a:r>
            <a:endParaRPr lang="ar-SA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 نضغط بعد ذلك على </a:t>
            </a:r>
            <a:r>
              <a:rPr lang="en-US" sz="2400" b="1" dirty="0" smtClean="0"/>
              <a:t>Next</a:t>
            </a:r>
            <a:r>
              <a:rPr lang="ar-EG" b="1" dirty="0" smtClean="0"/>
              <a:t>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80" y="228600"/>
            <a:ext cx="1706000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97" y="3881120"/>
            <a:ext cx="2885295" cy="2468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075" y="3881120"/>
            <a:ext cx="2927592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98" y="3881120"/>
            <a:ext cx="2758679" cy="24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تحديد السمت ووحدات القياس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 smtClean="0"/>
              <a:t>بعد الضغط على </a:t>
            </a:r>
            <a:r>
              <a:rPr lang="en-US" b="1" dirty="0" smtClean="0"/>
              <a:t>Next</a:t>
            </a:r>
            <a:r>
              <a:rPr lang="ar-SA" b="1" dirty="0" smtClean="0"/>
              <a:t> تظهر الشاشة الآتية، وفيها يتم اختيار الآتي:</a:t>
            </a:r>
            <a:endParaRPr lang="ar-EG" b="1" dirty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Azimuth Type: North Azimuth</a:t>
            </a:r>
            <a:endParaRPr lang="ar-EG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b="1" dirty="0" smtClean="0"/>
              <a:t>Unit for Distances: Meter</a:t>
            </a:r>
            <a:endParaRPr lang="ar-SA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/>
              <a:t>Unit for </a:t>
            </a:r>
            <a:r>
              <a:rPr lang="en-US" b="1" dirty="0" smtClean="0"/>
              <a:t>Angle: Degree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80" y="263236"/>
            <a:ext cx="1335120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048000"/>
            <a:ext cx="39600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تحديد منسوب واحداثيات نقطة الجهاز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/>
              <a:t>ن</a:t>
            </a:r>
            <a:r>
              <a:rPr lang="ar-SA" b="1" dirty="0" smtClean="0"/>
              <a:t>ضغط على </a:t>
            </a:r>
            <a:r>
              <a:rPr lang="en-US" sz="2400" b="1" dirty="0" smtClean="0"/>
              <a:t>Next</a:t>
            </a:r>
            <a:r>
              <a:rPr lang="ar-SA" b="1" dirty="0" smtClean="0"/>
              <a:t> تظهر الشاشة الآتية، وفيها يتم ادخال الآتي:</a:t>
            </a:r>
          </a:p>
          <a:p>
            <a:pPr marL="0" indent="0" algn="just" rtl="1">
              <a:buNone/>
            </a:pPr>
            <a:endParaRPr lang="ar-EG" b="1" dirty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Point Name: A</a:t>
            </a:r>
            <a:endParaRPr lang="ar-EG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Northing:  500 Meter</a:t>
            </a:r>
            <a:endParaRPr lang="ar-SA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Easting</a:t>
            </a:r>
            <a:r>
              <a:rPr lang="en-US" sz="2400" b="1" dirty="0"/>
              <a:t>: </a:t>
            </a:r>
            <a:r>
              <a:rPr lang="en-US" sz="2400" b="1" dirty="0" smtClean="0"/>
              <a:t>1000 Meter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Elevation</a:t>
            </a:r>
            <a:r>
              <a:rPr lang="en-US" sz="2400" b="1" dirty="0"/>
              <a:t>: </a:t>
            </a:r>
            <a:r>
              <a:rPr lang="en-US" sz="2400" b="1" dirty="0" smtClean="0"/>
              <a:t>700 Meter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Description: B M</a:t>
            </a:r>
          </a:p>
          <a:p>
            <a:pPr marL="0" indent="0" algn="just" rtl="1">
              <a:buNone/>
            </a:pPr>
            <a:endParaRPr lang="ar-SA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نضغط بعد ذلك على </a:t>
            </a:r>
            <a:r>
              <a:rPr lang="en-US" b="1" dirty="0" smtClean="0">
                <a:solidFill>
                  <a:srgbClr val="00B050"/>
                </a:solidFill>
              </a:rPr>
              <a:t>Finish</a:t>
            </a:r>
            <a:r>
              <a:rPr lang="ar-SA" b="1" dirty="0" smtClean="0"/>
              <a:t>؛ حيث نكون قد تم الانتهاء من تحديد اسم المشروع، وتحديد وحدات القياس ومنسوب نقطة البداية واحداثياتها.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697153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057400"/>
            <a:ext cx="415718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ar-SA" sz="3200" b="1" dirty="0" smtClean="0">
                <a:solidFill>
                  <a:srgbClr val="89006F"/>
                </a:solidFill>
              </a:rPr>
              <a:t>        تهيئة المحطة </a:t>
            </a:r>
            <a:r>
              <a:rPr lang="en-US" sz="3200" b="1" dirty="0" smtClean="0">
                <a:solidFill>
                  <a:srgbClr val="89006F"/>
                </a:solidFill>
              </a:rPr>
              <a:t>Station Setup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 smtClean="0"/>
              <a:t>بعد الضغط على </a:t>
            </a:r>
            <a:r>
              <a:rPr lang="en-US" sz="2400" b="1" dirty="0" smtClean="0"/>
              <a:t>Finish</a:t>
            </a:r>
            <a:r>
              <a:rPr lang="ar-SA" b="1" dirty="0" smtClean="0"/>
              <a:t> </a:t>
            </a:r>
            <a:r>
              <a:rPr lang="en-US" b="1" dirty="0" smtClean="0"/>
              <a:t> </a:t>
            </a:r>
            <a:r>
              <a:rPr lang="ar-SA" b="1" dirty="0" smtClean="0"/>
              <a:t>تظهر الشاشة </a:t>
            </a:r>
            <a:r>
              <a:rPr lang="en-US" sz="2400" b="1" dirty="0" smtClean="0"/>
              <a:t>Quick Shot</a:t>
            </a:r>
            <a:r>
              <a:rPr lang="ar-SA" b="1" dirty="0" smtClean="0"/>
              <a:t>، ومنها يتم تهيئة المحطة بالضغط على الأيقونة العليا جهة اليمين، فتظهر قائمة منسدلة نختار </a:t>
            </a:r>
          </a:p>
          <a:p>
            <a:pPr marL="0" indent="0" algn="just" rtl="1">
              <a:buNone/>
            </a:pPr>
            <a:r>
              <a:rPr lang="ar-SA" b="1" dirty="0" smtClean="0"/>
              <a:t> منها </a:t>
            </a:r>
            <a:r>
              <a:rPr lang="en-US" sz="2400" b="1" dirty="0" smtClean="0"/>
              <a:t>Station Setup</a:t>
            </a:r>
            <a:r>
              <a:rPr lang="ar-SA" b="1" dirty="0" smtClean="0"/>
              <a:t>، بالضغط عليها تظهر نافذة </a:t>
            </a:r>
            <a:r>
              <a:rPr lang="en-US" sz="2400" b="1" dirty="0" smtClean="0"/>
              <a:t>Back sight Setup</a:t>
            </a:r>
            <a:endParaRPr lang="ar-EG" sz="2400" b="1" dirty="0"/>
          </a:p>
          <a:p>
            <a:pPr marL="0" indent="0" algn="just" rtl="1">
              <a:buNone/>
            </a:pPr>
            <a:endParaRPr lang="en-US" b="1" dirty="0" smtClean="0"/>
          </a:p>
          <a:p>
            <a:pPr marL="0" indent="0" algn="just" rtl="1">
              <a:buNone/>
            </a:pPr>
            <a:endParaRPr lang="en-US" b="1" dirty="0"/>
          </a:p>
          <a:p>
            <a:pPr marL="0" indent="0" algn="just" rtl="1">
              <a:buNone/>
            </a:pPr>
            <a:endParaRPr lang="ar-SA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1834058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140073"/>
            <a:ext cx="2822084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161865"/>
            <a:ext cx="2806738" cy="2995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140073"/>
            <a:ext cx="2882938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>
                <a:solidFill>
                  <a:srgbClr val="89006F"/>
                </a:solidFill>
              </a:rPr>
              <a:t>نافذة </a:t>
            </a:r>
            <a:r>
              <a:rPr lang="en-US" sz="3200" b="1" dirty="0">
                <a:solidFill>
                  <a:srgbClr val="89006F"/>
                </a:solidFill>
              </a:rPr>
              <a:t>Back sight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8737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/>
              <a:t>ن</a:t>
            </a:r>
            <a:r>
              <a:rPr lang="ar-SA" b="1" dirty="0" smtClean="0"/>
              <a:t>ضغط على </a:t>
            </a:r>
            <a:r>
              <a:rPr lang="en-US" sz="2400" b="1" dirty="0" smtClean="0"/>
              <a:t>Next</a:t>
            </a:r>
            <a:r>
              <a:rPr lang="ar-SA" b="1" dirty="0" smtClean="0"/>
              <a:t> تظهر الشاشة الآتية، وفيها يتم ادخال الآتي:</a:t>
            </a:r>
            <a:endParaRPr lang="ar-EG" b="1" dirty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Occupy Point </a:t>
            </a:r>
            <a:r>
              <a:rPr lang="ar-SA" sz="2400" b="1" dirty="0" smtClean="0"/>
              <a:t>نقطة المحطة</a:t>
            </a:r>
            <a:endParaRPr lang="ar-EG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HI:  Height of Instrument </a:t>
            </a:r>
          </a:p>
          <a:p>
            <a:pPr marL="0" indent="0" algn="just">
              <a:buNone/>
            </a:pPr>
            <a:r>
              <a:rPr lang="en-US" sz="2400" b="1" dirty="0" smtClean="0"/>
              <a:t>                                     </a:t>
            </a:r>
            <a:r>
              <a:rPr lang="ar-SA" sz="2400" b="1" dirty="0" smtClean="0"/>
              <a:t>ارتفاع المحطة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HR</a:t>
            </a:r>
            <a:r>
              <a:rPr lang="en-US" sz="2400" b="1" dirty="0"/>
              <a:t>: Height of </a:t>
            </a:r>
            <a:r>
              <a:rPr lang="en-US" sz="2400" b="1" dirty="0" smtClean="0"/>
              <a:t> Reflector </a:t>
            </a:r>
          </a:p>
          <a:p>
            <a:pPr marL="0" indent="0" algn="just">
              <a:buNone/>
            </a:pPr>
            <a:r>
              <a:rPr lang="ar-SA" sz="2400" b="1" dirty="0" smtClean="0"/>
              <a:t>  ارتفاع الهدف                                       </a:t>
            </a:r>
            <a:endParaRPr lang="en-US" sz="2400" b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b="1" dirty="0" smtClean="0"/>
              <a:t>B S: Back Sight </a:t>
            </a:r>
            <a:endParaRPr lang="ar-SA" sz="2400" b="1" dirty="0" smtClean="0"/>
          </a:p>
          <a:p>
            <a:pPr marL="0" indent="0" algn="just">
              <a:buNone/>
            </a:pPr>
            <a:r>
              <a:rPr lang="ar-SA" sz="2400" b="1" dirty="0" smtClean="0"/>
              <a:t>نقطة الهدف أو النقطة الخلفية                   </a:t>
            </a:r>
            <a:endParaRPr lang="en-US" sz="2400" b="1" dirty="0" smtClean="0"/>
          </a:p>
          <a:p>
            <a:pPr marL="0" indent="0" algn="just">
              <a:buNone/>
            </a:pPr>
            <a:endParaRPr lang="ar-SA" b="1" dirty="0" smtClean="0"/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ويمكن ادخال نقطة الهدف بصورتين الأولى: انحراف </a:t>
            </a:r>
            <a:r>
              <a:rPr lang="en-US" sz="2400" b="1" dirty="0" smtClean="0"/>
              <a:t>BS Direction</a:t>
            </a:r>
            <a:r>
              <a:rPr lang="ar-SA" b="1" dirty="0" smtClean="0"/>
              <a:t>، والأخرى احداثيات </a:t>
            </a:r>
            <a:r>
              <a:rPr lang="en-US" sz="2400" b="1" dirty="0" smtClean="0"/>
              <a:t>BS Point</a:t>
            </a:r>
            <a:r>
              <a:rPr lang="ar-SA" b="1" dirty="0" smtClean="0"/>
              <a:t>.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209800"/>
            <a:ext cx="3352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Georgia"/>
                <a:ea typeface="+mn-ea"/>
                <a:cs typeface="+mn-cs"/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40236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6"/>
          <p:cNvSpPr>
            <a:spLocks noChangeArrowheads="1" noChangeShapeType="1" noTextEdit="1"/>
          </p:cNvSpPr>
          <p:nvPr/>
        </p:nvSpPr>
        <p:spPr bwMode="auto">
          <a:xfrm>
            <a:off x="1676400" y="7620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23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الرفع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المساحي 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ب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جهاز </a:t>
            </a: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المحطة 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المتكاملة</a:t>
            </a:r>
            <a:endParaRPr lang="ar-SA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Total Station</a:t>
            </a:r>
            <a:endParaRPr lang="en-US" sz="3600" kern="10" dirty="0" smtClean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657600"/>
            <a:ext cx="2450773" cy="2926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163767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3200" b="1" dirty="0" smtClean="0">
                <a:solidFill>
                  <a:srgbClr val="89006F"/>
                </a:solidFill>
              </a:rPr>
              <a:t>مقدمة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 algn="just" rtl="1" eaLnBrk="1" hangingPunct="1"/>
            <a:r>
              <a:rPr lang="ar-EG" sz="2400" b="1" dirty="0">
                <a:latin typeface="Arial" charset="0"/>
                <a:cs typeface="Arial" charset="0"/>
              </a:rPr>
              <a:t>جهاز المحطة </a:t>
            </a:r>
            <a:r>
              <a:rPr lang="ar-EG" sz="2400" b="1" dirty="0" smtClean="0">
                <a:latin typeface="Arial" charset="0"/>
                <a:cs typeface="Arial" charset="0"/>
              </a:rPr>
              <a:t>المتكاملة</a:t>
            </a:r>
            <a:r>
              <a:rPr lang="ar-SA" sz="2400" b="1" dirty="0" smtClean="0"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latin typeface="Arial" charset="0"/>
                <a:cs typeface="Arial" charset="0"/>
              </a:rPr>
              <a:t>)</a:t>
            </a:r>
            <a:r>
              <a:rPr lang="ar-EG" sz="2400" b="1" dirty="0" smtClean="0">
                <a:latin typeface="Arial" charset="0"/>
                <a:cs typeface="Arial" charset="0"/>
              </a:rPr>
              <a:t>الشاملة</a:t>
            </a:r>
            <a:r>
              <a:rPr lang="en-US" sz="2400" b="1" dirty="0" smtClean="0">
                <a:latin typeface="Arial" charset="0"/>
                <a:cs typeface="Arial" charset="0"/>
              </a:rPr>
              <a:t> :(Total Station </a:t>
            </a:r>
            <a:endParaRPr lang="ar-SA" sz="24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EG" sz="2400" b="1" dirty="0" smtClean="0">
                <a:latin typeface="Arial" charset="0"/>
                <a:cs typeface="Arial" charset="0"/>
              </a:rPr>
              <a:t>جهاز </a:t>
            </a:r>
            <a:r>
              <a:rPr lang="ar-EG" sz="2400" b="1" dirty="0">
                <a:latin typeface="Arial" charset="0"/>
                <a:cs typeface="Arial" charset="0"/>
              </a:rPr>
              <a:t>للرصد المساحي </a:t>
            </a:r>
            <a:r>
              <a:rPr lang="ar-EG" sz="2400" b="1" dirty="0" smtClean="0">
                <a:latin typeface="Arial" charset="0"/>
                <a:cs typeface="Arial" charset="0"/>
              </a:rPr>
              <a:t>ال</a:t>
            </a:r>
            <a:r>
              <a:rPr lang="ar-SA" sz="2400" b="1" dirty="0">
                <a:latin typeface="Arial" charset="0"/>
                <a:cs typeface="Arial" charset="0"/>
              </a:rPr>
              <a:t>أ</a:t>
            </a:r>
            <a:r>
              <a:rPr lang="ar-EG" sz="2400" b="1" dirty="0" smtClean="0">
                <a:latin typeface="Arial" charset="0"/>
                <a:cs typeface="Arial" charset="0"/>
              </a:rPr>
              <a:t>رضي </a:t>
            </a:r>
            <a:r>
              <a:rPr lang="ar-EG" sz="2400" b="1" dirty="0">
                <a:latin typeface="Arial" charset="0"/>
                <a:cs typeface="Arial" charset="0"/>
              </a:rPr>
              <a:t>يجمع بين عدة أجهزة في محطة </a:t>
            </a:r>
            <a:r>
              <a:rPr lang="ar-EG" sz="2400" b="1" dirty="0" smtClean="0">
                <a:latin typeface="Arial" charset="0"/>
                <a:cs typeface="Arial" charset="0"/>
              </a:rPr>
              <a:t>واحدة</a:t>
            </a:r>
            <a:r>
              <a:rPr lang="ar-SA" sz="2400" b="1" dirty="0" smtClean="0">
                <a:latin typeface="Arial" charset="0"/>
                <a:cs typeface="Arial" charset="0"/>
              </a:rPr>
              <a:t>؛ حيث </a:t>
            </a:r>
            <a:r>
              <a:rPr lang="ar-EG" sz="2400" b="1" dirty="0" smtClean="0">
                <a:latin typeface="Arial" charset="0"/>
                <a:cs typeface="Arial" charset="0"/>
              </a:rPr>
              <a:t>يجمع </a:t>
            </a:r>
            <a:r>
              <a:rPr lang="ar-EG" sz="2400" b="1" dirty="0">
                <a:latin typeface="Arial" charset="0"/>
                <a:cs typeface="Arial" charset="0"/>
              </a:rPr>
              <a:t>بين </a:t>
            </a:r>
            <a:r>
              <a:rPr lang="ar-SA" sz="2400" b="1" dirty="0">
                <a:latin typeface="Arial" charset="0"/>
                <a:cs typeface="Arial" charset="0"/>
              </a:rPr>
              <a:t>ت</a:t>
            </a:r>
            <a:r>
              <a:rPr lang="ar-EG" sz="2400" b="1" dirty="0" err="1" smtClean="0">
                <a:latin typeface="Arial" charset="0"/>
                <a:cs typeface="Arial" charset="0"/>
              </a:rPr>
              <a:t>يودليت</a:t>
            </a:r>
            <a:r>
              <a:rPr lang="ar-SA" sz="2400" b="1" dirty="0">
                <a:latin typeface="Arial" charset="0"/>
                <a:cs typeface="Arial" charset="0"/>
              </a:rPr>
              <a:t> </a:t>
            </a:r>
            <a:r>
              <a:rPr lang="ar-EG" sz="2400" b="1" dirty="0" smtClean="0">
                <a:latin typeface="Arial" charset="0"/>
                <a:cs typeface="Arial" charset="0"/>
              </a:rPr>
              <a:t>الكتروني لقياس الزوايا الافقية و الرأسية </a:t>
            </a:r>
            <a:r>
              <a:rPr lang="ar-SA" sz="2400" b="1" dirty="0" smtClean="0">
                <a:latin typeface="Arial" charset="0"/>
                <a:cs typeface="Arial" charset="0"/>
              </a:rPr>
              <a:t>و</a:t>
            </a:r>
            <a:r>
              <a:rPr lang="ar-EG" sz="2400" b="1" dirty="0" smtClean="0">
                <a:latin typeface="Arial" charset="0"/>
                <a:cs typeface="Arial" charset="0"/>
              </a:rPr>
              <a:t>جهاز </a:t>
            </a:r>
            <a:r>
              <a:rPr lang="ar-EG" sz="2400" b="1" dirty="0">
                <a:latin typeface="Arial" charset="0"/>
                <a:cs typeface="Arial" charset="0"/>
              </a:rPr>
              <a:t>قياس </a:t>
            </a:r>
            <a:r>
              <a:rPr lang="ar-EG" sz="2400" b="1" dirty="0" smtClean="0">
                <a:latin typeface="Arial" charset="0"/>
                <a:cs typeface="Arial" charset="0"/>
              </a:rPr>
              <a:t>المسافات</a:t>
            </a:r>
            <a:r>
              <a:rPr lang="ar-SA" sz="2400" b="1" dirty="0" smtClean="0">
                <a:latin typeface="Arial" charset="0"/>
                <a:cs typeface="Arial" charset="0"/>
              </a:rPr>
              <a:t> </a:t>
            </a:r>
            <a:r>
              <a:rPr lang="ar-EG" sz="2400" b="1" dirty="0" smtClean="0">
                <a:latin typeface="Arial" charset="0"/>
                <a:cs typeface="Arial" charset="0"/>
              </a:rPr>
              <a:t>(</a:t>
            </a:r>
            <a:r>
              <a:rPr lang="en-US" sz="2400" b="1" dirty="0">
                <a:latin typeface="Arial" charset="0"/>
                <a:cs typeface="Arial" charset="0"/>
              </a:rPr>
              <a:t>Electronic Distance Measurement (EDM</a:t>
            </a:r>
            <a:r>
              <a:rPr lang="ar-EG" sz="2400" b="1" dirty="0" smtClean="0">
                <a:latin typeface="Arial" charset="0"/>
                <a:cs typeface="Arial" charset="0"/>
              </a:rPr>
              <a:t>.</a:t>
            </a:r>
          </a:p>
          <a:p>
            <a:pPr algn="just" rtl="1" eaLnBrk="1" hangingPunct="1"/>
            <a:r>
              <a:rPr lang="ar-SA" sz="2400" b="1" dirty="0" smtClean="0">
                <a:latin typeface="Arial" charset="0"/>
                <a:cs typeface="Arial" charset="0"/>
              </a:rPr>
              <a:t>وي</a:t>
            </a:r>
            <a:r>
              <a:rPr lang="ar-EG" sz="2400" b="1" dirty="0" smtClean="0">
                <a:latin typeface="Arial" charset="0"/>
                <a:cs typeface="Arial" charset="0"/>
              </a:rPr>
              <a:t>ستخدم </a:t>
            </a:r>
            <a:r>
              <a:rPr lang="ar-SA" sz="2400" b="1" dirty="0" smtClean="0">
                <a:latin typeface="Arial" charset="0"/>
                <a:cs typeface="Arial" charset="0"/>
              </a:rPr>
              <a:t>ال</a:t>
            </a:r>
            <a:r>
              <a:rPr lang="ar-EG" sz="2400" b="1" dirty="0" smtClean="0">
                <a:latin typeface="Arial" charset="0"/>
                <a:cs typeface="Arial" charset="0"/>
              </a:rPr>
              <a:t>جهاز في </a:t>
            </a:r>
            <a:r>
              <a:rPr lang="ar-EG" sz="2400" b="1" dirty="0">
                <a:latin typeface="Arial" charset="0"/>
                <a:cs typeface="Arial" charset="0"/>
              </a:rPr>
              <a:t>مختلف التطبيقات </a:t>
            </a:r>
            <a:r>
              <a:rPr lang="ar-EG" sz="2400" b="1" dirty="0" smtClean="0">
                <a:latin typeface="Arial" charset="0"/>
                <a:cs typeface="Arial" charset="0"/>
              </a:rPr>
              <a:t>المساحية</a:t>
            </a:r>
            <a:r>
              <a:rPr lang="en-US" sz="2400" b="1" dirty="0" smtClean="0">
                <a:latin typeface="Arial" charset="0"/>
                <a:cs typeface="Arial" charset="0"/>
              </a:rPr>
              <a:t> </a:t>
            </a:r>
            <a:r>
              <a:rPr lang="ar-SA" sz="2400" b="1" dirty="0" smtClean="0">
                <a:latin typeface="Arial" charset="0"/>
                <a:cs typeface="Arial" charset="0"/>
              </a:rPr>
              <a:t>منها:</a:t>
            </a:r>
            <a:r>
              <a:rPr lang="ar-EG" sz="2400" b="1" dirty="0" smtClean="0">
                <a:latin typeface="Arial" charset="0"/>
                <a:cs typeface="Arial" charset="0"/>
              </a:rPr>
              <a:t>عمليات </a:t>
            </a:r>
            <a:r>
              <a:rPr lang="ar-EG" sz="2400" b="1" dirty="0">
                <a:latin typeface="Arial" charset="0"/>
                <a:cs typeface="Arial" charset="0"/>
              </a:rPr>
              <a:t>الرفع والتوقيع </a:t>
            </a:r>
            <a:r>
              <a:rPr lang="ar-SA" sz="2400" b="1" dirty="0" smtClean="0">
                <a:latin typeface="Arial" charset="0"/>
                <a:cs typeface="Arial" charset="0"/>
              </a:rPr>
              <a:t>و</a:t>
            </a:r>
            <a:r>
              <a:rPr lang="ar-EG" sz="2400" b="1" dirty="0" smtClean="0">
                <a:latin typeface="Arial" charset="0"/>
                <a:cs typeface="Arial" charset="0"/>
              </a:rPr>
              <a:t>إجراء الميزانية وضبط المضلعات </a:t>
            </a:r>
            <a:r>
              <a:rPr lang="ar-EG" sz="2400" b="1" dirty="0">
                <a:latin typeface="Arial" charset="0"/>
                <a:cs typeface="Arial" charset="0"/>
              </a:rPr>
              <a:t>وحساب </a:t>
            </a:r>
            <a:r>
              <a:rPr lang="ar-EG" sz="2400" b="1" dirty="0" smtClean="0">
                <a:latin typeface="Arial" charset="0"/>
                <a:cs typeface="Arial" charset="0"/>
              </a:rPr>
              <a:t>المساحات</a:t>
            </a:r>
            <a:r>
              <a:rPr lang="ar-SA" sz="2400" b="1" dirty="0" smtClean="0">
                <a:latin typeface="Arial" charset="0"/>
                <a:cs typeface="Arial" charset="0"/>
              </a:rPr>
              <a:t>.</a:t>
            </a:r>
          </a:p>
          <a:p>
            <a:pPr algn="just" rtl="1" eaLnBrk="1" hangingPunct="1"/>
            <a:r>
              <a:rPr lang="ar-EG" sz="2400" b="1" dirty="0" smtClean="0">
                <a:latin typeface="Arial" charset="0"/>
                <a:cs typeface="Arial" charset="0"/>
              </a:rPr>
              <a:t>أما </a:t>
            </a:r>
            <a:r>
              <a:rPr lang="ar-EG" sz="2400" b="1" dirty="0">
                <a:latin typeface="Arial" charset="0"/>
                <a:cs typeface="Arial" charset="0"/>
              </a:rPr>
              <a:t>ما يخص الأوامر والتعليمات الخاصة المستخدمة </a:t>
            </a:r>
            <a:r>
              <a:rPr lang="ar-EG" sz="2400" b="1" dirty="0" smtClean="0">
                <a:latin typeface="Arial" charset="0"/>
                <a:cs typeface="Arial" charset="0"/>
              </a:rPr>
              <a:t>فإنها </a:t>
            </a:r>
            <a:r>
              <a:rPr lang="ar-EG" sz="2400" b="1" dirty="0">
                <a:latin typeface="Arial" charset="0"/>
                <a:cs typeface="Arial" charset="0"/>
              </a:rPr>
              <a:t>تختلف من </a:t>
            </a:r>
            <a:r>
              <a:rPr lang="ar-SA" sz="2400" b="1" dirty="0" smtClean="0">
                <a:latin typeface="Arial" charset="0"/>
                <a:cs typeface="Arial" charset="0"/>
              </a:rPr>
              <a:t>موديل</a:t>
            </a:r>
            <a:r>
              <a:rPr lang="ar-EG" sz="2400" b="1" dirty="0" smtClean="0">
                <a:latin typeface="Arial" charset="0"/>
                <a:cs typeface="Arial" charset="0"/>
              </a:rPr>
              <a:t> </a:t>
            </a:r>
            <a:r>
              <a:rPr lang="ar-SA" sz="2400" b="1" dirty="0" smtClean="0">
                <a:latin typeface="Arial" charset="0"/>
                <a:cs typeface="Arial" charset="0"/>
              </a:rPr>
              <a:t>ل</a:t>
            </a:r>
            <a:r>
              <a:rPr lang="ar-EG" sz="2400" b="1" dirty="0" smtClean="0">
                <a:latin typeface="Arial" charset="0"/>
                <a:cs typeface="Arial" charset="0"/>
              </a:rPr>
              <a:t>آخر </a:t>
            </a:r>
            <a:r>
              <a:rPr lang="ar-EG" sz="2400" b="1" dirty="0">
                <a:latin typeface="Arial" charset="0"/>
                <a:cs typeface="Arial" charset="0"/>
              </a:rPr>
              <a:t>وذلك </a:t>
            </a:r>
            <a:r>
              <a:rPr lang="ar-EG" sz="2400" b="1" dirty="0" smtClean="0">
                <a:latin typeface="Arial" charset="0"/>
                <a:cs typeface="Arial" charset="0"/>
              </a:rPr>
              <a:t>تبعا </a:t>
            </a:r>
            <a:r>
              <a:rPr lang="ar-EG" sz="2400" b="1" dirty="0">
                <a:latin typeface="Arial" charset="0"/>
                <a:cs typeface="Arial" charset="0"/>
              </a:rPr>
              <a:t>للشركة </a:t>
            </a:r>
            <a:r>
              <a:rPr lang="ar-EG" sz="2400" b="1" dirty="0" smtClean="0">
                <a:latin typeface="Arial" charset="0"/>
                <a:cs typeface="Arial" charset="0"/>
              </a:rPr>
              <a:t>ال</a:t>
            </a:r>
            <a:r>
              <a:rPr lang="ar-SA" sz="2400" b="1" dirty="0" smtClean="0">
                <a:latin typeface="Arial" charset="0"/>
                <a:cs typeface="Arial" charset="0"/>
              </a:rPr>
              <a:t>م</a:t>
            </a:r>
            <a:r>
              <a:rPr lang="ar-EG" sz="2400" b="1" dirty="0" smtClean="0">
                <a:latin typeface="Arial" charset="0"/>
                <a:cs typeface="Arial" charset="0"/>
              </a:rPr>
              <a:t>صنعة</a:t>
            </a:r>
            <a:r>
              <a:rPr lang="ar-EG" sz="2400" b="1" dirty="0">
                <a:latin typeface="Arial" charset="0"/>
                <a:cs typeface="Arial" charset="0"/>
              </a:rPr>
              <a:t>. </a:t>
            </a:r>
            <a:endParaRPr lang="ar-SA" sz="24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SA" sz="2400" b="1" dirty="0">
                <a:latin typeface="Arial" charset="0"/>
                <a:cs typeface="Arial" charset="0"/>
              </a:rPr>
              <a:t>و</a:t>
            </a:r>
            <a:r>
              <a:rPr lang="ar-EG" sz="2400" b="1" dirty="0" smtClean="0">
                <a:latin typeface="Arial" charset="0"/>
                <a:cs typeface="Arial" charset="0"/>
              </a:rPr>
              <a:t>تمتاز </a:t>
            </a:r>
            <a:r>
              <a:rPr lang="ar-SA" sz="2400" b="1" dirty="0" smtClean="0">
                <a:latin typeface="Arial" charset="0"/>
                <a:cs typeface="Arial" charset="0"/>
              </a:rPr>
              <a:t>ال</a:t>
            </a:r>
            <a:r>
              <a:rPr lang="ar-EG" sz="2400" b="1" dirty="0" smtClean="0">
                <a:latin typeface="Arial" charset="0"/>
                <a:cs typeface="Arial" charset="0"/>
              </a:rPr>
              <a:t>أجهزة </a:t>
            </a:r>
            <a:r>
              <a:rPr lang="ar-SA" sz="2400" b="1" dirty="0" smtClean="0">
                <a:latin typeface="Arial" charset="0"/>
                <a:cs typeface="Arial" charset="0"/>
              </a:rPr>
              <a:t>ب</a:t>
            </a:r>
            <a:r>
              <a:rPr lang="ar-EG" sz="2400" b="1" dirty="0" smtClean="0">
                <a:latin typeface="Arial" charset="0"/>
                <a:cs typeface="Arial" charset="0"/>
              </a:rPr>
              <a:t>إمكانيات</a:t>
            </a:r>
            <a:r>
              <a:rPr lang="ar-SA" sz="2400" b="1" dirty="0" smtClean="0">
                <a:latin typeface="Arial" charset="0"/>
                <a:cs typeface="Arial" charset="0"/>
              </a:rPr>
              <a:t>ها</a:t>
            </a:r>
            <a:r>
              <a:rPr lang="ar-EG" sz="2400" b="1" dirty="0" smtClean="0">
                <a:latin typeface="Arial" charset="0"/>
                <a:cs typeface="Arial" charset="0"/>
              </a:rPr>
              <a:t> في </a:t>
            </a:r>
            <a:r>
              <a:rPr lang="ar-EG" sz="2400" b="1" dirty="0">
                <a:latin typeface="Arial" charset="0"/>
                <a:cs typeface="Arial" charset="0"/>
              </a:rPr>
              <a:t>التعامل </a:t>
            </a:r>
            <a:r>
              <a:rPr lang="ar-EG" sz="2400" b="1" dirty="0" smtClean="0">
                <a:latin typeface="Arial" charset="0"/>
                <a:cs typeface="Arial" charset="0"/>
              </a:rPr>
              <a:t>وإعطاء </a:t>
            </a:r>
            <a:r>
              <a:rPr lang="ar-EG" sz="2400" b="1" dirty="0">
                <a:latin typeface="Arial" charset="0"/>
                <a:cs typeface="Arial" charset="0"/>
              </a:rPr>
              <a:t>نتائجها على شاشة </a:t>
            </a:r>
            <a:r>
              <a:rPr lang="ar-EG" sz="2400" b="1" dirty="0" smtClean="0">
                <a:latin typeface="Arial" charset="0"/>
                <a:cs typeface="Arial" charset="0"/>
              </a:rPr>
              <a:t>الجهاز</a:t>
            </a:r>
            <a:r>
              <a:rPr lang="ar-SA" sz="2400" b="1" dirty="0" smtClean="0">
                <a:latin typeface="Arial" charset="0"/>
                <a:cs typeface="Arial" charset="0"/>
              </a:rPr>
              <a:t>، </a:t>
            </a:r>
            <a:r>
              <a:rPr lang="ar-EG" sz="2400" b="1" dirty="0" smtClean="0">
                <a:latin typeface="Arial" charset="0"/>
                <a:cs typeface="Arial" charset="0"/>
              </a:rPr>
              <a:t>بالإضافة </a:t>
            </a:r>
            <a:r>
              <a:rPr lang="ar-EG" sz="2400" b="1" dirty="0">
                <a:latin typeface="Arial" charset="0"/>
                <a:cs typeface="Arial" charset="0"/>
              </a:rPr>
              <a:t>إلى وحدات التخزين </a:t>
            </a:r>
            <a:r>
              <a:rPr lang="ar-EG" sz="2400" b="1" dirty="0" smtClean="0">
                <a:latin typeface="Arial" charset="0"/>
                <a:cs typeface="Arial" charset="0"/>
              </a:rPr>
              <a:t>الموجودة </a:t>
            </a:r>
            <a:r>
              <a:rPr lang="ar-EG" sz="2400" b="1" dirty="0">
                <a:latin typeface="Arial" charset="0"/>
                <a:cs typeface="Arial" charset="0"/>
              </a:rPr>
              <a:t>بالجهاز (كارت الذاكرة). </a:t>
            </a:r>
            <a:endParaRPr lang="ar-SA" sz="2400" b="1" dirty="0" smtClean="0">
              <a:latin typeface="Arial" charset="0"/>
              <a:cs typeface="Arial" charset="0"/>
            </a:endParaRP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يقوم الجهاز ب</a:t>
            </a:r>
            <a:r>
              <a:rPr lang="ar-EG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قياس الزوايا و المسافات بين نقطة التمركز والنقاط الأخرى المراد رصدها</a:t>
            </a:r>
            <a:r>
              <a:rPr lang="ar-SA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بواسطة طريقة 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التثليث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Triangulation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) </a:t>
            </a:r>
            <a:r>
              <a:rPr lang="ar-SA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)، </a:t>
            </a: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لإيجاد 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إحداثيات</a:t>
            </a: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ها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(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X,Y,Z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 </a:t>
            </a: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rtl="1" eaLnBrk="1" hangingPunct="1"/>
            <a:endParaRPr lang="ar-SA" sz="24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3200" b="1" dirty="0" smtClean="0">
                <a:solidFill>
                  <a:srgbClr val="89006F"/>
                </a:solidFill>
              </a:rPr>
              <a:t>أ</a:t>
            </a:r>
            <a:r>
              <a:rPr lang="ar-SA" sz="3200" b="1" dirty="0" smtClean="0">
                <a:solidFill>
                  <a:srgbClr val="89006F"/>
                </a:solidFill>
              </a:rPr>
              <a:t>نواع</a:t>
            </a:r>
            <a:r>
              <a:rPr lang="ar-EG" sz="3200" b="1" dirty="0" smtClean="0">
                <a:solidFill>
                  <a:srgbClr val="89006F"/>
                </a:solidFill>
              </a:rPr>
              <a:t> </a:t>
            </a:r>
            <a:r>
              <a:rPr lang="ar-SA" sz="3200" b="1" dirty="0" smtClean="0">
                <a:solidFill>
                  <a:srgbClr val="89006F"/>
                </a:solidFill>
              </a:rPr>
              <a:t>جهاز المحطة الشاملة ومكوناته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8534400" cy="4724400"/>
          </a:xfrm>
        </p:spPr>
        <p:txBody>
          <a:bodyPr/>
          <a:lstStyle/>
          <a:p>
            <a:pPr lvl="0" algn="just" rtl="1" eaLnBrk="1" hangingPunct="1">
              <a:buClr>
                <a:srgbClr val="FF388C"/>
              </a:buClr>
            </a:pP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تتعدد جهات تصنيع أجهزة المحطة الشاملة منها من </a:t>
            </a:r>
            <a:r>
              <a:rPr lang="ar-EG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إنتاج شركة </a:t>
            </a:r>
            <a:r>
              <a:rPr lang="ar-EG" sz="2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سوكيا</a:t>
            </a:r>
            <a:r>
              <a:rPr lang="ar-EG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Sokkia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، ومنها  من </a:t>
            </a:r>
            <a:r>
              <a:rPr lang="ar-EG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إنتاج شركة </a:t>
            </a:r>
            <a:r>
              <a:rPr lang="ar-EG" sz="2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توبكون</a:t>
            </a:r>
            <a:r>
              <a:rPr lang="ar-EG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Topcon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، وأخرى من </a:t>
            </a:r>
            <a:r>
              <a:rPr lang="ar-EG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إنتاج شركة ليكا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Leica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، ومنها: جهاز </a:t>
            </a:r>
            <a:r>
              <a:rPr lang="ar-SA" sz="2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نيكون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Nikon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الياباني، وجهاز </a:t>
            </a:r>
            <a:r>
              <a:rPr lang="ar-SA" sz="28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سبكترا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Spectra </a:t>
            </a:r>
            <a:r>
              <a:rPr lang="ar-SA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 الأمريكي</a:t>
            </a:r>
            <a:r>
              <a:rPr lang="ar-SA" sz="2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  <a:endParaRPr lang="ar-SA" sz="2800" b="1" dirty="0" smtClean="0">
              <a:latin typeface="Arial" charset="0"/>
              <a:cs typeface="Arial" charset="0"/>
            </a:endParaRPr>
          </a:p>
          <a:p>
            <a:pPr algn="just" rtl="1" eaLnBrk="1" hangingPunct="1"/>
            <a:r>
              <a:rPr lang="ar-SA" sz="2800" b="1" dirty="0" smtClean="0">
                <a:latin typeface="Arial" charset="0"/>
                <a:cs typeface="Arial" charset="0"/>
              </a:rPr>
              <a:t>ويتكون </a:t>
            </a:r>
            <a:r>
              <a:rPr lang="ar-EG" sz="2800" b="1" dirty="0" smtClean="0">
                <a:latin typeface="Arial" charset="0"/>
                <a:cs typeface="Arial" charset="0"/>
              </a:rPr>
              <a:t>جهاز </a:t>
            </a:r>
            <a:r>
              <a:rPr lang="ar-EG" sz="2800" b="1" dirty="0">
                <a:latin typeface="Arial" charset="0"/>
                <a:cs typeface="Arial" charset="0"/>
              </a:rPr>
              <a:t>المحطة الشاملة </a:t>
            </a:r>
            <a:r>
              <a:rPr lang="ar-SA" sz="2800" b="1" dirty="0" smtClean="0">
                <a:latin typeface="Arial" charset="0"/>
                <a:cs typeface="Arial" charset="0"/>
              </a:rPr>
              <a:t>من</a:t>
            </a:r>
            <a:r>
              <a:rPr lang="ar-SA" sz="2800" b="1" dirty="0">
                <a:latin typeface="Arial" charset="0"/>
                <a:cs typeface="Arial" charset="0"/>
              </a:rPr>
              <a:t> </a:t>
            </a:r>
            <a:r>
              <a:rPr lang="ar-EG" sz="2800" b="1" dirty="0" smtClean="0">
                <a:latin typeface="Arial" charset="0"/>
                <a:cs typeface="Arial" charset="0"/>
              </a:rPr>
              <a:t>وحدة </a:t>
            </a:r>
            <a:r>
              <a:rPr lang="ar-EG" sz="2800" b="1" dirty="0">
                <a:latin typeface="Arial" charset="0"/>
                <a:cs typeface="Arial" charset="0"/>
              </a:rPr>
              <a:t>تخزين البيانات </a:t>
            </a:r>
            <a:r>
              <a:rPr lang="en-US" sz="2400" b="1" dirty="0">
                <a:latin typeface="Arial" charset="0"/>
                <a:cs typeface="Arial" charset="0"/>
              </a:rPr>
              <a:t>PCM CIA C</a:t>
            </a:r>
            <a:r>
              <a:rPr lang="en-US" sz="2400" b="1" dirty="0" smtClean="0">
                <a:latin typeface="Arial" charset="0"/>
                <a:cs typeface="Arial" charset="0"/>
              </a:rPr>
              <a:t>ard</a:t>
            </a:r>
            <a:r>
              <a:rPr lang="ar-SA" sz="2400" b="1" dirty="0" smtClean="0">
                <a:latin typeface="Arial" charset="0"/>
                <a:cs typeface="Arial" charset="0"/>
              </a:rPr>
              <a:t>، و</a:t>
            </a:r>
            <a:r>
              <a:rPr lang="ar-EG" sz="2800" b="1" dirty="0" smtClean="0">
                <a:latin typeface="Arial" charset="0"/>
                <a:cs typeface="Arial" charset="0"/>
              </a:rPr>
              <a:t>جهاز </a:t>
            </a:r>
            <a:r>
              <a:rPr lang="ar-EG" sz="2800" b="1" dirty="0">
                <a:latin typeface="Arial" charset="0"/>
                <a:cs typeface="Arial" charset="0"/>
              </a:rPr>
              <a:t>حاسب آلي حقلي لعمل الحسابات المساحية باستخدام برامج </a:t>
            </a:r>
            <a:r>
              <a:rPr lang="ar-SA" sz="2800" b="1" dirty="0" smtClean="0">
                <a:latin typeface="Arial" charset="0"/>
                <a:cs typeface="Arial" charset="0"/>
              </a:rPr>
              <a:t>خاصة</a:t>
            </a:r>
            <a:r>
              <a:rPr lang="ar-EG" sz="2800" b="1" dirty="0" smtClean="0">
                <a:latin typeface="Arial" charset="0"/>
                <a:cs typeface="Arial" charset="0"/>
              </a:rPr>
              <a:t> </a:t>
            </a:r>
            <a:r>
              <a:rPr lang="ar-EG" sz="2800" b="1" dirty="0">
                <a:latin typeface="Arial" charset="0"/>
                <a:cs typeface="Arial" charset="0"/>
              </a:rPr>
              <a:t>لهذا </a:t>
            </a:r>
            <a:r>
              <a:rPr lang="ar-EG" sz="2800" b="1" dirty="0" smtClean="0">
                <a:latin typeface="Arial" charset="0"/>
                <a:cs typeface="Arial" charset="0"/>
              </a:rPr>
              <a:t>الغرض</a:t>
            </a:r>
            <a:r>
              <a:rPr lang="ar-SA" sz="2800" b="1" dirty="0" smtClean="0">
                <a:latin typeface="Arial" charset="0"/>
                <a:cs typeface="Arial" charset="0"/>
              </a:rPr>
              <a:t>، و</a:t>
            </a:r>
            <a:r>
              <a:rPr lang="ar-EG" sz="2800" b="1" dirty="0" smtClean="0">
                <a:latin typeface="Arial" charset="0"/>
                <a:cs typeface="Arial" charset="0"/>
              </a:rPr>
              <a:t>وحدة </a:t>
            </a:r>
            <a:r>
              <a:rPr lang="ar-EG" sz="2800" b="1" dirty="0">
                <a:latin typeface="Arial" charset="0"/>
                <a:cs typeface="Arial" charset="0"/>
              </a:rPr>
              <a:t>إسقاط ورسم الخرائط إلكترونياً طبقاً للبيانات المساحات التي حسبت وضبطت بواسطة الحاسب </a:t>
            </a:r>
            <a:r>
              <a:rPr lang="ar-EG" sz="2800" b="1" dirty="0" smtClean="0">
                <a:latin typeface="Arial" charset="0"/>
                <a:cs typeface="Arial" charset="0"/>
              </a:rPr>
              <a:t>الآلي</a:t>
            </a:r>
            <a:r>
              <a:rPr lang="ar-SA" sz="2800" b="1" dirty="0" smtClean="0">
                <a:latin typeface="Arial" charset="0"/>
                <a:cs typeface="Arial" charset="0"/>
              </a:rPr>
              <a:t>، بالإضافة إلى </a:t>
            </a:r>
            <a:r>
              <a:rPr lang="ar-EG" sz="2800" b="1" dirty="0" smtClean="0">
                <a:latin typeface="Arial" charset="0"/>
                <a:cs typeface="Arial" charset="0"/>
              </a:rPr>
              <a:t>تلسكوب</a:t>
            </a:r>
            <a:r>
              <a:rPr lang="ar-SA" sz="2800" b="1" dirty="0">
                <a:latin typeface="Arial" charset="0"/>
                <a:cs typeface="Arial" charset="0"/>
              </a:rPr>
              <a:t> </a:t>
            </a:r>
            <a:r>
              <a:rPr lang="ar-SA" sz="2800" b="1" dirty="0" smtClean="0">
                <a:latin typeface="Arial" charset="0"/>
                <a:cs typeface="Arial" charset="0"/>
              </a:rPr>
              <a:t>و</a:t>
            </a:r>
            <a:r>
              <a:rPr lang="ar-EG" sz="2800" b="1" dirty="0" smtClean="0">
                <a:latin typeface="Arial" charset="0"/>
                <a:cs typeface="Arial" charset="0"/>
              </a:rPr>
              <a:t>بطارية</a:t>
            </a:r>
            <a:r>
              <a:rPr lang="ar-SA" sz="2800" b="1" dirty="0">
                <a:latin typeface="Arial" charset="0"/>
                <a:cs typeface="Arial" charset="0"/>
              </a:rPr>
              <a:t> </a:t>
            </a:r>
            <a:r>
              <a:rPr lang="ar-SA" sz="2800" b="1" dirty="0" smtClean="0">
                <a:latin typeface="Arial" charset="0"/>
                <a:cs typeface="Arial" charset="0"/>
              </a:rPr>
              <a:t>و</a:t>
            </a:r>
            <a:r>
              <a:rPr lang="ar-EG" sz="2800" b="1" dirty="0" smtClean="0">
                <a:latin typeface="Arial" charset="0"/>
                <a:cs typeface="Arial" charset="0"/>
              </a:rPr>
              <a:t>ذاكرة خارجية</a:t>
            </a:r>
            <a:r>
              <a:rPr lang="ar-SA" sz="2800" b="1" dirty="0">
                <a:latin typeface="Arial" charset="0"/>
                <a:cs typeface="Arial" charset="0"/>
              </a:rPr>
              <a:t> </a:t>
            </a:r>
            <a:r>
              <a:rPr lang="ar-SA" sz="2800" b="1" dirty="0" smtClean="0">
                <a:latin typeface="Arial" charset="0"/>
                <a:cs typeface="Arial" charset="0"/>
              </a:rPr>
              <a:t>و</a:t>
            </a:r>
            <a:r>
              <a:rPr lang="ar-EG" sz="2800" b="1" dirty="0" smtClean="0">
                <a:latin typeface="Arial" charset="0"/>
                <a:cs typeface="Arial" charset="0"/>
              </a:rPr>
              <a:t>مدخل </a:t>
            </a:r>
            <a:r>
              <a:rPr lang="en-US" sz="2400" b="1" dirty="0" smtClean="0">
                <a:latin typeface="Arial" charset="0"/>
                <a:cs typeface="Arial" charset="0"/>
              </a:rPr>
              <a:t>USB</a:t>
            </a:r>
            <a:r>
              <a:rPr lang="ar-SA" sz="2400" b="1" dirty="0" smtClean="0">
                <a:latin typeface="Arial" charset="0"/>
                <a:cs typeface="Arial" charset="0"/>
              </a:rPr>
              <a:t> و</a:t>
            </a:r>
            <a:r>
              <a:rPr lang="ar-EG" sz="2800" b="1" dirty="0" smtClean="0">
                <a:latin typeface="Arial" charset="0"/>
                <a:cs typeface="Arial" charset="0"/>
              </a:rPr>
              <a:t>شاشة </a:t>
            </a:r>
            <a:r>
              <a:rPr lang="ar-EG" sz="2800" b="1" dirty="0">
                <a:latin typeface="Arial" charset="0"/>
                <a:cs typeface="Arial" charset="0"/>
              </a:rPr>
              <a:t>ولوحة </a:t>
            </a:r>
            <a:r>
              <a:rPr lang="ar-EG" sz="2800" b="1" dirty="0" smtClean="0">
                <a:latin typeface="Arial" charset="0"/>
                <a:cs typeface="Arial" charset="0"/>
              </a:rPr>
              <a:t>ازرار</a:t>
            </a:r>
            <a:r>
              <a:rPr lang="ar-SA" sz="2800" b="1" dirty="0" smtClean="0">
                <a:latin typeface="Arial" charset="0"/>
                <a:cs typeface="Arial" charset="0"/>
              </a:rPr>
              <a:t> و</a:t>
            </a:r>
            <a:r>
              <a:rPr lang="ar-EG" sz="2800" b="1" dirty="0" smtClean="0">
                <a:latin typeface="Arial" charset="0"/>
                <a:cs typeface="Arial" charset="0"/>
              </a:rPr>
              <a:t>مفاتيح الزوم.</a:t>
            </a:r>
          </a:p>
        </p:txBody>
      </p:sp>
    </p:spTree>
    <p:extLst>
      <p:ext uri="{BB962C8B-B14F-4D97-AF65-F5344CB8AC3E}">
        <p14:creationId xmlns:p14="http://schemas.microsoft.com/office/powerpoint/2010/main" val="15552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 rtl="1"/>
            <a:r>
              <a:rPr lang="ar-SA" sz="3600" dirty="0" smtClean="0"/>
              <a:t>مكونات </a:t>
            </a:r>
            <a:r>
              <a:rPr lang="en-US" sz="3600" dirty="0"/>
              <a:t>Total Station </a:t>
            </a:r>
            <a:r>
              <a:rPr lang="ar-SA" sz="3600" dirty="0" smtClean="0"/>
              <a:t> 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835" y="1219200"/>
            <a:ext cx="5239730" cy="512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13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rtl="1"/>
            <a:r>
              <a:rPr lang="ar-SA" sz="3600" dirty="0" smtClean="0"/>
              <a:t>خطوات</a:t>
            </a:r>
            <a:r>
              <a:rPr lang="ar-EG" sz="3600" dirty="0" smtClean="0"/>
              <a:t> </a:t>
            </a:r>
            <a:r>
              <a:rPr lang="ar-SA" sz="3600" dirty="0" smtClean="0"/>
              <a:t>الرفع  </a:t>
            </a:r>
            <a:r>
              <a:rPr lang="ar-SA" sz="4000" dirty="0" smtClean="0"/>
              <a:t/>
            </a:r>
            <a:br>
              <a:rPr lang="ar-SA" sz="4000" dirty="0" smtClean="0"/>
            </a:br>
            <a:r>
              <a:rPr lang="ar-SA" sz="3600" dirty="0"/>
              <a:t>بجها</a:t>
            </a:r>
            <a:r>
              <a:rPr lang="ar-SA" sz="3600" dirty="0" smtClean="0"/>
              <a:t>ز</a:t>
            </a:r>
            <a:r>
              <a:rPr lang="ar-SA" sz="2700" dirty="0" smtClean="0"/>
              <a:t> </a:t>
            </a:r>
            <a:r>
              <a:rPr lang="en-US" sz="2700" dirty="0" smtClean="0"/>
              <a:t>Nikon</a:t>
            </a:r>
            <a:r>
              <a:rPr lang="ar-SA" sz="2700" dirty="0"/>
              <a:t> </a:t>
            </a:r>
            <a:r>
              <a:rPr lang="ar-SA" sz="3100" dirty="0" smtClean="0"/>
              <a:t>موديل</a:t>
            </a:r>
            <a:r>
              <a:rPr lang="ar-SA" sz="2700" dirty="0" smtClean="0"/>
              <a:t> </a:t>
            </a:r>
            <a:r>
              <a:rPr lang="en-US" sz="2700" dirty="0"/>
              <a:t>Nivo-2 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19200"/>
            <a:ext cx="250127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19200"/>
            <a:ext cx="2310584" cy="95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38200"/>
          </a:xfrm>
        </p:spPr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تشغيل المحطة</a:t>
            </a:r>
            <a:endParaRPr lang="ar-EG" sz="3200" b="1" dirty="0">
              <a:solidFill>
                <a:srgbClr val="89006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 algn="just" rtl="1" eaLnBrk="1" hangingPunct="1">
              <a:buFont typeface="Wingdings" pitchFamily="2" charset="2"/>
              <a:buChar char="q"/>
            </a:pPr>
            <a:endParaRPr lang="ar-SA" sz="26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rtl="1" eaLnBrk="1" hangingPunct="1">
              <a:buFont typeface="Wingdings" pitchFamily="2" charset="2"/>
              <a:buChar char="q"/>
            </a:pPr>
            <a:r>
              <a:rPr lang="ar-SA" sz="2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يتم </a:t>
            </a:r>
            <a:r>
              <a:rPr lang="ar-SA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تشغيل محطة الرصد باتباع الآتي:</a:t>
            </a:r>
            <a:endParaRPr lang="ar-EG" sz="2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rtl="1" eaLnBrk="1" hangingPunct="1">
              <a:buFont typeface="Wingdings" pitchFamily="2" charset="2"/>
              <a:buChar char="q"/>
            </a:pPr>
            <a:r>
              <a:rPr lang="ar-EG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ar-SA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نضغط على مفتاح </a:t>
            </a:r>
            <a:r>
              <a:rPr lang="en-US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POWER</a:t>
            </a:r>
            <a:r>
              <a:rPr lang="ar-SA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 (باللون الأحمر)</a:t>
            </a:r>
            <a:r>
              <a:rPr lang="ar-EG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just" rtl="1" eaLnBrk="1" hangingPunct="1">
              <a:buFont typeface="Wingdings" pitchFamily="2" charset="2"/>
              <a:buChar char="q"/>
            </a:pPr>
            <a:r>
              <a:rPr lang="ar-EG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ar-SA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ننتظر قليلا حتى يتم تحميل البرنامج الخاص بمحطة </a:t>
            </a:r>
            <a:r>
              <a:rPr lang="ar-SA" sz="2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الرصد، ويظهر على الشاشة.</a:t>
            </a:r>
            <a:endParaRPr lang="ar-EG" sz="26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البرنامج الخاص بهذا الموديل </a:t>
            </a:r>
            <a:r>
              <a:rPr lang="en-US" sz="2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Surveying Pro Version 4.8</a:t>
            </a:r>
            <a:r>
              <a:rPr lang="ar-EG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marL="0" lvl="0" indent="0" algn="just" rtl="1" eaLnBrk="1" hangingPunct="1">
              <a:buClr>
                <a:srgbClr val="FF388C"/>
              </a:buClr>
              <a:buNone/>
            </a:pPr>
            <a:endParaRPr lang="ar-SA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algn="just" rtl="1" eaLnBrk="1" hangingPunct="1">
              <a:buClr>
                <a:srgbClr val="FF388C"/>
              </a:buClr>
              <a:buNone/>
            </a:pPr>
            <a:r>
              <a:rPr lang="ar-SA" sz="26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ar-SA" sz="2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</a:t>
            </a: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مفتاح التشغيل</a:t>
            </a: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algn="just" rtl="1" eaLnBrk="1" hangingPunct="1">
              <a:buNone/>
            </a:pPr>
            <a:r>
              <a:rPr lang="ar-SA" sz="2400" b="1" dirty="0">
                <a:latin typeface="Arial" charset="0"/>
                <a:cs typeface="Arial" charset="0"/>
              </a:rPr>
              <a:t> </a:t>
            </a:r>
            <a:r>
              <a:rPr lang="ar-SA" sz="2400" b="1" dirty="0" smtClean="0">
                <a:latin typeface="Arial" charset="0"/>
                <a:cs typeface="Arial" charset="0"/>
              </a:rPr>
              <a:t>                                                                        شاشة العرض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191000"/>
            <a:ext cx="2900577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5334000" y="4724400"/>
            <a:ext cx="914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شاشة محطة الرصد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653272" cy="4797552"/>
          </a:xfrm>
        </p:spPr>
        <p:txBody>
          <a:bodyPr/>
          <a:lstStyle/>
          <a:p>
            <a:pPr marL="0" indent="0" algn="just" rtl="1">
              <a:buNone/>
            </a:pPr>
            <a:r>
              <a:rPr lang="ar-SA" b="1" dirty="0" smtClean="0"/>
              <a:t>بعد </a:t>
            </a:r>
            <a:r>
              <a:rPr lang="ar-EG" b="1" dirty="0" smtClean="0"/>
              <a:t>تحميل </a:t>
            </a:r>
            <a:r>
              <a:rPr lang="ar-EG" b="1" dirty="0"/>
              <a:t>البرنامج الخاص بمحطة </a:t>
            </a:r>
            <a:r>
              <a:rPr lang="ar-EG" b="1" dirty="0" smtClean="0"/>
              <a:t>الرصد</a:t>
            </a:r>
            <a:r>
              <a:rPr lang="ar-SA" b="1" dirty="0"/>
              <a:t> تظهر شاشة </a:t>
            </a:r>
            <a:r>
              <a:rPr lang="ar-SA" b="1" dirty="0" smtClean="0"/>
              <a:t>العرض وتحتوي على الآتي:</a:t>
            </a:r>
            <a:endParaRPr lang="ar-EG" b="1" dirty="0"/>
          </a:p>
          <a:p>
            <a:pPr algn="just" rtl="1">
              <a:buFont typeface="Wingdings" pitchFamily="2" charset="2"/>
              <a:buChar char="v"/>
            </a:pPr>
            <a:r>
              <a:rPr lang="ar-EG" b="1" dirty="0"/>
              <a:t> </a:t>
            </a:r>
            <a:r>
              <a:rPr lang="ar-SA" b="1" dirty="0" smtClean="0"/>
              <a:t>برنامج العمل </a:t>
            </a:r>
            <a:r>
              <a:rPr lang="en-US" b="1" dirty="0" smtClean="0"/>
              <a:t>Survey Pro</a:t>
            </a:r>
            <a:r>
              <a:rPr lang="ar-EG" b="1" dirty="0" smtClean="0"/>
              <a:t>.</a:t>
            </a:r>
          </a:p>
          <a:p>
            <a:pPr algn="just" rtl="1">
              <a:buFont typeface="Wingdings" pitchFamily="2" charset="2"/>
              <a:buChar char="v"/>
            </a:pPr>
            <a:r>
              <a:rPr lang="ar-EG" b="1" dirty="0" smtClean="0"/>
              <a:t> </a:t>
            </a:r>
            <a:r>
              <a:rPr lang="ar-SA" b="1" dirty="0" smtClean="0"/>
              <a:t>أيقونة </a:t>
            </a:r>
            <a:r>
              <a:rPr lang="en-US" b="1" dirty="0" smtClean="0"/>
              <a:t>My Device</a:t>
            </a:r>
            <a:r>
              <a:rPr lang="ar-SA" b="1" dirty="0" smtClean="0"/>
              <a:t> </a:t>
            </a:r>
          </a:p>
          <a:p>
            <a:pPr marL="0" indent="0" algn="just" rtl="1">
              <a:buNone/>
            </a:pPr>
            <a:r>
              <a:rPr lang="ar-SA" b="1" dirty="0"/>
              <a:t> </a:t>
            </a:r>
            <a:r>
              <a:rPr lang="ar-SA" b="1" dirty="0" smtClean="0"/>
              <a:t> وهي شبيهة </a:t>
            </a:r>
            <a:r>
              <a:rPr lang="en-US" b="1" dirty="0" smtClean="0"/>
              <a:t>My Computer</a:t>
            </a:r>
            <a:r>
              <a:rPr lang="ar-EG" b="1" dirty="0" smtClean="0"/>
              <a:t>.</a:t>
            </a:r>
          </a:p>
          <a:p>
            <a:pPr algn="just" rtl="1">
              <a:buFont typeface="Wingdings" pitchFamily="2" charset="2"/>
              <a:buChar char="v"/>
            </a:pPr>
            <a:r>
              <a:rPr lang="ar-SA" b="1" dirty="0" smtClean="0"/>
              <a:t>وتحتوي </a:t>
            </a:r>
            <a:r>
              <a:rPr lang="en-US" b="1" dirty="0"/>
              <a:t>My </a:t>
            </a:r>
            <a:r>
              <a:rPr lang="en-US" b="1" dirty="0" smtClean="0"/>
              <a:t>Device</a:t>
            </a:r>
            <a:r>
              <a:rPr lang="ar-SA" b="1" dirty="0" smtClean="0"/>
              <a:t> على كل المشاريع</a:t>
            </a:r>
          </a:p>
          <a:p>
            <a:pPr marL="0" indent="0" algn="just" rtl="1">
              <a:buNone/>
            </a:pPr>
            <a:r>
              <a:rPr lang="ar-SA" b="1" dirty="0"/>
              <a:t> </a:t>
            </a:r>
            <a:r>
              <a:rPr lang="ar-SA" b="1" dirty="0" smtClean="0"/>
              <a:t>  التي يتم العمل عليها أو الانتهاء منها</a:t>
            </a:r>
            <a:r>
              <a:rPr lang="ar-EG" b="1" dirty="0" smtClean="0"/>
              <a:t>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80" y="2286000"/>
            <a:ext cx="3259547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6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sz="3200" b="1" dirty="0" smtClean="0">
                <a:solidFill>
                  <a:srgbClr val="89006F"/>
                </a:solidFill>
              </a:rPr>
              <a:t>ضبط أفقية المحطة</a:t>
            </a:r>
            <a:endParaRPr lang="en-US" sz="3200" dirty="0" smtClean="0">
              <a:solidFill>
                <a:srgbClr val="89006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SA" sz="2400" b="1" dirty="0" smtClean="0">
                <a:latin typeface="Arial" charset="0"/>
                <a:cs typeface="Arial" charset="0"/>
              </a:rPr>
              <a:t>عند </a:t>
            </a:r>
            <a:r>
              <a:rPr lang="ar-EG" sz="2400" b="1" dirty="0" smtClean="0">
                <a:latin typeface="Arial" charset="0"/>
                <a:cs typeface="Arial" charset="0"/>
              </a:rPr>
              <a:t>ضبط </a:t>
            </a:r>
            <a:r>
              <a:rPr lang="ar-EG" sz="2400" b="1" dirty="0">
                <a:latin typeface="Arial" charset="0"/>
                <a:cs typeface="Arial" charset="0"/>
              </a:rPr>
              <a:t>أفقية </a:t>
            </a:r>
            <a:r>
              <a:rPr lang="ar-EG" sz="2400" b="1" dirty="0" smtClean="0">
                <a:latin typeface="Arial" charset="0"/>
                <a:cs typeface="Arial" charset="0"/>
              </a:rPr>
              <a:t>محطة</a:t>
            </a:r>
            <a:r>
              <a:rPr lang="ar-SA" sz="2400" b="1" dirty="0" smtClean="0">
                <a:latin typeface="Arial" charset="0"/>
                <a:cs typeface="Arial" charset="0"/>
              </a:rPr>
              <a:t> الرصد يتم اتباع الآتي:</a:t>
            </a:r>
            <a:r>
              <a:rPr lang="ar-EG" sz="2400" b="1" dirty="0" smtClean="0">
                <a:latin typeface="Times New Roman"/>
                <a:cs typeface="Times New Roman"/>
              </a:rPr>
              <a:t>.</a:t>
            </a:r>
            <a:r>
              <a:rPr lang="ar-EG" sz="2400" b="1" dirty="0" smtClean="0">
                <a:latin typeface="Arial" charset="0"/>
                <a:cs typeface="Arial" charset="0"/>
              </a:rPr>
              <a:t> </a:t>
            </a: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الضغط مرتين على ايقونة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Survey 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</a:t>
            </a: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، فتظهر شاشة ميزان المياه</a:t>
            </a:r>
            <a:r>
              <a:rPr lang="ar-EG" sz="2400" b="1" dirty="0" smtClean="0">
                <a:solidFill>
                  <a:prstClr val="black"/>
                </a:solidFill>
                <a:latin typeface="Times New Roman"/>
              </a:rPr>
              <a:t>.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ar-EG" sz="2400" b="1" dirty="0" smtClean="0">
              <a:latin typeface="Arial" charset="0"/>
              <a:cs typeface="Arial" charset="0"/>
            </a:endParaRP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يتم ضبط </a:t>
            </a:r>
            <a:r>
              <a:rPr lang="ar-EG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ميزان المياه</a:t>
            </a:r>
            <a:r>
              <a:rPr lang="ar-SA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، حنى تصبح الفقاعة المائية في المنتصف، وذلك من خلال مسامير تسوية الأفقية</a:t>
            </a:r>
            <a:r>
              <a:rPr lang="ar-EG" sz="2400" b="1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en-US" sz="2400" b="1" dirty="0" smtClean="0">
              <a:solidFill>
                <a:prstClr val="black"/>
              </a:solidFill>
              <a:latin typeface="Times New Roman"/>
            </a:endParaRP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400" b="1" dirty="0" smtClean="0">
                <a:solidFill>
                  <a:prstClr val="black"/>
                </a:solidFill>
                <a:latin typeface="Times New Roman"/>
              </a:rPr>
              <a:t>بعد ضبط ميزان المياه والأفقية نغلق شاشة ميزان المياه بالضغط على </a:t>
            </a:r>
            <a:r>
              <a:rPr lang="ar-SA" sz="2400" b="1" dirty="0" smtClean="0">
                <a:solidFill>
                  <a:prstClr val="black"/>
                </a:solidFill>
                <a:latin typeface="Times New Roman"/>
                <a:sym typeface="Wingdings" panose="05000000000000000000" pitchFamily="2" charset="2"/>
              </a:rPr>
              <a:t></a:t>
            </a:r>
          </a:p>
          <a:p>
            <a:pPr lvl="0" algn="just" rtl="1" eaLnBrk="1" hangingPunct="1">
              <a:buClr>
                <a:srgbClr val="FF388C"/>
              </a:buClr>
            </a:pPr>
            <a:endParaRPr lang="ar-SA" sz="2400" b="1" dirty="0">
              <a:solidFill>
                <a:prstClr val="black"/>
              </a:solidFill>
              <a:latin typeface="Times New Roman"/>
              <a:sym typeface="Wingdings" panose="05000000000000000000" pitchFamily="2" charset="2"/>
            </a:endParaRPr>
          </a:p>
          <a:p>
            <a:pPr lvl="0" algn="just" rtl="1" eaLnBrk="1" hangingPunct="1">
              <a:buClr>
                <a:srgbClr val="FF388C"/>
              </a:buClr>
            </a:pPr>
            <a:endParaRPr lang="ar-SA" sz="2400" b="1" dirty="0" smtClean="0">
              <a:solidFill>
                <a:srgbClr val="FF0000"/>
              </a:solidFill>
              <a:latin typeface="Times New Roman"/>
              <a:sym typeface="Wingdings" panose="05000000000000000000" pitchFamily="2" charset="2"/>
            </a:endParaRP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400" b="1" dirty="0" smtClean="0">
                <a:solidFill>
                  <a:srgbClr val="FF0000"/>
                </a:solidFill>
                <a:latin typeface="Times New Roman"/>
                <a:sym typeface="Wingdings" panose="05000000000000000000" pitchFamily="2" charset="2"/>
              </a:rPr>
              <a:t>قبل الضبط                                       </a:t>
            </a:r>
            <a:r>
              <a:rPr lang="ar-SA" sz="2400" b="1" dirty="0" smtClean="0">
                <a:solidFill>
                  <a:srgbClr val="00B050"/>
                </a:solidFill>
                <a:latin typeface="Times New Roman"/>
                <a:sym typeface="Wingdings" panose="05000000000000000000" pitchFamily="2" charset="2"/>
              </a:rPr>
              <a:t>بعد الضبط          </a:t>
            </a:r>
          </a:p>
          <a:p>
            <a:pPr marL="0" lvl="0" indent="0" algn="just" rtl="1" eaLnBrk="1" hangingPunct="1">
              <a:buClr>
                <a:srgbClr val="FF388C"/>
              </a:buClr>
              <a:buNone/>
            </a:pPr>
            <a:endParaRPr lang="ar-SA" sz="2400" b="1" dirty="0" smtClean="0">
              <a:solidFill>
                <a:prstClr val="black"/>
              </a:solidFill>
              <a:latin typeface="Times New Roman"/>
              <a:sym typeface="Wingdings" panose="05000000000000000000" pitchFamily="2" charset="2"/>
            </a:endParaRPr>
          </a:p>
          <a:p>
            <a:pPr marL="0" lvl="0" indent="0" algn="just" rtl="1" eaLnBrk="1" hangingPunct="1">
              <a:buClr>
                <a:srgbClr val="FF388C"/>
              </a:buClr>
              <a:buNone/>
            </a:pPr>
            <a:endParaRPr lang="ar-EG" sz="2400" b="1" dirty="0" smtClean="0">
              <a:solidFill>
                <a:prstClr val="black"/>
              </a:solidFill>
              <a:latin typeface="Times New Roman"/>
            </a:endParaRPr>
          </a:p>
          <a:p>
            <a:pPr lvl="0" algn="just" rtl="1" eaLnBrk="1" hangingPunct="1">
              <a:buClr>
                <a:srgbClr val="FF388C"/>
              </a:buClr>
            </a:pPr>
            <a:r>
              <a:rPr lang="ar-SA" sz="2000" b="1" i="1" dirty="0" smtClean="0">
                <a:solidFill>
                  <a:srgbClr val="FF0000"/>
                </a:solidFill>
                <a:latin typeface="Times New Roman"/>
                <a:cs typeface="Arial" charset="0"/>
              </a:rPr>
              <a:t>ملحوظة مهمة: </a:t>
            </a:r>
            <a:r>
              <a:rPr lang="ar-SA" sz="2000" b="1" i="1" dirty="0" smtClean="0">
                <a:solidFill>
                  <a:prstClr val="black"/>
                </a:solidFill>
                <a:latin typeface="Times New Roman"/>
                <a:cs typeface="Arial" charset="0"/>
              </a:rPr>
              <a:t>عند انزال البيانات على الكمبيوتر يجب إزالة علامة </a:t>
            </a:r>
            <a:r>
              <a:rPr lang="ar-SA" sz="2000" b="1" dirty="0" smtClean="0">
                <a:solidFill>
                  <a:prstClr val="black"/>
                </a:solidFill>
                <a:latin typeface="Times New Roman"/>
                <a:cs typeface="Arial" charset="0"/>
                <a:sym typeface="Wingdings" panose="05000000000000000000" pitchFamily="2" charset="2"/>
              </a:rPr>
              <a:t></a:t>
            </a:r>
            <a:r>
              <a:rPr lang="ar-SA" sz="2000" b="1" i="1" dirty="0" smtClean="0">
                <a:solidFill>
                  <a:prstClr val="black"/>
                </a:solidFill>
                <a:latin typeface="Times New Roman"/>
                <a:cs typeface="Arial" charset="0"/>
                <a:sym typeface="Wingdings" panose="05000000000000000000" pitchFamily="2" charset="2"/>
              </a:rPr>
              <a:t> من 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  <a:cs typeface="Arial" charset="0"/>
                <a:sym typeface="Wingdings" panose="05000000000000000000" pitchFamily="2" charset="2"/>
              </a:rPr>
              <a:t>Enable Compensator</a:t>
            </a:r>
            <a:endParaRPr lang="ar-EG" sz="2000" b="1" i="1" dirty="0" smtClean="0">
              <a:solidFill>
                <a:prstClr val="black"/>
              </a:solidFill>
              <a:latin typeface="Times New Roman"/>
              <a:cs typeface="Arial" charset="0"/>
            </a:endParaRPr>
          </a:p>
          <a:p>
            <a:pPr marL="0" lvl="0" indent="0" algn="just" rtl="1" eaLnBrk="1" hangingPunct="1">
              <a:buClr>
                <a:srgbClr val="FF388C"/>
              </a:buClr>
              <a:buNone/>
            </a:pPr>
            <a:r>
              <a:rPr lang="ar-EG" sz="2400" b="1" dirty="0">
                <a:solidFill>
                  <a:prstClr val="black"/>
                </a:solidFill>
                <a:latin typeface="Times New Roman"/>
                <a:cs typeface="Arial" charset="0"/>
              </a:rPr>
              <a:t> </a:t>
            </a:r>
            <a:endParaRPr lang="en-US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algn="just" rtl="1" eaLnBrk="1" hangingPunct="1">
              <a:buNone/>
            </a:pP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657600"/>
            <a:ext cx="2098564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657600"/>
            <a:ext cx="220854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720</Words>
  <Application>Microsoft Office PowerPoint</Application>
  <PresentationFormat>On-screen Show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Calibri</vt:lpstr>
      <vt:lpstr>Constantia</vt:lpstr>
      <vt:lpstr>Georgia</vt:lpstr>
      <vt:lpstr>Simplified Arabic</vt:lpstr>
      <vt:lpstr>Times New Roman</vt:lpstr>
      <vt:lpstr>Wingdings</vt:lpstr>
      <vt:lpstr>Wingdings 2</vt:lpstr>
      <vt:lpstr>Flow</vt:lpstr>
      <vt:lpstr>Civic</vt:lpstr>
      <vt:lpstr>2_Flow</vt:lpstr>
      <vt:lpstr>1_Civic</vt:lpstr>
      <vt:lpstr>Opulent</vt:lpstr>
      <vt:lpstr>PowerPoint Presentation</vt:lpstr>
      <vt:lpstr>PowerPoint Presentation</vt:lpstr>
      <vt:lpstr>مقدمة</vt:lpstr>
      <vt:lpstr>أنواع جهاز المحطة الشاملة ومكوناته</vt:lpstr>
      <vt:lpstr>مكونات Total Station  </vt:lpstr>
      <vt:lpstr>خطوات الرفع   بجهاز Nikon موديل Nivo-2 c</vt:lpstr>
      <vt:lpstr>تشغيل المحطة</vt:lpstr>
      <vt:lpstr>شاشة محطة الرصد</vt:lpstr>
      <vt:lpstr>ضبط أفقية المحطة</vt:lpstr>
      <vt:lpstr>فتح ملف للمشروع</vt:lpstr>
      <vt:lpstr>فتح ملف للمشروع</vt:lpstr>
      <vt:lpstr>تحديد السمت ووحدات القياس</vt:lpstr>
      <vt:lpstr>تحديد منسوب واحداثيات نقطة الجهاز</vt:lpstr>
      <vt:lpstr>        تهيئة المحطة Station Setup</vt:lpstr>
      <vt:lpstr>نافذة Back sight Setup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2016-10-16T18:06:47Z</dcterms:created>
  <dcterms:modified xsi:type="dcterms:W3CDTF">2019-11-05T23:08:39Z</dcterms:modified>
</cp:coreProperties>
</file>