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0" r:id="rId8"/>
    <p:sldId id="262" r:id="rId9"/>
    <p:sldId id="263" r:id="rId10"/>
    <p:sldId id="264" r:id="rId11"/>
    <p:sldId id="265" r:id="rId12"/>
    <p:sldId id="271" r:id="rId13"/>
    <p:sldId id="266" r:id="rId14"/>
    <p:sldId id="272" r:id="rId15"/>
    <p:sldId id="273" r:id="rId16"/>
    <p:sldId id="274" r:id="rId17"/>
    <p:sldId id="267"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4660"/>
  </p:normalViewPr>
  <p:slideViewPr>
    <p:cSldViewPr snapToGrid="0">
      <p:cViewPr varScale="1">
        <p:scale>
          <a:sx n="91" d="100"/>
          <a:sy n="91" d="100"/>
        </p:scale>
        <p:origin x="-2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2/8/2016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825999" y="1380068"/>
            <a:ext cx="6677023" cy="2616199"/>
          </a:xfrm>
        </p:spPr>
        <p:txBody>
          <a:bodyPr>
            <a:normAutofit/>
          </a:bodyPr>
          <a:lstStyle/>
          <a:p>
            <a:r>
              <a:rPr lang="ar-SA" sz="4400" dirty="0" smtClean="0"/>
              <a:t>البلاد النامية في العالم المعاصر</a:t>
            </a:r>
            <a:endParaRPr lang="ar-SA" sz="4400" dirty="0"/>
          </a:p>
        </p:txBody>
      </p:sp>
      <p:sp>
        <p:nvSpPr>
          <p:cNvPr id="3" name="عنوان فرعي 2"/>
          <p:cNvSpPr>
            <a:spLocks noGrp="1"/>
          </p:cNvSpPr>
          <p:nvPr>
            <p:ph type="subTitle" idx="1"/>
          </p:nvPr>
        </p:nvSpPr>
        <p:spPr/>
        <p:txBody>
          <a:bodyPr>
            <a:normAutofit fontScale="55000" lnSpcReduction="20000"/>
          </a:bodyPr>
          <a:lstStyle/>
          <a:p>
            <a:r>
              <a:rPr lang="ar-SA" dirty="0" smtClean="0"/>
              <a:t>إعداد الطالبات:</a:t>
            </a:r>
          </a:p>
          <a:p>
            <a:r>
              <a:rPr lang="ar-SA" dirty="0" smtClean="0"/>
              <a:t>منيرة فهد المعطش</a:t>
            </a:r>
          </a:p>
          <a:p>
            <a:r>
              <a:rPr lang="ar-SA" dirty="0" smtClean="0"/>
              <a:t>حورية الحربي </a:t>
            </a:r>
            <a:endParaRPr lang="en-US" dirty="0" smtClean="0"/>
          </a:p>
          <a:p>
            <a:r>
              <a:rPr lang="ar-SA" dirty="0" smtClean="0"/>
              <a:t>بدرية محمد العتيبي</a:t>
            </a:r>
          </a:p>
          <a:p>
            <a:r>
              <a:rPr lang="ar-SA" smtClean="0"/>
              <a:t>نجلاء القحطاني</a:t>
            </a:r>
            <a:endParaRPr lang="ar-SA" dirty="0" smtClean="0"/>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
            <a:ext cx="4826000" cy="6857999"/>
          </a:xfrm>
          <a:prstGeom prst="rect">
            <a:avLst/>
          </a:prstGeom>
        </p:spPr>
      </p:pic>
    </p:spTree>
    <p:extLst>
      <p:ext uri="{BB962C8B-B14F-4D97-AF65-F5344CB8AC3E}">
        <p14:creationId xmlns:p14="http://schemas.microsoft.com/office/powerpoint/2010/main" xmlns="" val="4013561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3" name="TextBox 2"/>
          <p:cNvSpPr txBox="1"/>
          <p:nvPr/>
        </p:nvSpPr>
        <p:spPr>
          <a:xfrm>
            <a:off x="4971066" y="1729346"/>
            <a:ext cx="7057623" cy="3693319"/>
          </a:xfrm>
          <a:prstGeom prst="rect">
            <a:avLst/>
          </a:prstGeom>
          <a:noFill/>
        </p:spPr>
        <p:txBody>
          <a:bodyPr wrap="square" rtlCol="0">
            <a:spAutoFit/>
          </a:bodyPr>
          <a:lstStyle/>
          <a:p>
            <a:pPr marL="285750" indent="-285750" algn="ctr">
              <a:buFont typeface="Wingdings" pitchFamily="2" charset="2"/>
              <a:buChar char="v"/>
            </a:pPr>
            <a:r>
              <a:rPr lang="ar-SA" dirty="0" smtClean="0">
                <a:latin typeface="Arial" pitchFamily="34" charset="0"/>
                <a:cs typeface="Arial" pitchFamily="34" charset="0"/>
              </a:rPr>
              <a:t>المجموعة الأولى والثانية تشمل البلاد التي قطعت شوطاً بعيداً على طريق التقدم الاقتصادي </a:t>
            </a:r>
          </a:p>
          <a:p>
            <a:pPr algn="ctr"/>
            <a:r>
              <a:rPr lang="ar-SA" dirty="0" smtClean="0">
                <a:latin typeface="Arial" pitchFamily="34" charset="0"/>
                <a:cs typeface="Arial" pitchFamily="34" charset="0"/>
              </a:rPr>
              <a:t>والاجتماعي.</a:t>
            </a:r>
          </a:p>
          <a:p>
            <a:pPr algn="ctr"/>
            <a:endParaRPr lang="ar-SA" dirty="0" smtClean="0">
              <a:latin typeface="Arial" pitchFamily="34" charset="0"/>
              <a:cs typeface="Arial" pitchFamily="34" charset="0"/>
            </a:endParaRPr>
          </a:p>
          <a:p>
            <a:pPr marL="285750" indent="-285750" algn="ctr">
              <a:buFont typeface="Wingdings" pitchFamily="2" charset="2"/>
              <a:buChar char="v"/>
            </a:pPr>
            <a:r>
              <a:rPr lang="ar-SA" dirty="0" smtClean="0">
                <a:latin typeface="Arial" pitchFamily="34" charset="0"/>
                <a:cs typeface="Arial" pitchFamily="34" charset="0"/>
              </a:rPr>
              <a:t>أما المجموعتان الثالثة والرابعة </a:t>
            </a:r>
            <a:r>
              <a:rPr lang="ar-SA" dirty="0" smtClean="0">
                <a:solidFill>
                  <a:srgbClr val="0070C0"/>
                </a:solidFill>
                <a:latin typeface="Arial" pitchFamily="34" charset="0"/>
                <a:cs typeface="Arial" pitchFamily="34" charset="0"/>
              </a:rPr>
              <a:t>(باستثناء اليابان والاتحاد السوفيتي) </a:t>
            </a:r>
            <a:r>
              <a:rPr lang="ar-SA" dirty="0" smtClean="0">
                <a:latin typeface="Arial" pitchFamily="34" charset="0"/>
                <a:cs typeface="Arial" pitchFamily="34" charset="0"/>
              </a:rPr>
              <a:t>فتشمل البلاد التي مازالت تسعى إلى تحسس طريق النمو السليم السريع.</a:t>
            </a:r>
          </a:p>
          <a:p>
            <a:pPr algn="ctr"/>
            <a:r>
              <a:rPr lang="ar-SA" dirty="0" smtClean="0">
                <a:latin typeface="Arial" pitchFamily="34" charset="0"/>
                <a:cs typeface="Arial" pitchFamily="34" charset="0"/>
              </a:rPr>
              <a:t> </a:t>
            </a:r>
          </a:p>
          <a:p>
            <a:pPr marL="285750" indent="-285750" algn="ctr">
              <a:buFont typeface="Wingdings" pitchFamily="2" charset="2"/>
              <a:buChar char="v"/>
            </a:pPr>
            <a:r>
              <a:rPr lang="ar-SA" dirty="0" smtClean="0">
                <a:latin typeface="Arial" pitchFamily="34" charset="0"/>
                <a:cs typeface="Arial" pitchFamily="34" charset="0"/>
              </a:rPr>
              <a:t>والملاحظ أن المجموعة الثانية </a:t>
            </a:r>
            <a:r>
              <a:rPr lang="ar-SA" dirty="0" smtClean="0">
                <a:solidFill>
                  <a:srgbClr val="0070C0"/>
                </a:solidFill>
                <a:latin typeface="Arial" pitchFamily="34" charset="0"/>
                <a:cs typeface="Arial" pitchFamily="34" charset="0"/>
              </a:rPr>
              <a:t>(البلاد الزراعية الحديثة) </a:t>
            </a:r>
            <a:r>
              <a:rPr lang="ar-SA" dirty="0" smtClean="0">
                <a:latin typeface="Arial" pitchFamily="34" charset="0"/>
                <a:cs typeface="Arial" pitchFamily="34" charset="0"/>
              </a:rPr>
              <a:t>استطاعت باستثناء بعض الدول أن تحقق أعلى متوسط للدخل القومي للفرد بعد الولايات المتحدة، وحققت النمو الاقتصادي والاجتماعي في وقت قصير نسبياً.</a:t>
            </a:r>
          </a:p>
          <a:p>
            <a:pPr algn="ctr"/>
            <a:endParaRPr lang="ar-SA" dirty="0" smtClean="0">
              <a:latin typeface="Arial" pitchFamily="34" charset="0"/>
              <a:cs typeface="Arial" pitchFamily="34" charset="0"/>
            </a:endParaRPr>
          </a:p>
          <a:p>
            <a:pPr marL="285750" indent="-285750" algn="ctr">
              <a:buFont typeface="Wingdings" pitchFamily="2" charset="2"/>
              <a:buChar char="v"/>
            </a:pPr>
            <a:r>
              <a:rPr lang="ar-SA" dirty="0" smtClean="0">
                <a:latin typeface="Arial" pitchFamily="34" charset="0"/>
                <a:cs typeface="Arial" pitchFamily="34" charset="0"/>
              </a:rPr>
              <a:t>مجموعتي البلاد المتخلفة </a:t>
            </a:r>
            <a:r>
              <a:rPr lang="ar-SA" dirty="0" smtClean="0">
                <a:solidFill>
                  <a:srgbClr val="0070C0"/>
                </a:solidFill>
                <a:latin typeface="Arial" pitchFamily="34" charset="0"/>
                <a:cs typeface="Arial" pitchFamily="34" charset="0"/>
              </a:rPr>
              <a:t>(الثالثة والرابعة) </a:t>
            </a:r>
            <a:r>
              <a:rPr lang="ar-SA" dirty="0" smtClean="0">
                <a:latin typeface="Arial" pitchFamily="34" charset="0"/>
                <a:cs typeface="Arial" pitchFamily="34" charset="0"/>
              </a:rPr>
              <a:t>تضمان عدد متنوع من الظواهر الاقتصادية والاجتماعية والثقافية والسياسية. وتضم شعوباً ذات ثقافات عريقة، استطاعت أن تحافظ على أشكال حياتها منذ قرون بعيدة دون أن تطرأعليها تغيرات جذرية. </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37640222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3" name="Rectangle 2"/>
          <p:cNvSpPr/>
          <p:nvPr/>
        </p:nvSpPr>
        <p:spPr>
          <a:xfrm>
            <a:off x="5797907" y="1392604"/>
            <a:ext cx="6096000" cy="3277820"/>
          </a:xfrm>
          <a:prstGeom prst="rect">
            <a:avLst/>
          </a:prstGeom>
        </p:spPr>
        <p:txBody>
          <a:bodyPr>
            <a:spAutoFit/>
          </a:bodyPr>
          <a:lstStyle/>
          <a:p>
            <a:pPr algn="r" rtl="1"/>
            <a:r>
              <a:rPr lang="ar-SA" b="1" dirty="0">
                <a:latin typeface="Arial" pitchFamily="34" charset="0"/>
                <a:cs typeface="Arial" pitchFamily="34" charset="0"/>
              </a:rPr>
              <a:t>أ</a:t>
            </a:r>
            <a:r>
              <a:rPr lang="ar-SA" b="1" dirty="0" smtClean="0">
                <a:latin typeface="Arial" pitchFamily="34" charset="0"/>
                <a:cs typeface="Arial" pitchFamily="34" charset="0"/>
              </a:rPr>
              <a:t>عراض </a:t>
            </a:r>
            <a:r>
              <a:rPr lang="ar-SA" b="1" dirty="0">
                <a:latin typeface="Arial" pitchFamily="34" charset="0"/>
                <a:cs typeface="Arial" pitchFamily="34" charset="0"/>
              </a:rPr>
              <a:t>التخلف :</a:t>
            </a:r>
          </a:p>
          <a:p>
            <a:pPr algn="just" rtl="1">
              <a:lnSpc>
                <a:spcPct val="150000"/>
              </a:lnSpc>
            </a:pPr>
            <a:r>
              <a:rPr lang="ar-SA" dirty="0">
                <a:solidFill>
                  <a:srgbClr val="0070C0"/>
                </a:solidFill>
                <a:latin typeface="Arial" pitchFamily="34" charset="0"/>
                <a:cs typeface="Arial" pitchFamily="34" charset="0"/>
              </a:rPr>
              <a:t>إ</a:t>
            </a:r>
            <a:r>
              <a:rPr lang="ar-SA" dirty="0" smtClean="0">
                <a:solidFill>
                  <a:srgbClr val="0070C0"/>
                </a:solidFill>
                <a:latin typeface="Arial" pitchFamily="34" charset="0"/>
                <a:cs typeface="Arial" pitchFamily="34" charset="0"/>
              </a:rPr>
              <a:t>ن </a:t>
            </a:r>
            <a:r>
              <a:rPr lang="ar-SA" dirty="0">
                <a:solidFill>
                  <a:srgbClr val="0070C0"/>
                </a:solidFill>
                <a:latin typeface="Arial" pitchFamily="34" charset="0"/>
                <a:cs typeface="Arial" pitchFamily="34" charset="0"/>
              </a:rPr>
              <a:t>الظروف السائده حاليآ في البلاد الناميه تثير لدينا انطباع قوي  ان تلك البلاد تعيش مرحله من التحول المرن التي يصعب الالمام بكل جوانبها الا ان يتحتم علينا برغم من الغموض الشديد و التنوع الهائل ان نكون لانفسنا صوره واضحه لماذا اخفقت مساعدات التنميه التي توجهها الدول الغنيه الى تلك البلادان حتى الان في تعديل الوضع القائم ان طرح التساؤل عن عوامل تخلف تلك البلاد يشير لدى اطراف المناقشه عديدا من الاراء المتنوعه والمتضاده  سوا عن اسباب التخلف او القصور واهم مايميز هذا لتغير التحيز وعدم </a:t>
            </a:r>
            <a:r>
              <a:rPr lang="ar-SA" dirty="0" smtClean="0">
                <a:solidFill>
                  <a:srgbClr val="0070C0"/>
                </a:solidFill>
                <a:latin typeface="Arial" pitchFamily="34" charset="0"/>
                <a:cs typeface="Arial" pitchFamily="34" charset="0"/>
              </a:rPr>
              <a:t>التخصص.</a:t>
            </a:r>
            <a:endParaRPr lang="en-US"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xmlns="" val="19864542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بيضاوية 1"/>
          <p:cNvSpPr/>
          <p:nvPr/>
        </p:nvSpPr>
        <p:spPr>
          <a:xfrm>
            <a:off x="6261100" y="1892299"/>
            <a:ext cx="4495800" cy="3073400"/>
          </a:xfrm>
          <a:prstGeom prst="wedgeEllipse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rtl="1"/>
            <a:r>
              <a:rPr lang="ar-SA" sz="2800" b="1" dirty="0" smtClean="0">
                <a:latin typeface="Arial" pitchFamily="34" charset="0"/>
                <a:cs typeface="Arial" pitchFamily="34" charset="0"/>
              </a:rPr>
              <a:t>اعراض أو مؤشرات </a:t>
            </a:r>
            <a:r>
              <a:rPr lang="ar-SA" sz="2800" b="1" dirty="0">
                <a:latin typeface="Arial" pitchFamily="34" charset="0"/>
                <a:cs typeface="Arial" pitchFamily="34" charset="0"/>
              </a:rPr>
              <a:t>التخلف: </a:t>
            </a:r>
          </a:p>
        </p:txBody>
      </p:sp>
      <p:pic>
        <p:nvPicPr>
          <p:cNvPr id="3" name="صورة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Tree>
    <p:extLst>
      <p:ext uri="{BB962C8B-B14F-4D97-AF65-F5344CB8AC3E}">
        <p14:creationId xmlns:p14="http://schemas.microsoft.com/office/powerpoint/2010/main" xmlns="" val="2142509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4" name="Rectangle 3"/>
          <p:cNvSpPr/>
          <p:nvPr/>
        </p:nvSpPr>
        <p:spPr>
          <a:xfrm>
            <a:off x="4933736" y="1037004"/>
            <a:ext cx="7130265" cy="3416320"/>
          </a:xfrm>
          <a:prstGeom prst="rect">
            <a:avLst/>
          </a:prstGeom>
        </p:spPr>
        <p:txBody>
          <a:bodyPr wrap="square">
            <a:spAutoFit/>
          </a:bodyPr>
          <a:lstStyle/>
          <a:p>
            <a:pPr marL="342900" indent="-342900" algn="r" rtl="1">
              <a:buFont typeface="+mj-lt"/>
              <a:buAutoNum type="arabicPeriod"/>
            </a:pPr>
            <a:r>
              <a:rPr lang="ar-SA" dirty="0" smtClean="0">
                <a:solidFill>
                  <a:srgbClr val="0070C0"/>
                </a:solidFill>
                <a:latin typeface="Arial" pitchFamily="34" charset="0"/>
                <a:cs typeface="Arial" pitchFamily="34" charset="0"/>
              </a:rPr>
              <a:t>انخفاض </a:t>
            </a:r>
            <a:r>
              <a:rPr lang="ar-SA" dirty="0">
                <a:solidFill>
                  <a:srgbClr val="0070C0"/>
                </a:solidFill>
                <a:latin typeface="Arial" pitchFamily="34" charset="0"/>
                <a:cs typeface="Arial" pitchFamily="34" charset="0"/>
              </a:rPr>
              <a:t>مستوا الانتاج واهم مايتراتب انخفاض متوسط  نصيب الفرد من الدخل </a:t>
            </a:r>
            <a:r>
              <a:rPr lang="ar-SA" dirty="0" smtClean="0">
                <a:solidFill>
                  <a:srgbClr val="0070C0"/>
                </a:solidFill>
                <a:latin typeface="Arial" pitchFamily="34" charset="0"/>
                <a:cs typeface="Arial" pitchFamily="34" charset="0"/>
              </a:rPr>
              <a:t>القومي.</a:t>
            </a:r>
          </a:p>
          <a:p>
            <a:pPr marL="342900" indent="-342900" algn="r" rtl="1">
              <a:buFont typeface="+mj-lt"/>
              <a:buAutoNum type="arabicPeriod"/>
            </a:pPr>
            <a:r>
              <a:rPr lang="ar-SA" dirty="0" smtClean="0">
                <a:solidFill>
                  <a:srgbClr val="0070C0"/>
                </a:solidFill>
                <a:latin typeface="Arial" pitchFamily="34" charset="0"/>
                <a:cs typeface="Arial" pitchFamily="34" charset="0"/>
              </a:rPr>
              <a:t> </a:t>
            </a:r>
            <a:r>
              <a:rPr lang="ar-SA" dirty="0">
                <a:solidFill>
                  <a:srgbClr val="0070C0"/>
                </a:solidFill>
                <a:latin typeface="Arial" pitchFamily="34" charset="0"/>
                <a:cs typeface="Arial" pitchFamily="34" charset="0"/>
              </a:rPr>
              <a:t>ان الدخل القومي في البلاد ينمو ولكنه ينمو الان بشكل عام ابطى من سرعه نمو </a:t>
            </a:r>
            <a:r>
              <a:rPr lang="ar-SA" dirty="0" smtClean="0">
                <a:solidFill>
                  <a:srgbClr val="0070C0"/>
                </a:solidFill>
                <a:latin typeface="Arial" pitchFamily="34" charset="0"/>
                <a:cs typeface="Arial" pitchFamily="34" charset="0"/>
              </a:rPr>
              <a:t>السكان. </a:t>
            </a:r>
            <a:endParaRPr lang="ar-SA" dirty="0">
              <a:solidFill>
                <a:srgbClr val="0070C0"/>
              </a:solidFill>
              <a:latin typeface="Arial" pitchFamily="34" charset="0"/>
              <a:cs typeface="Arial" pitchFamily="34" charset="0"/>
            </a:endParaRPr>
          </a:p>
          <a:p>
            <a:pPr marL="342900" indent="-342900" algn="r" rtl="1">
              <a:buFont typeface="+mj-lt"/>
              <a:buAutoNum type="arabicPeriod"/>
            </a:pPr>
            <a:r>
              <a:rPr lang="ar-SA" dirty="0" smtClean="0">
                <a:solidFill>
                  <a:srgbClr val="0070C0"/>
                </a:solidFill>
                <a:latin typeface="Arial" pitchFamily="34" charset="0"/>
                <a:cs typeface="Arial" pitchFamily="34" charset="0"/>
              </a:rPr>
              <a:t>سوء </a:t>
            </a:r>
            <a:r>
              <a:rPr lang="ar-SA" dirty="0">
                <a:solidFill>
                  <a:srgbClr val="0070C0"/>
                </a:solidFill>
                <a:latin typeface="Arial" pitchFamily="34" charset="0"/>
                <a:cs typeface="Arial" pitchFamily="34" charset="0"/>
              </a:rPr>
              <a:t>توزيع الدخل القومي حيث نجد ان ابنا البلاد منقسمين الى اغلبيه تعيش فقر شديدا وشريحه تعيش حياه شديده </a:t>
            </a:r>
            <a:r>
              <a:rPr lang="ar-SA" dirty="0" smtClean="0">
                <a:solidFill>
                  <a:srgbClr val="0070C0"/>
                </a:solidFill>
                <a:latin typeface="Arial" pitchFamily="34" charset="0"/>
                <a:cs typeface="Arial" pitchFamily="34" charset="0"/>
              </a:rPr>
              <a:t>الرفاهيه. </a:t>
            </a:r>
            <a:endParaRPr lang="ar-SA" dirty="0">
              <a:solidFill>
                <a:srgbClr val="0070C0"/>
              </a:solidFill>
              <a:latin typeface="Arial" pitchFamily="34" charset="0"/>
              <a:cs typeface="Arial" pitchFamily="34" charset="0"/>
            </a:endParaRPr>
          </a:p>
          <a:p>
            <a:pPr marL="342900" indent="-342900" algn="r" rtl="1">
              <a:buFont typeface="+mj-lt"/>
              <a:buAutoNum type="arabicPeriod"/>
            </a:pPr>
            <a:r>
              <a:rPr lang="ar-SA" dirty="0" smtClean="0">
                <a:solidFill>
                  <a:srgbClr val="0070C0"/>
                </a:solidFill>
                <a:latin typeface="Arial" pitchFamily="34" charset="0"/>
                <a:cs typeface="Arial" pitchFamily="34" charset="0"/>
              </a:rPr>
              <a:t>تعمل </a:t>
            </a:r>
            <a:r>
              <a:rPr lang="ar-SA" dirty="0">
                <a:solidFill>
                  <a:srgbClr val="0070C0"/>
                </a:solidFill>
                <a:latin typeface="Arial" pitchFamily="34" charset="0"/>
                <a:cs typeface="Arial" pitchFamily="34" charset="0"/>
              </a:rPr>
              <a:t>اغلبيه العظمى من ابناء تلك البلاد في الانشطه </a:t>
            </a:r>
            <a:r>
              <a:rPr lang="ar-SA" dirty="0" smtClean="0">
                <a:solidFill>
                  <a:srgbClr val="0070C0"/>
                </a:solidFill>
                <a:latin typeface="Arial" pitchFamily="34" charset="0"/>
                <a:cs typeface="Arial" pitchFamily="34" charset="0"/>
              </a:rPr>
              <a:t>الاقتصاديه. </a:t>
            </a:r>
            <a:endParaRPr lang="ar-SA" dirty="0">
              <a:solidFill>
                <a:srgbClr val="0070C0"/>
              </a:solidFill>
              <a:latin typeface="Arial" pitchFamily="34" charset="0"/>
              <a:cs typeface="Arial" pitchFamily="34" charset="0"/>
            </a:endParaRPr>
          </a:p>
          <a:p>
            <a:pPr marL="342900" indent="-342900" algn="r" rtl="1">
              <a:buFont typeface="+mj-lt"/>
              <a:buAutoNum type="arabicPeriod"/>
            </a:pPr>
            <a:r>
              <a:rPr lang="ar-SA" dirty="0" smtClean="0">
                <a:solidFill>
                  <a:srgbClr val="0070C0"/>
                </a:solidFill>
                <a:latin typeface="Arial" pitchFamily="34" charset="0"/>
                <a:cs typeface="Arial" pitchFamily="34" charset="0"/>
              </a:rPr>
              <a:t>تعاني </a:t>
            </a:r>
            <a:r>
              <a:rPr lang="ar-SA" dirty="0">
                <a:solidFill>
                  <a:srgbClr val="0070C0"/>
                </a:solidFill>
                <a:latin typeface="Arial" pitchFamily="34" charset="0"/>
                <a:cs typeface="Arial" pitchFamily="34" charset="0"/>
              </a:rPr>
              <a:t>نظام ملكيه الاراضي الزراعيه في تلك البلاد من ظاهرتين متطرفتين الاولى الملكيات الكبيره والثانيه </a:t>
            </a:r>
            <a:r>
              <a:rPr lang="ar-SA" dirty="0" smtClean="0">
                <a:solidFill>
                  <a:srgbClr val="0070C0"/>
                </a:solidFill>
                <a:latin typeface="Arial" pitchFamily="34" charset="0"/>
                <a:cs typeface="Arial" pitchFamily="34" charset="0"/>
              </a:rPr>
              <a:t>المفتته.</a:t>
            </a:r>
            <a:endParaRPr lang="ar-SA" dirty="0">
              <a:solidFill>
                <a:srgbClr val="0070C0"/>
              </a:solidFill>
              <a:latin typeface="Arial" pitchFamily="34" charset="0"/>
              <a:cs typeface="Arial" pitchFamily="34" charset="0"/>
            </a:endParaRPr>
          </a:p>
          <a:p>
            <a:pPr marL="342900" indent="-342900" algn="r" rtl="1">
              <a:buFont typeface="+mj-lt"/>
              <a:buAutoNum type="arabicPeriod"/>
            </a:pPr>
            <a:r>
              <a:rPr lang="ar-SA" dirty="0" smtClean="0">
                <a:solidFill>
                  <a:srgbClr val="0070C0"/>
                </a:solidFill>
                <a:latin typeface="Arial" pitchFamily="34" charset="0"/>
                <a:cs typeface="Arial" pitchFamily="34" charset="0"/>
              </a:rPr>
              <a:t>يترتب </a:t>
            </a:r>
            <a:r>
              <a:rPr lang="ar-SA" dirty="0">
                <a:solidFill>
                  <a:srgbClr val="0070C0"/>
                </a:solidFill>
                <a:latin typeface="Arial" pitchFamily="34" charset="0"/>
                <a:cs typeface="Arial" pitchFamily="34" charset="0"/>
              </a:rPr>
              <a:t>على ذلك ان الغلات الزراعيه في مجموعها تكون منخفضه بشكل </a:t>
            </a:r>
            <a:r>
              <a:rPr lang="ar-SA" dirty="0" smtClean="0">
                <a:solidFill>
                  <a:srgbClr val="0070C0"/>
                </a:solidFill>
                <a:latin typeface="Arial" pitchFamily="34" charset="0"/>
                <a:cs typeface="Arial" pitchFamily="34" charset="0"/>
              </a:rPr>
              <a:t>ملحوظ.</a:t>
            </a:r>
            <a:endParaRPr lang="ar-SA" dirty="0">
              <a:solidFill>
                <a:srgbClr val="0070C0"/>
              </a:solidFill>
              <a:latin typeface="Arial" pitchFamily="34" charset="0"/>
              <a:cs typeface="Arial" pitchFamily="34" charset="0"/>
            </a:endParaRPr>
          </a:p>
          <a:p>
            <a:pPr marL="342900" indent="-342900" algn="r" rtl="1">
              <a:buFont typeface="+mj-lt"/>
              <a:buAutoNum type="arabicPeriod"/>
            </a:pPr>
            <a:r>
              <a:rPr lang="ar-SA" dirty="0" smtClean="0">
                <a:solidFill>
                  <a:srgbClr val="0070C0"/>
                </a:solidFill>
                <a:latin typeface="Arial" pitchFamily="34" charset="0"/>
                <a:cs typeface="Arial" pitchFamily="34" charset="0"/>
              </a:rPr>
              <a:t>استخدام </a:t>
            </a:r>
            <a:r>
              <a:rPr lang="ar-SA" dirty="0">
                <a:solidFill>
                  <a:srgbClr val="0070C0"/>
                </a:solidFill>
                <a:latin typeface="Arial" pitchFamily="34" charset="0"/>
                <a:cs typeface="Arial" pitchFamily="34" charset="0"/>
              </a:rPr>
              <a:t>راس المال في الانتاج محدود </a:t>
            </a:r>
            <a:r>
              <a:rPr lang="ar-SA" dirty="0" smtClean="0">
                <a:solidFill>
                  <a:srgbClr val="0070C0"/>
                </a:solidFill>
                <a:latin typeface="Arial" pitchFamily="34" charset="0"/>
                <a:cs typeface="Arial" pitchFamily="34" charset="0"/>
              </a:rPr>
              <a:t>للغايه.</a:t>
            </a:r>
            <a:endParaRPr lang="ar-SA" dirty="0">
              <a:solidFill>
                <a:srgbClr val="0070C0"/>
              </a:solidFill>
              <a:latin typeface="Arial" pitchFamily="34" charset="0"/>
              <a:cs typeface="Arial" pitchFamily="34" charset="0"/>
            </a:endParaRPr>
          </a:p>
          <a:p>
            <a:pPr marL="342900" indent="-342900" algn="r" rtl="1">
              <a:buFont typeface="+mj-lt"/>
              <a:buAutoNum type="arabicPeriod"/>
            </a:pPr>
            <a:r>
              <a:rPr lang="ar-SA" dirty="0" smtClean="0">
                <a:solidFill>
                  <a:srgbClr val="0070C0"/>
                </a:solidFill>
                <a:latin typeface="Arial" pitchFamily="34" charset="0"/>
                <a:cs typeface="Arial" pitchFamily="34" charset="0"/>
              </a:rPr>
              <a:t>سوء </a:t>
            </a:r>
            <a:r>
              <a:rPr lang="ar-SA" dirty="0">
                <a:solidFill>
                  <a:srgbClr val="0070C0"/>
                </a:solidFill>
                <a:latin typeface="Arial" pitchFamily="34" charset="0"/>
                <a:cs typeface="Arial" pitchFamily="34" charset="0"/>
              </a:rPr>
              <a:t>الظروف </a:t>
            </a:r>
            <a:r>
              <a:rPr lang="ar-SA" dirty="0" smtClean="0">
                <a:solidFill>
                  <a:srgbClr val="0070C0"/>
                </a:solidFill>
                <a:latin typeface="Arial" pitchFamily="34" charset="0"/>
                <a:cs typeface="Arial" pitchFamily="34" charset="0"/>
              </a:rPr>
              <a:t>الصحيه.</a:t>
            </a:r>
            <a:endParaRPr lang="ar-SA" dirty="0">
              <a:solidFill>
                <a:srgbClr val="0070C0"/>
              </a:solidFill>
              <a:latin typeface="Arial" pitchFamily="34" charset="0"/>
              <a:cs typeface="Arial" pitchFamily="34" charset="0"/>
            </a:endParaRPr>
          </a:p>
          <a:p>
            <a:pPr marL="342900" indent="-342900" algn="r" rtl="1">
              <a:buFont typeface="+mj-lt"/>
              <a:buAutoNum type="arabicPeriod"/>
            </a:pPr>
            <a:r>
              <a:rPr lang="ar-SA" dirty="0" smtClean="0">
                <a:solidFill>
                  <a:srgbClr val="0070C0"/>
                </a:solidFill>
                <a:latin typeface="Arial" pitchFamily="34" charset="0"/>
                <a:cs typeface="Arial" pitchFamily="34" charset="0"/>
              </a:rPr>
              <a:t>انخفاظ </a:t>
            </a:r>
            <a:r>
              <a:rPr lang="ar-SA" dirty="0">
                <a:solidFill>
                  <a:srgbClr val="0070C0"/>
                </a:solidFill>
                <a:latin typeface="Arial" pitchFamily="34" charset="0"/>
                <a:cs typeface="Arial" pitchFamily="34" charset="0"/>
              </a:rPr>
              <a:t>مستوا </a:t>
            </a:r>
            <a:r>
              <a:rPr lang="ar-SA" dirty="0" smtClean="0">
                <a:solidFill>
                  <a:srgbClr val="0070C0"/>
                </a:solidFill>
                <a:latin typeface="Arial" pitchFamily="34" charset="0"/>
                <a:cs typeface="Arial" pitchFamily="34" charset="0"/>
              </a:rPr>
              <a:t>التعليم.</a:t>
            </a:r>
          </a:p>
          <a:p>
            <a:pPr marL="342900" indent="-342900" algn="r" rtl="1"/>
            <a:endParaRPr lang="en-US"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xmlns="" val="22207330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3" name="وسيلة شرح بيضاوية 2"/>
          <p:cNvSpPr/>
          <p:nvPr/>
        </p:nvSpPr>
        <p:spPr>
          <a:xfrm>
            <a:off x="6261100" y="2336798"/>
            <a:ext cx="3975100" cy="2908301"/>
          </a:xfrm>
          <a:prstGeom prst="wedgeEllipse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400" dirty="0"/>
              <a:t>ا</a:t>
            </a:r>
            <a:r>
              <a:rPr lang="ar-SA" sz="2400" dirty="0" smtClean="0"/>
              <a:t>لأسباب </a:t>
            </a:r>
            <a:r>
              <a:rPr lang="ar-SA" sz="2400" dirty="0"/>
              <a:t>الأولية للتخلف:</a:t>
            </a:r>
          </a:p>
        </p:txBody>
      </p:sp>
    </p:spTree>
    <p:extLst>
      <p:ext uri="{BB962C8B-B14F-4D97-AF65-F5344CB8AC3E}">
        <p14:creationId xmlns:p14="http://schemas.microsoft.com/office/powerpoint/2010/main" xmlns="" val="7814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3" name="مستطيل 2"/>
          <p:cNvSpPr/>
          <p:nvPr/>
        </p:nvSpPr>
        <p:spPr>
          <a:xfrm>
            <a:off x="5219700" y="828036"/>
            <a:ext cx="6489700" cy="1366528"/>
          </a:xfrm>
          <a:prstGeom prst="rect">
            <a:avLst/>
          </a:prstGeom>
        </p:spPr>
        <p:txBody>
          <a:bodyPr wrap="square">
            <a:spAutoFit/>
          </a:bodyPr>
          <a:lstStyle/>
          <a:p>
            <a:pPr marL="342900" lvl="0" indent="-342900" algn="just" rtl="1">
              <a:lnSpc>
                <a:spcPct val="115000"/>
              </a:lnSpc>
              <a:spcAft>
                <a:spcPts val="1000"/>
              </a:spcAft>
              <a:buFont typeface="+mj-lt"/>
              <a:buAutoNum type="arabicPeriod"/>
            </a:pP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ربما كان أول تلك الاسباب أن </a:t>
            </a:r>
            <a:r>
              <a:rPr lang="ar-SA" u="sng" dirty="0">
                <a:solidFill>
                  <a:srgbClr val="FF0000"/>
                </a:solidFill>
                <a:latin typeface="Calibri" panose="020F0502020204030204" pitchFamily="34" charset="0"/>
                <a:ea typeface="Calibri" panose="020F0502020204030204" pitchFamily="34" charset="0"/>
                <a:cs typeface="Arial" panose="020B0604020202020204" pitchFamily="34" charset="0"/>
              </a:rPr>
              <a:t>إنسان البلاد النامية لم يكتسب بعد القدرات العلمية والتنظيمية التي كونها إنسان المجتمعات الصناعية المتقدمة </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على </a:t>
            </a:r>
            <a:r>
              <a:rPr lang="ar-SA" dirty="0" err="1">
                <a:solidFill>
                  <a:srgbClr val="0070C0"/>
                </a:solidFill>
                <a:latin typeface="Calibri" panose="020F0502020204030204" pitchFamily="34" charset="0"/>
                <a:ea typeface="Calibri" panose="020F0502020204030204" pitchFamily="34" charset="0"/>
                <a:cs typeface="Arial" panose="020B0604020202020204" pitchFamily="34" charset="0"/>
              </a:rPr>
              <a:t>إمتداد</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 القرون الثلاثة </a:t>
            </a:r>
            <a:r>
              <a:rPr lang="ar-SA" dirty="0" err="1">
                <a:solidFill>
                  <a:srgbClr val="0070C0"/>
                </a:solidFill>
                <a:latin typeface="Calibri" panose="020F0502020204030204" pitchFamily="34" charset="0"/>
                <a:ea typeface="Calibri" panose="020F0502020204030204" pitchFamily="34" charset="0"/>
                <a:cs typeface="Arial" panose="020B0604020202020204" pitchFamily="34" charset="0"/>
              </a:rPr>
              <a:t>الماضية،وهي</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  القدرات التي مكنته من السيطرة على البيئة الطبيعية والتحكم فيها واستغلالها وخلق نظم اجتماعية لتحقيق الرفاهية المادية.</a:t>
            </a:r>
            <a:endParaRPr lang="en-US" sz="11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4927600" y="2914535"/>
            <a:ext cx="7073900" cy="2308324"/>
          </a:xfrm>
          <a:prstGeom prst="rect">
            <a:avLst/>
          </a:prstGeom>
        </p:spPr>
        <p:txBody>
          <a:bodyPr wrap="square">
            <a:spAutoFit/>
          </a:bodyPr>
          <a:lstStyle/>
          <a:p>
            <a:pPr marL="285750" lvl="0" indent="-285750" algn="just" rtl="1">
              <a:spcAft>
                <a:spcPts val="0"/>
              </a:spcAft>
              <a:buFont typeface="Wingdings" panose="05000000000000000000" pitchFamily="2" charset="2"/>
              <a:buChar char="v"/>
            </a:pPr>
            <a:r>
              <a:rPr lang="ar-SA" dirty="0">
                <a:latin typeface="Arial" panose="020B0604020202020204" pitchFamily="34" charset="0"/>
                <a:ea typeface="Calibri" panose="020F0502020204030204" pitchFamily="34" charset="0"/>
                <a:cs typeface="Arial" panose="020B0604020202020204" pitchFamily="34" charset="0"/>
              </a:rPr>
              <a:t>ويرجع بعض المؤلفين السبب في ذلك إلى أن سلوك هذا الإنسان الذي نعنيه لم يكن على امتداد تلك الفترة متأثراً بقيم عقلانية ومادية وإنما كان متأثرا بقيم تقليدية أكثرها ذا طابع ديني وطابع غيبي متخلف</a:t>
            </a:r>
            <a:r>
              <a:rPr lang="ar-SA" dirty="0" smtClean="0">
                <a:latin typeface="Arial" panose="020B0604020202020204" pitchFamily="34" charset="0"/>
                <a:ea typeface="Calibri" panose="020F0502020204030204" pitchFamily="34" charset="0"/>
                <a:cs typeface="Arial" panose="020B0604020202020204" pitchFamily="34" charset="0"/>
              </a:rPr>
              <a:t>.</a:t>
            </a:r>
          </a:p>
          <a:p>
            <a:pPr lvl="0" algn="just" rtl="1">
              <a:spcAft>
                <a:spcPts val="0"/>
              </a:spcAft>
            </a:pPr>
            <a:endParaRPr lang="ar-SA" dirty="0">
              <a:latin typeface="Arial" panose="020B0604020202020204" pitchFamily="34" charset="0"/>
              <a:ea typeface="Calibri" panose="020F0502020204030204" pitchFamily="34" charset="0"/>
              <a:cs typeface="Arial" panose="020B0604020202020204" pitchFamily="34" charset="0"/>
            </a:endParaRPr>
          </a:p>
          <a:p>
            <a:pPr lvl="0" algn="just" rtl="1">
              <a:spcAft>
                <a:spcPts val="0"/>
              </a:spcAft>
            </a:pPr>
            <a:endParaRPr lang="en-US" dirty="0">
              <a:latin typeface="Arial" panose="020B0604020202020204" pitchFamily="34" charset="0"/>
              <a:ea typeface="Calibri" panose="020F0502020204030204" pitchFamily="34" charset="0"/>
              <a:cs typeface="Arial" panose="020B0604020202020204" pitchFamily="34" charset="0"/>
            </a:endParaRPr>
          </a:p>
          <a:p>
            <a:pPr marL="342900" lvl="0" indent="-342900" algn="just" rtl="1">
              <a:spcAft>
                <a:spcPts val="0"/>
              </a:spcAft>
              <a:buFont typeface="Wingdings" panose="05000000000000000000" pitchFamily="2" charset="2"/>
              <a:buChar char="v"/>
            </a:pPr>
            <a:r>
              <a:rPr lang="ar-SA" dirty="0">
                <a:latin typeface="Arial" panose="020B0604020202020204" pitchFamily="34" charset="0"/>
                <a:ea typeface="Calibri" panose="020F0502020204030204" pitchFamily="34" charset="0"/>
                <a:cs typeface="Arial" panose="020B0604020202020204" pitchFamily="34" charset="0"/>
              </a:rPr>
              <a:t>يضاف إلى ذلك ويرتبط </a:t>
            </a:r>
            <a:r>
              <a:rPr lang="ar-SA" dirty="0" smtClean="0">
                <a:latin typeface="Arial" panose="020B0604020202020204" pitchFamily="34" charset="0"/>
                <a:ea typeface="Calibri" panose="020F0502020204030204" pitchFamily="34" charset="0"/>
                <a:cs typeface="Arial" panose="020B0604020202020204" pitchFamily="34" charset="0"/>
              </a:rPr>
              <a:t>به أن </a:t>
            </a:r>
            <a:r>
              <a:rPr lang="ar-SA" dirty="0">
                <a:latin typeface="Arial" panose="020B0604020202020204" pitchFamily="34" charset="0"/>
                <a:ea typeface="Calibri" panose="020F0502020204030204" pitchFamily="34" charset="0"/>
                <a:cs typeface="Arial" panose="020B0604020202020204" pitchFamily="34" charset="0"/>
              </a:rPr>
              <a:t>المعايير الاجتماعية وما يتعلق بها من روابط نفسية تحصر الفرد اجتماعيا في دائرة العائلة أو المجتمع المحلي(أو القبيلة) كما </a:t>
            </a:r>
            <a:r>
              <a:rPr lang="ar-SA" dirty="0" smtClean="0">
                <a:latin typeface="Arial" panose="020B0604020202020204" pitchFamily="34" charset="0"/>
                <a:ea typeface="Calibri" panose="020F0502020204030204" pitchFamily="34" charset="0"/>
                <a:cs typeface="Arial" panose="020B0604020202020204" pitchFamily="34" charset="0"/>
              </a:rPr>
              <a:t>تحصره </a:t>
            </a:r>
            <a:r>
              <a:rPr lang="ar-SA" dirty="0">
                <a:latin typeface="Arial" panose="020B0604020202020204" pitchFamily="34" charset="0"/>
                <a:ea typeface="Calibri" panose="020F0502020204030204" pitchFamily="34" charset="0"/>
                <a:cs typeface="Arial" panose="020B0604020202020204" pitchFamily="34" charset="0"/>
              </a:rPr>
              <a:t>ماديا في دائرة البيئة الطبيعية المباشرة</a:t>
            </a:r>
            <a:r>
              <a:rPr lang="ar-SA" dirty="0" smtClean="0">
                <a:latin typeface="Arial" panose="020B0604020202020204" pitchFamily="34" charset="0"/>
                <a:ea typeface="Calibri" panose="020F0502020204030204" pitchFamily="34" charset="0"/>
                <a:cs typeface="Arial" panose="020B0604020202020204" pitchFamily="34" charset="0"/>
              </a:rPr>
              <a:t>.</a:t>
            </a:r>
            <a:endParaRPr lang="en-US"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438606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3" name="مستطيل 2"/>
          <p:cNvSpPr/>
          <p:nvPr/>
        </p:nvSpPr>
        <p:spPr>
          <a:xfrm>
            <a:off x="5410200" y="469727"/>
            <a:ext cx="6477000" cy="2814873"/>
          </a:xfrm>
          <a:prstGeom prst="rect">
            <a:avLst/>
          </a:prstGeom>
        </p:spPr>
        <p:txBody>
          <a:bodyPr wrap="square">
            <a:spAutoFit/>
          </a:bodyPr>
          <a:lstStyle/>
          <a:p>
            <a:pPr marL="342900" lvl="0" indent="-342900" algn="just" rtl="1">
              <a:lnSpc>
                <a:spcPct val="115000"/>
              </a:lnSpc>
              <a:spcAft>
                <a:spcPts val="0"/>
              </a:spcAft>
              <a:buFont typeface="Wingdings" panose="05000000000000000000" pitchFamily="2" charset="2"/>
              <a:buChar char="v"/>
            </a:pPr>
            <a:r>
              <a:rPr lang="ar-SA" dirty="0">
                <a:latin typeface="Calibri" panose="020F0502020204030204" pitchFamily="34" charset="0"/>
                <a:ea typeface="Calibri" panose="020F0502020204030204" pitchFamily="34" charset="0"/>
                <a:cs typeface="Arial" panose="020B0604020202020204" pitchFamily="34" charset="0"/>
              </a:rPr>
              <a:t>ويصبح من أثار هذا الارتباط الاجتماعي والنفسي بالعائلة والقبيلة أن تجد أن نوعية التعليم ومداه وكذلك نوع المهنة ومستواها يتحدد على أساس الانتماء </a:t>
            </a:r>
            <a:r>
              <a:rPr lang="ar-SA" dirty="0" err="1">
                <a:latin typeface="Calibri" panose="020F0502020204030204" pitchFamily="34" charset="0"/>
                <a:ea typeface="Calibri" panose="020F0502020204030204" pitchFamily="34" charset="0"/>
                <a:cs typeface="Arial" panose="020B0604020202020204" pitchFamily="34" charset="0"/>
              </a:rPr>
              <a:t>القرابي</a:t>
            </a:r>
            <a:r>
              <a:rPr lang="ar-SA" dirty="0">
                <a:latin typeface="Calibri" panose="020F0502020204030204" pitchFamily="34" charset="0"/>
                <a:ea typeface="Calibri" panose="020F0502020204030204" pitchFamily="34" charset="0"/>
                <a:cs typeface="Arial" panose="020B0604020202020204" pitchFamily="34" charset="0"/>
              </a:rPr>
              <a:t> للشخص وليس على اساس </a:t>
            </a:r>
            <a:r>
              <a:rPr lang="ar-SA" dirty="0" err="1">
                <a:latin typeface="Calibri" panose="020F0502020204030204" pitchFamily="34" charset="0"/>
                <a:ea typeface="Calibri" panose="020F0502020204030204" pitchFamily="34" charset="0"/>
                <a:cs typeface="Arial" panose="020B0604020202020204" pitchFamily="34" charset="0"/>
              </a:rPr>
              <a:t>قدراتة</a:t>
            </a:r>
            <a:r>
              <a:rPr lang="ar-SA" dirty="0">
                <a:latin typeface="Calibri" panose="020F0502020204030204" pitchFamily="34" charset="0"/>
                <a:ea typeface="Calibri" panose="020F0502020204030204" pitchFamily="34" charset="0"/>
                <a:cs typeface="Arial" panose="020B0604020202020204" pitchFamily="34" charset="0"/>
              </a:rPr>
              <a:t> أو طموحة والقاعدة أن الأجيال الجديدة تمثل للأجيال الأكبر منها امتثالا مطلقا ليس قائما دائماً على </a:t>
            </a:r>
            <a:r>
              <a:rPr lang="ar-SA" dirty="0" err="1">
                <a:latin typeface="Calibri" panose="020F0502020204030204" pitchFamily="34" charset="0"/>
                <a:ea typeface="Calibri" panose="020F0502020204030204" pitchFamily="34" charset="0"/>
                <a:cs typeface="Arial" panose="020B0604020202020204" pitchFamily="34" charset="0"/>
              </a:rPr>
              <a:t>الإقناع،كما</a:t>
            </a:r>
            <a:r>
              <a:rPr lang="ar-SA" dirty="0">
                <a:latin typeface="Calibri" panose="020F0502020204030204" pitchFamily="34" charset="0"/>
                <a:ea typeface="Calibri" panose="020F0502020204030204" pitchFamily="34" charset="0"/>
                <a:cs typeface="Arial" panose="020B0604020202020204" pitchFamily="34" charset="0"/>
              </a:rPr>
              <a:t> </a:t>
            </a:r>
            <a:r>
              <a:rPr lang="ar-SA" dirty="0" err="1">
                <a:latin typeface="Calibri" panose="020F0502020204030204" pitchFamily="34" charset="0"/>
                <a:ea typeface="Calibri" panose="020F0502020204030204" pitchFamily="34" charset="0"/>
                <a:cs typeface="Arial" panose="020B0604020202020204" pitchFamily="34" charset="0"/>
              </a:rPr>
              <a:t>لايعرف</a:t>
            </a:r>
            <a:r>
              <a:rPr lang="ar-SA" dirty="0">
                <a:latin typeface="Calibri" panose="020F0502020204030204" pitchFamily="34" charset="0"/>
                <a:ea typeface="Calibri" panose="020F0502020204030204" pitchFamily="34" charset="0"/>
                <a:cs typeface="Arial" panose="020B0604020202020204" pitchFamily="34" charset="0"/>
              </a:rPr>
              <a:t> أي صورة من صور النقد</a:t>
            </a:r>
            <a:r>
              <a:rPr lang="ar-SA" dirty="0" smtClean="0">
                <a:latin typeface="Calibri" panose="020F0502020204030204" pitchFamily="34" charset="0"/>
                <a:ea typeface="Calibri" panose="020F0502020204030204" pitchFamily="34" charset="0"/>
                <a:cs typeface="Arial" panose="020B0604020202020204" pitchFamily="34" charset="0"/>
              </a:rPr>
              <a:t>.</a:t>
            </a:r>
            <a:endParaRPr lang="ar-SA" sz="1100" dirty="0" smtClean="0">
              <a:latin typeface="Calibri" panose="020F0502020204030204" pitchFamily="34" charset="0"/>
              <a:ea typeface="Calibri" panose="020F0502020204030204" pitchFamily="34" charset="0"/>
              <a:cs typeface="Arial" panose="020B0604020202020204" pitchFamily="34" charset="0"/>
            </a:endParaRPr>
          </a:p>
          <a:p>
            <a:pPr lvl="0" algn="just" rtl="1">
              <a:lnSpc>
                <a:spcPct val="115000"/>
              </a:lnSpc>
              <a:spcAft>
                <a:spcPts val="0"/>
              </a:spcAft>
            </a:pP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Wingdings" panose="05000000000000000000" pitchFamily="2" charset="2"/>
              <a:buChar char="v"/>
            </a:pPr>
            <a:r>
              <a:rPr lang="ar-SA" dirty="0">
                <a:latin typeface="Calibri" panose="020F0502020204030204" pitchFamily="34" charset="0"/>
                <a:ea typeface="Calibri" panose="020F0502020204030204" pitchFamily="34" charset="0"/>
                <a:cs typeface="Arial" panose="020B0604020202020204" pitchFamily="34" charset="0"/>
              </a:rPr>
              <a:t>ويترتب على هذا كلة أن السلوك الاقتصادي في البلاد النامية يظل جامدا في طابعة العام ،وأعني بالجمود هنا أن يقتصر النشاط الاقتصادي على تلبية احتياجات الشخص التي تعد ضرورية  ومعقولة مع التقاليد السائدة .</a:t>
            </a:r>
            <a:endParaRPr lang="en-US" sz="1100" dirty="0">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5448300" y="3580180"/>
            <a:ext cx="6400800" cy="2959272"/>
          </a:xfrm>
          <a:prstGeom prst="rect">
            <a:avLst/>
          </a:prstGeom>
        </p:spPr>
        <p:txBody>
          <a:bodyPr wrap="square">
            <a:spAutoFit/>
          </a:bodyPr>
          <a:lstStyle/>
          <a:p>
            <a:pPr marL="342900" lvl="0" indent="-342900" algn="just" rtl="1">
              <a:lnSpc>
                <a:spcPct val="115000"/>
              </a:lnSpc>
              <a:spcAft>
                <a:spcPts val="0"/>
              </a:spcAft>
              <a:buFont typeface="Wingdings" panose="05000000000000000000" pitchFamily="2" charset="2"/>
              <a:buChar char="v"/>
            </a:pPr>
            <a:r>
              <a:rPr lang="ar-SA" dirty="0">
                <a:latin typeface="Calibri" panose="020F0502020204030204" pitchFamily="34" charset="0"/>
                <a:ea typeface="Calibri" panose="020F0502020204030204" pitchFamily="34" charset="0"/>
                <a:cs typeface="Arial" panose="020B0604020202020204" pitchFamily="34" charset="0"/>
              </a:rPr>
              <a:t>وهكذا يمكن القول بأن النشاط الاقتصادي في المجتمعات الجامدة (أي قبل بداية جهود التنمية والتحديث)يتميز بالسمات الاتية:</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15000"/>
              </a:lnSpc>
              <a:spcAft>
                <a:spcPts val="0"/>
              </a:spcAft>
            </a:pP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 </a:t>
            </a:r>
            <a:endParaRPr lang="en-US"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cs"/>
              <a:buAutoNum type="arabic1Minus"/>
            </a:pPr>
            <a:r>
              <a:rPr lang="ar-SA" dirty="0">
                <a:solidFill>
                  <a:srgbClr val="7030A0"/>
                </a:solidFill>
                <a:latin typeface="Calibri" panose="020F0502020204030204" pitchFamily="34" charset="0"/>
                <a:ea typeface="Calibri" panose="020F0502020204030204" pitchFamily="34" charset="0"/>
                <a:cs typeface="Arial" panose="020B0604020202020204" pitchFamily="34" charset="0"/>
              </a:rPr>
              <a:t>إنه نشاط تلقائي ليس رشيدا أو واعيا أي أنه </a:t>
            </a:r>
            <a:r>
              <a:rPr lang="ar-SA" dirty="0" err="1">
                <a:solidFill>
                  <a:srgbClr val="7030A0"/>
                </a:solidFill>
                <a:latin typeface="Calibri" panose="020F0502020204030204" pitchFamily="34" charset="0"/>
                <a:ea typeface="Calibri" panose="020F0502020204030204" pitchFamily="34" charset="0"/>
                <a:cs typeface="Arial" panose="020B0604020202020204" pitchFamily="34" charset="0"/>
              </a:rPr>
              <a:t>لايحسب</a:t>
            </a:r>
            <a:r>
              <a:rPr lang="ar-SA" dirty="0">
                <a:solidFill>
                  <a:srgbClr val="7030A0"/>
                </a:solidFill>
                <a:latin typeface="Calibri" panose="020F0502020204030204" pitchFamily="34" charset="0"/>
                <a:ea typeface="Calibri" panose="020F0502020204030204" pitchFamily="34" charset="0"/>
                <a:cs typeface="Arial" panose="020B0604020202020204" pitchFamily="34" charset="0"/>
              </a:rPr>
              <a:t> في العادة العلاقة بين المنصرف والعائد من نشاط معين</a:t>
            </a:r>
            <a:r>
              <a:rPr lang="ar-SA" dirty="0" smtClean="0">
                <a:solidFill>
                  <a:srgbClr val="7030A0"/>
                </a:solidFill>
                <a:latin typeface="Calibri" panose="020F0502020204030204" pitchFamily="34" charset="0"/>
                <a:ea typeface="Calibri" panose="020F0502020204030204" pitchFamily="34" charset="0"/>
                <a:cs typeface="Arial" panose="020B0604020202020204" pitchFamily="34" charset="0"/>
              </a:rPr>
              <a:t>.</a:t>
            </a:r>
            <a:endParaRPr lang="en-US" dirty="0">
              <a:solidFill>
                <a:srgbClr val="7030A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0"/>
              </a:spcAft>
              <a:buFont typeface="+mj-cs"/>
              <a:buAutoNum type="arabic1Minus"/>
            </a:pPr>
            <a:r>
              <a:rPr lang="ar-SA" dirty="0">
                <a:solidFill>
                  <a:srgbClr val="7030A0"/>
                </a:solidFill>
                <a:latin typeface="Calibri" panose="020F0502020204030204" pitchFamily="34" charset="0"/>
                <a:ea typeface="Calibri" panose="020F0502020204030204" pitchFamily="34" charset="0"/>
                <a:cs typeface="Arial" panose="020B0604020202020204" pitchFamily="34" charset="0"/>
              </a:rPr>
              <a:t>إن النشاط موجه إلى العمل في ظل التقاليد المتوارثة وبهدف تأمين الوجود الفردي العائلي فهو ليس نشاطا </a:t>
            </a:r>
            <a:r>
              <a:rPr lang="ar-SA" dirty="0" err="1">
                <a:solidFill>
                  <a:srgbClr val="7030A0"/>
                </a:solidFill>
                <a:latin typeface="Calibri" panose="020F0502020204030204" pitchFamily="34" charset="0"/>
                <a:ea typeface="Calibri" panose="020F0502020204030204" pitchFamily="34" charset="0"/>
                <a:cs typeface="Arial" panose="020B0604020202020204" pitchFamily="34" charset="0"/>
              </a:rPr>
              <a:t>ديناميا</a:t>
            </a:r>
            <a:r>
              <a:rPr lang="ar-SA" dirty="0">
                <a:solidFill>
                  <a:srgbClr val="7030A0"/>
                </a:solidFill>
                <a:latin typeface="Calibri" panose="020F0502020204030204" pitchFamily="34" charset="0"/>
                <a:ea typeface="Calibri" panose="020F0502020204030204" pitchFamily="34" charset="0"/>
                <a:cs typeface="Arial" panose="020B0604020202020204" pitchFamily="34" charset="0"/>
              </a:rPr>
              <a:t> ولا يتميز بروح المغامرة والاقدام.</a:t>
            </a:r>
            <a:endParaRPr lang="en-US" dirty="0">
              <a:solidFill>
                <a:srgbClr val="7030A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Aft>
                <a:spcPts val="1000"/>
              </a:spcAft>
              <a:buFont typeface="+mj-cs"/>
              <a:buAutoNum type="arabic1Minus"/>
            </a:pPr>
            <a:r>
              <a:rPr lang="ar-SA" dirty="0">
                <a:solidFill>
                  <a:srgbClr val="7030A0"/>
                </a:solidFill>
                <a:latin typeface="Calibri" panose="020F0502020204030204" pitchFamily="34" charset="0"/>
                <a:ea typeface="Calibri" panose="020F0502020204030204" pitchFamily="34" charset="0"/>
                <a:cs typeface="Arial" panose="020B0604020202020204" pitchFamily="34" charset="0"/>
              </a:rPr>
              <a:t>إن هذا النشاط يسير بطريقة روتينية جامدة اي يتبع أساليب العمل  وأنماط السلوك التي يسير عليها الأقدمون دون تحوير أو </a:t>
            </a:r>
            <a:r>
              <a:rPr lang="ar-SA" dirty="0" err="1">
                <a:solidFill>
                  <a:srgbClr val="7030A0"/>
                </a:solidFill>
                <a:latin typeface="Calibri" panose="020F0502020204030204" pitchFamily="34" charset="0"/>
                <a:ea typeface="Calibri" panose="020F0502020204030204" pitchFamily="34" charset="0"/>
                <a:cs typeface="Arial" panose="020B0604020202020204" pitchFamily="34" charset="0"/>
              </a:rPr>
              <a:t>إبتكار</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a:t>
            </a:r>
            <a:endParaRPr lang="en-US"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6012686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4" name="مستطيل 3"/>
          <p:cNvSpPr/>
          <p:nvPr/>
        </p:nvSpPr>
        <p:spPr>
          <a:xfrm>
            <a:off x="5156200" y="645421"/>
            <a:ext cx="6096000" cy="3406061"/>
          </a:xfrm>
          <a:prstGeom prst="rect">
            <a:avLst/>
          </a:prstGeom>
        </p:spPr>
        <p:txBody>
          <a:bodyPr>
            <a:spAutoFit/>
          </a:bodyPr>
          <a:lstStyle/>
          <a:p>
            <a:pPr algn="just" rtl="1">
              <a:lnSpc>
                <a:spcPct val="115000"/>
              </a:lnSpc>
              <a:spcAft>
                <a:spcPts val="1000"/>
              </a:spcAft>
            </a:pP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 </a:t>
            </a:r>
            <a:r>
              <a:rPr lang="ar-SA" dirty="0" smtClean="0">
                <a:solidFill>
                  <a:srgbClr val="0070C0"/>
                </a:solidFill>
                <a:latin typeface="Calibri" panose="020F0502020204030204" pitchFamily="34" charset="0"/>
                <a:ea typeface="Calibri" panose="020F0502020204030204" pitchFamily="34" charset="0"/>
                <a:cs typeface="Arial" panose="020B0604020202020204" pitchFamily="34" charset="0"/>
              </a:rPr>
              <a:t>2. السبب </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الرئيسي الثاني </a:t>
            </a:r>
            <a:r>
              <a:rPr lang="ar-SA" u="sng" dirty="0">
                <a:solidFill>
                  <a:srgbClr val="FF0000"/>
                </a:solidFill>
                <a:latin typeface="Calibri" panose="020F0502020204030204" pitchFamily="34" charset="0"/>
                <a:ea typeface="Calibri" panose="020F0502020204030204" pitchFamily="34" charset="0"/>
                <a:cs typeface="Arial" panose="020B0604020202020204" pitchFamily="34" charset="0"/>
              </a:rPr>
              <a:t>ان تقسيم العمل لم يتطور بعد بالقدر المطلوب في أغلب المناطق المختلفة</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 </a:t>
            </a:r>
            <a:r>
              <a:rPr lang="ar-SA" dirty="0" err="1">
                <a:solidFill>
                  <a:srgbClr val="0070C0"/>
                </a:solidFill>
                <a:latin typeface="Calibri" panose="020F0502020204030204" pitchFamily="34" charset="0"/>
                <a:ea typeface="Calibri" panose="020F0502020204030204" pitchFamily="34" charset="0"/>
                <a:cs typeface="Arial" panose="020B0604020202020204" pitchFamily="34" charset="0"/>
              </a:rPr>
              <a:t>فالانتاج</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 في </a:t>
            </a:r>
            <a:r>
              <a:rPr lang="ar-SA" dirty="0" err="1">
                <a:solidFill>
                  <a:srgbClr val="0070C0"/>
                </a:solidFill>
                <a:latin typeface="Calibri" panose="020F0502020204030204" pitchFamily="34" charset="0"/>
                <a:ea typeface="Calibri" panose="020F0502020204030204" pitchFamily="34" charset="0"/>
                <a:cs typeface="Arial" panose="020B0604020202020204" pitchFamily="34" charset="0"/>
              </a:rPr>
              <a:t>هذة</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 المجتمعات يتم في الغالب بهدف الإعاشة في نطاق مجتمع العائلة أي </a:t>
            </a:r>
            <a:r>
              <a:rPr lang="ar-SA" dirty="0" err="1">
                <a:solidFill>
                  <a:srgbClr val="0070C0"/>
                </a:solidFill>
                <a:latin typeface="Calibri" panose="020F0502020204030204" pitchFamily="34" charset="0"/>
                <a:ea typeface="Calibri" panose="020F0502020204030204" pitchFamily="34" charset="0"/>
                <a:cs typeface="Arial" panose="020B0604020202020204" pitchFamily="34" charset="0"/>
              </a:rPr>
              <a:t>للإستهلاك</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 العائلي  المباشر أو بهدف البيع في سوق محلي محدود </a:t>
            </a:r>
            <a:r>
              <a:rPr lang="ar-SA" dirty="0" err="1">
                <a:solidFill>
                  <a:srgbClr val="0070C0"/>
                </a:solidFill>
                <a:latin typeface="Calibri" panose="020F0502020204030204" pitchFamily="34" charset="0"/>
                <a:ea typeface="Calibri" panose="020F0502020204030204" pitchFamily="34" charset="0"/>
                <a:cs typeface="Arial" panose="020B0604020202020204" pitchFamily="34" charset="0"/>
              </a:rPr>
              <a:t>النطاق.ولهذا</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 السبب نجد ان الجانب الأكبر من الانتاج يتم خارج نطاق </a:t>
            </a:r>
            <a:r>
              <a:rPr lang="ar-SA" dirty="0" err="1">
                <a:solidFill>
                  <a:srgbClr val="0070C0"/>
                </a:solidFill>
                <a:latin typeface="Calibri" panose="020F0502020204030204" pitchFamily="34" charset="0"/>
                <a:ea typeface="Calibri" panose="020F0502020204030204" pitchFamily="34" charset="0"/>
                <a:cs typeface="Arial" panose="020B0604020202020204" pitchFamily="34" charset="0"/>
              </a:rPr>
              <a:t>الإقتصاد</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 النقدي وقد ترتب  على ضعف التبادل  هذا حقيقة اقتصادية خطيرة وهي ان اقتصاديات معظم البلاد النامية تتصف بالضعف بشكل عام.</a:t>
            </a:r>
            <a:endParaRPr lang="en-US"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marL="914400" algn="just" rtl="1">
              <a:lnSpc>
                <a:spcPct val="115000"/>
              </a:lnSpc>
              <a:spcAft>
                <a:spcPts val="0"/>
              </a:spcAft>
            </a:pPr>
            <a:r>
              <a:rPr lang="en-US" dirty="0">
                <a:solidFill>
                  <a:srgbClr val="0070C0"/>
                </a:solidFill>
                <a:latin typeface="Calibri" panose="020F0502020204030204" pitchFamily="34" charset="0"/>
                <a:ea typeface="Calibri" panose="020F0502020204030204" pitchFamily="34" charset="0"/>
                <a:cs typeface="Arial" panose="020B0604020202020204" pitchFamily="34" charset="0"/>
              </a:rPr>
              <a:t> </a:t>
            </a:r>
          </a:p>
          <a:p>
            <a:pPr lvl="0" algn="just" rtl="1">
              <a:lnSpc>
                <a:spcPct val="115000"/>
              </a:lnSpc>
              <a:spcAft>
                <a:spcPts val="1000"/>
              </a:spcAft>
            </a:pPr>
            <a:r>
              <a:rPr lang="ar-SA" dirty="0" smtClean="0">
                <a:solidFill>
                  <a:srgbClr val="0070C0"/>
                </a:solidFill>
                <a:latin typeface="Calibri" panose="020F0502020204030204" pitchFamily="34" charset="0"/>
                <a:ea typeface="Calibri" panose="020F0502020204030204" pitchFamily="34" charset="0"/>
                <a:cs typeface="Arial" panose="020B0604020202020204" pitchFamily="34" charset="0"/>
              </a:rPr>
              <a:t>3.الملاحظ </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أن </a:t>
            </a:r>
            <a:r>
              <a:rPr lang="ar-SA" u="sng" dirty="0">
                <a:solidFill>
                  <a:srgbClr val="FF0000"/>
                </a:solidFill>
                <a:latin typeface="Calibri" panose="020F0502020204030204" pitchFamily="34" charset="0"/>
                <a:ea typeface="Calibri" panose="020F0502020204030204" pitchFamily="34" charset="0"/>
                <a:cs typeface="Arial" panose="020B0604020202020204" pitchFamily="34" charset="0"/>
              </a:rPr>
              <a:t>الإطار الاجتماعي القائم في البلاد النامية يعوق عملية النمو الاقتصادي</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 خاصة في الدول المستقلة</a:t>
            </a:r>
            <a:r>
              <a:rPr lang="ar-SA" dirty="0" smtClean="0">
                <a:solidFill>
                  <a:srgbClr val="0070C0"/>
                </a:solidFill>
                <a:latin typeface="Calibri" panose="020F0502020204030204" pitchFamily="34" charset="0"/>
                <a:ea typeface="Calibri" panose="020F0502020204030204" pitchFamily="34" charset="0"/>
                <a:cs typeface="Arial" panose="020B0604020202020204" pitchFamily="34" charset="0"/>
              </a:rPr>
              <a:t>. فهناك </a:t>
            </a:r>
            <a:r>
              <a:rPr lang="ar-SA" dirty="0">
                <a:solidFill>
                  <a:srgbClr val="0070C0"/>
                </a:solidFill>
                <a:latin typeface="Calibri" panose="020F0502020204030204" pitchFamily="34" charset="0"/>
                <a:ea typeface="Calibri" panose="020F0502020204030204" pitchFamily="34" charset="0"/>
                <a:cs typeface="Arial" panose="020B0604020202020204" pitchFamily="34" charset="0"/>
              </a:rPr>
              <a:t>اختلال واضح في توزيع الثروة وتوزيع الدخول وبالتالي توزيع القوة بصفة عامة داخل تلك المجتمعات.</a:t>
            </a:r>
            <a:endParaRPr lang="en-US"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1080875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3" name="مستطيل 2"/>
          <p:cNvSpPr/>
          <p:nvPr/>
        </p:nvSpPr>
        <p:spPr>
          <a:xfrm>
            <a:off x="5638800" y="515894"/>
            <a:ext cx="6096000" cy="5826210"/>
          </a:xfrm>
          <a:prstGeom prst="rect">
            <a:avLst/>
          </a:prstGeom>
        </p:spPr>
        <p:txBody>
          <a:bodyPr>
            <a:spAutoFit/>
          </a:bodyPr>
          <a:lstStyle/>
          <a:p>
            <a:pPr lvl="0" algn="just" rtl="1">
              <a:lnSpc>
                <a:spcPct val="115000"/>
              </a:lnSpc>
              <a:spcAft>
                <a:spcPts val="0"/>
              </a:spcAft>
            </a:pPr>
            <a:r>
              <a:rPr lang="ar-SA" u="sng" dirty="0" smtClean="0">
                <a:solidFill>
                  <a:srgbClr val="FF0000"/>
                </a:solidFill>
                <a:latin typeface="Arial" panose="020B0604020202020204" pitchFamily="34" charset="0"/>
                <a:ea typeface="Calibri" panose="020F0502020204030204" pitchFamily="34" charset="0"/>
                <a:cs typeface="Arial" panose="020B0604020202020204" pitchFamily="34" charset="0"/>
              </a:rPr>
              <a:t>4.و تجند </a:t>
            </a:r>
            <a:r>
              <a:rPr lang="ar-SA" u="sng" dirty="0">
                <a:solidFill>
                  <a:srgbClr val="FF0000"/>
                </a:solidFill>
                <a:latin typeface="Arial" panose="020B0604020202020204" pitchFamily="34" charset="0"/>
                <a:ea typeface="Calibri" panose="020F0502020204030204" pitchFamily="34" charset="0"/>
                <a:cs typeface="Arial" panose="020B0604020202020204" pitchFamily="34" charset="0"/>
              </a:rPr>
              <a:t>تلك الطبقة المسيطرة قوة عسكرية(الجيش والشرطة) مكلفة من اجل الحفاظ على الوضع الاجتماعي الاقتصادي القائم</a:t>
            </a:r>
            <a:r>
              <a:rPr lang="ar-SA" dirty="0" smtClean="0">
                <a:solidFill>
                  <a:srgbClr val="0070C0"/>
                </a:solidFill>
                <a:latin typeface="Arial" panose="020B0604020202020204" pitchFamily="34" charset="0"/>
                <a:ea typeface="Calibri" panose="020F0502020204030204" pitchFamily="34" charset="0"/>
                <a:cs typeface="Arial" panose="020B0604020202020204" pitchFamily="34" charset="0"/>
              </a:rPr>
              <a:t>. وتستخدم </a:t>
            </a:r>
            <a:r>
              <a:rPr lang="ar-SA" dirty="0">
                <a:solidFill>
                  <a:srgbClr val="0070C0"/>
                </a:solidFill>
                <a:latin typeface="Arial" panose="020B0604020202020204" pitchFamily="34" charset="0"/>
                <a:ea typeface="Calibri" panose="020F0502020204030204" pitchFamily="34" charset="0"/>
                <a:cs typeface="Arial" panose="020B0604020202020204" pitchFamily="34" charset="0"/>
              </a:rPr>
              <a:t>لنفس الغرض في الوقت ذاته قطاعا عريضا من المثقفين </a:t>
            </a:r>
            <a:r>
              <a:rPr lang="ar-SA" dirty="0" smtClean="0">
                <a:solidFill>
                  <a:srgbClr val="0070C0"/>
                </a:solidFill>
                <a:latin typeface="Arial" panose="020B0604020202020204" pitchFamily="34" charset="0"/>
                <a:ea typeface="Calibri" panose="020F0502020204030204" pitchFamily="34" charset="0"/>
                <a:cs typeface="Arial" panose="020B0604020202020204" pitchFamily="34" charset="0"/>
              </a:rPr>
              <a:t>االذين </a:t>
            </a:r>
            <a:r>
              <a:rPr lang="ar-SA" dirty="0">
                <a:solidFill>
                  <a:srgbClr val="0070C0"/>
                </a:solidFill>
                <a:latin typeface="Arial" panose="020B0604020202020204" pitchFamily="34" charset="0"/>
                <a:ea typeface="Calibri" panose="020F0502020204030204" pitchFamily="34" charset="0"/>
                <a:cs typeface="Arial" panose="020B0604020202020204" pitchFamily="34" charset="0"/>
              </a:rPr>
              <a:t>ينمون باستمرار عددا وقوة</a:t>
            </a:r>
            <a:r>
              <a:rPr lang="ar-SA" dirty="0" smtClean="0">
                <a:solidFill>
                  <a:srgbClr val="0070C0"/>
                </a:solidFill>
                <a:latin typeface="Arial" panose="020B0604020202020204" pitchFamily="34" charset="0"/>
                <a:ea typeface="Calibri" panose="020F0502020204030204" pitchFamily="34" charset="0"/>
                <a:cs typeface="Arial" panose="020B0604020202020204" pitchFamily="34" charset="0"/>
              </a:rPr>
              <a:t>، والذين </a:t>
            </a:r>
            <a:r>
              <a:rPr lang="ar-SA" dirty="0">
                <a:solidFill>
                  <a:srgbClr val="0070C0"/>
                </a:solidFill>
                <a:latin typeface="Arial" panose="020B0604020202020204" pitchFamily="34" charset="0"/>
                <a:ea typeface="Calibri" panose="020F0502020204030204" pitchFamily="34" charset="0"/>
                <a:cs typeface="Arial" panose="020B0604020202020204" pitchFamily="34" charset="0"/>
              </a:rPr>
              <a:t>تطلق عليهم بعض الكتابات البروليتاريا شبه </a:t>
            </a:r>
            <a:r>
              <a:rPr lang="ar-SA" dirty="0" smtClean="0">
                <a:solidFill>
                  <a:srgbClr val="0070C0"/>
                </a:solidFill>
                <a:latin typeface="Arial" panose="020B0604020202020204" pitchFamily="34" charset="0"/>
                <a:ea typeface="Calibri" panose="020F0502020204030204" pitchFamily="34" charset="0"/>
                <a:cs typeface="Arial" panose="020B0604020202020204" pitchFamily="34" charset="0"/>
              </a:rPr>
              <a:t>المثقفة. </a:t>
            </a:r>
          </a:p>
          <a:p>
            <a:pPr lvl="0" algn="just" rtl="1">
              <a:lnSpc>
                <a:spcPct val="115000"/>
              </a:lnSpc>
              <a:spcAft>
                <a:spcPts val="0"/>
              </a:spcAft>
            </a:pPr>
            <a:r>
              <a:rPr lang="ar-SA" dirty="0" smtClean="0">
                <a:solidFill>
                  <a:srgbClr val="0070C0"/>
                </a:solidFill>
                <a:latin typeface="Arial" panose="020B0604020202020204" pitchFamily="34" charset="0"/>
                <a:ea typeface="Calibri" panose="020F0502020204030204" pitchFamily="34" charset="0"/>
                <a:cs typeface="Arial" panose="020B0604020202020204" pitchFamily="34" charset="0"/>
              </a:rPr>
              <a:t>وتعمل </a:t>
            </a:r>
            <a:r>
              <a:rPr lang="ar-SA" dirty="0">
                <a:solidFill>
                  <a:srgbClr val="0070C0"/>
                </a:solidFill>
                <a:latin typeface="Arial" panose="020B0604020202020204" pitchFamily="34" charset="0"/>
                <a:ea typeface="Calibri" panose="020F0502020204030204" pitchFamily="34" charset="0"/>
                <a:cs typeface="Arial" panose="020B0604020202020204" pitchFamily="34" charset="0"/>
              </a:rPr>
              <a:t>تلك الطبقة البروليتارية شبة المثقفة على تطوير بعض الأساليب والوسائل السياسية التي تستهدف تخفيف السخط الذي تعاني منة الجماهير العريضة وتمتصه </a:t>
            </a:r>
            <a:r>
              <a:rPr lang="ar-SA" dirty="0" err="1">
                <a:solidFill>
                  <a:srgbClr val="0070C0"/>
                </a:solidFill>
                <a:latin typeface="Arial" panose="020B0604020202020204" pitchFamily="34" charset="0"/>
                <a:ea typeface="Calibri" panose="020F0502020204030204" pitchFamily="34" charset="0"/>
                <a:cs typeface="Arial" panose="020B0604020202020204" pitchFamily="34" charset="0"/>
              </a:rPr>
              <a:t>وتحولة</a:t>
            </a:r>
            <a:r>
              <a:rPr lang="ar-SA" dirty="0">
                <a:solidFill>
                  <a:srgbClr val="0070C0"/>
                </a:solidFill>
                <a:latin typeface="Arial" panose="020B0604020202020204" pitchFamily="34" charset="0"/>
                <a:ea typeface="Calibri" panose="020F0502020204030204" pitchFamily="34" charset="0"/>
                <a:cs typeface="Arial" panose="020B0604020202020204" pitchFamily="34" charset="0"/>
              </a:rPr>
              <a:t> الى مسارات أخرى كالتنفيس عنه في هوس كرة القدم أو الترويج لبعض أنواع الفنون الهابطة.</a:t>
            </a:r>
            <a:endParaRPr lang="en-US"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marL="914400" algn="just" rtl="1">
              <a:lnSpc>
                <a:spcPct val="115000"/>
              </a:lnSpc>
              <a:spcAft>
                <a:spcPts val="0"/>
              </a:spcAft>
            </a:pPr>
            <a:r>
              <a:rPr lang="ar-SA" dirty="0">
                <a:solidFill>
                  <a:srgbClr val="0070C0"/>
                </a:solidFill>
                <a:latin typeface="Arial" panose="020B0604020202020204" pitchFamily="34" charset="0"/>
                <a:ea typeface="Calibri" panose="020F0502020204030204" pitchFamily="34" charset="0"/>
                <a:cs typeface="Arial" panose="020B0604020202020204" pitchFamily="34" charset="0"/>
              </a:rPr>
              <a:t> </a:t>
            </a:r>
            <a:endParaRPr lang="en-US"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lvl="0" algn="just" rtl="1">
              <a:lnSpc>
                <a:spcPct val="115000"/>
              </a:lnSpc>
              <a:spcAft>
                <a:spcPts val="0"/>
              </a:spcAft>
            </a:pPr>
            <a:r>
              <a:rPr lang="ar-SA" dirty="0" smtClean="0">
                <a:solidFill>
                  <a:srgbClr val="0070C0"/>
                </a:solidFill>
                <a:latin typeface="Arial" panose="020B0604020202020204" pitchFamily="34" charset="0"/>
                <a:ea typeface="Calibri" panose="020F0502020204030204" pitchFamily="34" charset="0"/>
                <a:cs typeface="Arial" panose="020B0604020202020204" pitchFamily="34" charset="0"/>
              </a:rPr>
              <a:t>5.أما </a:t>
            </a:r>
            <a:r>
              <a:rPr lang="ar-SA" u="sng" dirty="0">
                <a:solidFill>
                  <a:srgbClr val="FF0000"/>
                </a:solidFill>
                <a:latin typeface="Arial" panose="020B0604020202020204" pitchFamily="34" charset="0"/>
                <a:ea typeface="Calibri" panose="020F0502020204030204" pitchFamily="34" charset="0"/>
                <a:cs typeface="Arial" panose="020B0604020202020204" pitchFamily="34" charset="0"/>
              </a:rPr>
              <a:t>الادارة العامة في البلاد النامية فتتميز عادة بكل مساوئ البيروقراطية ولم تحتفظ بأي سمة إيجابية</a:t>
            </a:r>
            <a:r>
              <a:rPr lang="ar-SA" dirty="0">
                <a:solidFill>
                  <a:srgbClr val="0070C0"/>
                </a:solidFill>
                <a:latin typeface="Arial" panose="020B0604020202020204" pitchFamily="34" charset="0"/>
                <a:ea typeface="Calibri" panose="020F0502020204030204" pitchFamily="34" charset="0"/>
                <a:cs typeface="Arial" panose="020B0604020202020204" pitchFamily="34" charset="0"/>
              </a:rPr>
              <a:t> من سمات الجهاز البيروقراطي في البلاد الصناعية المتقدمة</a:t>
            </a:r>
            <a:r>
              <a:rPr lang="ar-SA" dirty="0" smtClean="0">
                <a:solidFill>
                  <a:srgbClr val="0070C0"/>
                </a:solidFill>
                <a:latin typeface="Arial" panose="020B0604020202020204" pitchFamily="34" charset="0"/>
                <a:ea typeface="Calibri" panose="020F0502020204030204" pitchFamily="34" charset="0"/>
                <a:cs typeface="Arial" panose="020B0604020202020204" pitchFamily="34" charset="0"/>
              </a:rPr>
              <a:t>.</a:t>
            </a:r>
          </a:p>
          <a:p>
            <a:pPr lvl="0" algn="just" rtl="1">
              <a:lnSpc>
                <a:spcPct val="115000"/>
              </a:lnSpc>
              <a:spcAft>
                <a:spcPts val="0"/>
              </a:spcAft>
            </a:pPr>
            <a:endParaRPr lang="en-US"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lvl="0" algn="just" rtl="1">
              <a:lnSpc>
                <a:spcPct val="115000"/>
              </a:lnSpc>
              <a:spcAft>
                <a:spcPts val="1000"/>
              </a:spcAft>
            </a:pPr>
            <a:r>
              <a:rPr lang="ar-SA" u="sng" dirty="0" smtClean="0">
                <a:solidFill>
                  <a:srgbClr val="FF0000"/>
                </a:solidFill>
                <a:latin typeface="Arial" panose="020B0604020202020204" pitchFamily="34" charset="0"/>
                <a:ea typeface="Calibri" panose="020F0502020204030204" pitchFamily="34" charset="0"/>
                <a:cs typeface="Arial" panose="020B0604020202020204" pitchFamily="34" charset="0"/>
              </a:rPr>
              <a:t>6.ويتميز </a:t>
            </a:r>
            <a:r>
              <a:rPr lang="ar-SA" u="sng" dirty="0">
                <a:solidFill>
                  <a:srgbClr val="FF0000"/>
                </a:solidFill>
                <a:latin typeface="Arial" panose="020B0604020202020204" pitchFamily="34" charset="0"/>
                <a:ea typeface="Calibri" panose="020F0502020204030204" pitchFamily="34" charset="0"/>
                <a:cs typeface="Arial" panose="020B0604020202020204" pitchFamily="34" charset="0"/>
              </a:rPr>
              <a:t>الجهاز الحكومي والإداري علاوة على هذا بالطابع المركزي الشديد </a:t>
            </a:r>
            <a:r>
              <a:rPr lang="ar-SA" dirty="0">
                <a:solidFill>
                  <a:srgbClr val="0070C0"/>
                </a:solidFill>
                <a:latin typeface="Arial" panose="020B0604020202020204" pitchFamily="34" charset="0"/>
                <a:ea typeface="Calibri" panose="020F0502020204030204" pitchFamily="34" charset="0"/>
                <a:cs typeface="Arial" panose="020B0604020202020204" pitchFamily="34" charset="0"/>
              </a:rPr>
              <a:t>بحيث نجد الأجهزة المحلية ذات الدراية الأوضح بظروف الأقاليم والمجتمعات المحلية المختلفة ذات صلاحية </a:t>
            </a:r>
            <a:r>
              <a:rPr lang="ar-SA">
                <a:solidFill>
                  <a:srgbClr val="0070C0"/>
                </a:solidFill>
                <a:latin typeface="Arial" panose="020B0604020202020204" pitchFamily="34" charset="0"/>
                <a:ea typeface="Calibri" panose="020F0502020204030204" pitchFamily="34" charset="0"/>
                <a:cs typeface="Arial" panose="020B0604020202020204" pitchFamily="34" charset="0"/>
              </a:rPr>
              <a:t>هزيلة </a:t>
            </a:r>
            <a:r>
              <a:rPr lang="ar-SA" smtClean="0">
                <a:solidFill>
                  <a:srgbClr val="0070C0"/>
                </a:solidFill>
                <a:latin typeface="Arial" panose="020B0604020202020204" pitchFamily="34" charset="0"/>
                <a:ea typeface="Calibri" panose="020F0502020204030204" pitchFamily="34" charset="0"/>
                <a:cs typeface="Arial" panose="020B0604020202020204" pitchFamily="34" charset="0"/>
              </a:rPr>
              <a:t>لا تملك </a:t>
            </a:r>
            <a:r>
              <a:rPr lang="ar-SA" dirty="0">
                <a:solidFill>
                  <a:srgbClr val="0070C0"/>
                </a:solidFill>
                <a:latin typeface="Arial" panose="020B0604020202020204" pitchFamily="34" charset="0"/>
                <a:ea typeface="Calibri" panose="020F0502020204030204" pitchFamily="34" charset="0"/>
                <a:cs typeface="Arial" panose="020B0604020202020204" pitchFamily="34" charset="0"/>
              </a:rPr>
              <a:t>شيئا ذا بال من إمكانيات التخطيط ولا التنفيذ مما يؤدي  في النهاية إلى ظاهرة خطيرة تتمثل في انعدام المبادرات المحلية بشكل يعود على المحليات بأكبر  الضرر وأوخم العواقب.</a:t>
            </a:r>
            <a:endParaRPr lang="en-US"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1110580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وسيلة شرح بيضاوية 4"/>
          <p:cNvSpPr/>
          <p:nvPr/>
        </p:nvSpPr>
        <p:spPr>
          <a:xfrm>
            <a:off x="6527800" y="1739899"/>
            <a:ext cx="4229100" cy="3073400"/>
          </a:xfrm>
          <a:prstGeom prst="wedgeEllipse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endParaRPr lang="ar-SA"/>
          </a:p>
        </p:txBody>
      </p:sp>
      <p:sp>
        <p:nvSpPr>
          <p:cNvPr id="3" name="مربع نص 2"/>
          <p:cNvSpPr txBox="1"/>
          <p:nvPr/>
        </p:nvSpPr>
        <p:spPr>
          <a:xfrm>
            <a:off x="6832600" y="2905779"/>
            <a:ext cx="3416300" cy="523220"/>
          </a:xfrm>
          <a:prstGeom prst="rect">
            <a:avLst/>
          </a:prstGeom>
          <a:noFill/>
        </p:spPr>
        <p:txBody>
          <a:bodyPr wrap="square" rtlCol="1">
            <a:spAutoFit/>
          </a:bodyPr>
          <a:lstStyle/>
          <a:p>
            <a:pPr algn="r"/>
            <a:r>
              <a:rPr lang="ar-SA" sz="2800" dirty="0" smtClean="0">
                <a:solidFill>
                  <a:schemeClr val="bg1"/>
                </a:solidFill>
              </a:rPr>
              <a:t>ماهي البلاد النامية ؟</a:t>
            </a:r>
            <a:endParaRPr lang="ar-SA" sz="2800" dirty="0">
              <a:solidFill>
                <a:schemeClr val="bg1"/>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Tree>
    <p:extLst>
      <p:ext uri="{BB962C8B-B14F-4D97-AF65-F5344CB8AC3E}">
        <p14:creationId xmlns:p14="http://schemas.microsoft.com/office/powerpoint/2010/main" xmlns="" val="36530244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2" name="مربع نص 1"/>
          <p:cNvSpPr txBox="1"/>
          <p:nvPr/>
        </p:nvSpPr>
        <p:spPr>
          <a:xfrm>
            <a:off x="5359400" y="1485900"/>
            <a:ext cx="6235700" cy="4616648"/>
          </a:xfrm>
          <a:prstGeom prst="rect">
            <a:avLst/>
          </a:prstGeom>
          <a:noFill/>
        </p:spPr>
        <p:txBody>
          <a:bodyPr wrap="square" rtlCol="1">
            <a:spAutoFit/>
          </a:bodyPr>
          <a:lstStyle/>
          <a:p>
            <a:pPr marL="342900" indent="-342900" algn="ctr">
              <a:buFont typeface="Wingdings" panose="05000000000000000000" pitchFamily="2" charset="2"/>
              <a:buChar char="v"/>
            </a:pPr>
            <a:endParaRPr lang="ar-SA" sz="2000" dirty="0" smtClean="0">
              <a:latin typeface="Arial" panose="020B0604020202020204" pitchFamily="34" charset="0"/>
              <a:cs typeface="Arial" panose="020B0604020202020204" pitchFamily="34" charset="0"/>
            </a:endParaRPr>
          </a:p>
          <a:p>
            <a:pPr marL="342900" indent="-342900" algn="ctr">
              <a:buFont typeface="Wingdings" panose="05000000000000000000" pitchFamily="2" charset="2"/>
              <a:buChar char="v"/>
            </a:pPr>
            <a:r>
              <a:rPr lang="ar-SA" dirty="0" smtClean="0">
                <a:latin typeface="Arial" panose="020B0604020202020204" pitchFamily="34" charset="0"/>
                <a:cs typeface="Arial" panose="020B0604020202020204" pitchFamily="34" charset="0"/>
              </a:rPr>
              <a:t>معناها اللغوي الظاهر غير سليم , لأن البلاد النامية فعلاً </a:t>
            </a:r>
            <a:r>
              <a:rPr lang="ar-SA" dirty="0" smtClean="0">
                <a:solidFill>
                  <a:schemeClr val="accent6">
                    <a:lumMod val="75000"/>
                  </a:schemeClr>
                </a:solidFill>
                <a:latin typeface="Arial" panose="020B0604020202020204" pitchFamily="34" charset="0"/>
                <a:cs typeface="Arial" panose="020B0604020202020204" pitchFamily="34" charset="0"/>
              </a:rPr>
              <a:t>(أي التي قطعت شوطاً بعيداً من النمو) </a:t>
            </a:r>
            <a:r>
              <a:rPr lang="ar-SA" dirty="0" smtClean="0">
                <a:latin typeface="Arial" panose="020B0604020202020204" pitchFamily="34" charset="0"/>
                <a:cs typeface="Arial" panose="020B0604020202020204" pitchFamily="34" charset="0"/>
              </a:rPr>
              <a:t>هي البلاد المتقدمة اقتصادياً واجتماعياً .</a:t>
            </a:r>
          </a:p>
          <a:p>
            <a:pPr marL="342900" indent="-342900" algn="ctr">
              <a:buFont typeface="Wingdings" panose="05000000000000000000" pitchFamily="2" charset="2"/>
              <a:buChar char="v"/>
            </a:pPr>
            <a:endParaRPr lang="ar-SA" dirty="0">
              <a:solidFill>
                <a:schemeClr val="accent1">
                  <a:lumMod val="50000"/>
                </a:schemeClr>
              </a:solidFill>
              <a:latin typeface="Arial" panose="020B0604020202020204" pitchFamily="34" charset="0"/>
              <a:cs typeface="Arial" panose="020B0604020202020204" pitchFamily="34" charset="0"/>
            </a:endParaRPr>
          </a:p>
          <a:p>
            <a:pPr marL="342900" indent="-342900" algn="ctr">
              <a:buFont typeface="Wingdings" panose="05000000000000000000" pitchFamily="2" charset="2"/>
              <a:buChar char="v"/>
            </a:pPr>
            <a:r>
              <a:rPr lang="ar-SA" dirty="0" smtClean="0">
                <a:latin typeface="Arial" panose="020B0604020202020204" pitchFamily="34" charset="0"/>
                <a:cs typeface="Arial" panose="020B0604020202020204" pitchFamily="34" charset="0"/>
              </a:rPr>
              <a:t> لا يميز تمييزاً واضحاً بين البلاد النامية </a:t>
            </a:r>
            <a:r>
              <a:rPr lang="ar-SA" dirty="0" smtClean="0">
                <a:solidFill>
                  <a:schemeClr val="accent6">
                    <a:lumMod val="75000"/>
                  </a:schemeClr>
                </a:solidFill>
                <a:latin typeface="Arial" panose="020B0604020202020204" pitchFamily="34" charset="0"/>
                <a:cs typeface="Arial" panose="020B0604020202020204" pitchFamily="34" charset="0"/>
              </a:rPr>
              <a:t>(بمعني التي حققت تنمية كبيرة فعلاً) </a:t>
            </a:r>
            <a:r>
              <a:rPr lang="ar-SA" dirty="0" smtClean="0">
                <a:latin typeface="Arial" panose="020B0604020202020204" pitchFamily="34" charset="0"/>
                <a:cs typeface="Arial" panose="020B0604020202020204" pitchFamily="34" charset="0"/>
              </a:rPr>
              <a:t>وبين البلاد التي في طريقها إلى تحقيق التنمية ,أي نعنيها هنا البلاد النامية.</a:t>
            </a:r>
            <a:endParaRPr lang="en-US" dirty="0" smtClean="0">
              <a:latin typeface="Arial" panose="020B0604020202020204" pitchFamily="34" charset="0"/>
              <a:cs typeface="Arial" panose="020B0604020202020204" pitchFamily="34" charset="0"/>
            </a:endParaRPr>
          </a:p>
          <a:p>
            <a:pPr marL="342900" indent="-342900" algn="ctr">
              <a:buFont typeface="Wingdings" panose="05000000000000000000" pitchFamily="2" charset="2"/>
              <a:buChar char="v"/>
            </a:pPr>
            <a:endParaRPr lang="ar-SA" dirty="0">
              <a:latin typeface="Arial" panose="020B0604020202020204" pitchFamily="34" charset="0"/>
              <a:cs typeface="Arial" panose="020B0604020202020204" pitchFamily="34" charset="0"/>
            </a:endParaRPr>
          </a:p>
          <a:p>
            <a:pPr marL="342900" indent="-342900" algn="ctr">
              <a:buFont typeface="Wingdings" panose="05000000000000000000" pitchFamily="2" charset="2"/>
              <a:buChar char="v"/>
            </a:pPr>
            <a:r>
              <a:rPr lang="ar-SA" dirty="0" smtClean="0">
                <a:latin typeface="Arial" panose="020B0604020202020204" pitchFamily="34" charset="0"/>
                <a:cs typeface="Arial" panose="020B0604020202020204" pitchFamily="34" charset="0"/>
              </a:rPr>
              <a:t>و </a:t>
            </a:r>
            <a:r>
              <a:rPr lang="ar-SA" dirty="0">
                <a:latin typeface="Arial" panose="020B0604020202020204" pitchFamily="34" charset="0"/>
                <a:cs typeface="Arial" panose="020B0604020202020204" pitchFamily="34" charset="0"/>
              </a:rPr>
              <a:t>ا</a:t>
            </a:r>
            <a:r>
              <a:rPr lang="ar-SA" dirty="0" smtClean="0">
                <a:latin typeface="Arial" panose="020B0604020202020204" pitchFamily="34" charset="0"/>
                <a:cs typeface="Arial" panose="020B0604020202020204" pitchFamily="34" charset="0"/>
              </a:rPr>
              <a:t>طلق مصطلح البلاد النامية على بلاد العالم الثالث , أو البلاد التي في طريق النمو فيه نظرة متفائلة ربما كانت مبالغة في تفاؤلها كثيراً إلى ظروف تلك البلاد .</a:t>
            </a:r>
          </a:p>
          <a:p>
            <a:pPr algn="ctr"/>
            <a:endParaRPr lang="en-US" dirty="0">
              <a:latin typeface="Arial" panose="020B0604020202020204" pitchFamily="34" charset="0"/>
              <a:cs typeface="Arial" panose="020B0604020202020204" pitchFamily="34" charset="0"/>
            </a:endParaRPr>
          </a:p>
          <a:p>
            <a:pPr marL="342900" indent="-342900" algn="ctr">
              <a:buFont typeface="Wingdings" panose="05000000000000000000" pitchFamily="2" charset="2"/>
              <a:buChar char="v"/>
            </a:pPr>
            <a:r>
              <a:rPr lang="ar-SA" dirty="0" smtClean="0">
                <a:latin typeface="Arial" panose="020B0604020202020204" pitchFamily="34" charset="0"/>
                <a:cs typeface="Arial" panose="020B0604020202020204" pitchFamily="34" charset="0"/>
              </a:rPr>
              <a:t>تناول الجوانب الاجتماعية لمستوى النمو في البلاد التي نتحدث عنها , وهي في رأينا الجوانب المسئولة عن الطاقة الإنتاجية الاقتصادية لأبناء البلاد </a:t>
            </a:r>
            <a:r>
              <a:rPr lang="ar-SA" dirty="0" smtClean="0">
                <a:solidFill>
                  <a:schemeClr val="accent6">
                    <a:lumMod val="75000"/>
                  </a:schemeClr>
                </a:solidFill>
                <a:latin typeface="Arial" panose="020B0604020202020204" pitchFamily="34" charset="0"/>
                <a:cs typeface="Arial" panose="020B0604020202020204" pitchFamily="34" charset="0"/>
              </a:rPr>
              <a:t>كـ 1/البناء الطبقي 2/ القدرة على التنظيم في القطاع الاقتصادي </a:t>
            </a:r>
          </a:p>
          <a:p>
            <a:pPr algn="just"/>
            <a:endParaRPr lang="en-US" sz="2000" dirty="0"/>
          </a:p>
          <a:p>
            <a:pPr algn="r"/>
            <a:r>
              <a:rPr lang="en-US" sz="2000" dirty="0" smtClean="0"/>
              <a:t> </a:t>
            </a:r>
            <a:endParaRPr lang="ar-SA" sz="2000" dirty="0"/>
          </a:p>
        </p:txBody>
      </p:sp>
    </p:spTree>
    <p:extLst>
      <p:ext uri="{BB962C8B-B14F-4D97-AF65-F5344CB8AC3E}">
        <p14:creationId xmlns:p14="http://schemas.microsoft.com/office/powerpoint/2010/main" xmlns="" val="22365882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1000"/>
                                        <p:tgtEl>
                                          <p:spTgt spid="2">
                                            <p:txEl>
                                              <p:pRg st="7" end="7"/>
                                            </p:txEl>
                                          </p:spTgt>
                                        </p:tgtEl>
                                      </p:cBhvr>
                                    </p:animEffect>
                                    <p:anim calcmode="lin" valueType="num">
                                      <p:cBhvr>
                                        <p:cTn id="2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3" name="مربع نص 2"/>
          <p:cNvSpPr txBox="1"/>
          <p:nvPr/>
        </p:nvSpPr>
        <p:spPr>
          <a:xfrm>
            <a:off x="5372100" y="2235200"/>
            <a:ext cx="6286500" cy="3693319"/>
          </a:xfrm>
          <a:prstGeom prst="rect">
            <a:avLst/>
          </a:prstGeom>
          <a:noFill/>
        </p:spPr>
        <p:txBody>
          <a:bodyPr wrap="square" rtlCol="1">
            <a:spAutoFit/>
          </a:bodyPr>
          <a:lstStyle/>
          <a:p>
            <a:pPr algn="ctr"/>
            <a:r>
              <a:rPr lang="ar-SA" dirty="0" smtClean="0">
                <a:latin typeface="Arial" panose="020B0604020202020204" pitchFamily="34" charset="0"/>
                <a:cs typeface="Arial" panose="020B0604020202020204" pitchFamily="34" charset="0"/>
              </a:rPr>
              <a:t>يوجد نواحي قصور في المصطلحات التي أشرنا إليها من قريب أو بعيد, نذكر منها ناحيتين بارزتين:</a:t>
            </a:r>
            <a:endParaRPr lang="en-US" dirty="0" smtClean="0">
              <a:latin typeface="Arial" panose="020B0604020202020204" pitchFamily="34" charset="0"/>
              <a:cs typeface="Arial" panose="020B0604020202020204" pitchFamily="34" charset="0"/>
            </a:endParaRPr>
          </a:p>
          <a:p>
            <a:pPr algn="ctr"/>
            <a:endParaRPr lang="ar-SA" dirty="0" smtClean="0">
              <a:latin typeface="Arial" panose="020B0604020202020204" pitchFamily="34" charset="0"/>
              <a:cs typeface="Arial" panose="020B0604020202020204" pitchFamily="34" charset="0"/>
            </a:endParaRPr>
          </a:p>
          <a:p>
            <a:pPr algn="ctr"/>
            <a:r>
              <a:rPr lang="ar-SA" dirty="0" smtClean="0">
                <a:latin typeface="Arial" panose="020B0604020202020204" pitchFamily="34" charset="0"/>
                <a:cs typeface="Arial" panose="020B0604020202020204" pitchFamily="34" charset="0"/>
              </a:rPr>
              <a:t>أولا: </a:t>
            </a:r>
          </a:p>
          <a:p>
            <a:pPr algn="ctr"/>
            <a:r>
              <a:rPr lang="ar-SA" dirty="0" smtClean="0">
                <a:solidFill>
                  <a:schemeClr val="accent6">
                    <a:lumMod val="75000"/>
                  </a:schemeClr>
                </a:solidFill>
                <a:latin typeface="Arial" panose="020B0604020202020204" pitchFamily="34" charset="0"/>
                <a:cs typeface="Arial" panose="020B0604020202020204" pitchFamily="34" charset="0"/>
              </a:rPr>
              <a:t>تلك المصطلحات جميعا لا تدل على جوانب محددة من ثقافات الشعوب التي نقصدها . فهي لا تدل على الجوانب الفكرية أو الفنية أو الدينية من ثقافات الشعوب.</a:t>
            </a:r>
          </a:p>
          <a:p>
            <a:pPr algn="ctr"/>
            <a:endParaRPr lang="ar-SA" dirty="0">
              <a:latin typeface="Arial" panose="020B0604020202020204" pitchFamily="34" charset="0"/>
              <a:cs typeface="Arial" panose="020B0604020202020204" pitchFamily="34" charset="0"/>
            </a:endParaRPr>
          </a:p>
          <a:p>
            <a:pPr algn="ctr"/>
            <a:r>
              <a:rPr lang="ar-SA" dirty="0" smtClean="0">
                <a:latin typeface="Arial" panose="020B0604020202020204" pitchFamily="34" charset="0"/>
                <a:cs typeface="Arial" panose="020B0604020202020204" pitchFamily="34" charset="0"/>
              </a:rPr>
              <a:t>ثانياً: </a:t>
            </a:r>
            <a:endParaRPr lang="ar-SA" dirty="0" smtClean="0">
              <a:solidFill>
                <a:schemeClr val="accent6">
                  <a:lumMod val="75000"/>
                </a:schemeClr>
              </a:solidFill>
              <a:latin typeface="Arial" panose="020B0604020202020204" pitchFamily="34" charset="0"/>
              <a:cs typeface="Arial" panose="020B0604020202020204" pitchFamily="34" charset="0"/>
            </a:endParaRPr>
          </a:p>
          <a:p>
            <a:pPr algn="ctr"/>
            <a:r>
              <a:rPr lang="ar-SA" dirty="0" smtClean="0">
                <a:solidFill>
                  <a:schemeClr val="accent6">
                    <a:lumMod val="75000"/>
                  </a:schemeClr>
                </a:solidFill>
                <a:latin typeface="Arial" panose="020B0604020202020204" pitchFamily="34" charset="0"/>
                <a:cs typeface="Arial" panose="020B0604020202020204" pitchFamily="34" charset="0"/>
              </a:rPr>
              <a:t>تلك المصطلحات أنها تضم في فئه واحدة عشرات المجتمعات , والشعوب ذات مستويات النمو المتباينة أشد التباين , إذ تصبح جميعا «بلاد نامية» برغم ما بينها من تفاوت .</a:t>
            </a:r>
          </a:p>
          <a:p>
            <a:pPr algn="ctr"/>
            <a:endParaRPr lang="ar-SA" dirty="0"/>
          </a:p>
          <a:p>
            <a:pPr algn="r"/>
            <a:endParaRPr lang="ar-SA" dirty="0"/>
          </a:p>
        </p:txBody>
      </p:sp>
    </p:spTree>
    <p:extLst>
      <p:ext uri="{BB962C8B-B14F-4D97-AF65-F5344CB8AC3E}">
        <p14:creationId xmlns:p14="http://schemas.microsoft.com/office/powerpoint/2010/main" xmlns="" val="6103500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3" name="مربع نص 2"/>
          <p:cNvSpPr txBox="1"/>
          <p:nvPr/>
        </p:nvSpPr>
        <p:spPr>
          <a:xfrm>
            <a:off x="4826000" y="2374900"/>
            <a:ext cx="7404100" cy="2862322"/>
          </a:xfrm>
          <a:prstGeom prst="rect">
            <a:avLst/>
          </a:prstGeom>
          <a:noFill/>
        </p:spPr>
        <p:txBody>
          <a:bodyPr wrap="square" rtlCol="1">
            <a:spAutoFit/>
          </a:bodyPr>
          <a:lstStyle/>
          <a:p>
            <a:pPr algn="ctr"/>
            <a:r>
              <a:rPr lang="ar-SA" dirty="0" smtClean="0">
                <a:latin typeface="Arial" panose="020B0604020202020204" pitchFamily="34" charset="0"/>
                <a:cs typeface="Arial" panose="020B0604020202020204" pitchFamily="34" charset="0"/>
              </a:rPr>
              <a:t>السمة العامة هي انخفاض مستوى النمو الاقتصادي والاجتماعي نسبياً بقياس الدول المتقدمة , فإنه لا يوجد معايير لتحديد البلاد النامية .</a:t>
            </a:r>
            <a:endParaRPr lang="en-US" dirty="0" smtClean="0">
              <a:latin typeface="Arial" panose="020B0604020202020204" pitchFamily="34" charset="0"/>
              <a:cs typeface="Arial" panose="020B0604020202020204" pitchFamily="34" charset="0"/>
            </a:endParaRPr>
          </a:p>
          <a:p>
            <a:pPr marL="285750" indent="-285750" algn="ctr">
              <a:buFont typeface="Wingdings" panose="05000000000000000000" pitchFamily="2" charset="2"/>
              <a:buChar char="v"/>
            </a:pPr>
            <a:endParaRPr lang="en-US" dirty="0" smtClean="0">
              <a:latin typeface="Arial" panose="020B0604020202020204" pitchFamily="34" charset="0"/>
              <a:cs typeface="Arial" panose="020B0604020202020204" pitchFamily="34" charset="0"/>
            </a:endParaRPr>
          </a:p>
          <a:p>
            <a:pPr marL="285750" indent="-285750" algn="ctr">
              <a:buFont typeface="Wingdings" panose="05000000000000000000" pitchFamily="2" charset="2"/>
              <a:buChar char="v"/>
            </a:pPr>
            <a:r>
              <a:rPr lang="ar-SA" dirty="0" smtClean="0">
                <a:solidFill>
                  <a:schemeClr val="accent6">
                    <a:lumMod val="75000"/>
                  </a:schemeClr>
                </a:solidFill>
                <a:latin typeface="Arial" panose="020B0604020202020204" pitchFamily="34" charset="0"/>
                <a:cs typeface="Arial" panose="020B0604020202020204" pitchFamily="34" charset="0"/>
              </a:rPr>
              <a:t>فهي ليست محصورة جغرافيا في أقاليم أو مناطق معينة.</a:t>
            </a:r>
          </a:p>
          <a:p>
            <a:pPr marL="285750" indent="-285750" algn="ctr">
              <a:buFont typeface="Wingdings" panose="05000000000000000000" pitchFamily="2" charset="2"/>
              <a:buChar char="v"/>
            </a:pPr>
            <a:r>
              <a:rPr lang="ar-SA" dirty="0" smtClean="0">
                <a:solidFill>
                  <a:schemeClr val="accent6">
                    <a:lumMod val="75000"/>
                  </a:schemeClr>
                </a:solidFill>
                <a:latin typeface="Arial" panose="020B0604020202020204" pitchFamily="34" charset="0"/>
                <a:cs typeface="Arial" panose="020B0604020202020204" pitchFamily="34" charset="0"/>
              </a:rPr>
              <a:t>وليست محصورة في مناطق مناخية معينة .</a:t>
            </a:r>
          </a:p>
          <a:p>
            <a:pPr marL="285750" indent="-285750" algn="ctr">
              <a:buFont typeface="Wingdings" panose="05000000000000000000" pitchFamily="2" charset="2"/>
              <a:buChar char="v"/>
            </a:pPr>
            <a:r>
              <a:rPr lang="ar-SA" dirty="0" smtClean="0">
                <a:solidFill>
                  <a:schemeClr val="accent6">
                    <a:lumMod val="75000"/>
                  </a:schemeClr>
                </a:solidFill>
                <a:latin typeface="Arial" panose="020B0604020202020204" pitchFamily="34" charset="0"/>
                <a:cs typeface="Arial" panose="020B0604020202020204" pitchFamily="34" charset="0"/>
              </a:rPr>
              <a:t>وليست ممكنة التحديد في ضوء البعد التاريخي.</a:t>
            </a:r>
          </a:p>
          <a:p>
            <a:pPr marL="285750" indent="-285750" algn="ctr">
              <a:buFont typeface="Wingdings" panose="05000000000000000000" pitchFamily="2" charset="2"/>
              <a:buChar char="v"/>
            </a:pPr>
            <a:r>
              <a:rPr lang="ar-SA" dirty="0" smtClean="0">
                <a:solidFill>
                  <a:schemeClr val="accent6">
                    <a:lumMod val="75000"/>
                  </a:schemeClr>
                </a:solidFill>
                <a:latin typeface="Arial" panose="020B0604020202020204" pitchFamily="34" charset="0"/>
                <a:cs typeface="Arial" panose="020B0604020202020204" pitchFamily="34" charset="0"/>
              </a:rPr>
              <a:t>ومن الخطأ تحديدها في ضوء ظروف أو اعتبارات سياسية أو قانونية دولية .</a:t>
            </a:r>
          </a:p>
          <a:p>
            <a:pPr marL="285750" indent="-285750" algn="ctr">
              <a:buFont typeface="Wingdings" panose="05000000000000000000" pitchFamily="2" charset="2"/>
              <a:buChar char="v"/>
            </a:pPr>
            <a:r>
              <a:rPr lang="ar-SA" dirty="0" smtClean="0">
                <a:solidFill>
                  <a:schemeClr val="accent6">
                    <a:lumMod val="75000"/>
                  </a:schemeClr>
                </a:solidFill>
                <a:latin typeface="Arial" panose="020B0604020202020204" pitchFamily="34" charset="0"/>
                <a:cs typeface="Arial" panose="020B0604020202020204" pitchFamily="34" charset="0"/>
              </a:rPr>
              <a:t>ولا يمكن تحديد البلاد النامية في ضوء ظروفها السكانية </a:t>
            </a:r>
          </a:p>
          <a:p>
            <a:pPr algn="r"/>
            <a:endParaRPr lang="ar-SA" dirty="0"/>
          </a:p>
          <a:p>
            <a:pPr algn="r"/>
            <a:endParaRPr lang="ar-SA" dirty="0"/>
          </a:p>
        </p:txBody>
      </p:sp>
    </p:spTree>
    <p:extLst>
      <p:ext uri="{BB962C8B-B14F-4D97-AF65-F5344CB8AC3E}">
        <p14:creationId xmlns:p14="http://schemas.microsoft.com/office/powerpoint/2010/main" xmlns="" val="39139872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3" name="وسيلة شرح على شكل سحابة 2"/>
          <p:cNvSpPr/>
          <p:nvPr/>
        </p:nvSpPr>
        <p:spPr>
          <a:xfrm>
            <a:off x="5384800" y="1435100"/>
            <a:ext cx="5981700" cy="3581400"/>
          </a:xfrm>
          <a:prstGeom prst="cloud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endParaRPr lang="ar-SA"/>
          </a:p>
        </p:txBody>
      </p:sp>
      <p:sp>
        <p:nvSpPr>
          <p:cNvPr id="4" name="مربع نص 3"/>
          <p:cNvSpPr txBox="1"/>
          <p:nvPr/>
        </p:nvSpPr>
        <p:spPr>
          <a:xfrm>
            <a:off x="5956300" y="2133600"/>
            <a:ext cx="4838700" cy="1938992"/>
          </a:xfrm>
          <a:prstGeom prst="rect">
            <a:avLst/>
          </a:prstGeom>
          <a:noFill/>
        </p:spPr>
        <p:txBody>
          <a:bodyPr wrap="square" rtlCol="1">
            <a:spAutoFit/>
          </a:bodyPr>
          <a:lstStyle/>
          <a:p>
            <a:pPr algn="ctr"/>
            <a:r>
              <a:rPr lang="ar-SA" sz="2400" dirty="0" smtClean="0">
                <a:solidFill>
                  <a:schemeClr val="bg1"/>
                </a:solidFill>
                <a:latin typeface="Arial" panose="020B0604020202020204" pitchFamily="34" charset="0"/>
                <a:cs typeface="Arial" panose="020B0604020202020204" pitchFamily="34" charset="0"/>
              </a:rPr>
              <a:t>الواقع أن الأسس الاقتصادية والاجتماعية للحضارات الراقية الغابرة قد تعرضت لتغيرات حاسمة , بحيث لا يحق لنا إطلاقا الزعم بأنها مازالت مستمرة في ثقافة الاحياء سكان تلك المناطق حالياً</a:t>
            </a:r>
            <a:endParaRPr lang="ar-SA"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848303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4" name="وسيلة شرح بيضاوية 3"/>
          <p:cNvSpPr/>
          <p:nvPr/>
        </p:nvSpPr>
        <p:spPr>
          <a:xfrm>
            <a:off x="6261100" y="1892299"/>
            <a:ext cx="4495800" cy="3073400"/>
          </a:xfrm>
          <a:prstGeom prst="wedgeEllipse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2800" dirty="0" smtClean="0">
                <a:latin typeface="Arial" pitchFamily="34" charset="0"/>
                <a:cs typeface="Arial" pitchFamily="34" charset="0"/>
              </a:rPr>
              <a:t> أنماط المناطق النامية</a:t>
            </a:r>
            <a:endParaRPr lang="ar-SA" sz="2800" dirty="0">
              <a:latin typeface="Arial" pitchFamily="34" charset="0"/>
              <a:cs typeface="Arial" pitchFamily="34" charset="0"/>
            </a:endParaRPr>
          </a:p>
        </p:txBody>
      </p:sp>
    </p:spTree>
    <p:extLst>
      <p:ext uri="{BB962C8B-B14F-4D97-AF65-F5344CB8AC3E}">
        <p14:creationId xmlns:p14="http://schemas.microsoft.com/office/powerpoint/2010/main" xmlns="" val="13619497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3" name="TextBox 2"/>
          <p:cNvSpPr txBox="1"/>
          <p:nvPr/>
        </p:nvSpPr>
        <p:spPr>
          <a:xfrm>
            <a:off x="5009882" y="1596980"/>
            <a:ext cx="7018986" cy="2862322"/>
          </a:xfrm>
          <a:prstGeom prst="rect">
            <a:avLst/>
          </a:prstGeom>
          <a:noFill/>
        </p:spPr>
        <p:txBody>
          <a:bodyPr wrap="square" rtlCol="0">
            <a:spAutoFit/>
          </a:bodyPr>
          <a:lstStyle/>
          <a:p>
            <a:pPr algn="ctr"/>
            <a:r>
              <a:rPr lang="ar-SA" dirty="0" smtClean="0">
                <a:latin typeface="Arial" pitchFamily="34" charset="0"/>
                <a:cs typeface="Arial" pitchFamily="34" charset="0"/>
              </a:rPr>
              <a:t> </a:t>
            </a:r>
          </a:p>
          <a:p>
            <a:pPr algn="ctr"/>
            <a:r>
              <a:rPr lang="ar-SA" dirty="0" smtClean="0">
                <a:latin typeface="Arial" pitchFamily="34" charset="0"/>
                <a:cs typeface="Arial" pitchFamily="34" charset="0"/>
              </a:rPr>
              <a:t>1- المناطق الصناعية الرئيسية</a:t>
            </a:r>
          </a:p>
          <a:p>
            <a:pPr algn="ctr"/>
            <a:r>
              <a:rPr lang="ar-SA" dirty="0" smtClean="0">
                <a:solidFill>
                  <a:srgbClr val="0070C0"/>
                </a:solidFill>
                <a:latin typeface="Arial" pitchFamily="34" charset="0"/>
                <a:cs typeface="Arial" pitchFamily="34" charset="0"/>
              </a:rPr>
              <a:t>هي المناطق الصناعية المتقدمة نسبياً ذات الكثافة السكانية العالية، ومستوى المعيشة </a:t>
            </a:r>
          </a:p>
          <a:p>
            <a:pPr algn="ctr"/>
            <a:r>
              <a:rPr lang="ar-SA" dirty="0" smtClean="0">
                <a:solidFill>
                  <a:srgbClr val="0070C0"/>
                </a:solidFill>
                <a:latin typeface="Arial" pitchFamily="34" charset="0"/>
                <a:cs typeface="Arial" pitchFamily="34" charset="0"/>
              </a:rPr>
              <a:t>المرتفع.</a:t>
            </a:r>
          </a:p>
          <a:p>
            <a:pPr algn="ctr"/>
            <a:endParaRPr lang="ar-SA" dirty="0" smtClean="0">
              <a:latin typeface="Arial" pitchFamily="34" charset="0"/>
              <a:cs typeface="Arial" pitchFamily="34" charset="0"/>
            </a:endParaRPr>
          </a:p>
          <a:p>
            <a:pPr algn="ctr"/>
            <a:r>
              <a:rPr lang="ar-SA" dirty="0" smtClean="0">
                <a:latin typeface="Arial" pitchFamily="34" charset="0"/>
                <a:cs typeface="Arial" pitchFamily="34" charset="0"/>
              </a:rPr>
              <a:t>2- المناطق الزراعية الحديثة </a:t>
            </a:r>
          </a:p>
          <a:p>
            <a:pPr algn="ctr"/>
            <a:r>
              <a:rPr lang="ar-SA" dirty="0" smtClean="0">
                <a:solidFill>
                  <a:srgbClr val="0070C0"/>
                </a:solidFill>
                <a:latin typeface="Arial" pitchFamily="34" charset="0"/>
                <a:cs typeface="Arial" pitchFamily="34" charset="0"/>
              </a:rPr>
              <a:t>تتميز بأن استغلالها الاقتصادي لم يبدأ إلا في العصر </a:t>
            </a:r>
            <a:r>
              <a:rPr lang="ar-SA" dirty="0" err="1" smtClean="0">
                <a:solidFill>
                  <a:srgbClr val="0070C0"/>
                </a:solidFill>
                <a:latin typeface="Arial" pitchFamily="34" charset="0"/>
                <a:cs typeface="Arial" pitchFamily="34" charset="0"/>
              </a:rPr>
              <a:t>الحديث،وهي</a:t>
            </a:r>
            <a:r>
              <a:rPr lang="ar-SA" dirty="0" smtClean="0">
                <a:solidFill>
                  <a:srgbClr val="0070C0"/>
                </a:solidFill>
                <a:latin typeface="Arial" pitchFamily="34" charset="0"/>
                <a:cs typeface="Arial" pitchFamily="34" charset="0"/>
              </a:rPr>
              <a:t> تعتمد اعتماداً أساسياً على الزراعة وتربية الماشية وعلى المنشآت الصناعية التحويلية. وتتمتع بمستوى </a:t>
            </a:r>
            <a:r>
              <a:rPr lang="ar-SA" dirty="0" err="1" smtClean="0">
                <a:solidFill>
                  <a:srgbClr val="0070C0"/>
                </a:solidFill>
                <a:latin typeface="Arial" pitchFamily="34" charset="0"/>
                <a:cs typeface="Arial" pitchFamily="34" charset="0"/>
              </a:rPr>
              <a:t>بمستوى</a:t>
            </a:r>
            <a:r>
              <a:rPr lang="ar-SA" dirty="0" smtClean="0">
                <a:solidFill>
                  <a:srgbClr val="0070C0"/>
                </a:solidFill>
                <a:latin typeface="Arial" pitchFamily="34" charset="0"/>
                <a:cs typeface="Arial" pitchFamily="34" charset="0"/>
              </a:rPr>
              <a:t> تكنولوجي رفيع في أساليب الإنتاج والتوزيع. وكثافة السكان فيها إما معتدلة أو منخفضة، ومستوى المعيشة فيها مرتفع نسبياً. </a:t>
            </a:r>
            <a:endParaRPr lang="en-US"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xmlns="" val="12261953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826000" cy="6857999"/>
          </a:xfrm>
          <a:prstGeom prst="rect">
            <a:avLst/>
          </a:prstGeom>
        </p:spPr>
      </p:pic>
      <p:sp>
        <p:nvSpPr>
          <p:cNvPr id="4" name="TextBox 3"/>
          <p:cNvSpPr txBox="1"/>
          <p:nvPr/>
        </p:nvSpPr>
        <p:spPr>
          <a:xfrm>
            <a:off x="5189828" y="1483396"/>
            <a:ext cx="6709894" cy="3416320"/>
          </a:xfrm>
          <a:prstGeom prst="rect">
            <a:avLst/>
          </a:prstGeom>
          <a:noFill/>
        </p:spPr>
        <p:txBody>
          <a:bodyPr wrap="square" rtlCol="0">
            <a:spAutoFit/>
          </a:bodyPr>
          <a:lstStyle/>
          <a:p>
            <a:pPr algn="ctr"/>
            <a:r>
              <a:rPr lang="ar-SA" dirty="0" smtClean="0">
                <a:latin typeface="Arial" pitchFamily="34" charset="0"/>
                <a:cs typeface="Arial" pitchFamily="34" charset="0"/>
              </a:rPr>
              <a:t>3- المناطق الزراعية القديمة ذات الكثافة السكانية العالية</a:t>
            </a:r>
          </a:p>
          <a:p>
            <a:pPr algn="ctr"/>
            <a:r>
              <a:rPr lang="ar-SA" dirty="0" smtClean="0">
                <a:latin typeface="Arial" pitchFamily="34" charset="0"/>
                <a:cs typeface="Arial" pitchFamily="34" charset="0"/>
              </a:rPr>
              <a:t> </a:t>
            </a:r>
          </a:p>
          <a:p>
            <a:pPr algn="ctr"/>
            <a:r>
              <a:rPr lang="ar-SA" dirty="0" smtClean="0">
                <a:solidFill>
                  <a:srgbClr val="0070C0"/>
                </a:solidFill>
                <a:latin typeface="Arial" pitchFamily="34" charset="0"/>
                <a:cs typeface="Arial" pitchFamily="34" charset="0"/>
              </a:rPr>
              <a:t>وهي أقاليم يجري استثمارها اقتصادياً منذ آلاف السنين، حيث تعتمد بشكل أساسي على الزراعة وتربية الماشية، تنتشر في المناطق الدافئة والمناطق الاستوائية (المدارية). وتتميز بالارتفاع الكبير في الكثافة السكانية، وبأدوات عمل بدائية ولكنها مستغلة استغلالاً كثيفاً.</a:t>
            </a:r>
          </a:p>
          <a:p>
            <a:pPr algn="ctr"/>
            <a:endParaRPr lang="ar-SA" dirty="0">
              <a:latin typeface="Arial" pitchFamily="34" charset="0"/>
              <a:cs typeface="Arial" pitchFamily="34" charset="0"/>
            </a:endParaRPr>
          </a:p>
          <a:p>
            <a:pPr algn="ctr"/>
            <a:r>
              <a:rPr lang="ar-SA" dirty="0" smtClean="0">
                <a:latin typeface="Arial" pitchFamily="34" charset="0"/>
                <a:cs typeface="Arial" pitchFamily="34" charset="0"/>
              </a:rPr>
              <a:t>4- المناطق الزراعية القديمة ذات الكثافة السكانية المعتدلة</a:t>
            </a:r>
          </a:p>
          <a:p>
            <a:pPr algn="ctr"/>
            <a:r>
              <a:rPr lang="ar-SA" dirty="0" smtClean="0">
                <a:latin typeface="Arial" pitchFamily="34" charset="0"/>
                <a:cs typeface="Arial" pitchFamily="34" charset="0"/>
              </a:rPr>
              <a:t> </a:t>
            </a:r>
          </a:p>
          <a:p>
            <a:pPr algn="ctr"/>
            <a:r>
              <a:rPr lang="ar-SA" dirty="0" smtClean="0">
                <a:solidFill>
                  <a:srgbClr val="0070C0"/>
                </a:solidFill>
                <a:latin typeface="Arial" pitchFamily="34" charset="0"/>
                <a:cs typeface="Arial" pitchFamily="34" charset="0"/>
              </a:rPr>
              <a:t>يعتمد النشاط الاقتصادي في تلك المناطق أيضاً اعتماداً أساسياً على الزراعة وتربية الماشية والكثافة السكانية فيها معتدلة أو منخفضة، أما أدوات الإنتاج وأساليبه فبدائية وتتميز بقدر من الشمول. وقد عرفت بعض تلك المناطق حديثاً وحدات الإنتاج الزراعي والصناعي الكبيرة ذات الرأسمالي أو التعاوني، بشكل متفاوت من منطقة لأخرى.</a:t>
            </a:r>
            <a:endParaRPr lang="en-US"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xmlns="" val="14065433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1000"/>
                                        <p:tgtEl>
                                          <p:spTgt spid="4">
                                            <p:txEl>
                                              <p:pRg st="5" end="5"/>
                                            </p:txEl>
                                          </p:spTgt>
                                        </p:tgtEl>
                                      </p:cBhvr>
                                    </p:animEffect>
                                    <p:anim calcmode="lin" valueType="num">
                                      <p:cBhvr>
                                        <p:cTn id="2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fade">
                                      <p:cBhvr>
                                        <p:cTn id="26" dur="1000"/>
                                        <p:tgtEl>
                                          <p:spTgt spid="4">
                                            <p:txEl>
                                              <p:pRg st="6" end="6"/>
                                            </p:txEl>
                                          </p:spTgt>
                                        </p:tgtEl>
                                      </p:cBhvr>
                                    </p:animEffect>
                                    <p:anim calcmode="lin" valueType="num">
                                      <p:cBhvr>
                                        <p:cTn id="2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TM03457496[[fn=خداعي]]</Template>
  <TotalTime>309</TotalTime>
  <Words>1127</Words>
  <Application>Microsoft Office PowerPoint</Application>
  <PresentationFormat>Custom</PresentationFormat>
  <Paragraphs>90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خداعي</vt:lpstr>
      <vt:lpstr>البلاد النامية في العالم المعاصر</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البلاد النامية في العالم المعاصر</dc:title>
  <dc:creator>منيره فهد</dc:creator>
  <cp:lastModifiedBy>User</cp:lastModifiedBy>
  <cp:revision>27</cp:revision>
  <dcterms:created xsi:type="dcterms:W3CDTF">2016-01-26T17:13:31Z</dcterms:created>
  <dcterms:modified xsi:type="dcterms:W3CDTF">2016-02-08T06:02:14Z</dcterms:modified>
</cp:coreProperties>
</file>