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71" r:id="rId9"/>
    <p:sldId id="272" r:id="rId10"/>
    <p:sldId id="273" r:id="rId11"/>
    <p:sldId id="274" r:id="rId12"/>
    <p:sldId id="275" r:id="rId13"/>
    <p:sldId id="276" r:id="rId14"/>
    <p:sldId id="277" r:id="rId15"/>
    <p:sldId id="278"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5FD73626-32B8-4605-B6E2-B40F17780551}" type="datetimeFigureOut">
              <a:rPr lang="ar-SA" smtClean="0"/>
              <a:t>17/07/37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4FC98DF-C95F-4E88-98D9-FA1BF56DB56E}" type="slidenum">
              <a:rPr lang="ar-SA" smtClean="0"/>
              <a:t>‹#›</a:t>
            </a:fld>
            <a:endParaRPr lang="ar-SA"/>
          </a:p>
        </p:txBody>
      </p:sp>
    </p:spTree>
    <p:extLst>
      <p:ext uri="{BB962C8B-B14F-4D97-AF65-F5344CB8AC3E}">
        <p14:creationId xmlns:p14="http://schemas.microsoft.com/office/powerpoint/2010/main" val="2037226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FD73626-32B8-4605-B6E2-B40F17780551}" type="datetimeFigureOut">
              <a:rPr lang="ar-SA" smtClean="0"/>
              <a:t>17/07/37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4FC98DF-C95F-4E88-98D9-FA1BF56DB56E}" type="slidenum">
              <a:rPr lang="ar-SA" smtClean="0"/>
              <a:t>‹#›</a:t>
            </a:fld>
            <a:endParaRPr lang="ar-SA"/>
          </a:p>
        </p:txBody>
      </p:sp>
    </p:spTree>
    <p:extLst>
      <p:ext uri="{BB962C8B-B14F-4D97-AF65-F5344CB8AC3E}">
        <p14:creationId xmlns:p14="http://schemas.microsoft.com/office/powerpoint/2010/main" val="1660477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FD73626-32B8-4605-B6E2-B40F17780551}" type="datetimeFigureOut">
              <a:rPr lang="ar-SA" smtClean="0"/>
              <a:t>17/07/37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4FC98DF-C95F-4E88-98D9-FA1BF56DB56E}" type="slidenum">
              <a:rPr lang="ar-SA" smtClean="0"/>
              <a:t>‹#›</a:t>
            </a:fld>
            <a:endParaRPr lang="ar-SA"/>
          </a:p>
        </p:txBody>
      </p:sp>
    </p:spTree>
    <p:extLst>
      <p:ext uri="{BB962C8B-B14F-4D97-AF65-F5344CB8AC3E}">
        <p14:creationId xmlns:p14="http://schemas.microsoft.com/office/powerpoint/2010/main" val="113908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FD73626-32B8-4605-B6E2-B40F17780551}" type="datetimeFigureOut">
              <a:rPr lang="ar-SA" smtClean="0"/>
              <a:t>17/07/37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4FC98DF-C95F-4E88-98D9-FA1BF56DB56E}" type="slidenum">
              <a:rPr lang="ar-SA" smtClean="0"/>
              <a:t>‹#›</a:t>
            </a:fld>
            <a:endParaRPr lang="ar-SA"/>
          </a:p>
        </p:txBody>
      </p:sp>
    </p:spTree>
    <p:extLst>
      <p:ext uri="{BB962C8B-B14F-4D97-AF65-F5344CB8AC3E}">
        <p14:creationId xmlns:p14="http://schemas.microsoft.com/office/powerpoint/2010/main" val="2762749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FD73626-32B8-4605-B6E2-B40F17780551}" type="datetimeFigureOut">
              <a:rPr lang="ar-SA" smtClean="0"/>
              <a:t>17/07/37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4FC98DF-C95F-4E88-98D9-FA1BF56DB56E}" type="slidenum">
              <a:rPr lang="ar-SA" smtClean="0"/>
              <a:t>‹#›</a:t>
            </a:fld>
            <a:endParaRPr lang="ar-SA"/>
          </a:p>
        </p:txBody>
      </p:sp>
    </p:spTree>
    <p:extLst>
      <p:ext uri="{BB962C8B-B14F-4D97-AF65-F5344CB8AC3E}">
        <p14:creationId xmlns:p14="http://schemas.microsoft.com/office/powerpoint/2010/main" val="2709903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5FD73626-32B8-4605-B6E2-B40F17780551}" type="datetimeFigureOut">
              <a:rPr lang="ar-SA" smtClean="0"/>
              <a:t>17/07/37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4FC98DF-C95F-4E88-98D9-FA1BF56DB56E}" type="slidenum">
              <a:rPr lang="ar-SA" smtClean="0"/>
              <a:t>‹#›</a:t>
            </a:fld>
            <a:endParaRPr lang="ar-SA"/>
          </a:p>
        </p:txBody>
      </p:sp>
    </p:spTree>
    <p:extLst>
      <p:ext uri="{BB962C8B-B14F-4D97-AF65-F5344CB8AC3E}">
        <p14:creationId xmlns:p14="http://schemas.microsoft.com/office/powerpoint/2010/main" val="306130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5FD73626-32B8-4605-B6E2-B40F17780551}" type="datetimeFigureOut">
              <a:rPr lang="ar-SA" smtClean="0"/>
              <a:t>17/07/37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C4FC98DF-C95F-4E88-98D9-FA1BF56DB56E}" type="slidenum">
              <a:rPr lang="ar-SA" smtClean="0"/>
              <a:t>‹#›</a:t>
            </a:fld>
            <a:endParaRPr lang="ar-SA"/>
          </a:p>
        </p:txBody>
      </p:sp>
    </p:spTree>
    <p:extLst>
      <p:ext uri="{BB962C8B-B14F-4D97-AF65-F5344CB8AC3E}">
        <p14:creationId xmlns:p14="http://schemas.microsoft.com/office/powerpoint/2010/main" val="3129459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5FD73626-32B8-4605-B6E2-B40F17780551}" type="datetimeFigureOut">
              <a:rPr lang="ar-SA" smtClean="0"/>
              <a:t>17/07/37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C4FC98DF-C95F-4E88-98D9-FA1BF56DB56E}" type="slidenum">
              <a:rPr lang="ar-SA" smtClean="0"/>
              <a:t>‹#›</a:t>
            </a:fld>
            <a:endParaRPr lang="ar-SA"/>
          </a:p>
        </p:txBody>
      </p:sp>
    </p:spTree>
    <p:extLst>
      <p:ext uri="{BB962C8B-B14F-4D97-AF65-F5344CB8AC3E}">
        <p14:creationId xmlns:p14="http://schemas.microsoft.com/office/powerpoint/2010/main" val="2514427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FD73626-32B8-4605-B6E2-B40F17780551}" type="datetimeFigureOut">
              <a:rPr lang="ar-SA" smtClean="0"/>
              <a:t>17/07/37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C4FC98DF-C95F-4E88-98D9-FA1BF56DB56E}" type="slidenum">
              <a:rPr lang="ar-SA" smtClean="0"/>
              <a:t>‹#›</a:t>
            </a:fld>
            <a:endParaRPr lang="ar-SA"/>
          </a:p>
        </p:txBody>
      </p:sp>
    </p:spTree>
    <p:extLst>
      <p:ext uri="{BB962C8B-B14F-4D97-AF65-F5344CB8AC3E}">
        <p14:creationId xmlns:p14="http://schemas.microsoft.com/office/powerpoint/2010/main" val="2627158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FD73626-32B8-4605-B6E2-B40F17780551}" type="datetimeFigureOut">
              <a:rPr lang="ar-SA" smtClean="0"/>
              <a:t>17/07/37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4FC98DF-C95F-4E88-98D9-FA1BF56DB56E}" type="slidenum">
              <a:rPr lang="ar-SA" smtClean="0"/>
              <a:t>‹#›</a:t>
            </a:fld>
            <a:endParaRPr lang="ar-SA"/>
          </a:p>
        </p:txBody>
      </p:sp>
    </p:spTree>
    <p:extLst>
      <p:ext uri="{BB962C8B-B14F-4D97-AF65-F5344CB8AC3E}">
        <p14:creationId xmlns:p14="http://schemas.microsoft.com/office/powerpoint/2010/main" val="4291859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FD73626-32B8-4605-B6E2-B40F17780551}" type="datetimeFigureOut">
              <a:rPr lang="ar-SA" smtClean="0"/>
              <a:t>17/07/37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4FC98DF-C95F-4E88-98D9-FA1BF56DB56E}" type="slidenum">
              <a:rPr lang="ar-SA" smtClean="0"/>
              <a:t>‹#›</a:t>
            </a:fld>
            <a:endParaRPr lang="ar-SA"/>
          </a:p>
        </p:txBody>
      </p:sp>
    </p:spTree>
    <p:extLst>
      <p:ext uri="{BB962C8B-B14F-4D97-AF65-F5344CB8AC3E}">
        <p14:creationId xmlns:p14="http://schemas.microsoft.com/office/powerpoint/2010/main" val="3347513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FD73626-32B8-4605-B6E2-B40F17780551}" type="datetimeFigureOut">
              <a:rPr lang="ar-SA" smtClean="0"/>
              <a:t>17/07/37</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4FC98DF-C95F-4E88-98D9-FA1BF56DB56E}" type="slidenum">
              <a:rPr lang="ar-SA" smtClean="0"/>
              <a:t>‹#›</a:t>
            </a:fld>
            <a:endParaRPr lang="ar-SA"/>
          </a:p>
        </p:txBody>
      </p:sp>
    </p:spTree>
    <p:extLst>
      <p:ext uri="{BB962C8B-B14F-4D97-AF65-F5344CB8AC3E}">
        <p14:creationId xmlns:p14="http://schemas.microsoft.com/office/powerpoint/2010/main" val="5431431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نظرية التحديث</a:t>
            </a:r>
            <a:endParaRPr lang="ar-SA" dirty="0"/>
          </a:p>
        </p:txBody>
      </p:sp>
      <p:sp>
        <p:nvSpPr>
          <p:cNvPr id="3" name="عنوان فرعي 2"/>
          <p:cNvSpPr>
            <a:spLocks noGrp="1"/>
          </p:cNvSpPr>
          <p:nvPr>
            <p:ph type="subTitle" idx="1"/>
          </p:nvPr>
        </p:nvSpPr>
        <p:spPr/>
        <p:txBody>
          <a:bodyPr/>
          <a:lstStyle/>
          <a:p>
            <a:endParaRPr lang="ar-SA" dirty="0"/>
          </a:p>
        </p:txBody>
      </p:sp>
    </p:spTree>
    <p:extLst>
      <p:ext uri="{BB962C8B-B14F-4D97-AF65-F5344CB8AC3E}">
        <p14:creationId xmlns:p14="http://schemas.microsoft.com/office/powerpoint/2010/main" val="4237485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fontScale="85000" lnSpcReduction="10000"/>
          </a:bodyPr>
          <a:lstStyle/>
          <a:p>
            <a:r>
              <a:rPr lang="ar-SA" dirty="0"/>
              <a:t>1</a:t>
            </a:r>
            <a:r>
              <a:rPr lang="ar-SA" b="1" u="sng" dirty="0"/>
              <a:t>-2-مرحلة ما قبل الانطلاق</a:t>
            </a:r>
            <a:r>
              <a:rPr lang="ar-SA" dirty="0"/>
              <a:t>:</a:t>
            </a:r>
          </a:p>
          <a:p>
            <a:r>
              <a:rPr lang="ar-SA" dirty="0"/>
              <a:t> </a:t>
            </a:r>
          </a:p>
          <a:p>
            <a:r>
              <a:rPr lang="ar-SA" dirty="0"/>
              <a:t>ومن أهم خصائصها :</a:t>
            </a:r>
          </a:p>
          <a:p>
            <a:r>
              <a:rPr lang="ar-SA" dirty="0" smtClean="0"/>
              <a:t>1-</a:t>
            </a:r>
            <a:r>
              <a:rPr lang="en-US" dirty="0"/>
              <a:t>    </a:t>
            </a:r>
            <a:r>
              <a:rPr lang="ar-SA" dirty="0"/>
              <a:t>يبدأ المجتمع بوضع القوانين العلمية المنظمة للظواهر، ويبدأ في تطبيقها لزيادة الإنتاج.</a:t>
            </a:r>
          </a:p>
          <a:p>
            <a:r>
              <a:rPr lang="ar-SA" dirty="0" smtClean="0"/>
              <a:t>2- </a:t>
            </a:r>
            <a:r>
              <a:rPr lang="en-US" dirty="0"/>
              <a:t>    </a:t>
            </a:r>
            <a:r>
              <a:rPr lang="ar-SA" dirty="0"/>
              <a:t>ارتفاع الاستيراد الذي </a:t>
            </a:r>
            <a:r>
              <a:rPr lang="ar-SA" dirty="0" smtClean="0"/>
              <a:t>يمول (ماليا) </a:t>
            </a:r>
            <a:r>
              <a:rPr lang="ar-SA" dirty="0"/>
              <a:t>من صادرات المواد الأولية.</a:t>
            </a:r>
          </a:p>
          <a:p>
            <a:r>
              <a:rPr lang="ar-SA" dirty="0" smtClean="0"/>
              <a:t>3-</a:t>
            </a:r>
            <a:r>
              <a:rPr lang="en-US" dirty="0"/>
              <a:t>     </a:t>
            </a:r>
            <a:r>
              <a:rPr lang="ar-SA" dirty="0"/>
              <a:t>تطور المجتمع الذي يقبل إدخال التكنولوجيا الجديدة.</a:t>
            </a:r>
          </a:p>
          <a:p>
            <a:r>
              <a:rPr lang="ar-SA" dirty="0" smtClean="0"/>
              <a:t>4-</a:t>
            </a:r>
            <a:r>
              <a:rPr lang="en-US" dirty="0"/>
              <a:t>    </a:t>
            </a:r>
            <a:r>
              <a:rPr lang="ar-SA" dirty="0"/>
              <a:t>ظهور بعض القيادات التي تمتلك وتتصف بروح الابتكار والمغامرة</a:t>
            </a:r>
          </a:p>
          <a:p>
            <a:r>
              <a:rPr lang="ar-SA" dirty="0" smtClean="0"/>
              <a:t>5-</a:t>
            </a:r>
            <a:r>
              <a:rPr lang="en-US" dirty="0"/>
              <a:t>     </a:t>
            </a:r>
            <a:r>
              <a:rPr lang="ar-SA" dirty="0"/>
              <a:t>تطور </a:t>
            </a:r>
            <a:r>
              <a:rPr lang="ar-SA" dirty="0" smtClean="0"/>
              <a:t>النقل والمواصلات </a:t>
            </a:r>
            <a:r>
              <a:rPr lang="ar-SA" dirty="0"/>
              <a:t>إذ يزداد فيه الاستثمار، ويتغلغل التقدم من الخارج عن طريق نقل التكنولوجيا.</a:t>
            </a:r>
          </a:p>
          <a:p>
            <a:r>
              <a:rPr lang="ar-SA" dirty="0" smtClean="0"/>
              <a:t>6-</a:t>
            </a:r>
            <a:r>
              <a:rPr lang="en-US" dirty="0"/>
              <a:t>     </a:t>
            </a:r>
            <a:r>
              <a:rPr lang="ar-SA" dirty="0"/>
              <a:t>ظهور البنوك وبعض المؤسسات الخاصة بالادخار.</a:t>
            </a:r>
          </a:p>
          <a:p>
            <a:endParaRPr lang="ar-SA" dirty="0"/>
          </a:p>
        </p:txBody>
      </p:sp>
    </p:spTree>
    <p:extLst>
      <p:ext uri="{BB962C8B-B14F-4D97-AF65-F5344CB8AC3E}">
        <p14:creationId xmlns:p14="http://schemas.microsoft.com/office/powerpoint/2010/main" val="2761005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normAutofit fontScale="92500" lnSpcReduction="20000"/>
          </a:bodyPr>
          <a:lstStyle/>
          <a:p>
            <a:r>
              <a:rPr lang="ar-SA" dirty="0"/>
              <a:t>1</a:t>
            </a:r>
            <a:r>
              <a:rPr lang="ar-SA" b="1" u="sng" dirty="0"/>
              <a:t>-3-:مرحلة الانطلاق</a:t>
            </a:r>
            <a:r>
              <a:rPr lang="ar-SA" dirty="0"/>
              <a:t> :</a:t>
            </a:r>
          </a:p>
          <a:p>
            <a:r>
              <a:rPr lang="ar-SA" dirty="0"/>
              <a:t>وتتميز بما يلي :</a:t>
            </a:r>
          </a:p>
          <a:p>
            <a:r>
              <a:rPr lang="ar-SA" dirty="0" smtClean="0"/>
              <a:t>1-</a:t>
            </a:r>
            <a:r>
              <a:rPr lang="en-US" dirty="0"/>
              <a:t>   </a:t>
            </a:r>
            <a:r>
              <a:rPr lang="ar-SA" dirty="0"/>
              <a:t>يرتفع فيها الإنتاج الحقيقي للفرد.</a:t>
            </a:r>
          </a:p>
          <a:p>
            <a:r>
              <a:rPr lang="ar-SA" dirty="0" smtClean="0"/>
              <a:t>2-</a:t>
            </a:r>
            <a:r>
              <a:rPr lang="en-US" dirty="0"/>
              <a:t>    </a:t>
            </a:r>
            <a:r>
              <a:rPr lang="ar-SA" dirty="0"/>
              <a:t>تغيرات كبيرة في التقنيات المستخدمة "مرحلة الثورة الصناعية </a:t>
            </a:r>
          </a:p>
          <a:p>
            <a:r>
              <a:rPr lang="ar-SA" dirty="0" smtClean="0"/>
              <a:t>3-</a:t>
            </a:r>
            <a:r>
              <a:rPr lang="en-US" dirty="0"/>
              <a:t>     </a:t>
            </a:r>
            <a:r>
              <a:rPr lang="ar-SA" dirty="0"/>
              <a:t>تحديث النشاط الاقتصادي بسبب صعود قيادات سياسية تحدث ثورات في المجتمع (اجتماعية ،</a:t>
            </a:r>
            <a:r>
              <a:rPr lang="ar-SA" dirty="0" err="1"/>
              <a:t>سياسية،اقتصادية</a:t>
            </a:r>
            <a:r>
              <a:rPr lang="ar-SA" dirty="0"/>
              <a:t>).</a:t>
            </a:r>
          </a:p>
          <a:p>
            <a:r>
              <a:rPr lang="ar-SA" dirty="0" smtClean="0"/>
              <a:t>4- </a:t>
            </a:r>
            <a:r>
              <a:rPr lang="en-US" dirty="0"/>
              <a:t>     </a:t>
            </a:r>
            <a:r>
              <a:rPr lang="ar-SA" dirty="0"/>
              <a:t>يبدأ المجتمع في الإنتاج محل الواردات.</a:t>
            </a:r>
          </a:p>
          <a:p>
            <a:r>
              <a:rPr lang="ar-SA" dirty="0" smtClean="0"/>
              <a:t>5-</a:t>
            </a:r>
            <a:r>
              <a:rPr lang="en-US" dirty="0"/>
              <a:t>     </a:t>
            </a:r>
            <a:r>
              <a:rPr lang="ar-SA" dirty="0"/>
              <a:t>انتصار الطبقة المثقفة الجديدة على الطبقة التقليدية المحافظة.</a:t>
            </a:r>
          </a:p>
          <a:p>
            <a:r>
              <a:rPr lang="ar-SA" dirty="0" smtClean="0"/>
              <a:t>6-</a:t>
            </a:r>
            <a:r>
              <a:rPr lang="en-US" dirty="0"/>
              <a:t>     </a:t>
            </a:r>
            <a:r>
              <a:rPr lang="ar-SA" dirty="0"/>
              <a:t>انتقال معدل الاستثمار من 5%الى10%من الدخل القومي.</a:t>
            </a:r>
          </a:p>
          <a:p>
            <a:endParaRPr lang="ar-SA" dirty="0"/>
          </a:p>
        </p:txBody>
      </p:sp>
    </p:spTree>
    <p:extLst>
      <p:ext uri="{BB962C8B-B14F-4D97-AF65-F5344CB8AC3E}">
        <p14:creationId xmlns:p14="http://schemas.microsoft.com/office/powerpoint/2010/main" val="1378017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normAutofit fontScale="92500" lnSpcReduction="10000"/>
          </a:bodyPr>
          <a:lstStyle/>
          <a:p>
            <a:r>
              <a:rPr lang="ar-SA" dirty="0"/>
              <a:t>1</a:t>
            </a:r>
            <a:r>
              <a:rPr lang="ar-SA" b="1" u="sng" dirty="0"/>
              <a:t>-4مرحلة النضج الاقتصادي :</a:t>
            </a:r>
            <a:endParaRPr lang="ar-SA" dirty="0"/>
          </a:p>
          <a:p>
            <a:r>
              <a:rPr lang="ar-SA" dirty="0" smtClean="0"/>
              <a:t>1- </a:t>
            </a:r>
            <a:r>
              <a:rPr lang="en-US" dirty="0"/>
              <a:t>     </a:t>
            </a:r>
            <a:r>
              <a:rPr lang="ar-SA" dirty="0"/>
              <a:t>تعتبر الأطول نسبيا.</a:t>
            </a:r>
          </a:p>
          <a:p>
            <a:r>
              <a:rPr lang="ar-SA" dirty="0" smtClean="0"/>
              <a:t>2-</a:t>
            </a:r>
            <a:r>
              <a:rPr lang="en-US" dirty="0"/>
              <a:t>     </a:t>
            </a:r>
            <a:r>
              <a:rPr lang="ar-SA" dirty="0"/>
              <a:t>ارتفاع نسبة الاستثمارات من 10%الى20%من الدخل القومي.</a:t>
            </a:r>
          </a:p>
          <a:p>
            <a:r>
              <a:rPr lang="ar-SA" dirty="0" smtClean="0"/>
              <a:t>3-</a:t>
            </a:r>
            <a:r>
              <a:rPr lang="en-US" dirty="0"/>
              <a:t>     </a:t>
            </a:r>
            <a:r>
              <a:rPr lang="ar-SA" dirty="0"/>
              <a:t>كمية الإنتاج تفوق الزيادة السكانية .</a:t>
            </a:r>
          </a:p>
          <a:p>
            <a:r>
              <a:rPr lang="ar-SA" dirty="0" smtClean="0"/>
              <a:t>4-</a:t>
            </a:r>
            <a:r>
              <a:rPr lang="en-US" dirty="0"/>
              <a:t>    </a:t>
            </a:r>
            <a:r>
              <a:rPr lang="ar-SA" dirty="0"/>
              <a:t>السمة البارزة هو التحسن في فنون الإنتاج.</a:t>
            </a:r>
          </a:p>
          <a:p>
            <a:r>
              <a:rPr lang="ar-SA" dirty="0" smtClean="0"/>
              <a:t>5-</a:t>
            </a:r>
            <a:r>
              <a:rPr lang="en-US" dirty="0"/>
              <a:t>   </a:t>
            </a:r>
            <a:r>
              <a:rPr lang="ar-SA" dirty="0"/>
              <a:t>تبدأ الدولة في الاكتفاء الذاتي وتصدير الفائض في منتوجاتها .</a:t>
            </a:r>
          </a:p>
          <a:p>
            <a:r>
              <a:rPr lang="ar-SA" dirty="0" smtClean="0"/>
              <a:t>6-</a:t>
            </a:r>
            <a:r>
              <a:rPr lang="en-US" dirty="0"/>
              <a:t>    </a:t>
            </a:r>
            <a:r>
              <a:rPr lang="ar-SA" dirty="0"/>
              <a:t>ترتفع الأجور مما يؤدي إلى ارتفاع نسبة الاستهلاك .</a:t>
            </a:r>
          </a:p>
          <a:p>
            <a:r>
              <a:rPr lang="ar-SA" dirty="0" smtClean="0"/>
              <a:t>7-</a:t>
            </a:r>
            <a:r>
              <a:rPr lang="en-US" dirty="0"/>
              <a:t>    </a:t>
            </a:r>
            <a:r>
              <a:rPr lang="ar-SA" dirty="0"/>
              <a:t>القيادة الإدارية تنتقل إلى أيدي كبار المدراء أو المنظمين الأكفاء.</a:t>
            </a:r>
          </a:p>
          <a:p>
            <a:endParaRPr lang="ar-SA" dirty="0"/>
          </a:p>
        </p:txBody>
      </p:sp>
    </p:spTree>
    <p:extLst>
      <p:ext uri="{BB962C8B-B14F-4D97-AF65-F5344CB8AC3E}">
        <p14:creationId xmlns:p14="http://schemas.microsoft.com/office/powerpoint/2010/main" val="972118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620688"/>
            <a:ext cx="8229600" cy="5472608"/>
          </a:xfrm>
        </p:spPr>
        <p:txBody>
          <a:bodyPr/>
          <a:lstStyle/>
          <a:p>
            <a:r>
              <a:rPr lang="ar-SA" dirty="0"/>
              <a:t>1</a:t>
            </a:r>
            <a:r>
              <a:rPr lang="ar-SA" b="1" u="sng" dirty="0"/>
              <a:t>-5-مرحلة الاستهلاك الوفير (الواسع)</a:t>
            </a:r>
            <a:endParaRPr lang="ar-SA" dirty="0"/>
          </a:p>
          <a:p>
            <a:r>
              <a:rPr lang="ar-SA" dirty="0" smtClean="0"/>
              <a:t>1-</a:t>
            </a:r>
            <a:r>
              <a:rPr lang="en-US" dirty="0"/>
              <a:t>     </a:t>
            </a:r>
            <a:r>
              <a:rPr lang="ar-SA" dirty="0"/>
              <a:t>تتميز بارتفاع الدخل الحقيقي للفرد إلى درجة التمتع بوفرة الاستهلاك من السلع المعمرة.</a:t>
            </a:r>
          </a:p>
          <a:p>
            <a:r>
              <a:rPr lang="ar-SA" dirty="0" smtClean="0"/>
              <a:t>2-</a:t>
            </a:r>
            <a:r>
              <a:rPr lang="en-US" dirty="0"/>
              <a:t>     </a:t>
            </a:r>
            <a:r>
              <a:rPr lang="ar-SA" dirty="0"/>
              <a:t>ازدياد الرفاهية الاجتماعية والاقتصادية.</a:t>
            </a:r>
          </a:p>
          <a:p>
            <a:r>
              <a:rPr lang="ar-SA" dirty="0" smtClean="0"/>
              <a:t>3-</a:t>
            </a:r>
            <a:r>
              <a:rPr lang="en-US" dirty="0"/>
              <a:t>    </a:t>
            </a:r>
            <a:r>
              <a:rPr lang="ar-SA" dirty="0"/>
              <a:t>لا يصبح التقدم التقني هدفا لأنه أصبح أمرا سهلا.</a:t>
            </a:r>
          </a:p>
          <a:p>
            <a:endParaRPr lang="ar-SA" dirty="0"/>
          </a:p>
        </p:txBody>
      </p:sp>
    </p:spTree>
    <p:extLst>
      <p:ext uri="{BB962C8B-B14F-4D97-AF65-F5344CB8AC3E}">
        <p14:creationId xmlns:p14="http://schemas.microsoft.com/office/powerpoint/2010/main" val="39103837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normAutofit fontScale="92500" lnSpcReduction="10000"/>
          </a:bodyPr>
          <a:lstStyle/>
          <a:p>
            <a:r>
              <a:rPr lang="ar-SA" b="1" u="sng" dirty="0"/>
              <a:t>الانتقادات الموجهة لنظرية </a:t>
            </a:r>
            <a:r>
              <a:rPr lang="ar-SA" b="1" u="sng" dirty="0" err="1"/>
              <a:t>روستو</a:t>
            </a:r>
            <a:r>
              <a:rPr lang="ar-SA" b="1" u="sng" dirty="0"/>
              <a:t>:</a:t>
            </a:r>
            <a:endParaRPr lang="ar-SA" dirty="0"/>
          </a:p>
          <a:p>
            <a:r>
              <a:rPr lang="ar-SA" dirty="0" smtClean="0"/>
              <a:t>1-</a:t>
            </a:r>
            <a:r>
              <a:rPr lang="en-US" dirty="0"/>
              <a:t>     </a:t>
            </a:r>
            <a:r>
              <a:rPr lang="ar-SA" dirty="0"/>
              <a:t>يعتقد </a:t>
            </a:r>
            <a:r>
              <a:rPr lang="ar-SA" dirty="0" err="1"/>
              <a:t>روستو</a:t>
            </a:r>
            <a:r>
              <a:rPr lang="ar-SA" dirty="0"/>
              <a:t> أن "التاريخ يعيد نفسه "وذلك من منطلق انطباق النظرية على الكثير من الدول في الماضي مثل </a:t>
            </a:r>
            <a:r>
              <a:rPr lang="ar-SA" dirty="0" err="1"/>
              <a:t>و.م.أ</a:t>
            </a:r>
            <a:r>
              <a:rPr lang="ar-SA" dirty="0"/>
              <a:t> وأوروبا الغربية، واليابان لكن من الصعب التعميم .</a:t>
            </a:r>
          </a:p>
          <a:p>
            <a:r>
              <a:rPr lang="ar-SA" dirty="0" smtClean="0"/>
              <a:t>2-</a:t>
            </a:r>
            <a:r>
              <a:rPr lang="en-US" dirty="0"/>
              <a:t>   </a:t>
            </a:r>
            <a:r>
              <a:rPr lang="ar-SA" dirty="0"/>
              <a:t>فيمكن للدول المتخلفة إحقاق التنمية دون المرور بالمراحل السابقة (إحداث قفزة)، بالإضافة إلى اختلاف الظروف والعوامل المؤثرة على عملية التنمية من حقبة تاريخية إلى أخرى.</a:t>
            </a:r>
          </a:p>
          <a:p>
            <a:r>
              <a:rPr lang="ar-SA" dirty="0" smtClean="0"/>
              <a:t>3-</a:t>
            </a:r>
            <a:r>
              <a:rPr lang="en-US" dirty="0"/>
              <a:t>    </a:t>
            </a:r>
            <a:r>
              <a:rPr lang="ar-SA" dirty="0"/>
              <a:t>انه لم يعط تفسيرات واضحة ودقيقة لمعنى المراحل فالعملية متشابكة وبالتالي فما معنى إذن لكلمة مرحلة.</a:t>
            </a:r>
          </a:p>
          <a:p>
            <a:r>
              <a:rPr lang="ar-SA" dirty="0" smtClean="0"/>
              <a:t>4-</a:t>
            </a:r>
            <a:r>
              <a:rPr lang="en-US" dirty="0"/>
              <a:t>     </a:t>
            </a:r>
            <a:r>
              <a:rPr lang="ar-SA" dirty="0"/>
              <a:t>أنه يربط التقدم في الدول النامية بتخليها عن خصوصيتها وثقافتها وقيمها وإتباع القيم والثقافة والغربية.</a:t>
            </a:r>
          </a:p>
          <a:p>
            <a:endParaRPr lang="ar-SA" dirty="0"/>
          </a:p>
        </p:txBody>
      </p:sp>
    </p:spTree>
    <p:extLst>
      <p:ext uri="{BB962C8B-B14F-4D97-AF65-F5344CB8AC3E}">
        <p14:creationId xmlns:p14="http://schemas.microsoft.com/office/powerpoint/2010/main" val="39968512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4"/>
            <a:ext cx="8229600" cy="5361459"/>
          </a:xfrm>
        </p:spPr>
        <p:txBody>
          <a:bodyPr>
            <a:normAutofit fontScale="85000" lnSpcReduction="10000"/>
          </a:bodyPr>
          <a:lstStyle/>
          <a:p>
            <a:r>
              <a:rPr lang="ar-SA" b="1" u="sng" dirty="0"/>
              <a:t>2- نظرية الحلقة المفرغة لـ "راغنار </a:t>
            </a:r>
            <a:r>
              <a:rPr lang="ar-SA" b="1" u="sng" dirty="0" err="1"/>
              <a:t>نوركس</a:t>
            </a:r>
            <a:r>
              <a:rPr lang="ar-SA" b="1" u="sng" dirty="0"/>
              <a:t> "</a:t>
            </a:r>
            <a:endParaRPr lang="ar-SA" dirty="0"/>
          </a:p>
          <a:p>
            <a:r>
              <a:rPr lang="ar-SA" dirty="0"/>
              <a:t>حاول </a:t>
            </a:r>
            <a:r>
              <a:rPr lang="ar-SA" dirty="0" err="1"/>
              <a:t>نوركس</a:t>
            </a:r>
            <a:r>
              <a:rPr lang="ar-SA" dirty="0"/>
              <a:t> من خلال نظريته تفسير عوامل التخلف وأرجعها إلى عنصر الفقر وما نتج عنه من قلة الميل إلى الادخار وضآلة الاستثمارات المتاحة.</a:t>
            </a:r>
          </a:p>
          <a:p>
            <a:r>
              <a:rPr lang="ar-SA" dirty="0"/>
              <a:t>حيث يرى </a:t>
            </a:r>
            <a:r>
              <a:rPr lang="ar-SA" dirty="0" err="1"/>
              <a:t>نوركس</a:t>
            </a:r>
            <a:r>
              <a:rPr lang="ar-SA" dirty="0"/>
              <a:t> في نظريته انه "إلى جانب العرض توجد قدرة ضئيلة على الادخار ناشئة عن مستوى منخفض للدخل الفعلي المنخفض الذي يعكس إنتاجية عمل  منخفضة  التي تتحدد بفعل النقص الملحوظ لرأس المال، ونقص رأس المال ليس سوى نتيجة للقدرة الضئيلة على الادخار وهكذا فان الحلقة أغلقت على نفسها أي أنها تدور حول نفسها "</a:t>
            </a:r>
          </a:p>
          <a:p>
            <a:r>
              <a:rPr lang="ar-SA" dirty="0"/>
              <a:t>الشيء الذي يؤدي إلى بقاء الدول النامية في حالة تخلف مستمر ويرى </a:t>
            </a:r>
            <a:r>
              <a:rPr lang="ar-SA" dirty="0" err="1"/>
              <a:t>نوركس</a:t>
            </a:r>
            <a:r>
              <a:rPr lang="ar-SA" dirty="0"/>
              <a:t> انه توجد العديد من الحلقات المفرغة.</a:t>
            </a:r>
          </a:p>
          <a:p>
            <a:r>
              <a:rPr lang="ar-SA" dirty="0"/>
              <a:t>وفيما يخص ندرة رؤوس الأموال  يرى انه توجد حلقتين حلقة من ناحية العرض وحلقة من ناحية الطلب وفيما يلي أهم الحلقات المفرغة:</a:t>
            </a:r>
          </a:p>
          <a:p>
            <a:endParaRPr lang="ar-SA" dirty="0"/>
          </a:p>
        </p:txBody>
      </p:sp>
    </p:spTree>
    <p:extLst>
      <p:ext uri="{BB962C8B-B14F-4D97-AF65-F5344CB8AC3E}">
        <p14:creationId xmlns:p14="http://schemas.microsoft.com/office/powerpoint/2010/main" val="2815675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10000"/>
          </a:bodyPr>
          <a:lstStyle/>
          <a:p>
            <a:r>
              <a:rPr lang="ar-SA" dirty="0" smtClean="0"/>
              <a:t>- تطورت نظريات التحديث في الخمسينات والستينات من </a:t>
            </a:r>
            <a:r>
              <a:rPr lang="ar-SA" dirty="0" err="1" smtClean="0"/>
              <a:t>القرت</a:t>
            </a:r>
            <a:r>
              <a:rPr lang="ar-SA" dirty="0" smtClean="0"/>
              <a:t> العشرين.</a:t>
            </a:r>
          </a:p>
          <a:p>
            <a:r>
              <a:rPr lang="ar-SA" dirty="0" smtClean="0"/>
              <a:t>- كان جزء كبير من الاهتمام بالتحديث قد بدأ مع انهيار </a:t>
            </a:r>
            <a:r>
              <a:rPr lang="ar-SA" dirty="0" err="1" smtClean="0"/>
              <a:t>الامبروطوريات</a:t>
            </a:r>
            <a:r>
              <a:rPr lang="ar-SA" dirty="0" smtClean="0"/>
              <a:t> الاستعمارية القديمة.</a:t>
            </a:r>
          </a:p>
          <a:p>
            <a:r>
              <a:rPr lang="ar-SA" dirty="0" smtClean="0"/>
              <a:t>- وقد اصبح العالم الثالث مركز اهتمام السياسيين الذين كانوا متحمسين للبرهنة على أن البلاد </a:t>
            </a:r>
            <a:r>
              <a:rPr lang="ar-SA" dirty="0" err="1" smtClean="0"/>
              <a:t>المتجهه</a:t>
            </a:r>
            <a:r>
              <a:rPr lang="ar-SA" dirty="0" smtClean="0"/>
              <a:t> نحو الاستقلال يمكن أن تحقق التنمية في ظل  العلاقة مع الغرب بدلا من الاتحاد السوفيتي.</a:t>
            </a:r>
          </a:p>
          <a:p>
            <a:r>
              <a:rPr lang="ar-SA" dirty="0" smtClean="0"/>
              <a:t>- وقد عكس ذلك اهتمام الباحثين الامريكيين بفحص الأحوال الاجتماعية والاقتصادية التي تؤدي إلى التحديث.</a:t>
            </a:r>
            <a:endParaRPr lang="ar-SA" dirty="0"/>
          </a:p>
        </p:txBody>
      </p:sp>
    </p:spTree>
    <p:extLst>
      <p:ext uri="{BB962C8B-B14F-4D97-AF65-F5344CB8AC3E}">
        <p14:creationId xmlns:p14="http://schemas.microsoft.com/office/powerpoint/2010/main" val="1435238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rmAutofit fontScale="92500" lnSpcReduction="20000"/>
          </a:bodyPr>
          <a:lstStyle/>
          <a:p>
            <a:r>
              <a:rPr lang="ar-SA" dirty="0" smtClean="0"/>
              <a:t>فالتنمية إذا تعتمد على إحلال القيم الجديدة محل القيم التقليدية والبدائية.</a:t>
            </a:r>
          </a:p>
          <a:p>
            <a:r>
              <a:rPr lang="ar-SA" dirty="0" smtClean="0"/>
              <a:t>ففي المجتمع التقليدي نلاحظ ثلاث سمات هامة وحاسمة:</a:t>
            </a:r>
          </a:p>
          <a:p>
            <a:r>
              <a:rPr lang="ar-SA" dirty="0" smtClean="0"/>
              <a:t>1- الناس يتجهون إلى الماضي ويفتقرون إلى القدرة الثقافية على التوافق مع الظروف الجديدة.</a:t>
            </a:r>
          </a:p>
          <a:p>
            <a:r>
              <a:rPr lang="ar-SA" dirty="0" smtClean="0"/>
              <a:t>2- نسق القرابة هو الإطار المرجعي الحاسم لكل الممارسات الاجتماعية لكونه الوسيلة الأولى التي من خلالها تنظم كل العلاقات الاقتصادية والسياسية والقانونية.</a:t>
            </a:r>
          </a:p>
          <a:p>
            <a:r>
              <a:rPr lang="ar-SA" dirty="0" smtClean="0"/>
              <a:t>3- </a:t>
            </a:r>
            <a:r>
              <a:rPr lang="ar-SA" dirty="0" err="1" smtClean="0"/>
              <a:t>لاعضاء</a:t>
            </a:r>
            <a:r>
              <a:rPr lang="ar-SA" dirty="0" smtClean="0"/>
              <a:t> المجتمع التقليدي مدخل عاطفي وخرافي وقدري في النظر لما حولهم.</a:t>
            </a:r>
            <a:endParaRPr lang="ar-SA" dirty="0"/>
          </a:p>
        </p:txBody>
      </p:sp>
    </p:spTree>
    <p:extLst>
      <p:ext uri="{BB962C8B-B14F-4D97-AF65-F5344CB8AC3E}">
        <p14:creationId xmlns:p14="http://schemas.microsoft.com/office/powerpoint/2010/main" val="735822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lnSpcReduction="10000"/>
          </a:bodyPr>
          <a:lstStyle/>
          <a:p>
            <a:r>
              <a:rPr lang="ar-SA" dirty="0" smtClean="0"/>
              <a:t>وعلى العكس يقوم المجتمع الحديث على سمات مختلفة تماما:</a:t>
            </a:r>
          </a:p>
          <a:p>
            <a:r>
              <a:rPr lang="ar-SA" dirty="0" smtClean="0"/>
              <a:t>1- قد تستمر تقاليد الناس في البقاء ولكنهم </a:t>
            </a:r>
            <a:r>
              <a:rPr lang="ar-SA" dirty="0" err="1" smtClean="0"/>
              <a:t>ليسو</a:t>
            </a:r>
            <a:r>
              <a:rPr lang="ar-SA" dirty="0" smtClean="0"/>
              <a:t> عبيدا لها وهم يتحدون أي شيء يبدو غير ضروري أو يعوق التنمية والتقدم.</a:t>
            </a:r>
          </a:p>
          <a:p>
            <a:r>
              <a:rPr lang="ar-SA" dirty="0" smtClean="0"/>
              <a:t>2- اصبح للقرابة دور أقل اهمية في كل مجالات المجتمع (حتى داخل الأسرة) بسبب الحاجة إلى التنقل الجغرافي والاجتماعي .</a:t>
            </a:r>
          </a:p>
          <a:p>
            <a:r>
              <a:rPr lang="ar-SA" dirty="0" smtClean="0"/>
              <a:t>3- أعضاء المجتمع الحديث </a:t>
            </a:r>
            <a:r>
              <a:rPr lang="ar-SA" dirty="0" err="1" smtClean="0"/>
              <a:t>ليسو</a:t>
            </a:r>
            <a:r>
              <a:rPr lang="ar-SA" dirty="0" smtClean="0"/>
              <a:t> قدريين بل ينظرون للأمام ويتصفون بالابتكار والاستعداد للتغلب على العقبات.</a:t>
            </a:r>
            <a:endParaRPr lang="ar-SA" dirty="0"/>
          </a:p>
        </p:txBody>
      </p:sp>
    </p:spTree>
    <p:extLst>
      <p:ext uri="{BB962C8B-B14F-4D97-AF65-F5344CB8AC3E}">
        <p14:creationId xmlns:p14="http://schemas.microsoft.com/office/powerpoint/2010/main" val="3180078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نظرية التحديث في نقاط:</a:t>
            </a:r>
            <a:endParaRPr lang="ar-SA" dirty="0"/>
          </a:p>
        </p:txBody>
      </p:sp>
      <p:sp>
        <p:nvSpPr>
          <p:cNvPr id="3" name="عنصر نائب للمحتوى 2"/>
          <p:cNvSpPr>
            <a:spLocks noGrp="1"/>
          </p:cNvSpPr>
          <p:nvPr>
            <p:ph idx="1"/>
          </p:nvPr>
        </p:nvSpPr>
        <p:spPr/>
        <p:txBody>
          <a:bodyPr>
            <a:normAutofit fontScale="92500"/>
          </a:bodyPr>
          <a:lstStyle/>
          <a:p>
            <a:r>
              <a:rPr lang="ar-SA" dirty="0" smtClean="0"/>
              <a:t>1- هناك خليط من الملامح </a:t>
            </a:r>
            <a:r>
              <a:rPr lang="ar-SA" dirty="0" err="1" smtClean="0"/>
              <a:t>السوسيولوجية</a:t>
            </a:r>
            <a:r>
              <a:rPr lang="ar-SA" dirty="0" smtClean="0"/>
              <a:t> </a:t>
            </a:r>
            <a:r>
              <a:rPr lang="ar-SA" dirty="0" err="1" smtClean="0"/>
              <a:t>والسيكولجية</a:t>
            </a:r>
            <a:r>
              <a:rPr lang="ar-SA" dirty="0" smtClean="0"/>
              <a:t> والاقتصادية لنظرية التحديث, تتضمن على سبيل المثال أنساق القيم كإطار مرجعي والدافع الفردي وتراكم رأس المال.</a:t>
            </a:r>
          </a:p>
          <a:p>
            <a:r>
              <a:rPr lang="ar-SA" dirty="0" smtClean="0"/>
              <a:t>2- هناك تأكيد على أولوية الدور الذي تلعبه القيم والمعايير والمعتقدات عند الناس لتحديد نوع المجتمع (تقليدي أو حديث) الذي تخلقه هذه القيم وهكذا يكون التغير القيمي شرط أساسي للتغير الاجتماعي.</a:t>
            </a:r>
          </a:p>
          <a:p>
            <a:r>
              <a:rPr lang="ar-SA" dirty="0" smtClean="0"/>
              <a:t>3- يعد التطور الصناعي الذي حدث في الغرب برنامج عمل للتنمية في كل انحاء العالم (بداية انطلاق التنمية في العالم)</a:t>
            </a:r>
            <a:endParaRPr lang="ar-SA" dirty="0"/>
          </a:p>
        </p:txBody>
      </p:sp>
    </p:spTree>
    <p:extLst>
      <p:ext uri="{BB962C8B-B14F-4D97-AF65-F5344CB8AC3E}">
        <p14:creationId xmlns:p14="http://schemas.microsoft.com/office/powerpoint/2010/main" val="3696504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4- يحدث التطور في المجتمعات حينما تفسح الأنماط التقليدية للسلوك الطريق تحت ضغط </a:t>
            </a:r>
            <a:r>
              <a:rPr lang="ar-SA" dirty="0" err="1" smtClean="0"/>
              <a:t>التحديث.ويمكن</a:t>
            </a:r>
            <a:r>
              <a:rPr lang="ar-SA" dirty="0" smtClean="0"/>
              <a:t> أن تتعرض البلاد النامية في العالم الثالث لهذه الضغوط من الخارج. أي أنها يمكن أن تتجه للتحديث بمساعدة البلاد المتطورة.</a:t>
            </a:r>
          </a:p>
          <a:p>
            <a:r>
              <a:rPr lang="ar-SA" dirty="0" smtClean="0"/>
              <a:t>5- تتباين مراحل التنمية تبعا لاختلاف المجتمعات ودرجة نجاحها في تبني سمات التحديث .</a:t>
            </a:r>
          </a:p>
          <a:p>
            <a:endParaRPr lang="ar-SA" dirty="0"/>
          </a:p>
        </p:txBody>
      </p:sp>
    </p:spTree>
    <p:extLst>
      <p:ext uri="{BB962C8B-B14F-4D97-AF65-F5344CB8AC3E}">
        <p14:creationId xmlns:p14="http://schemas.microsoft.com/office/powerpoint/2010/main" val="3792838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المضامين النظرية التي تنطوي عليها نظرية التحديث والتي تساعد على فهم التنمية بشكل أكبر:</a:t>
            </a:r>
            <a:endParaRPr lang="ar-SA" dirty="0"/>
          </a:p>
        </p:txBody>
      </p:sp>
      <p:sp>
        <p:nvSpPr>
          <p:cNvPr id="3" name="عنصر نائب للمحتوى 2"/>
          <p:cNvSpPr>
            <a:spLocks noGrp="1"/>
          </p:cNvSpPr>
          <p:nvPr>
            <p:ph idx="1"/>
          </p:nvPr>
        </p:nvSpPr>
        <p:spPr/>
        <p:txBody>
          <a:bodyPr>
            <a:normAutofit fontScale="92500" lnSpcReduction="20000"/>
          </a:bodyPr>
          <a:lstStyle/>
          <a:p>
            <a:r>
              <a:rPr lang="ar-SA" dirty="0" smtClean="0"/>
              <a:t>1- ينظر إلى القصور في التنمية على أنه شرط سابق عليها أي أن المجتمعات الحالية في العالم الثالث مجتمعات متخلفة تتحرك تدريجيا نحو التحديث .</a:t>
            </a:r>
          </a:p>
          <a:p>
            <a:pPr marL="0" indent="0">
              <a:buNone/>
            </a:pPr>
            <a:r>
              <a:rPr lang="ar-SA" dirty="0" smtClean="0"/>
              <a:t>2- إن غياب التنمية ينطوي على أخطاء في </a:t>
            </a:r>
            <a:r>
              <a:rPr lang="ar-SA" dirty="0" err="1" smtClean="0"/>
              <a:t>الأنساق</a:t>
            </a:r>
            <a:r>
              <a:rPr lang="ar-SA" dirty="0" smtClean="0"/>
              <a:t> الاقتصادية والاجتماعية لبلدان العالم الثالث تلك التي تخلق عقبات أمام التحديث ولا تشجع الطموح الفردي خاصة في مجال العمل (بمعنى أن الجانب الاقتصادي والاجتماعي هو العمود الفقري للتنمية والأساس) </a:t>
            </a:r>
          </a:p>
          <a:p>
            <a:pPr marL="0" indent="0">
              <a:buNone/>
            </a:pPr>
            <a:r>
              <a:rPr lang="ar-SA" dirty="0" smtClean="0"/>
              <a:t>3- تظهر التنمية على أنها عملية واضحة المعالم نسبيا تتكيف بكفاءة لفترات التوتر مثلما يحدث عند زيادة السكان.</a:t>
            </a:r>
          </a:p>
          <a:p>
            <a:pPr marL="0" indent="0">
              <a:buNone/>
            </a:pPr>
            <a:r>
              <a:rPr lang="ar-SA" dirty="0" smtClean="0"/>
              <a:t>4- سوف تستمر الاقتصاديات الغربية </a:t>
            </a:r>
            <a:r>
              <a:rPr lang="ar-SA" dirty="0" err="1" smtClean="0"/>
              <a:t>قي</a:t>
            </a:r>
            <a:r>
              <a:rPr lang="ar-SA" dirty="0" smtClean="0"/>
              <a:t> النمو والتطور لدرجة أنه حسب تعبير </a:t>
            </a:r>
            <a:r>
              <a:rPr lang="ar-SA" dirty="0" err="1" smtClean="0"/>
              <a:t>روستو</a:t>
            </a:r>
            <a:r>
              <a:rPr lang="ar-SA" dirty="0" smtClean="0"/>
              <a:t> تتمتع بالرخاء في مرحلة «الاستهلاك </a:t>
            </a:r>
            <a:r>
              <a:rPr lang="ar-SA" dirty="0" err="1" smtClean="0"/>
              <a:t>الوفير»ز</a:t>
            </a:r>
            <a:endParaRPr lang="ar-SA" dirty="0"/>
          </a:p>
        </p:txBody>
      </p:sp>
    </p:spTree>
    <p:extLst>
      <p:ext uri="{BB962C8B-B14F-4D97-AF65-F5344CB8AC3E}">
        <p14:creationId xmlns:p14="http://schemas.microsoft.com/office/powerpoint/2010/main" val="1208937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مثال : لأحد نظريات التحديث </a:t>
            </a:r>
            <a:r>
              <a:rPr lang="ar-SA" dirty="0" err="1" smtClean="0"/>
              <a:t>المتعدده</a:t>
            </a:r>
            <a:r>
              <a:rPr lang="ar-SA" dirty="0" smtClean="0"/>
              <a:t>:</a:t>
            </a:r>
            <a:endParaRPr lang="ar-SA" dirty="0"/>
          </a:p>
        </p:txBody>
      </p:sp>
      <p:sp>
        <p:nvSpPr>
          <p:cNvPr id="3" name="عنصر نائب للمحتوى 2"/>
          <p:cNvSpPr>
            <a:spLocks noGrp="1"/>
          </p:cNvSpPr>
          <p:nvPr>
            <p:ph idx="1"/>
          </p:nvPr>
        </p:nvSpPr>
        <p:spPr/>
        <p:txBody>
          <a:bodyPr/>
          <a:lstStyle/>
          <a:p>
            <a:r>
              <a:rPr lang="ar-SA" b="1" u="sng" dirty="0"/>
              <a:t>-نظرية مراحل النمو الاقتصادي  "</a:t>
            </a:r>
            <a:r>
              <a:rPr lang="ar-SA" b="1" u="sng" dirty="0" err="1"/>
              <a:t>لروستو</a:t>
            </a:r>
            <a:r>
              <a:rPr lang="ar-SA" b="1" u="sng" dirty="0"/>
              <a:t>":</a:t>
            </a:r>
            <a:endParaRPr lang="ar-SA" dirty="0"/>
          </a:p>
          <a:p>
            <a:r>
              <a:rPr lang="ar-SA" dirty="0"/>
              <a:t>في هذه النظرية استخدم </a:t>
            </a:r>
            <a:r>
              <a:rPr lang="ar-SA" dirty="0" err="1"/>
              <a:t>روستو</a:t>
            </a:r>
            <a:r>
              <a:rPr lang="ar-SA" dirty="0"/>
              <a:t> المنهج التاريخي </a:t>
            </a:r>
            <a:r>
              <a:rPr lang="ar-SA" dirty="0" smtClean="0"/>
              <a:t>إذ رأى </a:t>
            </a:r>
            <a:r>
              <a:rPr lang="ar-SA" dirty="0"/>
              <a:t>أن الدولة تتطور من مرحلة إلى أخرى وتمر بخمسة (05) مراحل تاريخية خلال نموها الاقتصادي وبالتالي فان تقدم الدول النامية لا تعدو كونها مسألة وقت فقط :</a:t>
            </a:r>
          </a:p>
          <a:p>
            <a:endParaRPr lang="ar-SA" dirty="0"/>
          </a:p>
        </p:txBody>
      </p:sp>
    </p:spTree>
    <p:extLst>
      <p:ext uri="{BB962C8B-B14F-4D97-AF65-F5344CB8AC3E}">
        <p14:creationId xmlns:p14="http://schemas.microsoft.com/office/powerpoint/2010/main" val="1146068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lnSpcReduction="10000"/>
          </a:bodyPr>
          <a:lstStyle/>
          <a:p>
            <a:r>
              <a:rPr lang="ar-SA" b="1" u="sng" dirty="0"/>
              <a:t>1-مرحلة المجتمع التقليدي :</a:t>
            </a:r>
            <a:endParaRPr lang="ar-SA" dirty="0"/>
          </a:p>
          <a:p>
            <a:r>
              <a:rPr lang="ar-SA" dirty="0"/>
              <a:t>وأهم مميزاتها ما يلي </a:t>
            </a:r>
            <a:r>
              <a:rPr lang="ar-SA" dirty="0" smtClean="0"/>
              <a:t>:</a:t>
            </a:r>
          </a:p>
          <a:p>
            <a:r>
              <a:rPr lang="ar-SA" dirty="0" smtClean="0"/>
              <a:t>1-</a:t>
            </a:r>
            <a:r>
              <a:rPr lang="en-US" dirty="0"/>
              <a:t>  </a:t>
            </a:r>
            <a:r>
              <a:rPr lang="ar-SA" dirty="0"/>
              <a:t>مجتمع تقليدي </a:t>
            </a:r>
            <a:r>
              <a:rPr lang="ar-SA" dirty="0" smtClean="0"/>
              <a:t>يستخدم التكنولوجيا البسيطة .</a:t>
            </a:r>
            <a:endParaRPr lang="ar-SA" dirty="0"/>
          </a:p>
          <a:p>
            <a:r>
              <a:rPr lang="en-US" dirty="0"/>
              <a:t>  </a:t>
            </a:r>
            <a:r>
              <a:rPr lang="ar-SA" dirty="0" smtClean="0"/>
              <a:t>2- </a:t>
            </a:r>
            <a:r>
              <a:rPr lang="en-US" dirty="0" smtClean="0"/>
              <a:t> </a:t>
            </a:r>
            <a:r>
              <a:rPr lang="ar-SA" dirty="0" smtClean="0"/>
              <a:t>اقتصاده غالبا زراعي </a:t>
            </a:r>
            <a:r>
              <a:rPr lang="ar-SA" dirty="0"/>
              <a:t>يعاني من التخلف الفني والإنتاجي .</a:t>
            </a:r>
          </a:p>
          <a:p>
            <a:r>
              <a:rPr lang="ar-SA" dirty="0" smtClean="0"/>
              <a:t>3- </a:t>
            </a:r>
            <a:r>
              <a:rPr lang="en-US" dirty="0"/>
              <a:t>  </a:t>
            </a:r>
            <a:r>
              <a:rPr lang="ar-SA" dirty="0"/>
              <a:t>دخل الفرد لا ينمو فيه بسبب قصور وسائل الإنتاج .</a:t>
            </a:r>
          </a:p>
          <a:p>
            <a:r>
              <a:rPr lang="en-US" dirty="0"/>
              <a:t> </a:t>
            </a:r>
            <a:r>
              <a:rPr lang="ar-SA" dirty="0" smtClean="0"/>
              <a:t>4- </a:t>
            </a:r>
            <a:r>
              <a:rPr lang="en-US" dirty="0" smtClean="0"/>
              <a:t> </a:t>
            </a:r>
            <a:r>
              <a:rPr lang="ar-SA" dirty="0"/>
              <a:t>الدخل يصرف في مجمله في وسائل استهلاكية غير </a:t>
            </a:r>
            <a:r>
              <a:rPr lang="ar-SA" dirty="0" smtClean="0"/>
              <a:t>إنتاجية</a:t>
            </a:r>
          </a:p>
          <a:p>
            <a:r>
              <a:rPr lang="ar-SA" dirty="0" smtClean="0"/>
              <a:t>5- </a:t>
            </a:r>
            <a:r>
              <a:rPr lang="en-US" dirty="0"/>
              <a:t>  </a:t>
            </a:r>
            <a:r>
              <a:rPr lang="ar-SA" dirty="0"/>
              <a:t>السلطة في يد ملاك الأراضي </a:t>
            </a:r>
            <a:r>
              <a:rPr lang="ar-SA" dirty="0" smtClean="0"/>
              <a:t>(نظام اقطاعي).</a:t>
            </a:r>
            <a:endParaRPr lang="ar-SA" dirty="0"/>
          </a:p>
          <a:p>
            <a:r>
              <a:rPr lang="en-US" dirty="0"/>
              <a:t> </a:t>
            </a:r>
            <a:endParaRPr lang="ar-SA" dirty="0"/>
          </a:p>
        </p:txBody>
      </p:sp>
    </p:spTree>
    <p:extLst>
      <p:ext uri="{BB962C8B-B14F-4D97-AF65-F5344CB8AC3E}">
        <p14:creationId xmlns:p14="http://schemas.microsoft.com/office/powerpoint/2010/main" val="22384821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760</TotalTime>
  <Words>528</Words>
  <Application>Microsoft Office PowerPoint</Application>
  <PresentationFormat>عرض على الشاشة (3:4)‏</PresentationFormat>
  <Paragraphs>75</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نسق Office</vt:lpstr>
      <vt:lpstr>نظرية التحديث</vt:lpstr>
      <vt:lpstr>عرض تقديمي في PowerPoint</vt:lpstr>
      <vt:lpstr>عرض تقديمي في PowerPoint</vt:lpstr>
      <vt:lpstr>عرض تقديمي في PowerPoint</vt:lpstr>
      <vt:lpstr>نظرية التحديث في نقاط:</vt:lpstr>
      <vt:lpstr>عرض تقديمي في PowerPoint</vt:lpstr>
      <vt:lpstr>المضامين النظرية التي تنطوي عليها نظرية التحديث والتي تساعد على فهم التنمية بشكل أكبر:</vt:lpstr>
      <vt:lpstr>مثال : لأحد نظريات التحديث المتعدده:</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نظرية التحديث</dc:title>
  <dc:creator>تجربة</dc:creator>
  <cp:lastModifiedBy>تجربة</cp:lastModifiedBy>
  <cp:revision>6</cp:revision>
  <dcterms:created xsi:type="dcterms:W3CDTF">2016-04-24T17:20:05Z</dcterms:created>
  <dcterms:modified xsi:type="dcterms:W3CDTF">2016-04-25T06:01:03Z</dcterms:modified>
</cp:coreProperties>
</file>