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65" r:id="rId2"/>
    <p:sldId id="269" r:id="rId3"/>
    <p:sldId id="273" r:id="rId4"/>
    <p:sldId id="274" r:id="rId5"/>
    <p:sldId id="275" r:id="rId6"/>
    <p:sldId id="277" r:id="rId7"/>
    <p:sldId id="276" r:id="rId8"/>
    <p:sldId id="257" r:id="rId9"/>
    <p:sldId id="258" r:id="rId10"/>
    <p:sldId id="259" r:id="rId11"/>
    <p:sldId id="270" r:id="rId12"/>
    <p:sldId id="271" r:id="rId13"/>
    <p:sldId id="272" r:id="rId14"/>
    <p:sldId id="260" r:id="rId15"/>
    <p:sldId id="261" r:id="rId16"/>
    <p:sldId id="262" r:id="rId17"/>
    <p:sldId id="263" r:id="rId18"/>
    <p:sldId id="264"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392" y="-26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E09066-AFA8-4030-ACDD-47E347A4E6ED}" type="datetimeFigureOut">
              <a:rPr lang="ar-SA" smtClean="0"/>
              <a:pPr/>
              <a:t>27/06/37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5966B01-C3E1-4CCC-BCA6-AAA7A1BB2E09}"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E09066-AFA8-4030-ACDD-47E347A4E6ED}" type="datetimeFigureOut">
              <a:rPr lang="ar-SA" smtClean="0"/>
              <a:pPr/>
              <a:t>27/06/37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5966B01-C3E1-4CCC-BCA6-AAA7A1BB2E0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E09066-AFA8-4030-ACDD-47E347A4E6ED}" type="datetimeFigureOut">
              <a:rPr lang="ar-SA" smtClean="0"/>
              <a:pPr/>
              <a:t>27/06/37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5966B01-C3E1-4CCC-BCA6-AAA7A1BB2E0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E09066-AFA8-4030-ACDD-47E347A4E6ED}" type="datetimeFigureOut">
              <a:rPr lang="ar-SA" smtClean="0"/>
              <a:pPr/>
              <a:t>27/06/37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5966B01-C3E1-4CCC-BCA6-AAA7A1BB2E0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E09066-AFA8-4030-ACDD-47E347A4E6ED}" type="datetimeFigureOut">
              <a:rPr lang="ar-SA" smtClean="0"/>
              <a:pPr/>
              <a:t>27/06/37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5966B01-C3E1-4CCC-BCA6-AAA7A1BB2E09}"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E09066-AFA8-4030-ACDD-47E347A4E6ED}" type="datetimeFigureOut">
              <a:rPr lang="ar-SA" smtClean="0"/>
              <a:pPr/>
              <a:t>27/06/37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5966B01-C3E1-4CCC-BCA6-AAA7A1BB2E0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E09066-AFA8-4030-ACDD-47E347A4E6ED}" type="datetimeFigureOut">
              <a:rPr lang="ar-SA" smtClean="0"/>
              <a:pPr/>
              <a:t>27/06/37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5966B01-C3E1-4CCC-BCA6-AAA7A1BB2E0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E09066-AFA8-4030-ACDD-47E347A4E6ED}" type="datetimeFigureOut">
              <a:rPr lang="ar-SA" smtClean="0"/>
              <a:pPr/>
              <a:t>27/06/37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5966B01-C3E1-4CCC-BCA6-AAA7A1BB2E0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09066-AFA8-4030-ACDD-47E347A4E6ED}" type="datetimeFigureOut">
              <a:rPr lang="ar-SA" smtClean="0"/>
              <a:pPr/>
              <a:t>27/06/37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5966B01-C3E1-4CCC-BCA6-AAA7A1BB2E0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E09066-AFA8-4030-ACDD-47E347A4E6ED}" type="datetimeFigureOut">
              <a:rPr lang="ar-SA" smtClean="0"/>
              <a:pPr/>
              <a:t>27/06/37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5966B01-C3E1-4CCC-BCA6-AAA7A1BB2E09}" type="slidenum">
              <a:rPr lang="ar-SA" smtClean="0"/>
              <a:pPr/>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2E09066-AFA8-4030-ACDD-47E347A4E6ED}" type="datetimeFigureOut">
              <a:rPr lang="ar-SA" smtClean="0"/>
              <a:pPr/>
              <a:t>27/06/37</a:t>
            </a:fld>
            <a:endParaRPr lang="ar-SA"/>
          </a:p>
        </p:txBody>
      </p:sp>
      <p:sp>
        <p:nvSpPr>
          <p:cNvPr id="9" name="Slide Number Placeholder 8"/>
          <p:cNvSpPr>
            <a:spLocks noGrp="1"/>
          </p:cNvSpPr>
          <p:nvPr>
            <p:ph type="sldNum" sz="quarter" idx="11"/>
          </p:nvPr>
        </p:nvSpPr>
        <p:spPr/>
        <p:txBody>
          <a:bodyPr/>
          <a:lstStyle/>
          <a:p>
            <a:fld id="{E5966B01-C3E1-4CCC-BCA6-AAA7A1BB2E09}" type="slidenum">
              <a:rPr lang="ar-SA" smtClean="0"/>
              <a:pPr/>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5966B01-C3E1-4CCC-BCA6-AAA7A1BB2E09}" type="slidenum">
              <a:rPr lang="ar-SA" smtClean="0"/>
              <a:pPr/>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2E09066-AFA8-4030-ACDD-47E347A4E6ED}" type="datetimeFigureOut">
              <a:rPr lang="ar-SA" smtClean="0"/>
              <a:pPr/>
              <a:t>27/06/37</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543800" cy="2593975"/>
          </a:xfrm>
        </p:spPr>
        <p:txBody>
          <a:bodyPr/>
          <a:lstStyle/>
          <a:p>
            <a:r>
              <a:rPr lang="ar-SA" dirty="0" smtClean="0"/>
              <a:t>اتجاه النماذج </a:t>
            </a:r>
            <a:r>
              <a:rPr lang="ar-SA" dirty="0" err="1" smtClean="0"/>
              <a:t>أوالمؤشرات</a:t>
            </a:r>
            <a:r>
              <a:rPr lang="en-US" dirty="0" smtClean="0"/>
              <a:t/>
            </a:r>
            <a:br>
              <a:rPr lang="en-US" dirty="0" smtClean="0"/>
            </a:br>
            <a:endParaRPr lang="ar-SA" dirty="0"/>
          </a:p>
        </p:txBody>
      </p:sp>
      <p:sp>
        <p:nvSpPr>
          <p:cNvPr id="3" name="Subtitle 2"/>
          <p:cNvSpPr>
            <a:spLocks noGrp="1"/>
          </p:cNvSpPr>
          <p:nvPr>
            <p:ph type="subTitle" idx="1"/>
          </p:nvPr>
        </p:nvSpPr>
        <p:spPr>
          <a:xfrm>
            <a:off x="1115616" y="2636912"/>
            <a:ext cx="6461760" cy="1066800"/>
          </a:xfrm>
        </p:spPr>
        <p:txBody>
          <a:bodyPr>
            <a:normAutofit lnSpcReduction="10000"/>
          </a:bodyPr>
          <a:lstStyle/>
          <a:p>
            <a:pPr algn="r"/>
            <a:r>
              <a:rPr lang="ar-SA" b="1" dirty="0" smtClean="0">
                <a:solidFill>
                  <a:schemeClr val="tx1"/>
                </a:solidFill>
              </a:rPr>
              <a:t>نظرية النماذج أو المؤشرات التي تناولت موضوع التنمية بالدراسة والتحليل</a:t>
            </a:r>
          </a:p>
          <a:p>
            <a:pPr algn="r"/>
            <a:endParaRPr lang="ar-SA" b="1" dirty="0">
              <a:solidFill>
                <a:schemeClr val="tx1"/>
              </a:solidFill>
            </a:endParaRPr>
          </a:p>
          <a:p>
            <a:pPr algn="r"/>
            <a:r>
              <a:rPr lang="ar-SA" b="1" dirty="0" smtClean="0">
                <a:solidFill>
                  <a:schemeClr val="tx1"/>
                </a:solidFill>
              </a:rPr>
              <a:t>أسماء الطالبات :</a:t>
            </a:r>
          </a:p>
          <a:p>
            <a:pPr algn="r"/>
            <a:endParaRPr lang="ar-SA"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7620000" cy="6284168"/>
          </a:xfrm>
        </p:spPr>
        <p:txBody>
          <a:bodyPr>
            <a:normAutofit fontScale="92500" lnSpcReduction="10000"/>
          </a:bodyPr>
          <a:lstStyle/>
          <a:p>
            <a:pPr marL="114300" indent="0">
              <a:buNone/>
            </a:pPr>
            <a:endParaRPr lang="ar-SA" dirty="0" smtClean="0"/>
          </a:p>
          <a:p>
            <a:pPr marL="114300" indent="0">
              <a:buNone/>
            </a:pPr>
            <a:r>
              <a:rPr lang="ar-SA" dirty="0" smtClean="0"/>
              <a:t>و </a:t>
            </a:r>
            <a:r>
              <a:rPr lang="ar-SA" dirty="0"/>
              <a:t>التوجية نحو الاداء( الانجاز) </a:t>
            </a:r>
            <a:r>
              <a:rPr lang="en-US" dirty="0"/>
              <a:t>achievement orientation ، </a:t>
            </a:r>
            <a:r>
              <a:rPr lang="ar-SA" dirty="0"/>
              <a:t>و تخصيص الدور </a:t>
            </a:r>
            <a:r>
              <a:rPr lang="en-US" dirty="0" err="1"/>
              <a:t>rolespesifisity</a:t>
            </a:r>
            <a:r>
              <a:rPr lang="en-US" dirty="0"/>
              <a:t>، </a:t>
            </a:r>
            <a:r>
              <a:rPr lang="ar-SA" dirty="0"/>
              <a:t>بينما تشهد المجتمعات المتخلفة (او النامية) المتغيرات المقابلة وهي : الخصوصية </a:t>
            </a:r>
            <a:r>
              <a:rPr lang="en-US" dirty="0" err="1"/>
              <a:t>Particulirism</a:t>
            </a:r>
            <a:r>
              <a:rPr lang="en-US" dirty="0"/>
              <a:t> </a:t>
            </a:r>
            <a:r>
              <a:rPr lang="ar-SA" dirty="0"/>
              <a:t>و العزو (النسبة) </a:t>
            </a:r>
            <a:r>
              <a:rPr lang="en-US" dirty="0" err="1"/>
              <a:t>acscription</a:t>
            </a:r>
            <a:r>
              <a:rPr lang="en-US" dirty="0"/>
              <a:t>، </a:t>
            </a:r>
            <a:r>
              <a:rPr lang="ar-SA" dirty="0"/>
              <a:t>و تشتت الدور </a:t>
            </a:r>
            <a:r>
              <a:rPr lang="en-US" dirty="0"/>
              <a:t>diff-</a:t>
            </a:r>
            <a:r>
              <a:rPr lang="en-US" dirty="0" err="1"/>
              <a:t>eolunsseesr</a:t>
            </a:r>
            <a:r>
              <a:rPr lang="en-US" dirty="0"/>
              <a:t>. </a:t>
            </a:r>
            <a:r>
              <a:rPr lang="ar-SA" dirty="0"/>
              <a:t>و اذاً فالتنمية – عند هوسيلتز- تتمثل في اكتساب و استيعاب المجتمعات المتخلفة (او النامية) لمتغيرات النمط السائدة في الدول المتقدمة و التخلي عن متغيرات النمط الشائعة فيها، و ان هذه العملية هي – على وجه التحديد – نقطة البداية في احداث تنمية. و من الواضح ان هوسيلتز يمثل امتداداً لتقليد السوسيولوجي الذي يميل الى تصنيف المجتمعات الى ثنائيات تعكس ازدواجية التقليد – التحديث. </a:t>
            </a:r>
          </a:p>
          <a:p>
            <a:endParaRPr lang="ar-SA" dirty="0" smtClean="0"/>
          </a:p>
          <a:p>
            <a:r>
              <a:rPr lang="ar-SA" dirty="0" smtClean="0"/>
              <a:t>و </a:t>
            </a:r>
            <a:r>
              <a:rPr lang="ar-SA" dirty="0"/>
              <a:t>الواقع ان نظرية هوسيلتز تعاني من جوانب قصور واضحة. و يبدو ذلك واضحاً – بصفة خاصة – في تحديدها للعناصر المعبرة عن الدول المتقدمة و المتخلفة (النامية) على السواء. فالعمومية – كما اشارت دراسات عديدة – ليست سائدة تماماً في الدول المتقدمة. و يصدق ذلك على اليابان و فرنسا و اوروبا بوجه عام. ففي اليابان – مثلاً – نجد النظام الاقتصادي يستند – الى حد كبير – الى افكار الولاء الشخصي و المكانة الاجتماعية التي تتحدد – اساساً – في ضوء التنظيمات السياسية التقليدية. كما ان وصف المجتمع الامريكي و غيرة من المجتمعات المتقدمة بخاصية (العمومية) لا يعد ان يكون محاولة لتغطية الصالح السائدة في هذه المجتمعات. و فضلاً عن ذلك اوضحت بحوث عديدة ان الخصوصية تسود بالفعل في كل من الطبقتين العليا و الدنيا في هذه الدول. كذلك فإن وصف هوسيلتز المجتمعات النامية بخاصية الخصوصية فيه قدر كبير من التعسف؛ ذلك ان هذه المجتمعات تعرف قدراً من العمومية لا يمكن تغافلة</a:t>
            </a:r>
            <a:r>
              <a:rPr lang="ar-SA" dirty="0" smtClean="0"/>
              <a:t>.</a:t>
            </a:r>
            <a:endParaRPr lang="ar-SA" dirty="0"/>
          </a:p>
        </p:txBody>
      </p:sp>
    </p:spTree>
    <p:extLst>
      <p:ext uri="{BB962C8B-B14F-4D97-AF65-F5344CB8AC3E}">
        <p14:creationId xmlns:p14="http://schemas.microsoft.com/office/powerpoint/2010/main" xmlns="" val="3404747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7620000" cy="5780112"/>
          </a:xfrm>
        </p:spPr>
        <p:txBody>
          <a:bodyPr>
            <a:normAutofit lnSpcReduction="10000"/>
          </a:bodyPr>
          <a:lstStyle/>
          <a:p>
            <a:r>
              <a:rPr lang="ar-SA" dirty="0" err="1" smtClean="0"/>
              <a:t>والمشكله</a:t>
            </a:r>
            <a:r>
              <a:rPr lang="ar-SA" dirty="0" smtClean="0"/>
              <a:t> الأساسية المتعلقة بمفاهيم كالعمومية والخصوصية شأنها شأن متغيرات النمط الأخرى تتمثل في أن الإطار المرجعي الذي نشير إليه قد تم اختياره بطريقة </a:t>
            </a:r>
            <a:r>
              <a:rPr lang="ar-SA" dirty="0" err="1" smtClean="0"/>
              <a:t>تعسيفية</a:t>
            </a:r>
            <a:r>
              <a:rPr lang="ar-SA" dirty="0" smtClean="0"/>
              <a:t> فما يعد عمومية في سياق معين قد يعد خصوصية في سياق آخر بحيث يمكن القول أنه على الرغم من أن مجتمعا معينا قد يتميز في داخله بالعمومية إلا أنه لا يتميز بهذه العمومية إذا ما نظرنا إلى الإنسان في كليته وشموله كإطار مرجعي وإذا ما استعنا بهذا المحك فإننا لن نجد على الإطلاق مجتمعا يتصف بالعمومية بل إننا نذهب إلى أن سلوك المجتمعات المتقدمة ماضيها وحاضرها لم يكن إلا سلوكا يتصف بالخصوصية.</a:t>
            </a:r>
          </a:p>
          <a:p>
            <a:pPr>
              <a:buNone/>
            </a:pPr>
            <a:endParaRPr lang="en-US" dirty="0" smtClean="0"/>
          </a:p>
          <a:p>
            <a:r>
              <a:rPr lang="ar-SA" dirty="0" smtClean="0"/>
              <a:t>ويمكننا بعد ذلك توجيه انتقادات </a:t>
            </a:r>
            <a:r>
              <a:rPr lang="ar-SA" dirty="0" err="1" smtClean="0"/>
              <a:t>ممائلة</a:t>
            </a:r>
            <a:r>
              <a:rPr lang="ar-SA" dirty="0" smtClean="0"/>
              <a:t> لما ذهب إليه </a:t>
            </a:r>
            <a:r>
              <a:rPr lang="ar-SA" dirty="0" err="1" smtClean="0"/>
              <a:t>هوسليتز</a:t>
            </a:r>
            <a:r>
              <a:rPr lang="ar-SA" dirty="0" smtClean="0"/>
              <a:t> من أن المجتمعات المتقدمة تتصف بخاصية الأداء بينما المجتمعات النامية بخاصية </a:t>
            </a:r>
            <a:r>
              <a:rPr lang="ar-SA" dirty="0" err="1" smtClean="0"/>
              <a:t>العزو</a:t>
            </a:r>
            <a:r>
              <a:rPr lang="ar-SA" dirty="0" smtClean="0"/>
              <a:t> ففي الولايات المتحدة نجد أن المكافأة على القيام بالوظيفة تتوقف على الأداء على حين يتوقف الالتحاق بالوظائف على الطبقة التي ينتمي إليها الشخص كذلك أشار </a:t>
            </a:r>
            <a:r>
              <a:rPr lang="ar-SA" dirty="0" err="1" smtClean="0"/>
              <a:t>هارنجتون</a:t>
            </a:r>
            <a:r>
              <a:rPr lang="ar-SA" dirty="0" smtClean="0"/>
              <a:t> إلى أن خاصية </a:t>
            </a:r>
            <a:r>
              <a:rPr lang="ar-SA" dirty="0" err="1" smtClean="0"/>
              <a:t>العزو</a:t>
            </a:r>
            <a:r>
              <a:rPr lang="ar-SA" dirty="0" smtClean="0"/>
              <a:t> تسود لدى جماهير الفقراء في الولايات المتحدة وأن المجتمع الامريكي يتجه إلى إحلال خاصية الإنجاز بخاصية </a:t>
            </a:r>
            <a:r>
              <a:rPr lang="ar-SA" dirty="0" err="1" smtClean="0"/>
              <a:t>العزو</a:t>
            </a:r>
            <a:r>
              <a:rPr lang="ar-SA" dirty="0" smtClean="0"/>
              <a:t> وفي اليابان نجد أن المكافأة التي يحصل عليها شاغل الوظيفة تستند في معظم الأحيان إلى خاصية </a:t>
            </a:r>
            <a:r>
              <a:rPr lang="ar-SA" dirty="0" err="1" smtClean="0"/>
              <a:t>العزو</a:t>
            </a:r>
            <a:r>
              <a:rPr lang="ar-SA" dirty="0" smtClean="0"/>
              <a:t> </a:t>
            </a:r>
            <a:r>
              <a:rPr lang="ar-SA" dirty="0" err="1" smtClean="0"/>
              <a:t>.</a:t>
            </a:r>
            <a:endParaRPr lang="en-US" dirty="0" smtClean="0"/>
          </a:p>
          <a:p>
            <a:pPr>
              <a:buNone/>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lstStyle/>
          <a:p>
            <a:r>
              <a:rPr lang="ar-SA" dirty="0" smtClean="0"/>
              <a:t>ومن ناحية أخرى نجد أن الواقع الذي يعيشه كثير من الدول النامية يتمثل تنفيذا لوجهة نظر </a:t>
            </a:r>
            <a:r>
              <a:rPr lang="ar-SA" dirty="0" err="1" smtClean="0"/>
              <a:t>هوسيليتز</a:t>
            </a:r>
            <a:r>
              <a:rPr lang="ar-SA" dirty="0" smtClean="0"/>
              <a:t> إذ أن من الصعب القول بأن القيادات السياسية والوطنية في أمريكا اللاتينية واسيا </a:t>
            </a:r>
            <a:r>
              <a:rPr lang="ar-SA" dirty="0" err="1" smtClean="0"/>
              <a:t>وافريقيا</a:t>
            </a:r>
            <a:r>
              <a:rPr lang="ar-SA" dirty="0" smtClean="0"/>
              <a:t> تستند جميعها إلى معايير </a:t>
            </a:r>
            <a:r>
              <a:rPr lang="ar-SA" dirty="0" err="1" smtClean="0"/>
              <a:t>العزو</a:t>
            </a:r>
            <a:r>
              <a:rPr lang="ar-SA" dirty="0" smtClean="0"/>
              <a:t> كذلك فإن هناك شواهد واقعية كثيرة تؤكد أن الذين يشغلون الأوضاع الاقتصادية والسياسية القيادية في دول اسيا </a:t>
            </a:r>
            <a:r>
              <a:rPr lang="ar-SA" dirty="0" err="1" smtClean="0"/>
              <a:t>وافريقيا</a:t>
            </a:r>
            <a:r>
              <a:rPr lang="ar-SA" dirty="0" smtClean="0"/>
              <a:t> </a:t>
            </a:r>
            <a:r>
              <a:rPr lang="ar-SA" dirty="0" err="1" smtClean="0"/>
              <a:t>وامريكا</a:t>
            </a:r>
            <a:r>
              <a:rPr lang="ar-SA" dirty="0" smtClean="0"/>
              <a:t> اللاتينية قد حصلوا مؤخرا على أوضاعهم بفضل جهودهم الشخصية وأن نجاحهم في الحصول عليها كان نتيجة لاستنادهم إلى معايير الأداء التي تزيد في دقتها ووضوحها عن تلك السائدة في الدول المتقدمة في أوروبا </a:t>
            </a:r>
            <a:r>
              <a:rPr lang="ar-SA" dirty="0" err="1" smtClean="0"/>
              <a:t>وامريكا</a:t>
            </a:r>
            <a:r>
              <a:rPr lang="ar-SA" dirty="0" smtClean="0"/>
              <a:t> الشمالية</a:t>
            </a:r>
          </a:p>
          <a:p>
            <a:pPr>
              <a:buNone/>
            </a:pPr>
            <a:endParaRPr lang="en-US" dirty="0" smtClean="0"/>
          </a:p>
          <a:p>
            <a:r>
              <a:rPr lang="ar-SA" dirty="0" smtClean="0"/>
              <a:t>كذلك يمكن القول أن بعض الدول النامية تشهد معايير محددة للأداء </a:t>
            </a:r>
            <a:r>
              <a:rPr lang="ar-SA" dirty="0" err="1" smtClean="0"/>
              <a:t>قالنجاح</a:t>
            </a:r>
            <a:r>
              <a:rPr lang="ar-SA" dirty="0" smtClean="0"/>
              <a:t> الذي يحققه رجال الأعمال يتوقف غالبا على قدراتهم الشخصية في الدخول في </a:t>
            </a:r>
            <a:r>
              <a:rPr lang="ar-SA" dirty="0" err="1" smtClean="0"/>
              <a:t>مقاصات</a:t>
            </a:r>
            <a:r>
              <a:rPr lang="ar-SA" dirty="0" smtClean="0"/>
              <a:t> ومناقصات ومساومات ناجحة وان التفاوت في الدخول الناجم عن ذلك </a:t>
            </a:r>
            <a:r>
              <a:rPr lang="ar-SA" dirty="0" err="1" smtClean="0"/>
              <a:t>لايزيد</a:t>
            </a:r>
            <a:r>
              <a:rPr lang="ar-SA" dirty="0" smtClean="0"/>
              <a:t> عن قرينه في الدول المتقدمة على نظام اقتصادي احتكاري </a:t>
            </a:r>
            <a:endParaRPr lang="en-US" dirty="0" smtClean="0"/>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normAutofit lnSpcReduction="10000"/>
          </a:bodyPr>
          <a:lstStyle/>
          <a:p>
            <a:r>
              <a:rPr lang="ar-SA" dirty="0" smtClean="0"/>
              <a:t>ويذهب البعض إلى أن انتشار الفساد في الدول النامية هو دليل واضح على ان هذه الدول تتصف بخاصية </a:t>
            </a:r>
            <a:r>
              <a:rPr lang="ar-SA" dirty="0" err="1" smtClean="0"/>
              <a:t>العزو</a:t>
            </a:r>
            <a:r>
              <a:rPr lang="ar-SA" dirty="0" smtClean="0"/>
              <a:t> ومن الطبيعي ان وجهة النظر هذه تتجاهل دراسة الفساد في فترات زمنية مختلفة وفي مجتمعات متباينة ذلك لأن الفساد يتوقف إلى حد ما على البيئة القانونية في مجتمع معين حلال فتر زمنية إن </a:t>
            </a:r>
            <a:r>
              <a:rPr lang="ar-SA" dirty="0" err="1" smtClean="0"/>
              <a:t>مايبدو</a:t>
            </a:r>
            <a:r>
              <a:rPr lang="ar-SA" dirty="0" smtClean="0"/>
              <a:t> لنا هاما في هذا المجال ليس هو البرهنة على انتشار خاصية </a:t>
            </a:r>
            <a:r>
              <a:rPr lang="ar-SA" dirty="0" err="1" smtClean="0"/>
              <a:t>العزو</a:t>
            </a:r>
            <a:r>
              <a:rPr lang="ar-SA" dirty="0" smtClean="0"/>
              <a:t> في الدول النامية بل دراسة السياق الاجتماعي للفساد</a:t>
            </a:r>
            <a:endParaRPr lang="en-US" dirty="0" smtClean="0"/>
          </a:p>
          <a:p>
            <a:r>
              <a:rPr lang="ar-SA" dirty="0" smtClean="0"/>
              <a:t> </a:t>
            </a:r>
            <a:endParaRPr lang="en-US" dirty="0" smtClean="0"/>
          </a:p>
          <a:p>
            <a:r>
              <a:rPr lang="ar-SA" dirty="0" smtClean="0"/>
              <a:t>وأخيرا يمكننا انتقاد ما ذهب إليه </a:t>
            </a:r>
            <a:r>
              <a:rPr lang="ar-SA" dirty="0" err="1" smtClean="0"/>
              <a:t>هوسيلتز</a:t>
            </a:r>
            <a:r>
              <a:rPr lang="ar-SA" dirty="0" smtClean="0"/>
              <a:t> من أن تخصيص الدور يسود المجتمعات المتقدمة وأن تشتت الدور يسود المجتمعات المتخلفة فالأدوار العليا في بلد كالولايات المتحدة الأمريكية تتشابك فيما بينها تشابكا معقدا بحيث ترتبط الأدوار العليا ارتباطا وثيقا وقد يكون </a:t>
            </a:r>
            <a:r>
              <a:rPr lang="ar-SA" dirty="0" err="1" smtClean="0"/>
              <a:t>هوسيلتز</a:t>
            </a:r>
            <a:r>
              <a:rPr lang="ar-SA" dirty="0" smtClean="0"/>
              <a:t> صادقا في وصفه للأدوار في الدول النامية بعدم التخصيصي فذوو الدخل الضئيلة في هذه الدول يقومون بالفعل بممارسة مهن أخرى حتى يستطيعوا مواجهة أعباء الحياة كما أن الأدوار الاجتماعية التي يؤديها أفراد الطبقة العليا في الدول النامية لا تقل انتشارا وبعدا عن التخصيص غير أن الأمر يقضي توضيح نقطة هامة هي أن الوظائف الوسيطة في الدول النامية تتصف بطابع تخصيصي محدد ويشغل هذه الوظائف أفراد الطبقة الوسطى المؤلفه من ضباط الجيش ومؤلفي الحكومة وصغار المديرين وغيرهم.</a:t>
            </a:r>
            <a:endParaRPr lang="en-US" dirty="0" smtClean="0"/>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7620000" cy="5376664"/>
          </a:xfrm>
        </p:spPr>
        <p:txBody>
          <a:bodyPr>
            <a:noAutofit/>
          </a:bodyPr>
          <a:lstStyle/>
          <a:p>
            <a:r>
              <a:rPr lang="ar-SA" sz="1800" b="1" dirty="0" smtClean="0"/>
              <a:t>ونجد أن تحليل </a:t>
            </a:r>
            <a:r>
              <a:rPr lang="ar-SA" sz="1800" b="1" dirty="0" err="1" smtClean="0"/>
              <a:t>هوسليتز</a:t>
            </a:r>
            <a:r>
              <a:rPr lang="ar-SA" sz="1800" b="1" dirty="0" smtClean="0"/>
              <a:t> يعاني من افتقاد النظره الكلية التاريخية الشاملة فهو يختزل عملية التنمية الى مجرد </a:t>
            </a:r>
          </a:p>
          <a:p>
            <a:pPr>
              <a:buNone/>
            </a:pPr>
            <a:r>
              <a:rPr lang="ar-SA" sz="1800" b="1" dirty="0" smtClean="0"/>
              <a:t>اكتساب الدول المتخلفة لخصائص الدول المتقدمة وهو يخلع على الادوار الاجتماعية نفس الوزن او الاهمية بالنسبة </a:t>
            </a:r>
          </a:p>
          <a:p>
            <a:pPr>
              <a:buNone/>
            </a:pPr>
            <a:r>
              <a:rPr lang="ar-SA" sz="1800" b="1" dirty="0" smtClean="0"/>
              <a:t>لكل من التنمية والتخلف.</a:t>
            </a:r>
          </a:p>
          <a:p>
            <a:r>
              <a:rPr lang="ar-SA" sz="1800" b="1" dirty="0" smtClean="0"/>
              <a:t>كذلك فإن معالجة </a:t>
            </a:r>
            <a:r>
              <a:rPr lang="ar-SA" sz="1800" b="1" dirty="0" err="1" smtClean="0"/>
              <a:t>هوسليتز</a:t>
            </a:r>
            <a:r>
              <a:rPr lang="ar-SA" sz="1800" b="1" dirty="0" smtClean="0"/>
              <a:t> لعناصر التخلف كانت معالجة جزئية إلى حد كبير ذلك لأنه وصف الدول النامية </a:t>
            </a:r>
          </a:p>
          <a:p>
            <a:pPr>
              <a:buNone/>
            </a:pPr>
            <a:r>
              <a:rPr lang="ar-SA" sz="1800" b="1" dirty="0" smtClean="0"/>
              <a:t>بالتخلف دون أن يحاول التعرف على الظروف </a:t>
            </a:r>
            <a:r>
              <a:rPr lang="ar-SA" sz="1800" b="1" dirty="0" err="1" smtClean="0"/>
              <a:t>التارخية</a:t>
            </a:r>
            <a:r>
              <a:rPr lang="ar-SA" sz="1800" b="1" dirty="0" smtClean="0"/>
              <a:t> البنائية التي أسهمت في حدوث تخلف هذه </a:t>
            </a:r>
            <a:r>
              <a:rPr lang="ar-SA" sz="1800" b="1" dirty="0" err="1" smtClean="0"/>
              <a:t>الدول </a:t>
            </a:r>
            <a:r>
              <a:rPr lang="ar-SA" sz="1800" b="1" dirty="0" smtClean="0"/>
              <a:t>.لقد ربط </a:t>
            </a:r>
          </a:p>
          <a:p>
            <a:pPr>
              <a:buNone/>
            </a:pPr>
            <a:r>
              <a:rPr lang="ar-SA" sz="1800" b="1" dirty="0" err="1" smtClean="0"/>
              <a:t>هوسليتز</a:t>
            </a:r>
            <a:r>
              <a:rPr lang="ar-SA" sz="1800" b="1" dirty="0" smtClean="0"/>
              <a:t> التخلف بوجود </a:t>
            </a:r>
            <a:r>
              <a:rPr lang="ar-SA" sz="1800" b="1" dirty="0" err="1" smtClean="0"/>
              <a:t>الاسره</a:t>
            </a:r>
            <a:r>
              <a:rPr lang="ar-SA" sz="1800" b="1" dirty="0" smtClean="0"/>
              <a:t> الممتدة والقبيلة البدائية والمجتمع الشعبي والقطاع التقليدي من المجتمع المزدوج من </a:t>
            </a:r>
          </a:p>
          <a:p>
            <a:pPr>
              <a:buNone/>
            </a:pPr>
            <a:r>
              <a:rPr lang="ar-SA" sz="1800" b="1" dirty="0" smtClean="0"/>
              <a:t>عناصر تقليدية وعناصر حديثة.ولم يحاول ربط هذه الخصائص بالتقدم كما لم يحاول ربطها بالتنظيم الاجتماعي </a:t>
            </a:r>
          </a:p>
          <a:p>
            <a:pPr>
              <a:buNone/>
            </a:pPr>
            <a:r>
              <a:rPr lang="ar-SA" sz="1800" b="1" dirty="0" smtClean="0"/>
              <a:t>السائد في العالم ككل وهنا تبدو وجاهة </a:t>
            </a:r>
            <a:r>
              <a:rPr lang="ar-SA" sz="1800" b="1" dirty="0" err="1" smtClean="0"/>
              <a:t>ماذهب</a:t>
            </a:r>
            <a:r>
              <a:rPr lang="ar-SA" sz="1800" b="1" dirty="0" smtClean="0"/>
              <a:t> الية فرانك من ان النسق الاجتماعي الذي يلعب في الوقت الحاضر </a:t>
            </a:r>
          </a:p>
          <a:p>
            <a:pPr>
              <a:buNone/>
            </a:pPr>
            <a:r>
              <a:rPr lang="ar-SA" sz="1800" b="1" dirty="0" smtClean="0"/>
              <a:t>الدور الاساسي في احداث التخلف ليس هو </a:t>
            </a:r>
            <a:r>
              <a:rPr lang="ar-SA" sz="1800" b="1" dirty="0" err="1" smtClean="0"/>
              <a:t>الاسره</a:t>
            </a:r>
            <a:r>
              <a:rPr lang="ar-SA" sz="1800" b="1" dirty="0" smtClean="0"/>
              <a:t> او القبيلة او المجتمع المحلي وليس هو دولة أو دولا متخلفة </a:t>
            </a:r>
          </a:p>
          <a:p>
            <a:pPr>
              <a:buNone/>
            </a:pPr>
            <a:r>
              <a:rPr lang="ar-SA" sz="1800" b="1" dirty="0" err="1" smtClean="0"/>
              <a:t>وانما</a:t>
            </a:r>
            <a:r>
              <a:rPr lang="ar-SA" sz="1800" b="1" dirty="0" smtClean="0"/>
              <a:t> هو شيء أكبر من ذلك بكثير.</a:t>
            </a:r>
            <a:endParaRPr lang="ar-SA" sz="1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7620000" cy="5780112"/>
          </a:xfrm>
        </p:spPr>
        <p:txBody>
          <a:bodyPr>
            <a:normAutofit/>
          </a:bodyPr>
          <a:lstStyle/>
          <a:p>
            <a:r>
              <a:rPr lang="ar-SA" dirty="0" smtClean="0"/>
              <a:t>وقد حاول </a:t>
            </a:r>
            <a:r>
              <a:rPr lang="ar-SA" dirty="0" err="1" smtClean="0"/>
              <a:t>هوسليتز</a:t>
            </a:r>
            <a:r>
              <a:rPr lang="ar-SA" dirty="0" smtClean="0"/>
              <a:t> بتحليله السوسيولوجي تدعيم الاتجاه الذي عبر عنه </a:t>
            </a:r>
            <a:r>
              <a:rPr lang="ar-SA" dirty="0" err="1" smtClean="0"/>
              <a:t>بارسونز</a:t>
            </a:r>
            <a:r>
              <a:rPr lang="ar-SA" dirty="0" smtClean="0"/>
              <a:t> (أبو الوظيفية في علم الاجتماع الامريكي) وهو الاتجاه </a:t>
            </a:r>
          </a:p>
          <a:p>
            <a:pPr>
              <a:buNone/>
            </a:pPr>
            <a:r>
              <a:rPr lang="ar-SA" dirty="0" smtClean="0"/>
              <a:t>الذي يحاول إظهار جوانب الانساق والتكامل في المجتمع </a:t>
            </a:r>
            <a:r>
              <a:rPr lang="ar-SA" dirty="0" err="1" smtClean="0"/>
              <a:t>واخفاء</a:t>
            </a:r>
            <a:r>
              <a:rPr lang="ar-SA" dirty="0" smtClean="0"/>
              <a:t> جوانب الاستغلال </a:t>
            </a:r>
            <a:r>
              <a:rPr lang="ar-SA" dirty="0" err="1" smtClean="0"/>
              <a:t>والسيطره</a:t>
            </a:r>
            <a:r>
              <a:rPr lang="ar-SA" dirty="0" smtClean="0"/>
              <a:t> </a:t>
            </a:r>
            <a:r>
              <a:rPr lang="ar-SA" dirty="0" err="1" smtClean="0"/>
              <a:t>فيه.</a:t>
            </a:r>
            <a:r>
              <a:rPr lang="ar-SA" dirty="0" smtClean="0"/>
              <a:t> كما ذهب احد البنائيين </a:t>
            </a:r>
            <a:r>
              <a:rPr lang="ar-SA" dirty="0" err="1" smtClean="0"/>
              <a:t>الحقيقيين</a:t>
            </a:r>
            <a:r>
              <a:rPr lang="ar-SA" dirty="0" smtClean="0"/>
              <a:t> قد تخلى </a:t>
            </a:r>
          </a:p>
          <a:p>
            <a:pPr>
              <a:buNone/>
            </a:pPr>
            <a:r>
              <a:rPr lang="ar-SA" dirty="0" smtClean="0"/>
              <a:t>عن اسس علم الاجتماع الكلاسيكي لكي يتجه بعلم الاجتماع الى ابعد مما لا يستطيع </a:t>
            </a:r>
            <a:r>
              <a:rPr lang="ar-SA" dirty="0" err="1" smtClean="0"/>
              <a:t>تحقيقة</a:t>
            </a:r>
            <a:r>
              <a:rPr lang="ar-SA" dirty="0" smtClean="0"/>
              <a:t>.ان النظرية </a:t>
            </a:r>
            <a:r>
              <a:rPr lang="ar-SA" dirty="0" err="1" smtClean="0"/>
              <a:t>السوسيولوجية</a:t>
            </a:r>
            <a:r>
              <a:rPr lang="ar-SA" dirty="0" smtClean="0"/>
              <a:t> </a:t>
            </a:r>
            <a:r>
              <a:rPr lang="ar-SA" dirty="0" err="1" smtClean="0"/>
              <a:t>الحديثة </a:t>
            </a:r>
            <a:r>
              <a:rPr lang="ar-SA" dirty="0" smtClean="0"/>
              <a:t>(بتعبير </a:t>
            </a:r>
          </a:p>
          <a:p>
            <a:pPr>
              <a:buNone/>
            </a:pPr>
            <a:r>
              <a:rPr lang="ar-SA" dirty="0" err="1" smtClean="0"/>
              <a:t>بارسونز</a:t>
            </a:r>
            <a:r>
              <a:rPr lang="ar-SA" dirty="0" smtClean="0"/>
              <a:t>) بما تستند علية من نزعة بنائية لا تستطيع ان تذهب الى ابعد من تفسير الاجزاء او العلاقات المتساندة بينها فهي لا تستطيع تفسير </a:t>
            </a:r>
          </a:p>
          <a:p>
            <a:pPr>
              <a:buNone/>
            </a:pPr>
            <a:r>
              <a:rPr lang="ar-SA" dirty="0" smtClean="0"/>
              <a:t>او تحليل علة وجود البناء الاجتماعي ككل.</a:t>
            </a:r>
          </a:p>
          <a:p>
            <a:endParaRPr lang="ar-SA" dirty="0" smtClean="0"/>
          </a:p>
          <a:p>
            <a:endParaRPr lang="ar-SA" dirty="0" smtClean="0"/>
          </a:p>
          <a:p>
            <a:r>
              <a:rPr lang="ar-SA" dirty="0" smtClean="0"/>
              <a:t>ويترتب على ذلك ان الاسهامات التي قدمها ممثلو هذه النظرية الحديثه في فهم التنمية الاقتصادية والتغير الثقافي لا تستطيع ان توضح لنا </a:t>
            </a:r>
          </a:p>
          <a:p>
            <a:pPr>
              <a:buNone/>
            </a:pPr>
            <a:r>
              <a:rPr lang="ar-SA" dirty="0" err="1" smtClean="0"/>
              <a:t>النشأه</a:t>
            </a:r>
            <a:r>
              <a:rPr lang="ar-SA" dirty="0" smtClean="0"/>
              <a:t> التاريخية والتحولات المعاصرة والاتجاهات المقبلة التي يمكن ان يخذها النسق الاجتماعي القائم.</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620000" cy="5852120"/>
          </a:xfrm>
        </p:spPr>
        <p:txBody>
          <a:bodyPr>
            <a:normAutofit/>
          </a:bodyPr>
          <a:lstStyle/>
          <a:p>
            <a:r>
              <a:rPr lang="ar-SA" dirty="0" smtClean="0"/>
              <a:t>وقد حاول </a:t>
            </a:r>
            <a:r>
              <a:rPr lang="ar-SA" dirty="0" err="1" smtClean="0"/>
              <a:t>هوسليتز</a:t>
            </a:r>
            <a:r>
              <a:rPr lang="ar-SA" dirty="0" smtClean="0"/>
              <a:t> البرهنة على ان تحقيق التنمية الاقتصادية يمكن ان يتم بتوسيع نطاق الطبقة الوسطى وزيادة معدلات الحراك </a:t>
            </a:r>
          </a:p>
          <a:p>
            <a:pPr>
              <a:buNone/>
            </a:pPr>
            <a:r>
              <a:rPr lang="ar-SA" dirty="0" smtClean="0"/>
              <a:t>الاجتماعي.غير ان البعض قد اوضح ا </a:t>
            </a:r>
            <a:r>
              <a:rPr lang="ar-SA" dirty="0" err="1" smtClean="0"/>
              <a:t>مايذهب</a:t>
            </a:r>
            <a:r>
              <a:rPr lang="ar-SA" dirty="0" smtClean="0"/>
              <a:t> اليه </a:t>
            </a:r>
            <a:r>
              <a:rPr lang="ar-SA" dirty="0" err="1" smtClean="0"/>
              <a:t>هوسليتز</a:t>
            </a:r>
            <a:r>
              <a:rPr lang="ar-SA" dirty="0" smtClean="0"/>
              <a:t> لا يستطيع ان يسهم في تنمية الدول المتخلفة بقدر </a:t>
            </a:r>
            <a:r>
              <a:rPr lang="ar-SA" dirty="0" err="1" smtClean="0"/>
              <a:t>مايسهم</a:t>
            </a:r>
            <a:r>
              <a:rPr lang="ar-SA" dirty="0" smtClean="0"/>
              <a:t> في زيادة وتدعيم </a:t>
            </a:r>
          </a:p>
          <a:p>
            <a:pPr>
              <a:buNone/>
            </a:pPr>
            <a:r>
              <a:rPr lang="ar-SA" dirty="0" err="1" smtClean="0"/>
              <a:t>تخلفها </a:t>
            </a:r>
            <a:r>
              <a:rPr lang="ar-SA" dirty="0" smtClean="0"/>
              <a:t>.ولقد اوضح فرانك ان الطبقة الوسطى تمثل على الدوام السند الشعبي الاساسي للديكتاتوريات السياسية </a:t>
            </a:r>
            <a:r>
              <a:rPr lang="ar-SA" dirty="0" err="1" smtClean="0"/>
              <a:t>الرجعية </a:t>
            </a:r>
            <a:r>
              <a:rPr lang="ar-SA" dirty="0" smtClean="0"/>
              <a:t>.حينما يزداد نصيب </a:t>
            </a:r>
          </a:p>
          <a:p>
            <a:pPr>
              <a:buNone/>
            </a:pPr>
            <a:r>
              <a:rPr lang="ar-SA" dirty="0" smtClean="0"/>
              <a:t>دخل الطبقة الوسطى من الدخل القومي فان ذلك يكون على حساب الجماهير </a:t>
            </a:r>
            <a:r>
              <a:rPr lang="ar-SA" dirty="0" err="1" smtClean="0"/>
              <a:t>العريضه</a:t>
            </a:r>
            <a:r>
              <a:rPr lang="ar-SA" dirty="0" smtClean="0"/>
              <a:t> والفقراء بصفة خاصة.</a:t>
            </a:r>
          </a:p>
          <a:p>
            <a:endParaRPr lang="ar-SA" dirty="0" smtClean="0"/>
          </a:p>
          <a:p>
            <a:r>
              <a:rPr lang="ar-SA" dirty="0" smtClean="0"/>
              <a:t>ففي امريكا اللاتينية مثلا نجد ان هاتين </a:t>
            </a:r>
            <a:r>
              <a:rPr lang="ar-SA" dirty="0" err="1" smtClean="0"/>
              <a:t>الخاصيتين </a:t>
            </a:r>
            <a:r>
              <a:rPr lang="ar-SA" dirty="0" smtClean="0"/>
              <a:t>(أي كبر حجم الطبقة الوسطى وارتفاع معدل الحراك الاجتماعي) متوافرتان بشكل </a:t>
            </a:r>
          </a:p>
          <a:p>
            <a:pPr>
              <a:buNone/>
            </a:pPr>
            <a:r>
              <a:rPr lang="ar-SA" dirty="0" smtClean="0"/>
              <a:t>واضح في شيلي </a:t>
            </a:r>
            <a:r>
              <a:rPr lang="ar-SA" dirty="0" err="1" smtClean="0"/>
              <a:t>والارجنتين</a:t>
            </a:r>
            <a:r>
              <a:rPr lang="ar-SA" dirty="0" smtClean="0"/>
              <a:t> ومع ذلك فان هاتين الدولتين لا تمثلان أعلى دول امريكا اللاتينية في مجال التقدم </a:t>
            </a:r>
            <a:r>
              <a:rPr lang="ar-SA" dirty="0" err="1" smtClean="0"/>
              <a:t>الاقتصادي .</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620000" cy="5852120"/>
          </a:xfrm>
        </p:spPr>
        <p:txBody>
          <a:bodyPr>
            <a:normAutofit/>
          </a:bodyPr>
          <a:lstStyle/>
          <a:p>
            <a:r>
              <a:rPr lang="ar-SA" dirty="0" smtClean="0"/>
              <a:t>وباختصار فان نظرية </a:t>
            </a:r>
            <a:r>
              <a:rPr lang="ar-SA" dirty="0" err="1" smtClean="0"/>
              <a:t>هوسلتز</a:t>
            </a:r>
            <a:r>
              <a:rPr lang="ar-SA" dirty="0" smtClean="0"/>
              <a:t> لم تضع في اعتبارها الاوضاع الخارجية المحيطه بالمجتمعات </a:t>
            </a:r>
            <a:r>
              <a:rPr lang="ar-SA" dirty="0" err="1" smtClean="0"/>
              <a:t>المتحلفة</a:t>
            </a:r>
            <a:r>
              <a:rPr lang="ar-SA" dirty="0" smtClean="0"/>
              <a:t> وعلاقاتها التاريخية بالدول المتقدمة </a:t>
            </a:r>
          </a:p>
          <a:p>
            <a:pPr>
              <a:buNone/>
            </a:pPr>
            <a:r>
              <a:rPr lang="ar-SA" dirty="0" smtClean="0"/>
              <a:t>ونحن لا نقصد بهذه الانتقادات عدم الاستعانة بالنماذج المثالية في دراسة واقع الدول النامية.ولكن يجب ان لا يعوقنا ذلك عن فهم التخلف </a:t>
            </a:r>
          </a:p>
          <a:p>
            <a:pPr>
              <a:buNone/>
            </a:pPr>
            <a:r>
              <a:rPr lang="ar-SA" dirty="0" smtClean="0"/>
              <a:t>والتنمية حتى لا تصبح الاستعانة بالنماذج المثالية غاية في حد </a:t>
            </a:r>
            <a:r>
              <a:rPr lang="ar-SA" dirty="0" err="1" smtClean="0"/>
              <a:t>ذاتها .</a:t>
            </a:r>
            <a:endParaRPr lang="ar-SA" dirty="0" smtClean="0"/>
          </a:p>
          <a:p>
            <a:endParaRPr lang="ar-SA" dirty="0" smtClean="0"/>
          </a:p>
          <a:p>
            <a:r>
              <a:rPr lang="ar-SA" dirty="0" smtClean="0"/>
              <a:t>ولقد فدم نيل </a:t>
            </a:r>
            <a:r>
              <a:rPr lang="ar-SA" dirty="0" err="1" smtClean="0"/>
              <a:t>سملسر</a:t>
            </a:r>
            <a:r>
              <a:rPr lang="ar-SA" dirty="0" smtClean="0"/>
              <a:t> محاولة مماثلة لدراسة المجتمعات النامية في تحولها حيث ذهب الى ان العمليات التنموية تتمثل اساسا في التباين البنائي </a:t>
            </a:r>
          </a:p>
          <a:p>
            <a:pPr>
              <a:buNone/>
            </a:pPr>
            <a:r>
              <a:rPr lang="ar-SA" dirty="0" smtClean="0"/>
              <a:t>والتكامل وهنا نجد تأثره بكل من سبنسر </a:t>
            </a:r>
            <a:r>
              <a:rPr lang="ar-SA" dirty="0" err="1" smtClean="0"/>
              <a:t>ودوركايم</a:t>
            </a:r>
            <a:r>
              <a:rPr lang="ar-SA" dirty="0" smtClean="0"/>
              <a:t> اوضح </a:t>
            </a:r>
            <a:r>
              <a:rPr lang="ar-SA" dirty="0" err="1" smtClean="0"/>
              <a:t>مايكون</a:t>
            </a:r>
            <a:r>
              <a:rPr lang="ar-SA" dirty="0" smtClean="0"/>
              <a:t>  والتحديث او التنمية عند </a:t>
            </a:r>
            <a:r>
              <a:rPr lang="ar-SA" dirty="0" err="1" smtClean="0"/>
              <a:t>سملسر</a:t>
            </a:r>
            <a:r>
              <a:rPr lang="ar-SA" dirty="0" smtClean="0"/>
              <a:t> يتضمن تحولا في بعض متغيرات </a:t>
            </a:r>
          </a:p>
          <a:p>
            <a:pPr>
              <a:buNone/>
            </a:pPr>
            <a:r>
              <a:rPr lang="ar-SA" dirty="0" err="1" smtClean="0"/>
              <a:t>الحياه</a:t>
            </a:r>
            <a:r>
              <a:rPr lang="ar-SA" dirty="0" smtClean="0"/>
              <a:t> مثل التكنولوجيا(أي ان تصبح اكثر تعقيدا) </a:t>
            </a:r>
            <a:r>
              <a:rPr lang="ar-SA" dirty="0" err="1" smtClean="0"/>
              <a:t>والسكان </a:t>
            </a:r>
            <a:r>
              <a:rPr lang="ar-SA" dirty="0" smtClean="0"/>
              <a:t>(مزيد من التحول الى </a:t>
            </a:r>
            <a:r>
              <a:rPr lang="ar-SA" dirty="0" err="1" smtClean="0"/>
              <a:t>المدن )</a:t>
            </a:r>
            <a:endParaRPr lang="ar-SA" dirty="0" smtClean="0"/>
          </a:p>
          <a:p>
            <a:pPr>
              <a:buNone/>
            </a:pPr>
            <a:endParaRPr lang="ar-SA" dirty="0" smtClean="0"/>
          </a:p>
          <a:p>
            <a:r>
              <a:rPr lang="ar-SA" dirty="0" err="1" smtClean="0"/>
              <a:t>والزراعة </a:t>
            </a:r>
            <a:r>
              <a:rPr lang="ar-SA" dirty="0" smtClean="0"/>
              <a:t>(مزيد من الانتاج </a:t>
            </a:r>
            <a:r>
              <a:rPr lang="ar-SA" dirty="0" err="1" smtClean="0"/>
              <a:t>التجاري </a:t>
            </a:r>
            <a:r>
              <a:rPr lang="ar-SA" dirty="0" smtClean="0"/>
              <a:t>) </a:t>
            </a:r>
            <a:r>
              <a:rPr lang="ar-SA" dirty="0" err="1" smtClean="0"/>
              <a:t>والاسره</a:t>
            </a:r>
            <a:r>
              <a:rPr lang="ar-SA" dirty="0" smtClean="0"/>
              <a:t> (مزيد من الاسر النووية) </a:t>
            </a:r>
            <a:r>
              <a:rPr lang="ar-SA" dirty="0" err="1" smtClean="0"/>
              <a:t>والدين </a:t>
            </a:r>
            <a:r>
              <a:rPr lang="ar-SA" dirty="0" smtClean="0"/>
              <a:t>(مزيد من العلمانية </a:t>
            </a:r>
            <a:r>
              <a:rPr lang="ar-SA" dirty="0" err="1" smtClean="0"/>
              <a:t>وهكذا.....</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068144"/>
          </a:xfrm>
        </p:spPr>
        <p:txBody>
          <a:bodyPr>
            <a:normAutofit/>
          </a:bodyPr>
          <a:lstStyle/>
          <a:p>
            <a:r>
              <a:rPr lang="ar-SA" dirty="0" smtClean="0"/>
              <a:t>وباختصار فان نظرية </a:t>
            </a:r>
            <a:r>
              <a:rPr lang="ar-SA" dirty="0" err="1" smtClean="0"/>
              <a:t>هوسلتز</a:t>
            </a:r>
            <a:r>
              <a:rPr lang="ar-SA" dirty="0" smtClean="0"/>
              <a:t> لم تضع في اعتبارها الاوضاع الخارجية المحيطه بالمجتمعات </a:t>
            </a:r>
            <a:r>
              <a:rPr lang="ar-SA" dirty="0" err="1" smtClean="0"/>
              <a:t>المتحلفة</a:t>
            </a:r>
            <a:r>
              <a:rPr lang="ar-SA" dirty="0" smtClean="0"/>
              <a:t> وعلاقاتها التاريخية بالدول المتقدمة </a:t>
            </a:r>
          </a:p>
          <a:p>
            <a:pPr>
              <a:buNone/>
            </a:pPr>
            <a:r>
              <a:rPr lang="ar-SA" dirty="0" smtClean="0"/>
              <a:t>ونحن لا نقصد بهذه الانتقادات عدم الاستعانة بالنماذج المثالية في دراسة واقع الدول النامية.ولكن يجب ان لا يعوقنا ذلك عن فهم التخلف </a:t>
            </a:r>
          </a:p>
          <a:p>
            <a:pPr>
              <a:buNone/>
            </a:pPr>
            <a:r>
              <a:rPr lang="ar-SA" dirty="0" smtClean="0"/>
              <a:t>والتنمية حتى لا تصبح الاستعانة بالنماذج المثالية غاية في حد </a:t>
            </a:r>
            <a:r>
              <a:rPr lang="ar-SA" dirty="0" err="1" smtClean="0"/>
              <a:t>ذاتها .</a:t>
            </a:r>
            <a:endParaRPr lang="ar-SA" dirty="0" smtClean="0"/>
          </a:p>
          <a:p>
            <a:endParaRPr lang="ar-SA" dirty="0" smtClean="0"/>
          </a:p>
          <a:p>
            <a:endParaRPr lang="ar-SA" dirty="0" smtClean="0"/>
          </a:p>
          <a:p>
            <a:r>
              <a:rPr lang="ar-SA" dirty="0" smtClean="0"/>
              <a:t>ولقد فدم نيل </a:t>
            </a:r>
            <a:r>
              <a:rPr lang="ar-SA" dirty="0" err="1" smtClean="0"/>
              <a:t>سملسر</a:t>
            </a:r>
            <a:r>
              <a:rPr lang="ar-SA" dirty="0" smtClean="0"/>
              <a:t> محاولة مماثلة لدراسة المجتمعات النامية في تحولها حيث ذهب الى ان العمليات التنموية تتمثل اساسا في التباين البنائي </a:t>
            </a:r>
          </a:p>
          <a:p>
            <a:pPr>
              <a:buNone/>
            </a:pPr>
            <a:r>
              <a:rPr lang="ar-SA" dirty="0" smtClean="0"/>
              <a:t>والتكامل وهنا نجد تأثره بكل من سبنسر </a:t>
            </a:r>
            <a:r>
              <a:rPr lang="ar-SA" dirty="0" err="1" smtClean="0"/>
              <a:t>ودوركايم</a:t>
            </a:r>
            <a:r>
              <a:rPr lang="ar-SA" dirty="0" smtClean="0"/>
              <a:t> اوضح </a:t>
            </a:r>
            <a:r>
              <a:rPr lang="ar-SA" dirty="0" err="1" smtClean="0"/>
              <a:t>مايكون</a:t>
            </a:r>
            <a:r>
              <a:rPr lang="ar-SA" dirty="0" smtClean="0"/>
              <a:t>  والتحديث او التنمية عند </a:t>
            </a:r>
            <a:r>
              <a:rPr lang="ar-SA" dirty="0" err="1" smtClean="0"/>
              <a:t>سملسر</a:t>
            </a:r>
            <a:r>
              <a:rPr lang="ar-SA" dirty="0" smtClean="0"/>
              <a:t> يتضمن تحولا في بعض متغيرات </a:t>
            </a:r>
          </a:p>
          <a:p>
            <a:pPr>
              <a:buNone/>
            </a:pPr>
            <a:r>
              <a:rPr lang="ar-SA" dirty="0" err="1" smtClean="0"/>
              <a:t>الحياه</a:t>
            </a:r>
            <a:r>
              <a:rPr lang="ar-SA" dirty="0" smtClean="0"/>
              <a:t> مثل التكنولوجيا(أي ان تصبح اكثر تعقيدا) </a:t>
            </a:r>
            <a:r>
              <a:rPr lang="ar-SA" dirty="0" err="1" smtClean="0"/>
              <a:t>والسكان </a:t>
            </a:r>
            <a:r>
              <a:rPr lang="ar-SA" dirty="0" smtClean="0"/>
              <a:t>(مزيد من التحول الى </a:t>
            </a:r>
            <a:r>
              <a:rPr lang="ar-SA" dirty="0" err="1" smtClean="0"/>
              <a:t>المدن )</a:t>
            </a:r>
            <a:endParaRPr lang="ar-SA" dirty="0" smtClean="0"/>
          </a:p>
          <a:p>
            <a:pPr>
              <a:buNone/>
            </a:pPr>
            <a:endParaRPr lang="ar-SA" dirty="0" smtClean="0"/>
          </a:p>
          <a:p>
            <a:r>
              <a:rPr lang="ar-SA" dirty="0" err="1" smtClean="0"/>
              <a:t>والزراعة </a:t>
            </a:r>
            <a:r>
              <a:rPr lang="ar-SA" dirty="0" smtClean="0"/>
              <a:t>(مزيد من الانتاج </a:t>
            </a:r>
            <a:r>
              <a:rPr lang="ar-SA" dirty="0" err="1" smtClean="0"/>
              <a:t>التجاري </a:t>
            </a:r>
            <a:r>
              <a:rPr lang="ar-SA" dirty="0" smtClean="0"/>
              <a:t>) </a:t>
            </a:r>
            <a:r>
              <a:rPr lang="ar-SA" dirty="0" err="1" smtClean="0"/>
              <a:t>والاسره</a:t>
            </a:r>
            <a:r>
              <a:rPr lang="ar-SA" dirty="0" smtClean="0"/>
              <a:t> (مزيد من الاسر النووية) </a:t>
            </a:r>
            <a:r>
              <a:rPr lang="ar-SA" dirty="0" err="1" smtClean="0"/>
              <a:t>والدين </a:t>
            </a:r>
            <a:r>
              <a:rPr lang="ar-SA" dirty="0" smtClean="0"/>
              <a:t>(مزيد من العلمانية </a:t>
            </a:r>
            <a:r>
              <a:rPr lang="ar-SA" dirty="0" err="1" smtClean="0"/>
              <a:t>وهكذا.....</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7620000" cy="5780112"/>
          </a:xfrm>
        </p:spPr>
        <p:txBody>
          <a:bodyPr/>
          <a:lstStyle/>
          <a:p>
            <a:r>
              <a:rPr lang="ar-SA" dirty="0" smtClean="0"/>
              <a:t>هو أكثر الاتجاهات النظرية شيوعاً في دراسة الدول النامية ويتخذ هذا الاتجاه شكلين أساسيين :الأول:كمي, والثاني: كيفي. </a:t>
            </a:r>
            <a:r>
              <a:rPr lang="ar-SA" u="sng" dirty="0" smtClean="0">
                <a:solidFill>
                  <a:srgbClr val="FF0000"/>
                </a:solidFill>
              </a:rPr>
              <a:t>وتتمثل الإجراءات المنهجية التي يتبعها هذا الاتجاه فيما يلي:</a:t>
            </a:r>
            <a:endParaRPr lang="en-US" u="sng" dirty="0" smtClean="0">
              <a:solidFill>
                <a:srgbClr val="FF0000"/>
              </a:solidFill>
            </a:endParaRPr>
          </a:p>
          <a:p>
            <a:r>
              <a:rPr lang="ar-SA" dirty="0" smtClean="0">
                <a:solidFill>
                  <a:srgbClr val="0070C0"/>
                </a:solidFill>
              </a:rPr>
              <a:t>أ- تحديد ما يعد الخصائص العامة للمجتمع المتقدم بوصفها مؤشرات أو نماذج مثالية.</a:t>
            </a:r>
            <a:endParaRPr lang="en-US" dirty="0" smtClean="0">
              <a:solidFill>
                <a:srgbClr val="0070C0"/>
              </a:solidFill>
            </a:endParaRPr>
          </a:p>
          <a:p>
            <a:r>
              <a:rPr lang="ar-SA" dirty="0" smtClean="0">
                <a:solidFill>
                  <a:srgbClr val="0070C0"/>
                </a:solidFill>
              </a:rPr>
              <a:t>ب-تحديد ما يعد أو يعتقد بأنها الخصائص العامة للمجتمع المتخلف وعملية التنمية (أو التغير الاجتماعي- الاقتصادي) المراد إحداثها أو التي تحدث بالفعل.</a:t>
            </a:r>
            <a:endParaRPr lang="en-US" dirty="0" smtClean="0">
              <a:solidFill>
                <a:srgbClr val="0070C0"/>
              </a:solidFill>
            </a:endParaRPr>
          </a:p>
          <a:p>
            <a:r>
              <a:rPr lang="ar-SA" dirty="0" smtClean="0">
                <a:solidFill>
                  <a:srgbClr val="0070C0"/>
                </a:solidFill>
              </a:rPr>
              <a:t>ج-صياغة نموذج يعبر عن تحول المجتمع من حالة التخلف إلى حالة التقدم.</a:t>
            </a:r>
            <a:endParaRPr lang="en-US" dirty="0" smtClean="0">
              <a:solidFill>
                <a:srgbClr val="0070C0"/>
              </a:solidFill>
            </a:endParaRPr>
          </a:p>
          <a:p>
            <a:r>
              <a:rPr lang="ar-SA" dirty="0" smtClean="0">
                <a:solidFill>
                  <a:srgbClr val="00B050"/>
                </a:solidFill>
              </a:rPr>
              <a:t>ولقد لخص (</a:t>
            </a:r>
            <a:r>
              <a:rPr lang="ar-SA" dirty="0" err="1" smtClean="0">
                <a:solidFill>
                  <a:srgbClr val="00B050"/>
                </a:solidFill>
              </a:rPr>
              <a:t>كيند</a:t>
            </a:r>
            <a:r>
              <a:rPr lang="ar-SA" dirty="0" smtClean="0">
                <a:solidFill>
                  <a:srgbClr val="00B050"/>
                </a:solidFill>
              </a:rPr>
              <a:t> لبيرجر) الإجراءات التي يتبعها هذا الاتجاه بقوله: يمكننا عزل السمات النموذجية المثالية المعبرة عن التخلف عن تلك المعبرة عن التقدم, بحيث </a:t>
            </a:r>
            <a:r>
              <a:rPr lang="ar-SA" dirty="0" err="1" smtClean="0">
                <a:solidFill>
                  <a:srgbClr val="00B050"/>
                </a:solidFill>
              </a:rPr>
              <a:t>تتبققى</a:t>
            </a:r>
            <a:r>
              <a:rPr lang="ar-SA" dirty="0" smtClean="0">
                <a:solidFill>
                  <a:srgbClr val="00B050"/>
                </a:solidFill>
              </a:rPr>
              <a:t> لنا السمات التي هي بحاجة إلى تنمية والتي من أجلها يجب أن تخطط المشروعات</a:t>
            </a:r>
            <a:r>
              <a:rPr lang="ar-SA" dirty="0" smtClean="0"/>
              <a:t>.</a:t>
            </a:r>
            <a:endParaRPr lang="en-US" dirty="0" smtClean="0"/>
          </a:p>
          <a:p>
            <a:r>
              <a:rPr lang="ar-SA" dirty="0" smtClean="0">
                <a:solidFill>
                  <a:srgbClr val="7030A0"/>
                </a:solidFill>
              </a:rPr>
              <a:t>والنظرة العابرة للشكل الكمي من هذا الاتجاه يشير إلى أنه يميل-بصفة عامة-إلى </a:t>
            </a:r>
            <a:r>
              <a:rPr lang="ar-SA" dirty="0" err="1" smtClean="0">
                <a:solidFill>
                  <a:srgbClr val="7030A0"/>
                </a:solidFill>
              </a:rPr>
              <a:t>أختزال</a:t>
            </a:r>
            <a:r>
              <a:rPr lang="ar-SA" dirty="0" smtClean="0">
                <a:solidFill>
                  <a:srgbClr val="7030A0"/>
                </a:solidFill>
              </a:rPr>
              <a:t> تنمية الدول النامية والتعبير عنها في صورة مؤشرات كمية ذات أنواع مختلفة.</a:t>
            </a:r>
            <a:endParaRPr lang="ar-SA"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ar-SA" u="sng" dirty="0" smtClean="0">
                <a:solidFill>
                  <a:srgbClr val="FF0000"/>
                </a:solidFill>
              </a:rPr>
              <a:t>أما المؤشرات المستخدمة فهي عديدة ومتنوعة </a:t>
            </a:r>
            <a:r>
              <a:rPr lang="ar-SA" dirty="0" smtClean="0"/>
              <a:t>(منها متوسط الدخل الفردي,ونسبة السكان الذين يعملون في الزراعة,ودرجة التعليم(أي النسبة المئوية للسكان الذين تزيد أعمارهم على ست سنوات والذين يعرفون القراءة والكتابة),والنسبة المئوية للسكان الحضريين(أى عدد سكان المدن التي يزيد حجمها –عادة-على 20.000نسمة),وعدد الأطباء والمستشفيات(لكل 1000نسمة من السكان)ومعدل أو نسبة توزيع الصحف وعدد أجهزة الراديو والسيارات بالنسبة لكل شخص...إلخ.</a:t>
            </a:r>
            <a:endParaRPr lang="en-US"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620000" cy="5852120"/>
          </a:xfrm>
        </p:spPr>
        <p:txBody>
          <a:bodyPr>
            <a:normAutofit/>
          </a:bodyPr>
          <a:lstStyle/>
          <a:p>
            <a:r>
              <a:rPr lang="ar-SA" u="sng" dirty="0" smtClean="0">
                <a:solidFill>
                  <a:srgbClr val="C00000"/>
                </a:solidFill>
              </a:rPr>
              <a:t>والملاحظ أن أصحاب هذا الاتجاه يميلون إلى الاستعانة بهذه المؤشرات الإحصائية لكي يبرهنوا-أساسا على صحة مفاهيم معينة مشتقه من واقع البلدان الغربية.</a:t>
            </a:r>
          </a:p>
          <a:p>
            <a:r>
              <a:rPr lang="ar-SA" dirty="0" smtClean="0"/>
              <a:t>فلقد حاول سيمور ليبست –مثلاُ-</a:t>
            </a:r>
            <a:r>
              <a:rPr lang="ar-SA" dirty="0" smtClean="0">
                <a:solidFill>
                  <a:srgbClr val="7030A0"/>
                </a:solidFill>
              </a:rPr>
              <a:t>ربط مفهوم التنمية السياسية (أي الديموقراطية)بالدرجة العالية على المؤشرات التالية:</a:t>
            </a:r>
          </a:p>
          <a:p>
            <a:r>
              <a:rPr lang="ar-SA" dirty="0" smtClean="0">
                <a:solidFill>
                  <a:srgbClr val="00B050"/>
                </a:solidFill>
              </a:rPr>
              <a:t>الثروة(كما تقاس بمتوسط الدخل الفردي).والتصنيع والتحضر(كما يعبر عنهما بنسبة السكان الذين يعيشون في مدن يزيد عدد سكانها20.000نسمة) وأخيراً التعليم</a:t>
            </a:r>
            <a:r>
              <a:rPr lang="ar-SA" dirty="0" smtClean="0"/>
              <a:t>.</a:t>
            </a:r>
          </a:p>
          <a:p>
            <a:r>
              <a:rPr lang="ar-SA" dirty="0" smtClean="0"/>
              <a:t> </a:t>
            </a:r>
            <a:r>
              <a:rPr lang="ar-SA" dirty="0" smtClean="0">
                <a:solidFill>
                  <a:srgbClr val="FF0000"/>
                </a:solidFill>
              </a:rPr>
              <a:t>وهناك مجال كبير </a:t>
            </a:r>
            <a:r>
              <a:rPr lang="ar-SA" u="sng" dirty="0" smtClean="0">
                <a:solidFill>
                  <a:srgbClr val="FF0000"/>
                </a:solidFill>
              </a:rPr>
              <a:t>للشك في صدق هذه المؤشرات </a:t>
            </a:r>
            <a:r>
              <a:rPr lang="ar-SA" dirty="0" smtClean="0">
                <a:solidFill>
                  <a:srgbClr val="FF0000"/>
                </a:solidFill>
              </a:rPr>
              <a:t>الحسابية من ذلك مثلا أن </a:t>
            </a:r>
            <a:r>
              <a:rPr lang="ar-SA" dirty="0" smtClean="0"/>
              <a:t>:</a:t>
            </a:r>
            <a:endParaRPr lang="en-US" dirty="0" smtClean="0"/>
          </a:p>
          <a:p>
            <a:pPr lvl="0"/>
            <a:r>
              <a:rPr lang="ar-SA" dirty="0" smtClean="0"/>
              <a:t>هونج كونج لديها معدل تحضر أعلى من المملكة المتحدة.</a:t>
            </a:r>
            <a:endParaRPr lang="en-US" dirty="0" smtClean="0"/>
          </a:p>
          <a:p>
            <a:pPr lvl="0"/>
            <a:r>
              <a:rPr lang="ar-SA" dirty="0" smtClean="0"/>
              <a:t>شيلي لديها معدل تحضر أعلى من اليابان.</a:t>
            </a:r>
            <a:endParaRPr lang="en-US" dirty="0" smtClean="0"/>
          </a:p>
          <a:p>
            <a:pPr lvl="0"/>
            <a:r>
              <a:rPr lang="ar-SA" dirty="0" smtClean="0"/>
              <a:t>كوبا وسوريا لديها معدل تحضر أعلى من الاتحاد السوفيتي(سابقاً</a:t>
            </a:r>
            <a:r>
              <a:rPr lang="ar-SA" dirty="0" err="1" smtClean="0"/>
              <a:t>)</a:t>
            </a:r>
            <a:endParaRPr lang="en-US" dirty="0" smtClean="0"/>
          </a:p>
          <a:p>
            <a:pPr lvl="0"/>
            <a:r>
              <a:rPr lang="ar-SA" dirty="0" smtClean="0"/>
              <a:t>الأرجنتين لديها معدل تحضر أعلى من ألمانيا الغربية.</a:t>
            </a:r>
            <a:endParaRPr lang="en-US" dirty="0" smtClean="0"/>
          </a:p>
          <a:p>
            <a:pPr lvl="0"/>
            <a:r>
              <a:rPr lang="ar-SA" dirty="0" smtClean="0"/>
              <a:t>الفيليبين لديها نسبة التعليم أعلى من المملكة المتحدة.</a:t>
            </a:r>
            <a:endParaRPr lang="en-US" dirty="0" smtClean="0"/>
          </a:p>
          <a:p>
            <a:pPr lvl="0"/>
            <a:r>
              <a:rPr lang="ar-SA" dirty="0" smtClean="0"/>
              <a:t>الكويت لديها متوسط دخل فردي أعلى من الولايات المتحدة الأمريكية.</a:t>
            </a:r>
            <a:endParaRPr lang="en-US"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7620000" cy="5708104"/>
          </a:xfrm>
        </p:spPr>
        <p:txBody>
          <a:bodyPr/>
          <a:lstStyle/>
          <a:p>
            <a:r>
              <a:rPr lang="ar-SA" dirty="0" smtClean="0">
                <a:solidFill>
                  <a:srgbClr val="C00000"/>
                </a:solidFill>
              </a:rPr>
              <a:t>وهكذا يبدو واضحاً أن ما يسعى هؤلاء العلماء إلى التوصل إليه هو متوسطات حسابية لا اجتماعية.</a:t>
            </a:r>
          </a:p>
          <a:p>
            <a:r>
              <a:rPr lang="ar-SA" dirty="0" smtClean="0">
                <a:solidFill>
                  <a:srgbClr val="0070C0"/>
                </a:solidFill>
              </a:rPr>
              <a:t>وأعتقد أن هذا الخلط هو الذي أدى بهم إلى تطبيق مفاهيم كمعدل التحضر العالي ولأن بعض هذه الدول قد بدت لا تتفق مع المعايير والمتوسطات الحسابية التي توصلوا إليها لتحديد المراحل المختلفة التي مرت بها المجتمعات الأوروبية المتقدمة, فضلا عن أنهم يعتقدون أن الخصائص الكمية </a:t>
            </a:r>
            <a:r>
              <a:rPr lang="ar-SA" dirty="0" err="1" smtClean="0">
                <a:solidFill>
                  <a:srgbClr val="0070C0"/>
                </a:solidFill>
              </a:rPr>
              <a:t>الإمبيريقية</a:t>
            </a:r>
            <a:r>
              <a:rPr lang="ar-SA" dirty="0" smtClean="0">
                <a:solidFill>
                  <a:srgbClr val="0070C0"/>
                </a:solidFill>
              </a:rPr>
              <a:t> تكاد تمثل أو تعبر عن الواقع الاجتماعي .</a:t>
            </a:r>
            <a:endParaRPr lang="en-US" dirty="0" smtClean="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marL="342900" lvl="8" indent="-228600">
              <a:buClr>
                <a:schemeClr val="accent1"/>
              </a:buClr>
            </a:pPr>
            <a:r>
              <a:rPr lang="ar-SA" sz="2400" dirty="0">
                <a:solidFill>
                  <a:srgbClr val="7030A0"/>
                </a:solidFill>
              </a:rPr>
              <a:t>ومن هنا يمكننا أن نذهب إلى المعنى أو الدلالة التي تشير إليها إسهامات هؤلاء العلماء </a:t>
            </a:r>
            <a:r>
              <a:rPr lang="ar-SA" sz="2400" dirty="0" smtClean="0">
                <a:solidFill>
                  <a:srgbClr val="7030A0"/>
                </a:solidFill>
              </a:rPr>
              <a:t>محدودة. وعلى </a:t>
            </a:r>
            <a:r>
              <a:rPr lang="ar-SA" sz="2400" dirty="0">
                <a:solidFill>
                  <a:srgbClr val="7030A0"/>
                </a:solidFill>
              </a:rPr>
              <a:t>ذلك فإن هذا </a:t>
            </a:r>
            <a:r>
              <a:rPr lang="ar-SA" sz="2400" dirty="0" smtClean="0">
                <a:solidFill>
                  <a:srgbClr val="7030A0"/>
                </a:solidFill>
              </a:rPr>
              <a:t>الاتجاه </a:t>
            </a:r>
            <a:r>
              <a:rPr lang="ar-SA" sz="2400" dirty="0">
                <a:solidFill>
                  <a:srgbClr val="7030A0"/>
                </a:solidFill>
              </a:rPr>
              <a:t>لا يستطيع – بحكم القيود المفروضة عليه- أن يزودنا بفهم عميق </a:t>
            </a:r>
            <a:r>
              <a:rPr lang="ar-SA" sz="2400" dirty="0" smtClean="0">
                <a:solidFill>
                  <a:srgbClr val="7030A0"/>
                </a:solidFill>
              </a:rPr>
              <a:t>للأسباب </a:t>
            </a:r>
            <a:r>
              <a:rPr lang="ar-SA" sz="2400" dirty="0">
                <a:solidFill>
                  <a:srgbClr val="7030A0"/>
                </a:solidFill>
              </a:rPr>
              <a:t>الواقعية (أو الممكنة</a:t>
            </a:r>
            <a:r>
              <a:rPr lang="ar-SA" sz="2400" dirty="0" smtClean="0">
                <a:solidFill>
                  <a:srgbClr val="7030A0"/>
                </a:solidFill>
              </a:rPr>
              <a:t>) للتغير, لسبب </a:t>
            </a:r>
            <a:r>
              <a:rPr lang="ar-SA" sz="2400" dirty="0">
                <a:solidFill>
                  <a:srgbClr val="7030A0"/>
                </a:solidFill>
              </a:rPr>
              <a:t>بسيط هو أن أصحابه غلبا </a:t>
            </a:r>
            <a:r>
              <a:rPr lang="ar-SA" sz="2400" dirty="0" smtClean="0">
                <a:solidFill>
                  <a:srgbClr val="7030A0"/>
                </a:solidFill>
              </a:rPr>
              <a:t>ما يجردون </a:t>
            </a:r>
            <a:r>
              <a:rPr lang="ar-SA" sz="2400" dirty="0">
                <a:solidFill>
                  <a:srgbClr val="7030A0"/>
                </a:solidFill>
              </a:rPr>
              <a:t>الواقع دون الإشارة إلى السياق التاريخي –البنائي للدول النامية- ولست أنكر –بطبيعة الحال إمكانية الإفادة القصوى من البيانات الإحصائية</a:t>
            </a:r>
            <a:r>
              <a:rPr lang="ar-SA" sz="2400" dirty="0" smtClean="0">
                <a:solidFill>
                  <a:srgbClr val="7030A0"/>
                </a:solidFill>
              </a:rPr>
              <a:t>.</a:t>
            </a:r>
          </a:p>
          <a:p>
            <a:pPr marL="342900" lvl="8" indent="-228600">
              <a:buClr>
                <a:schemeClr val="accent1"/>
              </a:buClr>
            </a:pPr>
            <a:r>
              <a:rPr lang="ar-SA" sz="2400" dirty="0" smtClean="0"/>
              <a:t>إنها </a:t>
            </a:r>
            <a:r>
              <a:rPr lang="ar-SA" sz="2400" dirty="0"/>
              <a:t>مطلب ضروري في دراسة الواقع الاجتماعي على أن تكون مستندة إلى إطار نظري وفهم تاريخي مقارن.</a:t>
            </a:r>
          </a:p>
          <a:p>
            <a:endParaRPr lang="ar-SA" sz="2400" dirty="0"/>
          </a:p>
        </p:txBody>
      </p:sp>
    </p:spTree>
    <p:extLst>
      <p:ext uri="{BB962C8B-B14F-4D97-AF65-F5344CB8AC3E}">
        <p14:creationId xmlns:p14="http://schemas.microsoft.com/office/powerpoint/2010/main" xmlns="" val="7839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buNone/>
            </a:pPr>
            <a:endParaRPr lang="en-US" dirty="0" smtClean="0"/>
          </a:p>
          <a:p>
            <a:r>
              <a:rPr lang="ar-SA" dirty="0" smtClean="0">
                <a:solidFill>
                  <a:srgbClr val="C00000"/>
                </a:solidFill>
              </a:rPr>
              <a:t>فمتوسط الدخل الفردي –مثلاً- لا يستطيع وحده أن يعكس لنا مستوى الاستهلاك أو التفاوت فيه , وارتفاع الدخل القومي لا يعني -بالضرورة- مستوى معيشي مرتفع للغالبية العظمي </a:t>
            </a:r>
            <a:r>
              <a:rPr lang="ar-SA" dirty="0" smtClean="0"/>
              <a:t>.</a:t>
            </a:r>
          </a:p>
          <a:p>
            <a:r>
              <a:rPr lang="ar-SA" dirty="0" smtClean="0">
                <a:solidFill>
                  <a:srgbClr val="0070C0"/>
                </a:solidFill>
              </a:rPr>
              <a:t>ولعل ذلك هو ما دفع بعض الدارسين إلى اقتراح مجموعة مؤشرات مثل متوسط الدخل الفردي وعدد العاملين في النشاطات المختلفة,والبناء الاقتصادي للمناطق المختلفة بما في ذلك الموارد الأولية...إلخ. كذلك نجد بعض مجموعة من المؤشرات قد تعكس مستوى القوى الإنتاجية وعلاقات الإنتاج معاً. فيما يتعلق بالقوى الانتاجية.</a:t>
            </a:r>
            <a:endParaRPr lang="en-US" dirty="0" smtClean="0">
              <a:solidFill>
                <a:srgbClr val="0070C0"/>
              </a:solidFill>
            </a:endParaRPr>
          </a:p>
          <a:p>
            <a:endParaRPr lang="ar-SA"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7620000" cy="6140152"/>
          </a:xfrm>
        </p:spPr>
        <p:txBody>
          <a:bodyPr>
            <a:normAutofit/>
          </a:bodyPr>
          <a:lstStyle/>
          <a:p>
            <a:pPr marL="114300" indent="0">
              <a:buNone/>
            </a:pPr>
            <a:r>
              <a:rPr lang="ar-SA" dirty="0"/>
              <a:t/>
            </a:r>
            <a:br>
              <a:rPr lang="ar-SA" dirty="0"/>
            </a:br>
            <a:endParaRPr lang="ar-SA" dirty="0"/>
          </a:p>
          <a:p>
            <a:r>
              <a:rPr lang="ar-SA" dirty="0">
                <a:solidFill>
                  <a:srgbClr val="00B050"/>
                </a:solidFill>
              </a:rPr>
              <a:t>على انني اعتقد ان جانباً كبيراً من الخلط في هذا المجال ينشأ حين يحاول الدارس تعريف التخلف على انه ظاهرة تعكس واقعاً متجانساً في كل البلاد المتخلفة. ان التعريفات التي قدمها اصحاب اتجاة المؤشرات الاحصائية، انما هي تعريفات تستند الى معايير احصائية، ولكنها ليست معايير نظرية بأي حال من الاحوال. كذلك فإن الخلط يحدث حينما يتم تأكيد جانب او مظهر معين من مظاهر التخلف دون مظاهر اخرى. و لهذا فإنني اذهب الى ظرورة الاستعانة بالمؤشرات (كمية او كيفية) على ان يتم ربطها بالسياق التاريخي و البنائي للدول المتخلفة</a:t>
            </a:r>
            <a:r>
              <a:rPr lang="ar-SA" dirty="0" smtClean="0">
                <a:solidFill>
                  <a:srgbClr val="00B050"/>
                </a:solidFill>
              </a:rPr>
              <a:t>.</a:t>
            </a:r>
            <a:r>
              <a:rPr lang="ar-SA" dirty="0">
                <a:solidFill>
                  <a:srgbClr val="00B050"/>
                </a:solidFill>
              </a:rPr>
              <a:t/>
            </a:r>
            <a:br>
              <a:rPr lang="ar-SA" dirty="0">
                <a:solidFill>
                  <a:srgbClr val="00B050"/>
                </a:solidFill>
              </a:rPr>
            </a:br>
            <a:endParaRPr lang="ar-SA" dirty="0">
              <a:solidFill>
                <a:srgbClr val="00B050"/>
              </a:solidFill>
              <a:effectLst/>
            </a:endParaRPr>
          </a:p>
        </p:txBody>
      </p:sp>
    </p:spTree>
    <p:extLst>
      <p:ext uri="{BB962C8B-B14F-4D97-AF65-F5344CB8AC3E}">
        <p14:creationId xmlns:p14="http://schemas.microsoft.com/office/powerpoint/2010/main" xmlns="" val="1420114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7620000" cy="6400800"/>
          </a:xfrm>
        </p:spPr>
        <p:txBody>
          <a:bodyPr>
            <a:normAutofit/>
          </a:bodyPr>
          <a:lstStyle/>
          <a:p>
            <a:endParaRPr lang="ar-SA" dirty="0" smtClean="0"/>
          </a:p>
          <a:p>
            <a:r>
              <a:rPr lang="ar-SA" dirty="0" smtClean="0">
                <a:solidFill>
                  <a:srgbClr val="C00000"/>
                </a:solidFill>
              </a:rPr>
              <a:t>و </a:t>
            </a:r>
            <a:r>
              <a:rPr lang="ar-SA" dirty="0">
                <a:solidFill>
                  <a:srgbClr val="C00000"/>
                </a:solidFill>
              </a:rPr>
              <a:t>اقترح في هذا المجال عدداً من المؤشرات مثل: ضعف التصنيع، التفاوت الطبقي، التبعبة الاقتصادية تضخم قطاع </a:t>
            </a:r>
            <a:r>
              <a:rPr lang="ar-SA" dirty="0" smtClean="0">
                <a:solidFill>
                  <a:srgbClr val="C00000"/>
                </a:solidFill>
              </a:rPr>
              <a:t>الخدمات، </a:t>
            </a:r>
            <a:r>
              <a:rPr lang="ar-SA" dirty="0">
                <a:solidFill>
                  <a:srgbClr val="C00000"/>
                </a:solidFill>
              </a:rPr>
              <a:t>ضعف الولاء السياسي، انخفاض مستوى الانتاجية، البناء الاقتصادي التقليدي، النمو السكاني الذي يفوق الموارد المتاحة، انخفاض متوسط الدخل الفردي، سيطرة الازدواجية (اي وجود نمطين من الاقتصاد او الثقافة) احدهما حديث، و الاخر تقليدي... الخ</a:t>
            </a:r>
            <a:r>
              <a:rPr lang="ar-SA" dirty="0" smtClean="0">
                <a:solidFill>
                  <a:srgbClr val="C00000"/>
                </a:solidFill>
              </a:rPr>
              <a:t>.</a:t>
            </a:r>
          </a:p>
          <a:p>
            <a:pPr marL="114300" indent="0">
              <a:buNone/>
            </a:pPr>
            <a:r>
              <a:rPr lang="ar-SA" dirty="0"/>
              <a:t/>
            </a:r>
            <a:br>
              <a:rPr lang="ar-SA" dirty="0"/>
            </a:br>
            <a:endParaRPr lang="ar-SA" dirty="0"/>
          </a:p>
          <a:p>
            <a:pPr marL="114300" indent="0">
              <a:buNone/>
            </a:pPr>
            <a:r>
              <a:rPr lang="ar-SA" dirty="0"/>
              <a:t/>
            </a:r>
            <a:br>
              <a:rPr lang="ar-SA" dirty="0"/>
            </a:br>
            <a:endParaRPr lang="ar-SA" dirty="0">
              <a:effectLst/>
            </a:endParaRPr>
          </a:p>
        </p:txBody>
      </p:sp>
    </p:spTree>
    <p:extLst>
      <p:ext uri="{BB962C8B-B14F-4D97-AF65-F5344CB8AC3E}">
        <p14:creationId xmlns:p14="http://schemas.microsoft.com/office/powerpoint/2010/main" xmlns="" val="26105848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79</TotalTime>
  <Words>2006</Words>
  <Application>Microsoft Office PowerPoint</Application>
  <PresentationFormat>On-screen Show (4:3)</PresentationFormat>
  <Paragraphs>92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اتجاه النماذج أوالمؤشرات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HP2</dc:creator>
  <cp:lastModifiedBy>User</cp:lastModifiedBy>
  <cp:revision>9</cp:revision>
  <dcterms:created xsi:type="dcterms:W3CDTF">2016-04-02T14:53:45Z</dcterms:created>
  <dcterms:modified xsi:type="dcterms:W3CDTF">2016-04-05T07:33:03Z</dcterms:modified>
</cp:coreProperties>
</file>