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013" autoAdjust="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0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9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5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9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1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9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7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9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9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8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575F0F0-9B95-4E33-93DF-C40D7671E73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A5AAE0F-536B-466C-8A15-C678D0DCC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510E49-C6B4-424C-8224-BFC9CFF59E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مفهوم الوحدة الدراسية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F02D4C-6F49-4987-9606-D916D1F8D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2400" b="1" dirty="0"/>
              <a:t>المحاضرة الأولى</a:t>
            </a:r>
          </a:p>
          <a:p>
            <a:r>
              <a:rPr lang="ar-SA" sz="2400" b="1" dirty="0"/>
              <a:t>مقرر بناء وحدات المنهج  (نهج 501)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5596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3EEA78-131F-4025-B610-18719FA4C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موضوعات المقرر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AED0C89A-2C24-40A4-8F00-2E043A0D47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281214"/>
              </p:ext>
            </p:extLst>
          </p:nvPr>
        </p:nvGraphicFramePr>
        <p:xfrm>
          <a:off x="5145933" y="2402731"/>
          <a:ext cx="4231722" cy="3696511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{2D5ABB26-0587-4C30-8999-92F81FD0307C}</a:tableStyleId>
              </a:tblPr>
              <a:tblGrid>
                <a:gridCol w="4231722">
                  <a:extLst>
                    <a:ext uri="{9D8B030D-6E8A-4147-A177-3AD203B41FA5}">
                      <a16:colId xmlns:a16="http://schemas.microsoft.com/office/drawing/2014/main" xmlns="" val="4181368160"/>
                    </a:ext>
                  </a:extLst>
                </a:gridCol>
              </a:tblGrid>
              <a:tr h="528073">
                <a:tc>
                  <a:txBody>
                    <a:bodyPr/>
                    <a:lstStyle/>
                    <a:p>
                      <a:pPr marL="22860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</a:rPr>
                        <a:t>مفهوم الوحدة الدراسية ونشأتها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82092285"/>
                  </a:ext>
                </a:extLst>
              </a:tr>
              <a:tr h="528073">
                <a:tc>
                  <a:txBody>
                    <a:bodyPr/>
                    <a:lstStyle/>
                    <a:p>
                      <a:pPr marL="22860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</a:rPr>
                        <a:t>أسس بناء الوحدات الدراسية.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5719741"/>
                  </a:ext>
                </a:extLst>
              </a:tr>
              <a:tr h="528073">
                <a:tc>
                  <a:txBody>
                    <a:bodyPr/>
                    <a:lstStyle/>
                    <a:p>
                      <a:pPr marL="22860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</a:rPr>
                        <a:t>خصائص الوحدات الدراسية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8383152"/>
                  </a:ext>
                </a:extLst>
              </a:tr>
              <a:tr h="528073">
                <a:tc>
                  <a:txBody>
                    <a:bodyPr/>
                    <a:lstStyle/>
                    <a:p>
                      <a:pPr marL="22860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</a:rPr>
                        <a:t>مرجع الوحدة الدراسية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77366779"/>
                  </a:ext>
                </a:extLst>
              </a:tr>
              <a:tr h="528073">
                <a:tc>
                  <a:txBody>
                    <a:bodyPr/>
                    <a:lstStyle/>
                    <a:p>
                      <a:pPr marL="22860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</a:rPr>
                        <a:t>تدريس الوحدة الدراسية.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8984282"/>
                  </a:ext>
                </a:extLst>
              </a:tr>
              <a:tr h="528073">
                <a:tc>
                  <a:txBody>
                    <a:bodyPr/>
                    <a:lstStyle/>
                    <a:p>
                      <a:pPr marL="22860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</a:rPr>
                        <a:t>تقويم الوحدة الدراسية.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75954304"/>
                  </a:ext>
                </a:extLst>
              </a:tr>
              <a:tr h="528073">
                <a:tc>
                  <a:txBody>
                    <a:bodyPr/>
                    <a:lstStyle/>
                    <a:p>
                      <a:pPr marL="22860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</a:rPr>
                        <a:t>تصميم وحدات دراسية في مجال التخصص.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2925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02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44503E-E6CD-4B7F-ABAF-D09135D0A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متطلبات المقرر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24EB9F65-312C-414A-AD53-B617207C92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781440"/>
              </p:ext>
            </p:extLst>
          </p:nvPr>
        </p:nvGraphicFramePr>
        <p:xfrm>
          <a:off x="2384898" y="2332261"/>
          <a:ext cx="7422204" cy="3631661"/>
        </p:xfrm>
        <a:graphic>
          <a:graphicData uri="http://schemas.openxmlformats.org/drawingml/2006/table">
            <a:tbl>
              <a:tblPr rtl="1" firstRow="1" firstCol="1" bandRow="1" bandCol="1">
                <a:tableStyleId>{69012ECD-51FC-41F1-AA8D-1B2483CD663E}</a:tableStyleId>
              </a:tblPr>
              <a:tblGrid>
                <a:gridCol w="3878299">
                  <a:extLst>
                    <a:ext uri="{9D8B030D-6E8A-4147-A177-3AD203B41FA5}">
                      <a16:colId xmlns:a16="http://schemas.microsoft.com/office/drawing/2014/main" xmlns="" val="546637706"/>
                    </a:ext>
                  </a:extLst>
                </a:gridCol>
                <a:gridCol w="1503933">
                  <a:extLst>
                    <a:ext uri="{9D8B030D-6E8A-4147-A177-3AD203B41FA5}">
                      <a16:colId xmlns:a16="http://schemas.microsoft.com/office/drawing/2014/main" xmlns="" val="3027111122"/>
                    </a:ext>
                  </a:extLst>
                </a:gridCol>
                <a:gridCol w="2039972">
                  <a:extLst>
                    <a:ext uri="{9D8B030D-6E8A-4147-A177-3AD203B41FA5}">
                      <a16:colId xmlns:a16="http://schemas.microsoft.com/office/drawing/2014/main" xmlns="" val="3901206738"/>
                    </a:ext>
                  </a:extLst>
                </a:gridCol>
              </a:tblGrid>
              <a:tr h="50671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المتطلب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الوقت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الدرجة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53376615"/>
                  </a:ext>
                </a:extLst>
              </a:tr>
              <a:tr h="50671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المناقشة من خلال حلقات المناقشة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طوال الفصل</a:t>
                      </a:r>
                      <a:endParaRPr lang="en-US" sz="2000" b="1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10%</a:t>
                      </a:r>
                      <a:endParaRPr lang="en-US" sz="2000" b="1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5301668"/>
                  </a:ext>
                </a:extLst>
              </a:tr>
              <a:tr h="59138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العروض التقديمية 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1-7</a:t>
                      </a:r>
                      <a:endParaRPr lang="en-US" sz="2000" b="1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5%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50133129"/>
                  </a:ext>
                </a:extLst>
              </a:tr>
              <a:tr h="50671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أوراق عمل  نقدية وتأملية 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1-7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10%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76718852"/>
                  </a:ext>
                </a:extLst>
              </a:tr>
              <a:tr h="50671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تحليل وتقويم وحدة دراسية في مجال التخصص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8-10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15%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05148101"/>
                  </a:ext>
                </a:extLst>
              </a:tr>
              <a:tr h="50671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تصميم </a:t>
                      </a: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وحدة دراسية في مجال التخصص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11-15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20%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05722013"/>
                  </a:ext>
                </a:extLst>
              </a:tr>
              <a:tr h="50671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اختبار نهائي</a:t>
                      </a:r>
                      <a:endParaRPr lang="en-US" sz="2000" b="1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2000" b="1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40%</a:t>
                      </a:r>
                      <a:endParaRPr lang="en-US" sz="20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18953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54553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52</TotalTime>
  <Words>94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 MT</vt:lpstr>
      <vt:lpstr>Majalla UI</vt:lpstr>
      <vt:lpstr>Sakkal Majalla</vt:lpstr>
      <vt:lpstr>Parcel</vt:lpstr>
      <vt:lpstr>مفهوم الوحدة الدراسية</vt:lpstr>
      <vt:lpstr>موضوعات المقرر</vt:lpstr>
      <vt:lpstr>متطلبات المقرر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الوحدة الدراسية</dc:title>
  <dc:creator>A. M.</dc:creator>
  <cp:lastModifiedBy>A. M.</cp:lastModifiedBy>
  <cp:revision>6</cp:revision>
  <dcterms:created xsi:type="dcterms:W3CDTF">2017-10-02T22:22:50Z</dcterms:created>
  <dcterms:modified xsi:type="dcterms:W3CDTF">2017-10-18T10:17:18Z</dcterms:modified>
</cp:coreProperties>
</file>