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sldIdLst>
    <p:sldId id="257"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5B71618-5DF2-423B-81D2-F3DF0475F2FC}" type="doc">
      <dgm:prSet loTypeId="urn:microsoft.com/office/officeart/2005/8/layout/radial5" loCatId="cycle" qsTypeId="urn:microsoft.com/office/officeart/2005/8/quickstyle/3d9" qsCatId="3D" csTypeId="urn:microsoft.com/office/officeart/2005/8/colors/accent1_2" csCatId="accent1" phldr="1"/>
      <dgm:spPr/>
      <dgm:t>
        <a:bodyPr/>
        <a:lstStyle/>
        <a:p>
          <a:endParaRPr lang="en-US"/>
        </a:p>
      </dgm:t>
    </dgm:pt>
    <dgm:pt modelId="{0C758A78-AD81-425B-909E-6ACC3A3C8AC3}">
      <dgm:prSet phldrT="[Text]" phldr="1"/>
      <dgm:spPr/>
      <dgm:t>
        <a:bodyPr/>
        <a:lstStyle/>
        <a:p>
          <a:endParaRPr lang="en-US" dirty="0"/>
        </a:p>
      </dgm:t>
    </dgm:pt>
    <dgm:pt modelId="{3883244B-108A-45F2-90BE-B0D57DB3ABFC}" type="parTrans" cxnId="{22133AD3-064E-4DA8-825F-DF7A75295A2A}">
      <dgm:prSet/>
      <dgm:spPr/>
      <dgm:t>
        <a:bodyPr/>
        <a:lstStyle/>
        <a:p>
          <a:endParaRPr lang="en-US"/>
        </a:p>
      </dgm:t>
    </dgm:pt>
    <dgm:pt modelId="{E0B033E4-ECFE-4DA5-9FFB-7AF4D3F4478B}" type="sibTrans" cxnId="{22133AD3-064E-4DA8-825F-DF7A75295A2A}">
      <dgm:prSet/>
      <dgm:spPr/>
      <dgm:t>
        <a:bodyPr/>
        <a:lstStyle/>
        <a:p>
          <a:endParaRPr lang="en-US"/>
        </a:p>
      </dgm:t>
    </dgm:pt>
    <dgm:pt modelId="{64AA22E0-FE4A-4F5E-BD31-9F85088C229B}">
      <dgm:prSet phldrT="[Text]"/>
      <dgm:spPr/>
      <dgm:t>
        <a:bodyPr/>
        <a:lstStyle/>
        <a:p>
          <a:r>
            <a:rPr lang="en-US" dirty="0" smtClean="0"/>
            <a:t>N</a:t>
          </a:r>
          <a:endParaRPr lang="en-US" dirty="0"/>
        </a:p>
      </dgm:t>
    </dgm:pt>
    <dgm:pt modelId="{D4FFFB67-D1C8-4D14-897B-4FA6FB4DB86C}" type="parTrans" cxnId="{87061CB4-256C-48CA-8D28-2EFCB1853274}">
      <dgm:prSet/>
      <dgm:spPr/>
      <dgm:t>
        <a:bodyPr/>
        <a:lstStyle/>
        <a:p>
          <a:endParaRPr lang="en-US"/>
        </a:p>
      </dgm:t>
    </dgm:pt>
    <dgm:pt modelId="{A894D17D-5095-4672-BB95-B43C600C6F1A}" type="sibTrans" cxnId="{87061CB4-256C-48CA-8D28-2EFCB1853274}">
      <dgm:prSet/>
      <dgm:spPr/>
      <dgm:t>
        <a:bodyPr/>
        <a:lstStyle/>
        <a:p>
          <a:endParaRPr lang="en-US"/>
        </a:p>
      </dgm:t>
    </dgm:pt>
    <dgm:pt modelId="{AECB8946-8D1C-4CAE-98A0-27C0B706AD81}">
      <dgm:prSet phldrT="[Text]"/>
      <dgm:spPr/>
      <dgm:t>
        <a:bodyPr/>
        <a:lstStyle/>
        <a:p>
          <a:r>
            <a:rPr lang="en-US" dirty="0" smtClean="0"/>
            <a:t>E</a:t>
          </a:r>
          <a:endParaRPr lang="en-US" dirty="0"/>
        </a:p>
      </dgm:t>
    </dgm:pt>
    <dgm:pt modelId="{FA4421C7-0E81-4C85-9759-C2CEE1D008B9}" type="parTrans" cxnId="{3E299AB2-2A49-4D6D-9001-42B6EA8DBD87}">
      <dgm:prSet/>
      <dgm:spPr/>
      <dgm:t>
        <a:bodyPr/>
        <a:lstStyle/>
        <a:p>
          <a:endParaRPr lang="en-US"/>
        </a:p>
      </dgm:t>
    </dgm:pt>
    <dgm:pt modelId="{8D8BBB8D-0A8C-41DE-92CC-929AFA821933}" type="sibTrans" cxnId="{3E299AB2-2A49-4D6D-9001-42B6EA8DBD87}">
      <dgm:prSet/>
      <dgm:spPr/>
      <dgm:t>
        <a:bodyPr/>
        <a:lstStyle/>
        <a:p>
          <a:endParaRPr lang="en-US"/>
        </a:p>
      </dgm:t>
    </dgm:pt>
    <dgm:pt modelId="{1E980B2C-6188-4553-B743-B103B6D66F41}">
      <dgm:prSet phldrT="[Text]"/>
      <dgm:spPr/>
      <dgm:t>
        <a:bodyPr/>
        <a:lstStyle/>
        <a:p>
          <a:r>
            <a:rPr lang="en-US" dirty="0" smtClean="0"/>
            <a:t>S</a:t>
          </a:r>
          <a:endParaRPr lang="en-US" dirty="0"/>
        </a:p>
      </dgm:t>
    </dgm:pt>
    <dgm:pt modelId="{3E2BE3DF-190B-4509-8642-D4740FB7CF68}" type="parTrans" cxnId="{332E2A48-FB80-4264-9CFE-9EB4DE2A12BA}">
      <dgm:prSet/>
      <dgm:spPr/>
      <dgm:t>
        <a:bodyPr/>
        <a:lstStyle/>
        <a:p>
          <a:endParaRPr lang="en-US"/>
        </a:p>
      </dgm:t>
    </dgm:pt>
    <dgm:pt modelId="{2224DAA0-F97D-406A-97F2-0E578104504C}" type="sibTrans" cxnId="{332E2A48-FB80-4264-9CFE-9EB4DE2A12BA}">
      <dgm:prSet/>
      <dgm:spPr/>
      <dgm:t>
        <a:bodyPr/>
        <a:lstStyle/>
        <a:p>
          <a:endParaRPr lang="en-US"/>
        </a:p>
      </dgm:t>
    </dgm:pt>
    <dgm:pt modelId="{9451B798-7DEF-4EB9-8C89-FEB5836BF7E8}">
      <dgm:prSet phldrT="[Text]"/>
      <dgm:spPr/>
      <dgm:t>
        <a:bodyPr/>
        <a:lstStyle/>
        <a:p>
          <a:r>
            <a:rPr lang="en-US" dirty="0" smtClean="0"/>
            <a:t>W</a:t>
          </a:r>
          <a:endParaRPr lang="en-US" dirty="0"/>
        </a:p>
      </dgm:t>
    </dgm:pt>
    <dgm:pt modelId="{F1406938-0EC8-4171-AA5D-B45939B1CECF}" type="parTrans" cxnId="{CCD376DE-7FBB-4202-BCEB-75EEAB40AA75}">
      <dgm:prSet/>
      <dgm:spPr/>
      <dgm:t>
        <a:bodyPr/>
        <a:lstStyle/>
        <a:p>
          <a:endParaRPr lang="en-US"/>
        </a:p>
      </dgm:t>
    </dgm:pt>
    <dgm:pt modelId="{826AFCCD-4B07-46B3-88D0-739F657569C4}" type="sibTrans" cxnId="{CCD376DE-7FBB-4202-BCEB-75EEAB40AA75}">
      <dgm:prSet/>
      <dgm:spPr/>
      <dgm:t>
        <a:bodyPr/>
        <a:lstStyle/>
        <a:p>
          <a:endParaRPr lang="en-US"/>
        </a:p>
      </dgm:t>
    </dgm:pt>
    <dgm:pt modelId="{77A6834A-4BE2-4FFF-AC7C-CF5E279C2460}">
      <dgm:prSet phldrT="[Text]" phldr="1"/>
      <dgm:spPr/>
      <dgm:t>
        <a:bodyPr/>
        <a:lstStyle/>
        <a:p>
          <a:endParaRPr lang="en-US"/>
        </a:p>
      </dgm:t>
    </dgm:pt>
    <dgm:pt modelId="{019C4F04-6D57-4ED3-B45E-6F346CC7AC72}" type="parTrans" cxnId="{34CA5D40-6824-4CB4-A860-9F5D264C6E5F}">
      <dgm:prSet/>
      <dgm:spPr/>
      <dgm:t>
        <a:bodyPr/>
        <a:lstStyle/>
        <a:p>
          <a:endParaRPr lang="en-US"/>
        </a:p>
      </dgm:t>
    </dgm:pt>
    <dgm:pt modelId="{0E554475-84A7-486F-8D6C-ED81A8DA2996}" type="sibTrans" cxnId="{34CA5D40-6824-4CB4-A860-9F5D264C6E5F}">
      <dgm:prSet/>
      <dgm:spPr/>
      <dgm:t>
        <a:bodyPr/>
        <a:lstStyle/>
        <a:p>
          <a:endParaRPr lang="en-US"/>
        </a:p>
      </dgm:t>
    </dgm:pt>
    <dgm:pt modelId="{95FD0934-721A-4A83-9D9E-8E755B2EDD4C}" type="pres">
      <dgm:prSet presAssocID="{55B71618-5DF2-423B-81D2-F3DF0475F2FC}" presName="Name0" presStyleCnt="0">
        <dgm:presLayoutVars>
          <dgm:chMax val="1"/>
          <dgm:dir/>
          <dgm:animLvl val="ctr"/>
          <dgm:resizeHandles val="exact"/>
        </dgm:presLayoutVars>
      </dgm:prSet>
      <dgm:spPr/>
      <dgm:t>
        <a:bodyPr/>
        <a:lstStyle/>
        <a:p>
          <a:endParaRPr lang="en-US"/>
        </a:p>
      </dgm:t>
    </dgm:pt>
    <dgm:pt modelId="{116DC23E-3D27-4A16-BC0A-D8F4DBA34D69}" type="pres">
      <dgm:prSet presAssocID="{0C758A78-AD81-425B-909E-6ACC3A3C8AC3}" presName="centerShape" presStyleLbl="node0" presStyleIdx="0" presStyleCnt="1" custLinFactNeighborX="-2775" custLinFactNeighborY="706"/>
      <dgm:spPr/>
      <dgm:t>
        <a:bodyPr/>
        <a:lstStyle/>
        <a:p>
          <a:endParaRPr lang="en-US"/>
        </a:p>
      </dgm:t>
    </dgm:pt>
    <dgm:pt modelId="{8E8A30F0-DC10-4F58-A326-EE7294351A68}" type="pres">
      <dgm:prSet presAssocID="{D4FFFB67-D1C8-4D14-897B-4FA6FB4DB86C}" presName="parTrans" presStyleLbl="sibTrans2D1" presStyleIdx="0" presStyleCnt="4"/>
      <dgm:spPr/>
      <dgm:t>
        <a:bodyPr/>
        <a:lstStyle/>
        <a:p>
          <a:endParaRPr lang="en-US"/>
        </a:p>
      </dgm:t>
    </dgm:pt>
    <dgm:pt modelId="{3DC671A6-2608-4A05-8149-81B189B3623F}" type="pres">
      <dgm:prSet presAssocID="{D4FFFB67-D1C8-4D14-897B-4FA6FB4DB86C}" presName="connectorText" presStyleLbl="sibTrans2D1" presStyleIdx="0" presStyleCnt="4"/>
      <dgm:spPr/>
      <dgm:t>
        <a:bodyPr/>
        <a:lstStyle/>
        <a:p>
          <a:endParaRPr lang="en-US"/>
        </a:p>
      </dgm:t>
    </dgm:pt>
    <dgm:pt modelId="{97ABBA50-ABF2-42C3-BB58-082902D32917}" type="pres">
      <dgm:prSet presAssocID="{64AA22E0-FE4A-4F5E-BD31-9F85088C229B}" presName="node" presStyleLbl="node1" presStyleIdx="0" presStyleCnt="4">
        <dgm:presLayoutVars>
          <dgm:bulletEnabled val="1"/>
        </dgm:presLayoutVars>
      </dgm:prSet>
      <dgm:spPr/>
      <dgm:t>
        <a:bodyPr/>
        <a:lstStyle/>
        <a:p>
          <a:endParaRPr lang="en-US"/>
        </a:p>
      </dgm:t>
    </dgm:pt>
    <dgm:pt modelId="{09DA068B-3D2E-4171-AD25-EDA7930D4ADB}" type="pres">
      <dgm:prSet presAssocID="{FA4421C7-0E81-4C85-9759-C2CEE1D008B9}" presName="parTrans" presStyleLbl="sibTrans2D1" presStyleIdx="1" presStyleCnt="4"/>
      <dgm:spPr/>
      <dgm:t>
        <a:bodyPr/>
        <a:lstStyle/>
        <a:p>
          <a:endParaRPr lang="en-US"/>
        </a:p>
      </dgm:t>
    </dgm:pt>
    <dgm:pt modelId="{A947400B-58A1-4534-AC85-F4E62DE91B36}" type="pres">
      <dgm:prSet presAssocID="{FA4421C7-0E81-4C85-9759-C2CEE1D008B9}" presName="connectorText" presStyleLbl="sibTrans2D1" presStyleIdx="1" presStyleCnt="4"/>
      <dgm:spPr/>
      <dgm:t>
        <a:bodyPr/>
        <a:lstStyle/>
        <a:p>
          <a:endParaRPr lang="en-US"/>
        </a:p>
      </dgm:t>
    </dgm:pt>
    <dgm:pt modelId="{25843846-F54C-453A-BAC0-FBD11FFFF3AC}" type="pres">
      <dgm:prSet presAssocID="{AECB8946-8D1C-4CAE-98A0-27C0B706AD81}" presName="node" presStyleLbl="node1" presStyleIdx="1" presStyleCnt="4">
        <dgm:presLayoutVars>
          <dgm:bulletEnabled val="1"/>
        </dgm:presLayoutVars>
      </dgm:prSet>
      <dgm:spPr/>
      <dgm:t>
        <a:bodyPr/>
        <a:lstStyle/>
        <a:p>
          <a:endParaRPr lang="en-US"/>
        </a:p>
      </dgm:t>
    </dgm:pt>
    <dgm:pt modelId="{D09178C0-023F-456C-BC1A-60909E6A4D80}" type="pres">
      <dgm:prSet presAssocID="{3E2BE3DF-190B-4509-8642-D4740FB7CF68}" presName="parTrans" presStyleLbl="sibTrans2D1" presStyleIdx="2" presStyleCnt="4"/>
      <dgm:spPr/>
      <dgm:t>
        <a:bodyPr/>
        <a:lstStyle/>
        <a:p>
          <a:endParaRPr lang="en-US"/>
        </a:p>
      </dgm:t>
    </dgm:pt>
    <dgm:pt modelId="{713689F3-3A0A-4384-BBB3-952F8A73B338}" type="pres">
      <dgm:prSet presAssocID="{3E2BE3DF-190B-4509-8642-D4740FB7CF68}" presName="connectorText" presStyleLbl="sibTrans2D1" presStyleIdx="2" presStyleCnt="4"/>
      <dgm:spPr/>
      <dgm:t>
        <a:bodyPr/>
        <a:lstStyle/>
        <a:p>
          <a:endParaRPr lang="en-US"/>
        </a:p>
      </dgm:t>
    </dgm:pt>
    <dgm:pt modelId="{D42B4732-20C9-4F68-A58E-4FEE31A34C4E}" type="pres">
      <dgm:prSet presAssocID="{1E980B2C-6188-4553-B743-B103B6D66F41}" presName="node" presStyleLbl="node1" presStyleIdx="2" presStyleCnt="4">
        <dgm:presLayoutVars>
          <dgm:bulletEnabled val="1"/>
        </dgm:presLayoutVars>
      </dgm:prSet>
      <dgm:spPr/>
      <dgm:t>
        <a:bodyPr/>
        <a:lstStyle/>
        <a:p>
          <a:endParaRPr lang="en-US"/>
        </a:p>
      </dgm:t>
    </dgm:pt>
    <dgm:pt modelId="{E3311E52-238F-4ABE-B5C1-8B907DE125AD}" type="pres">
      <dgm:prSet presAssocID="{F1406938-0EC8-4171-AA5D-B45939B1CECF}" presName="parTrans" presStyleLbl="sibTrans2D1" presStyleIdx="3" presStyleCnt="4"/>
      <dgm:spPr/>
      <dgm:t>
        <a:bodyPr/>
        <a:lstStyle/>
        <a:p>
          <a:endParaRPr lang="en-US"/>
        </a:p>
      </dgm:t>
    </dgm:pt>
    <dgm:pt modelId="{B1AF8DA8-C534-4053-95E5-B19A74825DB7}" type="pres">
      <dgm:prSet presAssocID="{F1406938-0EC8-4171-AA5D-B45939B1CECF}" presName="connectorText" presStyleLbl="sibTrans2D1" presStyleIdx="3" presStyleCnt="4"/>
      <dgm:spPr/>
      <dgm:t>
        <a:bodyPr/>
        <a:lstStyle/>
        <a:p>
          <a:endParaRPr lang="en-US"/>
        </a:p>
      </dgm:t>
    </dgm:pt>
    <dgm:pt modelId="{A14B5210-0910-4B3D-B237-018F21F25CA5}" type="pres">
      <dgm:prSet presAssocID="{9451B798-7DEF-4EB9-8C89-FEB5836BF7E8}" presName="node" presStyleLbl="node1" presStyleIdx="3" presStyleCnt="4">
        <dgm:presLayoutVars>
          <dgm:bulletEnabled val="1"/>
        </dgm:presLayoutVars>
      </dgm:prSet>
      <dgm:spPr/>
      <dgm:t>
        <a:bodyPr/>
        <a:lstStyle/>
        <a:p>
          <a:endParaRPr lang="en-US"/>
        </a:p>
      </dgm:t>
    </dgm:pt>
  </dgm:ptLst>
  <dgm:cxnLst>
    <dgm:cxn modelId="{C9E773BF-35AD-4D6E-AA0F-43369B53DC90}" type="presOf" srcId="{F1406938-0EC8-4171-AA5D-B45939B1CECF}" destId="{B1AF8DA8-C534-4053-95E5-B19A74825DB7}" srcOrd="1" destOrd="0" presId="urn:microsoft.com/office/officeart/2005/8/layout/radial5"/>
    <dgm:cxn modelId="{34FE282F-71AE-4DEE-8F0B-4338452F73D8}" type="presOf" srcId="{3E2BE3DF-190B-4509-8642-D4740FB7CF68}" destId="{D09178C0-023F-456C-BC1A-60909E6A4D80}" srcOrd="0" destOrd="0" presId="urn:microsoft.com/office/officeart/2005/8/layout/radial5"/>
    <dgm:cxn modelId="{03DBDEF6-1EB4-4FA9-9516-49DF29E65E17}" type="presOf" srcId="{FA4421C7-0E81-4C85-9759-C2CEE1D008B9}" destId="{09DA068B-3D2E-4171-AD25-EDA7930D4ADB}" srcOrd="0" destOrd="0" presId="urn:microsoft.com/office/officeart/2005/8/layout/radial5"/>
    <dgm:cxn modelId="{3E299AB2-2A49-4D6D-9001-42B6EA8DBD87}" srcId="{0C758A78-AD81-425B-909E-6ACC3A3C8AC3}" destId="{AECB8946-8D1C-4CAE-98A0-27C0B706AD81}" srcOrd="1" destOrd="0" parTransId="{FA4421C7-0E81-4C85-9759-C2CEE1D008B9}" sibTransId="{8D8BBB8D-0A8C-41DE-92CC-929AFA821933}"/>
    <dgm:cxn modelId="{34CA5D40-6824-4CB4-A860-9F5D264C6E5F}" srcId="{55B71618-5DF2-423B-81D2-F3DF0475F2FC}" destId="{77A6834A-4BE2-4FFF-AC7C-CF5E279C2460}" srcOrd="1" destOrd="0" parTransId="{019C4F04-6D57-4ED3-B45E-6F346CC7AC72}" sibTransId="{0E554475-84A7-486F-8D6C-ED81A8DA2996}"/>
    <dgm:cxn modelId="{EEFB5F73-5061-4FB4-A579-C5925CEBB581}" type="presOf" srcId="{3E2BE3DF-190B-4509-8642-D4740FB7CF68}" destId="{713689F3-3A0A-4384-BBB3-952F8A73B338}" srcOrd="1" destOrd="0" presId="urn:microsoft.com/office/officeart/2005/8/layout/radial5"/>
    <dgm:cxn modelId="{87061CB4-256C-48CA-8D28-2EFCB1853274}" srcId="{0C758A78-AD81-425B-909E-6ACC3A3C8AC3}" destId="{64AA22E0-FE4A-4F5E-BD31-9F85088C229B}" srcOrd="0" destOrd="0" parTransId="{D4FFFB67-D1C8-4D14-897B-4FA6FB4DB86C}" sibTransId="{A894D17D-5095-4672-BB95-B43C600C6F1A}"/>
    <dgm:cxn modelId="{CCD376DE-7FBB-4202-BCEB-75EEAB40AA75}" srcId="{0C758A78-AD81-425B-909E-6ACC3A3C8AC3}" destId="{9451B798-7DEF-4EB9-8C89-FEB5836BF7E8}" srcOrd="3" destOrd="0" parTransId="{F1406938-0EC8-4171-AA5D-B45939B1CECF}" sibTransId="{826AFCCD-4B07-46B3-88D0-739F657569C4}"/>
    <dgm:cxn modelId="{BBF83065-7631-4FA7-B6BE-0A9C5F5E8845}" type="presOf" srcId="{64AA22E0-FE4A-4F5E-BD31-9F85088C229B}" destId="{97ABBA50-ABF2-42C3-BB58-082902D32917}" srcOrd="0" destOrd="0" presId="urn:microsoft.com/office/officeart/2005/8/layout/radial5"/>
    <dgm:cxn modelId="{1769A721-8EA7-46C5-9D33-34CE2A3A01A9}" type="presOf" srcId="{D4FFFB67-D1C8-4D14-897B-4FA6FB4DB86C}" destId="{3DC671A6-2608-4A05-8149-81B189B3623F}" srcOrd="1" destOrd="0" presId="urn:microsoft.com/office/officeart/2005/8/layout/radial5"/>
    <dgm:cxn modelId="{332E2A48-FB80-4264-9CFE-9EB4DE2A12BA}" srcId="{0C758A78-AD81-425B-909E-6ACC3A3C8AC3}" destId="{1E980B2C-6188-4553-B743-B103B6D66F41}" srcOrd="2" destOrd="0" parTransId="{3E2BE3DF-190B-4509-8642-D4740FB7CF68}" sibTransId="{2224DAA0-F97D-406A-97F2-0E578104504C}"/>
    <dgm:cxn modelId="{BBDC26F6-7AB7-46EF-A18A-ECDFAE7DAC62}" type="presOf" srcId="{9451B798-7DEF-4EB9-8C89-FEB5836BF7E8}" destId="{A14B5210-0910-4B3D-B237-018F21F25CA5}" srcOrd="0" destOrd="0" presId="urn:microsoft.com/office/officeart/2005/8/layout/radial5"/>
    <dgm:cxn modelId="{22133AD3-064E-4DA8-825F-DF7A75295A2A}" srcId="{55B71618-5DF2-423B-81D2-F3DF0475F2FC}" destId="{0C758A78-AD81-425B-909E-6ACC3A3C8AC3}" srcOrd="0" destOrd="0" parTransId="{3883244B-108A-45F2-90BE-B0D57DB3ABFC}" sibTransId="{E0B033E4-ECFE-4DA5-9FFB-7AF4D3F4478B}"/>
    <dgm:cxn modelId="{D7E68238-2BA4-469C-9D7D-7CB09AC64CFC}" type="presOf" srcId="{55B71618-5DF2-423B-81D2-F3DF0475F2FC}" destId="{95FD0934-721A-4A83-9D9E-8E755B2EDD4C}" srcOrd="0" destOrd="0" presId="urn:microsoft.com/office/officeart/2005/8/layout/radial5"/>
    <dgm:cxn modelId="{5F93A66A-0F36-4167-8CC0-784EB3CC5A7B}" type="presOf" srcId="{1E980B2C-6188-4553-B743-B103B6D66F41}" destId="{D42B4732-20C9-4F68-A58E-4FEE31A34C4E}" srcOrd="0" destOrd="0" presId="urn:microsoft.com/office/officeart/2005/8/layout/radial5"/>
    <dgm:cxn modelId="{68F04B0C-9C18-4AD1-8CF1-16FC60DC6FD9}" type="presOf" srcId="{AECB8946-8D1C-4CAE-98A0-27C0B706AD81}" destId="{25843846-F54C-453A-BAC0-FBD11FFFF3AC}" srcOrd="0" destOrd="0" presId="urn:microsoft.com/office/officeart/2005/8/layout/radial5"/>
    <dgm:cxn modelId="{A48163D3-A6ED-47BF-ABA2-10F603821F23}" type="presOf" srcId="{D4FFFB67-D1C8-4D14-897B-4FA6FB4DB86C}" destId="{8E8A30F0-DC10-4F58-A326-EE7294351A68}" srcOrd="0" destOrd="0" presId="urn:microsoft.com/office/officeart/2005/8/layout/radial5"/>
    <dgm:cxn modelId="{C3B2E183-7C47-4647-AA32-74F5E0099290}" type="presOf" srcId="{0C758A78-AD81-425B-909E-6ACC3A3C8AC3}" destId="{116DC23E-3D27-4A16-BC0A-D8F4DBA34D69}" srcOrd="0" destOrd="0" presId="urn:microsoft.com/office/officeart/2005/8/layout/radial5"/>
    <dgm:cxn modelId="{DE41CC72-51B5-46BB-8FFB-76B948EA894F}" type="presOf" srcId="{F1406938-0EC8-4171-AA5D-B45939B1CECF}" destId="{E3311E52-238F-4ABE-B5C1-8B907DE125AD}" srcOrd="0" destOrd="0" presId="urn:microsoft.com/office/officeart/2005/8/layout/radial5"/>
    <dgm:cxn modelId="{2B9DEF3F-6792-43EC-AD0F-C84A8592B020}" type="presOf" srcId="{FA4421C7-0E81-4C85-9759-C2CEE1D008B9}" destId="{A947400B-58A1-4534-AC85-F4E62DE91B36}" srcOrd="1" destOrd="0" presId="urn:microsoft.com/office/officeart/2005/8/layout/radial5"/>
    <dgm:cxn modelId="{8BBC0D76-7880-443E-BC60-65BC08A71981}" type="presParOf" srcId="{95FD0934-721A-4A83-9D9E-8E755B2EDD4C}" destId="{116DC23E-3D27-4A16-BC0A-D8F4DBA34D69}" srcOrd="0" destOrd="0" presId="urn:microsoft.com/office/officeart/2005/8/layout/radial5"/>
    <dgm:cxn modelId="{7E923A0D-387F-4342-932F-B73ADD9C8997}" type="presParOf" srcId="{95FD0934-721A-4A83-9D9E-8E755B2EDD4C}" destId="{8E8A30F0-DC10-4F58-A326-EE7294351A68}" srcOrd="1" destOrd="0" presId="urn:microsoft.com/office/officeart/2005/8/layout/radial5"/>
    <dgm:cxn modelId="{556B0F09-9F67-4B50-8EC7-B857DE98CA4D}" type="presParOf" srcId="{8E8A30F0-DC10-4F58-A326-EE7294351A68}" destId="{3DC671A6-2608-4A05-8149-81B189B3623F}" srcOrd="0" destOrd="0" presId="urn:microsoft.com/office/officeart/2005/8/layout/radial5"/>
    <dgm:cxn modelId="{BBED84D9-9889-4A04-AFFA-E442D2A79999}" type="presParOf" srcId="{95FD0934-721A-4A83-9D9E-8E755B2EDD4C}" destId="{97ABBA50-ABF2-42C3-BB58-082902D32917}" srcOrd="2" destOrd="0" presId="urn:microsoft.com/office/officeart/2005/8/layout/radial5"/>
    <dgm:cxn modelId="{09E77881-7A52-4DA1-B8EC-5967A99C5455}" type="presParOf" srcId="{95FD0934-721A-4A83-9D9E-8E755B2EDD4C}" destId="{09DA068B-3D2E-4171-AD25-EDA7930D4ADB}" srcOrd="3" destOrd="0" presId="urn:microsoft.com/office/officeart/2005/8/layout/radial5"/>
    <dgm:cxn modelId="{C0359135-2CC3-4865-9906-A563E951E176}" type="presParOf" srcId="{09DA068B-3D2E-4171-AD25-EDA7930D4ADB}" destId="{A947400B-58A1-4534-AC85-F4E62DE91B36}" srcOrd="0" destOrd="0" presId="urn:microsoft.com/office/officeart/2005/8/layout/radial5"/>
    <dgm:cxn modelId="{A79A42A3-7947-4AEF-BB27-D39F2F25426E}" type="presParOf" srcId="{95FD0934-721A-4A83-9D9E-8E755B2EDD4C}" destId="{25843846-F54C-453A-BAC0-FBD11FFFF3AC}" srcOrd="4" destOrd="0" presId="urn:microsoft.com/office/officeart/2005/8/layout/radial5"/>
    <dgm:cxn modelId="{9E756A8A-BBF8-4AF1-B7E8-9930720DB017}" type="presParOf" srcId="{95FD0934-721A-4A83-9D9E-8E755B2EDD4C}" destId="{D09178C0-023F-456C-BC1A-60909E6A4D80}" srcOrd="5" destOrd="0" presId="urn:microsoft.com/office/officeart/2005/8/layout/radial5"/>
    <dgm:cxn modelId="{003DD295-4845-4B6B-A7BE-B9F0E4FF3A2A}" type="presParOf" srcId="{D09178C0-023F-456C-BC1A-60909E6A4D80}" destId="{713689F3-3A0A-4384-BBB3-952F8A73B338}" srcOrd="0" destOrd="0" presId="urn:microsoft.com/office/officeart/2005/8/layout/radial5"/>
    <dgm:cxn modelId="{2EBDC362-51C4-4ABD-873C-17EB10CDD2D3}" type="presParOf" srcId="{95FD0934-721A-4A83-9D9E-8E755B2EDD4C}" destId="{D42B4732-20C9-4F68-A58E-4FEE31A34C4E}" srcOrd="6" destOrd="0" presId="urn:microsoft.com/office/officeart/2005/8/layout/radial5"/>
    <dgm:cxn modelId="{35189ED0-F5B1-4BFD-B778-350287A27E0B}" type="presParOf" srcId="{95FD0934-721A-4A83-9D9E-8E755B2EDD4C}" destId="{E3311E52-238F-4ABE-B5C1-8B907DE125AD}" srcOrd="7" destOrd="0" presId="urn:microsoft.com/office/officeart/2005/8/layout/radial5"/>
    <dgm:cxn modelId="{CB08F31B-9049-4B23-AD7D-0A99ED5A85E2}" type="presParOf" srcId="{E3311E52-238F-4ABE-B5C1-8B907DE125AD}" destId="{B1AF8DA8-C534-4053-95E5-B19A74825DB7}" srcOrd="0" destOrd="0" presId="urn:microsoft.com/office/officeart/2005/8/layout/radial5"/>
    <dgm:cxn modelId="{C2AE50D6-E5FE-43C2-903F-364B343AFCA5}" type="presParOf" srcId="{95FD0934-721A-4A83-9D9E-8E755B2EDD4C}" destId="{A14B5210-0910-4B3D-B237-018F21F25CA5}"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6DC23E-3D27-4A16-BC0A-D8F4DBA34D69}">
      <dsp:nvSpPr>
        <dsp:cNvPr id="0" name=""/>
        <dsp:cNvSpPr/>
      </dsp:nvSpPr>
      <dsp:spPr>
        <a:xfrm>
          <a:off x="1262055" y="1676397"/>
          <a:ext cx="952076" cy="952076"/>
        </a:xfrm>
        <a:prstGeom prst="ellipse">
          <a:avLst/>
        </a:prstGeom>
        <a:solidFill>
          <a:schemeClr val="accent1">
            <a:hueOff val="0"/>
            <a:satOff val="0"/>
            <a:lumOff val="0"/>
            <a:alphaOff val="0"/>
          </a:schemeClr>
        </a:solidFill>
        <a:ln>
          <a:noFill/>
        </a:ln>
        <a:effectLst>
          <a:outerShdw blurRad="50800" dist="381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21590" tIns="21590" rIns="21590" bIns="21590" numCol="1" spcCol="1270" anchor="ctr" anchorCtr="0">
          <a:noAutofit/>
          <a:sp3d extrusionH="28000" prstMaterial="matte"/>
        </a:bodyPr>
        <a:lstStyle/>
        <a:p>
          <a:pPr lvl="0" algn="ctr" defTabSz="755650">
            <a:lnSpc>
              <a:spcPct val="90000"/>
            </a:lnSpc>
            <a:spcBef>
              <a:spcPct val="0"/>
            </a:spcBef>
            <a:spcAft>
              <a:spcPct val="35000"/>
            </a:spcAft>
          </a:pPr>
          <a:endParaRPr lang="en-US" sz="1700" kern="1200" dirty="0"/>
        </a:p>
      </dsp:txBody>
      <dsp:txXfrm>
        <a:off x="1401483" y="1815825"/>
        <a:ext cx="673220" cy="673220"/>
      </dsp:txXfrm>
    </dsp:sp>
    <dsp:sp modelId="{8E8A30F0-DC10-4F58-A326-EE7294351A68}">
      <dsp:nvSpPr>
        <dsp:cNvPr id="0" name=""/>
        <dsp:cNvSpPr/>
      </dsp:nvSpPr>
      <dsp:spPr>
        <a:xfrm rot="16387951">
          <a:off x="1668041" y="1320192"/>
          <a:ext cx="213481" cy="323706"/>
        </a:xfrm>
        <a:prstGeom prst="rightArrow">
          <a:avLst>
            <a:gd name="adj1" fmla="val 60000"/>
            <a:gd name="adj2" fmla="val 50000"/>
          </a:avLst>
        </a:prstGeom>
        <a:solidFill>
          <a:schemeClr val="accent1">
            <a:tint val="60000"/>
            <a:hueOff val="0"/>
            <a:satOff val="0"/>
            <a:lumOff val="0"/>
            <a:alphaOff val="0"/>
          </a:schemeClr>
        </a:solidFill>
        <a:ln>
          <a:noFill/>
        </a:ln>
        <a:effectLst/>
        <a:sp3d z="-227350" prstMaterial="matte"/>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a:off x="1698313" y="1416907"/>
        <a:ext cx="149437" cy="194224"/>
      </dsp:txXfrm>
    </dsp:sp>
    <dsp:sp modelId="{97ABBA50-ABF2-42C3-BB58-082902D32917}">
      <dsp:nvSpPr>
        <dsp:cNvPr id="0" name=""/>
        <dsp:cNvSpPr/>
      </dsp:nvSpPr>
      <dsp:spPr>
        <a:xfrm>
          <a:off x="1336092" y="323550"/>
          <a:ext cx="952076" cy="952076"/>
        </a:xfrm>
        <a:prstGeom prst="ellipse">
          <a:avLst/>
        </a:prstGeom>
        <a:solidFill>
          <a:schemeClr val="accent1">
            <a:hueOff val="0"/>
            <a:satOff val="0"/>
            <a:lumOff val="0"/>
            <a:alphaOff val="0"/>
          </a:schemeClr>
        </a:solidFill>
        <a:ln>
          <a:noFill/>
        </a:ln>
        <a:effectLst>
          <a:outerShdw blurRad="50800" dist="381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40640" tIns="40640" rIns="40640" bIns="40640" numCol="1" spcCol="1270" anchor="ctr" anchorCtr="0">
          <a:noAutofit/>
          <a:sp3d extrusionH="28000" prstMaterial="matte"/>
        </a:bodyPr>
        <a:lstStyle/>
        <a:p>
          <a:pPr lvl="0" algn="ctr" defTabSz="1422400">
            <a:lnSpc>
              <a:spcPct val="90000"/>
            </a:lnSpc>
            <a:spcBef>
              <a:spcPct val="0"/>
            </a:spcBef>
            <a:spcAft>
              <a:spcPct val="35000"/>
            </a:spcAft>
          </a:pPr>
          <a:r>
            <a:rPr lang="en-US" sz="3200" kern="1200" dirty="0" smtClean="0"/>
            <a:t>N</a:t>
          </a:r>
          <a:endParaRPr lang="en-US" sz="3200" kern="1200" dirty="0"/>
        </a:p>
      </dsp:txBody>
      <dsp:txXfrm>
        <a:off x="1475520" y="462978"/>
        <a:ext cx="673220" cy="673220"/>
      </dsp:txXfrm>
    </dsp:sp>
    <dsp:sp modelId="{09DA068B-3D2E-4171-AD25-EDA7930D4ADB}">
      <dsp:nvSpPr>
        <dsp:cNvPr id="0" name=""/>
        <dsp:cNvSpPr/>
      </dsp:nvSpPr>
      <dsp:spPr>
        <a:xfrm rot="21554014">
          <a:off x="2314410" y="1981256"/>
          <a:ext cx="241732" cy="323706"/>
        </a:xfrm>
        <a:prstGeom prst="rightArrow">
          <a:avLst>
            <a:gd name="adj1" fmla="val 60000"/>
            <a:gd name="adj2" fmla="val 50000"/>
          </a:avLst>
        </a:prstGeom>
        <a:solidFill>
          <a:schemeClr val="accent1">
            <a:tint val="60000"/>
            <a:hueOff val="0"/>
            <a:satOff val="0"/>
            <a:lumOff val="0"/>
            <a:alphaOff val="0"/>
          </a:schemeClr>
        </a:solidFill>
        <a:ln>
          <a:noFill/>
        </a:ln>
        <a:effectLst/>
        <a:sp3d z="-227350" prstMaterial="matte"/>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a:off x="2314413" y="2046482"/>
        <a:ext cx="169212" cy="194224"/>
      </dsp:txXfrm>
    </dsp:sp>
    <dsp:sp modelId="{25843846-F54C-453A-BAC0-FBD11FFFF3AC}">
      <dsp:nvSpPr>
        <dsp:cNvPr id="0" name=""/>
        <dsp:cNvSpPr/>
      </dsp:nvSpPr>
      <dsp:spPr>
        <a:xfrm>
          <a:off x="2670104" y="1657561"/>
          <a:ext cx="952076" cy="952076"/>
        </a:xfrm>
        <a:prstGeom prst="ellipse">
          <a:avLst/>
        </a:prstGeom>
        <a:solidFill>
          <a:schemeClr val="accent1">
            <a:hueOff val="0"/>
            <a:satOff val="0"/>
            <a:lumOff val="0"/>
            <a:alphaOff val="0"/>
          </a:schemeClr>
        </a:solidFill>
        <a:ln>
          <a:noFill/>
        </a:ln>
        <a:effectLst>
          <a:outerShdw blurRad="50800" dist="381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40640" tIns="40640" rIns="40640" bIns="40640" numCol="1" spcCol="1270" anchor="ctr" anchorCtr="0">
          <a:noAutofit/>
          <a:sp3d extrusionH="28000" prstMaterial="matte"/>
        </a:bodyPr>
        <a:lstStyle/>
        <a:p>
          <a:pPr lvl="0" algn="ctr" defTabSz="1422400">
            <a:lnSpc>
              <a:spcPct val="90000"/>
            </a:lnSpc>
            <a:spcBef>
              <a:spcPct val="0"/>
            </a:spcBef>
            <a:spcAft>
              <a:spcPct val="35000"/>
            </a:spcAft>
          </a:pPr>
          <a:r>
            <a:rPr lang="en-US" sz="3200" kern="1200" dirty="0" smtClean="0"/>
            <a:t>E</a:t>
          </a:r>
          <a:endParaRPr lang="en-US" sz="3200" kern="1200" dirty="0"/>
        </a:p>
      </dsp:txBody>
      <dsp:txXfrm>
        <a:off x="2809532" y="1796989"/>
        <a:ext cx="673220" cy="673220"/>
      </dsp:txXfrm>
    </dsp:sp>
    <dsp:sp modelId="{D09178C0-023F-456C-BC1A-60909E6A4D80}">
      <dsp:nvSpPr>
        <dsp:cNvPr id="0" name=""/>
        <dsp:cNvSpPr/>
      </dsp:nvSpPr>
      <dsp:spPr>
        <a:xfrm rot="5206676">
          <a:off x="1678031" y="2642701"/>
          <a:ext cx="193545" cy="323706"/>
        </a:xfrm>
        <a:prstGeom prst="rightArrow">
          <a:avLst>
            <a:gd name="adj1" fmla="val 60000"/>
            <a:gd name="adj2" fmla="val 50000"/>
          </a:avLst>
        </a:prstGeom>
        <a:solidFill>
          <a:schemeClr val="accent1">
            <a:tint val="60000"/>
            <a:hueOff val="0"/>
            <a:satOff val="0"/>
            <a:lumOff val="0"/>
            <a:alphaOff val="0"/>
          </a:schemeClr>
        </a:solidFill>
        <a:ln>
          <a:noFill/>
        </a:ln>
        <a:effectLst/>
        <a:sp3d z="-227350" prstMaterial="matte"/>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a:off x="1705431" y="2678456"/>
        <a:ext cx="135482" cy="194224"/>
      </dsp:txXfrm>
    </dsp:sp>
    <dsp:sp modelId="{D42B4732-20C9-4F68-A58E-4FEE31A34C4E}">
      <dsp:nvSpPr>
        <dsp:cNvPr id="0" name=""/>
        <dsp:cNvSpPr/>
      </dsp:nvSpPr>
      <dsp:spPr>
        <a:xfrm>
          <a:off x="1336092" y="2991573"/>
          <a:ext cx="952076" cy="952076"/>
        </a:xfrm>
        <a:prstGeom prst="ellipse">
          <a:avLst/>
        </a:prstGeom>
        <a:solidFill>
          <a:schemeClr val="accent1">
            <a:hueOff val="0"/>
            <a:satOff val="0"/>
            <a:lumOff val="0"/>
            <a:alphaOff val="0"/>
          </a:schemeClr>
        </a:solidFill>
        <a:ln>
          <a:noFill/>
        </a:ln>
        <a:effectLst>
          <a:outerShdw blurRad="50800" dist="381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40640" tIns="40640" rIns="40640" bIns="40640" numCol="1" spcCol="1270" anchor="ctr" anchorCtr="0">
          <a:noAutofit/>
          <a:sp3d extrusionH="28000" prstMaterial="matte"/>
        </a:bodyPr>
        <a:lstStyle/>
        <a:p>
          <a:pPr lvl="0" algn="ctr" defTabSz="1422400">
            <a:lnSpc>
              <a:spcPct val="90000"/>
            </a:lnSpc>
            <a:spcBef>
              <a:spcPct val="0"/>
            </a:spcBef>
            <a:spcAft>
              <a:spcPct val="35000"/>
            </a:spcAft>
          </a:pPr>
          <a:r>
            <a:rPr lang="en-US" sz="3200" kern="1200" dirty="0" smtClean="0"/>
            <a:t>S</a:t>
          </a:r>
          <a:endParaRPr lang="en-US" sz="3200" kern="1200" dirty="0"/>
        </a:p>
      </dsp:txBody>
      <dsp:txXfrm>
        <a:off x="1475520" y="3131001"/>
        <a:ext cx="673220" cy="673220"/>
      </dsp:txXfrm>
    </dsp:sp>
    <dsp:sp modelId="{E3311E52-238F-4ABE-B5C1-8B907DE125AD}">
      <dsp:nvSpPr>
        <dsp:cNvPr id="0" name=""/>
        <dsp:cNvSpPr/>
      </dsp:nvSpPr>
      <dsp:spPr>
        <a:xfrm rot="10851389">
          <a:off x="1031096" y="1981234"/>
          <a:ext cx="163260" cy="323706"/>
        </a:xfrm>
        <a:prstGeom prst="rightArrow">
          <a:avLst>
            <a:gd name="adj1" fmla="val 60000"/>
            <a:gd name="adj2" fmla="val 50000"/>
          </a:avLst>
        </a:prstGeom>
        <a:solidFill>
          <a:schemeClr val="accent1">
            <a:tint val="60000"/>
            <a:hueOff val="0"/>
            <a:satOff val="0"/>
            <a:lumOff val="0"/>
            <a:alphaOff val="0"/>
          </a:schemeClr>
        </a:solidFill>
        <a:ln>
          <a:noFill/>
        </a:ln>
        <a:effectLst/>
        <a:sp3d z="-227350" prstMaterial="matte"/>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44500">
            <a:lnSpc>
              <a:spcPct val="90000"/>
            </a:lnSpc>
            <a:spcBef>
              <a:spcPct val="0"/>
            </a:spcBef>
            <a:spcAft>
              <a:spcPct val="35000"/>
            </a:spcAft>
          </a:pPr>
          <a:endParaRPr lang="en-US" sz="1000" kern="1200"/>
        </a:p>
      </dsp:txBody>
      <dsp:txXfrm rot="10800000">
        <a:off x="1080071" y="2046341"/>
        <a:ext cx="114282" cy="194224"/>
      </dsp:txXfrm>
    </dsp:sp>
    <dsp:sp modelId="{A14B5210-0910-4B3D-B237-018F21F25CA5}">
      <dsp:nvSpPr>
        <dsp:cNvPr id="0" name=""/>
        <dsp:cNvSpPr/>
      </dsp:nvSpPr>
      <dsp:spPr>
        <a:xfrm>
          <a:off x="2081" y="1657561"/>
          <a:ext cx="952076" cy="952076"/>
        </a:xfrm>
        <a:prstGeom prst="ellipse">
          <a:avLst/>
        </a:prstGeom>
        <a:solidFill>
          <a:schemeClr val="accent1">
            <a:hueOff val="0"/>
            <a:satOff val="0"/>
            <a:lumOff val="0"/>
            <a:alphaOff val="0"/>
          </a:schemeClr>
        </a:solidFill>
        <a:ln>
          <a:noFill/>
        </a:ln>
        <a:effectLst>
          <a:outerShdw blurRad="50800" dist="38100" dir="5400000" rotWithShape="0">
            <a:srgbClr val="000000">
              <a:alpha val="35000"/>
            </a:srgb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40640" tIns="40640" rIns="40640" bIns="40640" numCol="1" spcCol="1270" anchor="ctr" anchorCtr="0">
          <a:noAutofit/>
          <a:sp3d extrusionH="28000" prstMaterial="matte"/>
        </a:bodyPr>
        <a:lstStyle/>
        <a:p>
          <a:pPr lvl="0" algn="ctr" defTabSz="1422400">
            <a:lnSpc>
              <a:spcPct val="90000"/>
            </a:lnSpc>
            <a:spcBef>
              <a:spcPct val="0"/>
            </a:spcBef>
            <a:spcAft>
              <a:spcPct val="35000"/>
            </a:spcAft>
          </a:pPr>
          <a:r>
            <a:rPr lang="en-US" sz="3200" kern="1200" dirty="0" smtClean="0"/>
            <a:t>W</a:t>
          </a:r>
          <a:endParaRPr lang="en-US" sz="3200" kern="1200" dirty="0"/>
        </a:p>
      </dsp:txBody>
      <dsp:txXfrm>
        <a:off x="141509" y="1796989"/>
        <a:ext cx="673220" cy="673220"/>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F4DE446-11EF-48F9-BCEC-AF78A6E8B003}" type="datetimeFigureOut">
              <a:rPr lang="en-US" smtClean="0"/>
              <a:t>1/16/2019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5DF954D-D1B7-47B4-86C4-6E9A0831E07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F4DE446-11EF-48F9-BCEC-AF78A6E8B003}" type="datetimeFigureOut">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DF954D-D1B7-47B4-86C4-6E9A0831E07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F4DE446-11EF-48F9-BCEC-AF78A6E8B003}" type="datetimeFigureOut">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DF954D-D1B7-47B4-86C4-6E9A0831E073}"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44475"/>
            <a:ext cx="8385175" cy="1431925"/>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38200" y="1905000"/>
            <a:ext cx="3927475"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18075" y="1905000"/>
            <a:ext cx="3927475"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12"/>
          <p:cNvSpPr>
            <a:spLocks noGrp="1" noChangeArrowheads="1"/>
          </p:cNvSpPr>
          <p:nvPr>
            <p:ph type="ftr" sz="quarter" idx="11"/>
          </p:nvPr>
        </p:nvSpPr>
        <p:spPr>
          <a:ln/>
        </p:spPr>
        <p:txBody>
          <a:bodyPr/>
          <a:lstStyle>
            <a:lvl1pPr>
              <a:defRPr/>
            </a:lvl1pPr>
          </a:lstStyle>
          <a:p>
            <a:pPr>
              <a:defRPr/>
            </a:pPr>
            <a:endParaRPr lang="en-US">
              <a:solidFill>
                <a:srgbClr val="FFFFFF"/>
              </a:solidFill>
            </a:endParaRPr>
          </a:p>
        </p:txBody>
      </p:sp>
      <p:sp>
        <p:nvSpPr>
          <p:cNvPr id="7" name="Rectangle 13"/>
          <p:cNvSpPr>
            <a:spLocks noGrp="1" noChangeArrowheads="1"/>
          </p:cNvSpPr>
          <p:nvPr>
            <p:ph type="sldNum" sz="quarter" idx="12"/>
          </p:nvPr>
        </p:nvSpPr>
        <p:spPr>
          <a:ln/>
        </p:spPr>
        <p:txBody>
          <a:bodyPr/>
          <a:lstStyle>
            <a:lvl1pPr>
              <a:defRPr/>
            </a:lvl1pPr>
          </a:lstStyle>
          <a:p>
            <a:pPr>
              <a:defRPr/>
            </a:pPr>
            <a:fld id="{70BA02DA-31FC-48C3-B307-BE541A563549}" type="slidenum">
              <a:rPr lang="en-US">
                <a:solidFill>
                  <a:srgbClr val="FFFFFF"/>
                </a:solidFill>
              </a:rPr>
              <a:pPr>
                <a:defRPr/>
              </a:pPr>
              <a:t>‹#›</a:t>
            </a:fld>
            <a:endParaRPr lang="en-US">
              <a:solidFill>
                <a:srgbClr val="FFFFFF"/>
              </a:solidFill>
            </a:endParaRPr>
          </a:p>
        </p:txBody>
      </p:sp>
    </p:spTree>
    <p:extLst>
      <p:ext uri="{BB962C8B-B14F-4D97-AF65-F5344CB8AC3E}">
        <p14:creationId xmlns:p14="http://schemas.microsoft.com/office/powerpoint/2010/main" val="2164582294"/>
      </p:ext>
    </p:extLst>
  </p:cSld>
  <p:clrMapOvr>
    <a:masterClrMapping/>
  </p:clrMapOvr>
  <p:transition>
    <p:wedg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x">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574675" y="304800"/>
            <a:ext cx="8001000" cy="121602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566738" y="1752600"/>
            <a:ext cx="39243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643438" y="1752600"/>
            <a:ext cx="3924300" cy="4267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solidFill>
                <a:srgbClr val="000000"/>
              </a:solidFill>
            </a:endParaRPr>
          </a:p>
        </p:txBody>
      </p:sp>
      <p:sp>
        <p:nvSpPr>
          <p:cNvPr id="6" name="Rectangle 7"/>
          <p:cNvSpPr>
            <a:spLocks noGrp="1" noChangeArrowheads="1"/>
          </p:cNvSpPr>
          <p:nvPr>
            <p:ph type="ftr" sz="quarter" idx="11"/>
          </p:nvPr>
        </p:nvSpPr>
        <p:spPr>
          <a:ln/>
        </p:spPr>
        <p:txBody>
          <a:bodyPr/>
          <a:lstStyle>
            <a:lvl1pPr>
              <a:defRPr/>
            </a:lvl1pPr>
          </a:lstStyle>
          <a:p>
            <a:pPr>
              <a:defRPr/>
            </a:pPr>
            <a:endParaRPr lang="en-US">
              <a:solidFill>
                <a:srgbClr val="000000"/>
              </a:solidFill>
            </a:endParaRPr>
          </a:p>
        </p:txBody>
      </p:sp>
      <p:sp>
        <p:nvSpPr>
          <p:cNvPr id="7" name="Rectangle 8"/>
          <p:cNvSpPr>
            <a:spLocks noGrp="1" noChangeArrowheads="1"/>
          </p:cNvSpPr>
          <p:nvPr>
            <p:ph type="sldNum" sz="quarter" idx="12"/>
          </p:nvPr>
        </p:nvSpPr>
        <p:spPr>
          <a:ln/>
        </p:spPr>
        <p:txBody>
          <a:bodyPr/>
          <a:lstStyle>
            <a:lvl1pPr>
              <a:defRPr/>
            </a:lvl1pPr>
          </a:lstStyle>
          <a:p>
            <a:pPr>
              <a:defRPr/>
            </a:pPr>
            <a:fld id="{74FABF12-ECD3-40EC-A08D-BC014AF419C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val="4293028138"/>
      </p:ext>
    </p:extLst>
  </p:cSld>
  <p:clrMapOvr>
    <a:masterClrMapping/>
  </p:clrMapOvr>
  <p:transition>
    <p:wedg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F4DE446-11EF-48F9-BCEC-AF78A6E8B003}" type="datetimeFigureOut">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DF954D-D1B7-47B4-86C4-6E9A0831E073}" type="slidenum">
              <a:rPr lang="en-US" smtClean="0"/>
              <a:t>‹#›</a:t>
            </a:fld>
            <a:endParaRPr lang="en-US"/>
          </a:p>
        </p:txBody>
      </p:sp>
      <p:sp>
        <p:nvSpPr>
          <p:cNvPr id="7" name="Title 6"/>
          <p:cNvSpPr>
            <a:spLocks noGrp="1"/>
          </p:cNvSpPr>
          <p:nvPr>
            <p:ph type="title"/>
          </p:nvPr>
        </p:nvSpPr>
        <p:spPr/>
        <p:txBody>
          <a:bodyPr rtlCol="0"/>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F4DE446-11EF-48F9-BCEC-AF78A6E8B003}" type="datetimeFigureOut">
              <a:rPr lang="en-US" smtClean="0"/>
              <a:t>1/16/2019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5DF954D-D1B7-47B4-86C4-6E9A0831E073}"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F4DE446-11EF-48F9-BCEC-AF78A6E8B003}" type="datetimeFigureOut">
              <a:rPr lang="en-US" smtClean="0"/>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DF954D-D1B7-47B4-86C4-6E9A0831E073}" type="slidenum">
              <a:rPr lang="en-US" smtClean="0"/>
              <a:t>‹#›</a:t>
            </a:fld>
            <a:endParaRPr lang="en-US"/>
          </a:p>
        </p:txBody>
      </p:sp>
      <p:sp>
        <p:nvSpPr>
          <p:cNvPr id="8" name="Title 7"/>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F4DE446-11EF-48F9-BCEC-AF78A6E8B003}" type="datetimeFigureOut">
              <a:rPr lang="en-US" smtClean="0"/>
              <a:t>1/16/2019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5DF954D-D1B7-47B4-86C4-6E9A0831E07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F4DE446-11EF-48F9-BCEC-AF78A6E8B003}" type="datetimeFigureOut">
              <a:rPr lang="en-US" smtClean="0"/>
              <a:t>1/16/2019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5DF954D-D1B7-47B4-86C4-6E9A0831E073}" type="slidenum">
              <a:rPr lang="en-US" smtClean="0"/>
              <a:t>‹#›</a:t>
            </a:fld>
            <a:endParaRPr lang="en-US"/>
          </a:p>
        </p:txBody>
      </p:sp>
      <p:sp>
        <p:nvSpPr>
          <p:cNvPr id="6" name="Title 5"/>
          <p:cNvSpPr>
            <a:spLocks noGrp="1"/>
          </p:cNvSpPr>
          <p:nvPr>
            <p:ph type="title"/>
          </p:nvPr>
        </p:nvSpPr>
        <p:spPr/>
        <p:txBody>
          <a:bodyPr rtlCol="0"/>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4DE446-11EF-48F9-BCEC-AF78A6E8B003}" type="datetimeFigureOut">
              <a:rPr lang="en-US" smtClean="0"/>
              <a:t>1/16/2019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5DF954D-D1B7-47B4-86C4-6E9A0831E07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F4DE446-11EF-48F9-BCEC-AF78A6E8B003}" type="datetimeFigureOut">
              <a:rPr lang="en-US" smtClean="0"/>
              <a:t>1/16/2019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5DF954D-D1B7-47B4-86C4-6E9A0831E07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F4DE446-11EF-48F9-BCEC-AF78A6E8B003}" type="datetimeFigureOut">
              <a:rPr lang="en-US" smtClean="0"/>
              <a:t>1/16/2019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5DF954D-D1B7-47B4-86C4-6E9A0831E073}"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5">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F4DE446-11EF-48F9-BCEC-AF78A6E8B003}" type="datetimeFigureOut">
              <a:rPr lang="en-US" smtClean="0"/>
              <a:t>1/16/2019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5DF954D-D1B7-47B4-86C4-6E9A0831E07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 id="2147483682" r:id="rId6"/>
    <p:sldLayoutId id="2147483683" r:id="rId7"/>
    <p:sldLayoutId id="2147483684" r:id="rId8"/>
    <p:sldLayoutId id="2147483685" r:id="rId9"/>
    <p:sldLayoutId id="2147483686" r:id="rId10"/>
    <p:sldLayoutId id="2147483687" r:id="rId11"/>
    <p:sldLayoutId id="2147483688" r:id="rId12"/>
    <p:sldLayoutId id="2147483689" r:id="rId13"/>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71600" y="1905000"/>
            <a:ext cx="6191250" cy="2857500"/>
          </a:xfrm>
        </p:spPr>
      </p:pic>
    </p:spTree>
    <p:extLst>
      <p:ext uri="{BB962C8B-B14F-4D97-AF65-F5344CB8AC3E}">
        <p14:creationId xmlns:p14="http://schemas.microsoft.com/office/powerpoint/2010/main" val="6343677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half" idx="1"/>
          </p:nvPr>
        </p:nvGraphicFramePr>
        <p:xfrm>
          <a:off x="566738" y="1752600"/>
          <a:ext cx="3624262" cy="4343400"/>
        </p:xfrm>
        <a:graphic>
          <a:graphicData uri="http://schemas.openxmlformats.org/drawingml/2006/table">
            <a:tbl>
              <a:tblPr firstRow="1" bandRow="1">
                <a:tableStyleId>{5C22544A-7EE6-4342-B048-85BDC9FD1C3A}</a:tableStyleId>
              </a:tblPr>
              <a:tblGrid>
                <a:gridCol w="1812131">
                  <a:extLst>
                    <a:ext uri="{9D8B030D-6E8A-4147-A177-3AD203B41FA5}">
                      <a16:colId xmlns:a16="http://schemas.microsoft.com/office/drawing/2014/main" val="20000"/>
                    </a:ext>
                  </a:extLst>
                </a:gridCol>
                <a:gridCol w="1812131">
                  <a:extLst>
                    <a:ext uri="{9D8B030D-6E8A-4147-A177-3AD203B41FA5}">
                      <a16:colId xmlns:a16="http://schemas.microsoft.com/office/drawing/2014/main" val="20001"/>
                    </a:ext>
                  </a:extLst>
                </a:gridCol>
              </a:tblGrid>
              <a:tr h="482600">
                <a:tc>
                  <a:txBody>
                    <a:bodyPr/>
                    <a:lstStyle/>
                    <a:p>
                      <a:pPr algn="ctr"/>
                      <a:r>
                        <a:rPr lang="en-US" b="1" dirty="0" smtClean="0">
                          <a:solidFill>
                            <a:schemeClr val="tx1"/>
                          </a:solidFill>
                        </a:rPr>
                        <a:t>TC</a:t>
                      </a:r>
                      <a:endParaRPr lang="en-US" b="1" dirty="0">
                        <a:solidFill>
                          <a:schemeClr val="tx1"/>
                        </a:solidFill>
                      </a:endParaRPr>
                    </a:p>
                  </a:txBody>
                  <a:tcPr>
                    <a:solidFill>
                      <a:srgbClr val="FFC000"/>
                    </a:solidFill>
                  </a:tcPr>
                </a:tc>
                <a:tc>
                  <a:txBody>
                    <a:bodyPr/>
                    <a:lstStyle/>
                    <a:p>
                      <a:pPr algn="ctr"/>
                      <a:r>
                        <a:rPr lang="en-US" b="1" dirty="0" err="1" smtClean="0">
                          <a:solidFill>
                            <a:schemeClr val="tx1"/>
                          </a:solidFill>
                        </a:rPr>
                        <a:t>i</a:t>
                      </a:r>
                      <a:endParaRPr lang="en-US" b="1" dirty="0">
                        <a:solidFill>
                          <a:schemeClr val="tx1"/>
                        </a:solidFill>
                      </a:endParaRPr>
                    </a:p>
                  </a:txBody>
                  <a:tcPr>
                    <a:solidFill>
                      <a:srgbClr val="FFC000"/>
                    </a:solidFill>
                  </a:tcPr>
                </a:tc>
                <a:extLst>
                  <a:ext uri="{0D108BD9-81ED-4DB2-BD59-A6C34878D82A}">
                    <a16:rowId xmlns:a16="http://schemas.microsoft.com/office/drawing/2014/main" val="10000"/>
                  </a:ext>
                </a:extLst>
              </a:tr>
              <a:tr h="482600">
                <a:tc>
                  <a:txBody>
                    <a:bodyPr/>
                    <a:lstStyle/>
                    <a:p>
                      <a:pPr algn="ctr"/>
                      <a:r>
                        <a:rPr lang="en-US" dirty="0" smtClean="0"/>
                        <a:t>14.1</a:t>
                      </a:r>
                      <a:endParaRPr lang="en-US" dirty="0"/>
                    </a:p>
                  </a:txBody>
                  <a:tcPr/>
                </a:tc>
                <a:tc>
                  <a:txBody>
                    <a:bodyPr/>
                    <a:lstStyle/>
                    <a:p>
                      <a:pPr algn="ctr"/>
                      <a:r>
                        <a:rPr lang="en-US" dirty="0" smtClean="0"/>
                        <a:t>4.81</a:t>
                      </a:r>
                      <a:endParaRPr lang="en-US" dirty="0"/>
                    </a:p>
                  </a:txBody>
                  <a:tcPr/>
                </a:tc>
                <a:extLst>
                  <a:ext uri="{0D108BD9-81ED-4DB2-BD59-A6C34878D82A}">
                    <a16:rowId xmlns:a16="http://schemas.microsoft.com/office/drawing/2014/main" val="10001"/>
                  </a:ext>
                </a:extLst>
              </a:tr>
              <a:tr h="482600">
                <a:tc>
                  <a:txBody>
                    <a:bodyPr/>
                    <a:lstStyle/>
                    <a:p>
                      <a:pPr algn="ctr"/>
                      <a:r>
                        <a:rPr lang="en-US" dirty="0" smtClean="0"/>
                        <a:t>14.2</a:t>
                      </a:r>
                      <a:endParaRPr lang="en-US" dirty="0"/>
                    </a:p>
                  </a:txBody>
                  <a:tcPr/>
                </a:tc>
                <a:tc>
                  <a:txBody>
                    <a:bodyPr/>
                    <a:lstStyle/>
                    <a:p>
                      <a:pPr algn="ctr"/>
                      <a:r>
                        <a:rPr lang="en-US" dirty="0" smtClean="0"/>
                        <a:t>4.86</a:t>
                      </a:r>
                      <a:endParaRPr lang="en-US" dirty="0"/>
                    </a:p>
                  </a:txBody>
                  <a:tcPr/>
                </a:tc>
                <a:extLst>
                  <a:ext uri="{0D108BD9-81ED-4DB2-BD59-A6C34878D82A}">
                    <a16:rowId xmlns:a16="http://schemas.microsoft.com/office/drawing/2014/main" val="10002"/>
                  </a:ext>
                </a:extLst>
              </a:tr>
              <a:tr h="482600">
                <a:tc>
                  <a:txBody>
                    <a:bodyPr/>
                    <a:lstStyle/>
                    <a:p>
                      <a:pPr algn="ctr"/>
                      <a:r>
                        <a:rPr lang="en-US" b="1" dirty="0" smtClean="0"/>
                        <a:t>I</a:t>
                      </a:r>
                      <a:endParaRPr lang="en-US" b="1" dirty="0"/>
                    </a:p>
                  </a:txBody>
                  <a:tcPr>
                    <a:solidFill>
                      <a:srgbClr val="FFC000"/>
                    </a:solidFill>
                  </a:tcPr>
                </a:tc>
                <a:tc>
                  <a:txBody>
                    <a:bodyPr/>
                    <a:lstStyle/>
                    <a:p>
                      <a:pPr algn="ctr"/>
                      <a:r>
                        <a:rPr lang="en-US" b="1" dirty="0" smtClean="0"/>
                        <a:t>A</a:t>
                      </a:r>
                      <a:endParaRPr lang="en-US" b="1" dirty="0"/>
                    </a:p>
                  </a:txBody>
                  <a:tcPr>
                    <a:solidFill>
                      <a:srgbClr val="FFC000"/>
                    </a:solidFill>
                  </a:tcPr>
                </a:tc>
                <a:extLst>
                  <a:ext uri="{0D108BD9-81ED-4DB2-BD59-A6C34878D82A}">
                    <a16:rowId xmlns:a16="http://schemas.microsoft.com/office/drawing/2014/main" val="10003"/>
                  </a:ext>
                </a:extLst>
              </a:tr>
              <a:tr h="482600">
                <a:tc>
                  <a:txBody>
                    <a:bodyPr/>
                    <a:lstStyle/>
                    <a:p>
                      <a:pPr algn="ctr"/>
                      <a:r>
                        <a:rPr lang="en-US" dirty="0" smtClean="0"/>
                        <a:t>92</a:t>
                      </a:r>
                      <a:endParaRPr lang="en-US" dirty="0"/>
                    </a:p>
                  </a:txBody>
                  <a:tcPr/>
                </a:tc>
                <a:tc>
                  <a:txBody>
                    <a:bodyPr/>
                    <a:lstStyle/>
                    <a:p>
                      <a:pPr algn="ctr"/>
                      <a:r>
                        <a:rPr lang="en-US" dirty="0" smtClean="0"/>
                        <a:t>2.014</a:t>
                      </a:r>
                      <a:endParaRPr lang="en-US" dirty="0"/>
                    </a:p>
                  </a:txBody>
                  <a:tcPr/>
                </a:tc>
                <a:extLst>
                  <a:ext uri="{0D108BD9-81ED-4DB2-BD59-A6C34878D82A}">
                    <a16:rowId xmlns:a16="http://schemas.microsoft.com/office/drawing/2014/main" val="10004"/>
                  </a:ext>
                </a:extLst>
              </a:tr>
              <a:tr h="482600">
                <a:tc>
                  <a:txBody>
                    <a:bodyPr/>
                    <a:lstStyle/>
                    <a:p>
                      <a:pPr algn="ctr"/>
                      <a:r>
                        <a:rPr lang="en-US" dirty="0" smtClean="0"/>
                        <a:t>92.5</a:t>
                      </a:r>
                      <a:endParaRPr lang="en-US" dirty="0"/>
                    </a:p>
                  </a:txBody>
                  <a:tcPr/>
                </a:tc>
                <a:tc>
                  <a:txBody>
                    <a:bodyPr/>
                    <a:lstStyle/>
                    <a:p>
                      <a:pPr algn="ctr"/>
                      <a:r>
                        <a:rPr lang="en-US" dirty="0" smtClean="0"/>
                        <a:t>2.025</a:t>
                      </a:r>
                      <a:endParaRPr lang="en-US" dirty="0"/>
                    </a:p>
                  </a:txBody>
                  <a:tcPr/>
                </a:tc>
                <a:extLst>
                  <a:ext uri="{0D108BD9-81ED-4DB2-BD59-A6C34878D82A}">
                    <a16:rowId xmlns:a16="http://schemas.microsoft.com/office/drawing/2014/main" val="10005"/>
                  </a:ext>
                </a:extLst>
              </a:tr>
              <a:tr h="482600">
                <a:tc>
                  <a:txBody>
                    <a:bodyPr/>
                    <a:lstStyle/>
                    <a:p>
                      <a:pPr algn="ctr"/>
                      <a:r>
                        <a:rPr lang="ar-EG" b="1" dirty="0" smtClean="0"/>
                        <a:t>يناير</a:t>
                      </a:r>
                      <a:endParaRPr lang="en-US" b="1" dirty="0"/>
                    </a:p>
                  </a:txBody>
                  <a:tcPr>
                    <a:solidFill>
                      <a:srgbClr val="FFC000"/>
                    </a:solidFill>
                  </a:tcPr>
                </a:tc>
                <a:tc>
                  <a:txBody>
                    <a:bodyPr/>
                    <a:lstStyle/>
                    <a:p>
                      <a:pPr algn="ctr" rtl="1"/>
                      <a:r>
                        <a:rPr lang="ar-EG" b="1" dirty="0" smtClean="0"/>
                        <a:t>دائرة عرض</a:t>
                      </a:r>
                      <a:r>
                        <a:rPr lang="en-US" b="1" dirty="0" smtClean="0"/>
                        <a:t> </a:t>
                      </a:r>
                      <a:r>
                        <a:rPr lang="ar-EG" b="1" dirty="0" smtClean="0"/>
                        <a:t>المحطة</a:t>
                      </a:r>
                      <a:endParaRPr lang="en-US" b="1" dirty="0"/>
                    </a:p>
                  </a:txBody>
                  <a:tcPr>
                    <a:solidFill>
                      <a:srgbClr val="FFC000"/>
                    </a:solidFill>
                  </a:tcPr>
                </a:tc>
                <a:extLst>
                  <a:ext uri="{0D108BD9-81ED-4DB2-BD59-A6C34878D82A}">
                    <a16:rowId xmlns:a16="http://schemas.microsoft.com/office/drawing/2014/main" val="10006"/>
                  </a:ext>
                </a:extLst>
              </a:tr>
              <a:tr h="482600">
                <a:tc>
                  <a:txBody>
                    <a:bodyPr/>
                    <a:lstStyle/>
                    <a:p>
                      <a:pPr algn="ctr"/>
                      <a:r>
                        <a:rPr lang="en-US" dirty="0" smtClean="0"/>
                        <a:t>0.93</a:t>
                      </a:r>
                      <a:endParaRPr lang="en-US" dirty="0"/>
                    </a:p>
                  </a:txBody>
                  <a:tcPr/>
                </a:tc>
                <a:tc>
                  <a:txBody>
                    <a:bodyPr/>
                    <a:lstStyle/>
                    <a:p>
                      <a:pPr algn="ctr"/>
                      <a:r>
                        <a:rPr lang="ar-EG" dirty="0" smtClean="0"/>
                        <a:t>25</a:t>
                      </a:r>
                      <a:endParaRPr lang="en-US" dirty="0"/>
                    </a:p>
                  </a:txBody>
                  <a:tcPr/>
                </a:tc>
                <a:extLst>
                  <a:ext uri="{0D108BD9-81ED-4DB2-BD59-A6C34878D82A}">
                    <a16:rowId xmlns:a16="http://schemas.microsoft.com/office/drawing/2014/main" val="10007"/>
                  </a:ext>
                </a:extLst>
              </a:tr>
              <a:tr h="482600">
                <a:tc>
                  <a:txBody>
                    <a:bodyPr/>
                    <a:lstStyle/>
                    <a:p>
                      <a:pPr algn="ctr"/>
                      <a:r>
                        <a:rPr lang="en-US" dirty="0" smtClean="0"/>
                        <a:t>0.88</a:t>
                      </a:r>
                      <a:endParaRPr lang="en-US" dirty="0"/>
                    </a:p>
                  </a:txBody>
                  <a:tcPr/>
                </a:tc>
                <a:tc>
                  <a:txBody>
                    <a:bodyPr/>
                    <a:lstStyle/>
                    <a:p>
                      <a:pPr algn="ctr"/>
                      <a:r>
                        <a:rPr lang="ar-EG" dirty="0" smtClean="0"/>
                        <a:t>33</a:t>
                      </a:r>
                      <a:endParaRPr lang="en-US" dirty="0"/>
                    </a:p>
                  </a:txBody>
                  <a:tcPr/>
                </a:tc>
                <a:extLst>
                  <a:ext uri="{0D108BD9-81ED-4DB2-BD59-A6C34878D82A}">
                    <a16:rowId xmlns:a16="http://schemas.microsoft.com/office/drawing/2014/main" val="10008"/>
                  </a:ext>
                </a:extLst>
              </a:tr>
            </a:tbl>
          </a:graphicData>
        </a:graphic>
      </p:graphicFrame>
      <p:sp>
        <p:nvSpPr>
          <p:cNvPr id="38947" name="Content Placeholder 3"/>
          <p:cNvSpPr>
            <a:spLocks noGrp="1"/>
          </p:cNvSpPr>
          <p:nvPr>
            <p:ph sz="half" idx="2"/>
          </p:nvPr>
        </p:nvSpPr>
        <p:spPr>
          <a:xfrm>
            <a:off x="4267200" y="1752600"/>
            <a:ext cx="4300538" cy="4267200"/>
          </a:xfrm>
        </p:spPr>
        <p:txBody>
          <a:bodyPr/>
          <a:lstStyle/>
          <a:p>
            <a:pPr algn="r" rtl="1"/>
            <a:r>
              <a:rPr lang="ar-EG" sz="2600" b="1" smtClean="0"/>
              <a:t>إيجاد قيمة </a:t>
            </a:r>
            <a:r>
              <a:rPr lang="en-US" sz="2600" b="1" smtClean="0"/>
              <a:t>(i)</a:t>
            </a:r>
            <a:r>
              <a:rPr lang="ar-EG" sz="2600" b="1" smtClean="0"/>
              <a:t> من ملحق إحصائي طبقاً لدرجة حرارة الهواء بالدرجة المئوية</a:t>
            </a:r>
          </a:p>
          <a:p>
            <a:pPr algn="r" rtl="1"/>
            <a:r>
              <a:rPr lang="ar-EG" sz="2600" b="1" smtClean="0"/>
              <a:t>تجمع قيم </a:t>
            </a:r>
            <a:r>
              <a:rPr lang="en-US" sz="2600" b="1" smtClean="0"/>
              <a:t>(i)</a:t>
            </a:r>
            <a:r>
              <a:rPr lang="ar-EG" sz="2600" b="1" smtClean="0"/>
              <a:t> لإيجاد قيمة </a:t>
            </a:r>
            <a:r>
              <a:rPr lang="en-US" sz="2600" b="1" smtClean="0"/>
              <a:t>(I)</a:t>
            </a:r>
            <a:r>
              <a:rPr lang="ar-EG" sz="2600" b="1" smtClean="0"/>
              <a:t> </a:t>
            </a:r>
          </a:p>
          <a:p>
            <a:pPr algn="r" rtl="1"/>
            <a:r>
              <a:rPr lang="ar-EG" sz="2600" b="1" smtClean="0"/>
              <a:t>بدلالة </a:t>
            </a:r>
            <a:r>
              <a:rPr lang="en-US" sz="2600" b="1" smtClean="0"/>
              <a:t>(I)</a:t>
            </a:r>
            <a:r>
              <a:rPr lang="ar-EG" sz="2600" b="1" smtClean="0"/>
              <a:t> تستخرج قيمة </a:t>
            </a:r>
            <a:r>
              <a:rPr lang="en-US" sz="2600" b="1" smtClean="0"/>
              <a:t>(a)</a:t>
            </a:r>
            <a:r>
              <a:rPr lang="ar-EG" sz="2600" b="1" smtClean="0"/>
              <a:t> من ملحق إحصائي</a:t>
            </a:r>
          </a:p>
          <a:p>
            <a:pPr algn="r" rtl="1"/>
            <a:r>
              <a:rPr lang="ar-EG" sz="2600" b="1" smtClean="0"/>
              <a:t>تطبق المعادلة لمعرفة قيمة </a:t>
            </a:r>
            <a:r>
              <a:rPr lang="en-US" sz="2600" b="1" smtClean="0"/>
              <a:t>(E)</a:t>
            </a:r>
            <a:endParaRPr lang="ar-EG" sz="2600" b="1" smtClean="0"/>
          </a:p>
          <a:p>
            <a:pPr algn="r" rtl="1"/>
            <a:r>
              <a:rPr lang="ar-EG" sz="2600" b="1" smtClean="0"/>
              <a:t>يتم تعديل قيمة </a:t>
            </a:r>
            <a:r>
              <a:rPr lang="en-US" sz="2600" b="1" smtClean="0"/>
              <a:t>(E)</a:t>
            </a:r>
            <a:r>
              <a:rPr lang="ar-EG" sz="2600" b="1" smtClean="0"/>
              <a:t> تبعاً لدائرة عرض المكان</a:t>
            </a:r>
            <a:endParaRPr lang="en-US" sz="2600" b="1" smtClean="0"/>
          </a:p>
        </p:txBody>
      </p:sp>
      <p:sp>
        <p:nvSpPr>
          <p:cNvPr id="38914" name="Title 1"/>
          <p:cNvSpPr>
            <a:spLocks noGrp="1"/>
          </p:cNvSpPr>
          <p:nvPr>
            <p:ph type="title"/>
          </p:nvPr>
        </p:nvSpPr>
        <p:spPr>
          <a:xfrm>
            <a:off x="574675" y="304800"/>
            <a:ext cx="8001000" cy="990600"/>
          </a:xfrm>
        </p:spPr>
        <p:txBody>
          <a:bodyPr/>
          <a:lstStyle/>
          <a:p>
            <a:pPr algn="ctr" rtl="1"/>
            <a:r>
              <a:rPr lang="ar-EG" b="1" smtClean="0"/>
              <a:t>خطوات معادلة ثورنثويت للأغراض التطبيقية</a:t>
            </a:r>
            <a:endParaRPr lang="en-US" b="1" smtClean="0"/>
          </a:p>
        </p:txBody>
      </p:sp>
    </p:spTree>
    <p:extLst>
      <p:ext uri="{BB962C8B-B14F-4D97-AF65-F5344CB8AC3E}">
        <p14:creationId xmlns:p14="http://schemas.microsoft.com/office/powerpoint/2010/main" val="13560068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3"/>
          <p:cNvSpPr>
            <a:spLocks noGrp="1" noChangeArrowheads="1"/>
          </p:cNvSpPr>
          <p:nvPr>
            <p:ph idx="1"/>
          </p:nvPr>
        </p:nvSpPr>
        <p:spPr>
          <a:xfrm>
            <a:off x="566738" y="1752600"/>
            <a:ext cx="8348662" cy="4343400"/>
          </a:xfrm>
        </p:spPr>
        <p:txBody>
          <a:bodyPr/>
          <a:lstStyle/>
          <a:p>
            <a:pPr algn="just" rtl="1"/>
            <a:r>
              <a:rPr lang="ar-EG" sz="2200" b="1" smtClean="0"/>
              <a:t>يتم حساب المتوسط الشهري للمطر على أساس مخالف لما أتبع فى حساب متوسطات درجات الحرارة والضغط الجوى، فالمتوسط يتم حسابه من مجموع كمية المطر الساقط فى كل شهر خلال الدورة المناخية على عدد السنوات. ويتم التعديل بإحدى الطريقتين الأولى: تبعاً لعدد أيام الشهر والثانية: تبعاً لنصيب الشهر من عدد أيام السنة.</a:t>
            </a:r>
            <a:endParaRPr lang="en-US" sz="2200" b="1" smtClean="0"/>
          </a:p>
          <a:p>
            <a:pPr lvl="1" algn="just" rtl="1" eaLnBrk="1" hangingPunct="1"/>
            <a:r>
              <a:rPr lang="ar-EG" sz="2200" b="1" smtClean="0"/>
              <a:t>الأولي: يعبر عن كمية المطر الشهرية ب 100%  وعليه فأن مجموع كمية التساقط المطري فى يوم واحد للشهور 31 تمثل نسبة 3.2%، أما شهر فبراير فعدد أيام الشهر 29- 28 فنجد أن نسبة اليوم الواحد تساوى 3.5%، 3.6% على التوالى ونضيف ما نسبته  7.2% في الحالة الثانية.</a:t>
            </a:r>
          </a:p>
          <a:p>
            <a:pPr lvl="1" algn="just" rtl="1" eaLnBrk="1" hangingPunct="1"/>
            <a:r>
              <a:rPr lang="ar-EG" sz="2200" b="1" smtClean="0"/>
              <a:t>تعتمد الثانية على أساس أن الشهر الواحد يمثل 1/ 12 من السنة، ومن ثم يكون نصيب كل شهر من عدد أيام السنة عبارة عن 365/ 12 أي ما يوازى  30.42 يوم. ولتعديل الشهور التي عدد أيامها 31 يوم، نضرب كمية المطر الشهرية</a:t>
            </a:r>
            <a:r>
              <a:rPr lang="ar-EG" sz="2200" b="1" smtClean="0">
                <a:sym typeface="Symbol" pitchFamily="18" charset="2"/>
              </a:rPr>
              <a:t></a:t>
            </a:r>
            <a:r>
              <a:rPr lang="ar-EG" sz="2200" b="1" smtClean="0"/>
              <a:t> 0.981، والشهور 30</a:t>
            </a:r>
            <a:r>
              <a:rPr lang="ar-EG" sz="2200" b="1" smtClean="0">
                <a:sym typeface="Symbol" pitchFamily="18" charset="2"/>
              </a:rPr>
              <a:t></a:t>
            </a:r>
            <a:r>
              <a:rPr lang="ar-EG" sz="2200" b="1" smtClean="0"/>
              <a:t> 1.014 وفبراير 29</a:t>
            </a:r>
            <a:r>
              <a:rPr lang="ar-EG" sz="2200" b="1" smtClean="0">
                <a:sym typeface="Symbol" pitchFamily="18" charset="2"/>
              </a:rPr>
              <a:t></a:t>
            </a:r>
            <a:r>
              <a:rPr lang="ar-EG" sz="2200" b="1" smtClean="0"/>
              <a:t> 1.049 و28 </a:t>
            </a:r>
            <a:r>
              <a:rPr lang="ar-EG" sz="2200" b="1" smtClean="0">
                <a:sym typeface="Symbol" pitchFamily="18" charset="2"/>
              </a:rPr>
              <a:t></a:t>
            </a:r>
            <a:r>
              <a:rPr lang="ar-EG" sz="2200" b="1" smtClean="0"/>
              <a:t> 1.086</a:t>
            </a:r>
          </a:p>
        </p:txBody>
      </p:sp>
      <p:sp>
        <p:nvSpPr>
          <p:cNvPr id="39938" name="Rectangle 2"/>
          <p:cNvSpPr>
            <a:spLocks noGrp="1" noChangeArrowheads="1"/>
          </p:cNvSpPr>
          <p:nvPr>
            <p:ph type="title"/>
          </p:nvPr>
        </p:nvSpPr>
        <p:spPr>
          <a:xfrm>
            <a:off x="574675" y="304800"/>
            <a:ext cx="8001000" cy="838200"/>
          </a:xfrm>
        </p:spPr>
        <p:txBody>
          <a:bodyPr/>
          <a:lstStyle/>
          <a:p>
            <a:pPr algn="ctr" rtl="1" eaLnBrk="1" hangingPunct="1"/>
            <a:r>
              <a:rPr lang="ar-EG" sz="3600" b="1" smtClean="0"/>
              <a:t>معالجة وتعديل بيانات المطر</a:t>
            </a:r>
            <a:endParaRPr lang="en-US" sz="3400" smtClean="0"/>
          </a:p>
        </p:txBody>
      </p:sp>
    </p:spTree>
    <p:extLst>
      <p:ext uri="{BB962C8B-B14F-4D97-AF65-F5344CB8AC3E}">
        <p14:creationId xmlns:p14="http://schemas.microsoft.com/office/powerpoint/2010/main" val="21015579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Content Placeholder 2"/>
          <p:cNvSpPr>
            <a:spLocks noGrp="1"/>
          </p:cNvSpPr>
          <p:nvPr>
            <p:ph idx="1"/>
          </p:nvPr>
        </p:nvSpPr>
        <p:spPr/>
        <p:txBody>
          <a:bodyPr/>
          <a:lstStyle/>
          <a:p>
            <a:pPr algn="r" rtl="1"/>
            <a:r>
              <a:rPr lang="ar-EG" sz="2000" b="1" dirty="0" smtClean="0"/>
              <a:t>كثافة المطر = مجموع كمية المطر/ عدد الساعات</a:t>
            </a:r>
          </a:p>
          <a:p>
            <a:pPr algn="r" rtl="1"/>
            <a:r>
              <a:rPr lang="ar-EG" sz="2000" b="1" dirty="0" smtClean="0"/>
              <a:t>نسبة التذبذب السنوي في كمية المطر= مجموع كمية المطر السنوي/ المتوسط السنوي للدورة المناخية </a:t>
            </a:r>
            <a:r>
              <a:rPr lang="ar-EG" sz="2000" b="1" dirty="0" smtClean="0">
                <a:sym typeface="Symbol" pitchFamily="18" charset="2"/>
              </a:rPr>
              <a:t> 100 </a:t>
            </a:r>
          </a:p>
          <a:p>
            <a:pPr algn="r" rtl="1"/>
            <a:r>
              <a:rPr lang="ar-EG" sz="2000" b="1" dirty="0" smtClean="0"/>
              <a:t>القيمة الفعلية للمطر طبقاً لمعادلة دي مارتون </a:t>
            </a:r>
            <a:r>
              <a:rPr lang="en-US" sz="1600" b="1" dirty="0" smtClean="0"/>
              <a:t>De </a:t>
            </a:r>
            <a:r>
              <a:rPr lang="en-US" sz="1600" b="1" dirty="0" err="1" smtClean="0"/>
              <a:t>Martonne</a:t>
            </a:r>
            <a:r>
              <a:rPr lang="ar-EG" sz="1600" b="1" dirty="0" smtClean="0"/>
              <a:t> </a:t>
            </a:r>
            <a:r>
              <a:rPr lang="ar-EG" sz="2000" b="1" dirty="0" smtClean="0"/>
              <a:t>(</a:t>
            </a:r>
            <a:r>
              <a:rPr lang="en-US" sz="1800" b="1" dirty="0" smtClean="0"/>
              <a:t>Y</a:t>
            </a:r>
            <a:r>
              <a:rPr lang="ar-EG" sz="2000" b="1" dirty="0" smtClean="0"/>
              <a:t>) = كمية المطر السنوي بالمليمتر (</a:t>
            </a:r>
            <a:r>
              <a:rPr lang="en-US" sz="2000" b="1" dirty="0" smtClean="0"/>
              <a:t>D</a:t>
            </a:r>
            <a:r>
              <a:rPr lang="ar-EG" sz="2000" b="1" dirty="0" smtClean="0"/>
              <a:t>)/ معدل الحرارة السنوي بالدرجة المئوية (</a:t>
            </a:r>
            <a:r>
              <a:rPr lang="en-US" sz="1800" b="1" dirty="0" smtClean="0"/>
              <a:t>T</a:t>
            </a:r>
            <a:r>
              <a:rPr lang="ar-EG" sz="2000" b="1" dirty="0" smtClean="0"/>
              <a:t>) + 10 </a:t>
            </a:r>
          </a:p>
          <a:p>
            <a:pPr algn="r" rtl="1"/>
            <a:r>
              <a:rPr lang="ar-EG" sz="2000" b="1" dirty="0" smtClean="0"/>
              <a:t>القيمة الفعلية للمطر طبقاً لمعادلة كوبن </a:t>
            </a:r>
            <a:r>
              <a:rPr lang="en-US" sz="1600" b="1" dirty="0" err="1" smtClean="0"/>
              <a:t>Koppn</a:t>
            </a:r>
            <a:r>
              <a:rPr lang="ar-EG" sz="2000" b="1" dirty="0" smtClean="0"/>
              <a:t> (</a:t>
            </a:r>
            <a:r>
              <a:rPr lang="en-US" sz="1800" b="1" dirty="0" smtClean="0"/>
              <a:t>A</a:t>
            </a:r>
            <a:r>
              <a:rPr lang="ar-EG" sz="2000" b="1" dirty="0" smtClean="0"/>
              <a:t>) = كمية المطر السنوي بالسنتيمتر (</a:t>
            </a:r>
            <a:r>
              <a:rPr lang="en-US" sz="2000" b="1" dirty="0" smtClean="0"/>
              <a:t>P</a:t>
            </a:r>
            <a:r>
              <a:rPr lang="ar-EG" sz="2000" b="1" dirty="0" smtClean="0"/>
              <a:t>)/ المعدل السنوي لدرجة الحرارة بالدرجة المئوية (</a:t>
            </a:r>
            <a:r>
              <a:rPr lang="en-US" sz="2000" b="1" dirty="0" smtClean="0"/>
              <a:t>T</a:t>
            </a:r>
            <a:r>
              <a:rPr lang="ar-EG" sz="2000" b="1" dirty="0" smtClean="0"/>
              <a:t>)</a:t>
            </a:r>
          </a:p>
          <a:p>
            <a:pPr algn="r" rtl="1"/>
            <a:r>
              <a:rPr lang="ar-EG" sz="2000" b="1" dirty="0" smtClean="0"/>
              <a:t>القيمة الفعلية للمطر طبقاً لمعادلة </a:t>
            </a:r>
            <a:r>
              <a:rPr lang="ar-EG" sz="2000" b="1" dirty="0" err="1" smtClean="0"/>
              <a:t>ثورنثويت</a:t>
            </a:r>
            <a:r>
              <a:rPr lang="ar-EG" sz="2000" b="1" dirty="0" smtClean="0"/>
              <a:t> </a:t>
            </a:r>
            <a:r>
              <a:rPr lang="en-US" sz="1600" b="1" dirty="0" err="1" smtClean="0"/>
              <a:t>Thornthwaite</a:t>
            </a:r>
            <a:endParaRPr lang="ar-EG" sz="1600" b="1" dirty="0" smtClean="0"/>
          </a:p>
          <a:p>
            <a:pPr algn="r" rtl="1"/>
            <a:endParaRPr lang="en-US" sz="2000" dirty="0" smtClean="0"/>
          </a:p>
          <a:p>
            <a:pPr algn="r" rtl="1"/>
            <a:endParaRPr lang="en-US" sz="2000" dirty="0" smtClean="0"/>
          </a:p>
          <a:p>
            <a:pPr algn="r" rtl="1"/>
            <a:r>
              <a:rPr lang="ar-EG" sz="2000" b="1" dirty="0" smtClean="0"/>
              <a:t>القيمة الفعلية للمطر طبقاً لمعادلة شرف (</a:t>
            </a:r>
            <a:r>
              <a:rPr lang="en-US" sz="1800" b="1" dirty="0" smtClean="0"/>
              <a:t>E</a:t>
            </a:r>
            <a:r>
              <a:rPr lang="ar-EG" sz="2000" b="1" dirty="0" smtClean="0"/>
              <a:t>) = كمية المطر السنوية أو الشهرية بالمليمتر (</a:t>
            </a:r>
            <a:r>
              <a:rPr lang="en-US" sz="1800" b="1" dirty="0" smtClean="0"/>
              <a:t>P</a:t>
            </a:r>
            <a:r>
              <a:rPr lang="ar-EG" sz="2000" b="1" dirty="0" smtClean="0"/>
              <a:t>)/المعدل السنوي أو الشهري لدرجة الحرارة بالدرجة المئوية (</a:t>
            </a:r>
            <a:r>
              <a:rPr lang="en-US" sz="1800" b="1" dirty="0" smtClean="0"/>
              <a:t>T</a:t>
            </a:r>
            <a:r>
              <a:rPr lang="ar-EG" sz="2000" b="1" dirty="0" smtClean="0"/>
              <a:t>) + 9 </a:t>
            </a:r>
            <a:endParaRPr lang="en-US" sz="2000" b="1" dirty="0" smtClean="0"/>
          </a:p>
          <a:p>
            <a:pPr algn="r" rtl="1"/>
            <a:endParaRPr lang="en-US" sz="2000" dirty="0" smtClean="0"/>
          </a:p>
          <a:p>
            <a:pPr algn="r" rtl="1"/>
            <a:endParaRPr lang="en-US" sz="2000" b="1" dirty="0" smtClean="0"/>
          </a:p>
        </p:txBody>
      </p:sp>
      <p:sp>
        <p:nvSpPr>
          <p:cNvPr id="40962" name="Title 1"/>
          <p:cNvSpPr>
            <a:spLocks noGrp="1"/>
          </p:cNvSpPr>
          <p:nvPr>
            <p:ph type="title"/>
          </p:nvPr>
        </p:nvSpPr>
        <p:spPr>
          <a:xfrm>
            <a:off x="574675" y="304800"/>
            <a:ext cx="8001000" cy="990600"/>
          </a:xfrm>
        </p:spPr>
        <p:txBody>
          <a:bodyPr/>
          <a:lstStyle/>
          <a:p>
            <a:pPr algn="ctr"/>
            <a:r>
              <a:rPr lang="ar-EG" b="1" smtClean="0"/>
              <a:t>القيمة الفعلية للمطر</a:t>
            </a:r>
            <a:endParaRPr lang="en-US" smtClean="0"/>
          </a:p>
        </p:txBody>
      </p:sp>
      <p:pic>
        <p:nvPicPr>
          <p:cNvPr id="40964" name="Picture 2"/>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143000" y="4371975"/>
            <a:ext cx="279082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257673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Content Placeholder 2"/>
          <p:cNvSpPr>
            <a:spLocks noGrp="1"/>
          </p:cNvSpPr>
          <p:nvPr>
            <p:ph idx="1"/>
          </p:nvPr>
        </p:nvSpPr>
        <p:spPr/>
        <p:txBody>
          <a:bodyPr/>
          <a:lstStyle/>
          <a:p>
            <a:pPr algn="just" rtl="1"/>
            <a:r>
              <a:rPr lang="ar-EG" sz="2400" b="1" smtClean="0"/>
              <a:t>الميزانية المائية المناخية تعبر عن العلاقة الكمية بين التساقط </a:t>
            </a:r>
            <a:r>
              <a:rPr lang="en-US" sz="2000" b="1" smtClean="0"/>
              <a:t>Precipitation</a:t>
            </a:r>
            <a:r>
              <a:rPr lang="ar-EG" sz="2400" b="1" smtClean="0"/>
              <a:t> والتبخر/النتح </a:t>
            </a:r>
            <a:r>
              <a:rPr lang="en-US" sz="2000" b="1" smtClean="0"/>
              <a:t>Evapotranspiration</a:t>
            </a:r>
            <a:r>
              <a:rPr lang="en-US" sz="2400" b="1" smtClean="0"/>
              <a:t> </a:t>
            </a:r>
            <a:r>
              <a:rPr lang="ar-EG" sz="2400" b="1" smtClean="0"/>
              <a:t>. فعندما يكون مقدار التساقط </a:t>
            </a:r>
            <a:r>
              <a:rPr lang="en-US" sz="2400" b="1" smtClean="0"/>
              <a:t>(p)</a:t>
            </a:r>
            <a:r>
              <a:rPr lang="ar-EG" sz="2400" b="1" smtClean="0"/>
              <a:t> أكبر من مقدار التبخر/النتح </a:t>
            </a:r>
            <a:r>
              <a:rPr lang="en-US" sz="2400" b="1" smtClean="0"/>
              <a:t>(PE)</a:t>
            </a:r>
            <a:r>
              <a:rPr lang="ar-EG" sz="2400" b="1" smtClean="0"/>
              <a:t> يكون هناك فائض مائي </a:t>
            </a:r>
            <a:r>
              <a:rPr lang="en-US" sz="2000" b="1" smtClean="0"/>
              <a:t>Surplus</a:t>
            </a:r>
            <a:r>
              <a:rPr lang="ar-EG" sz="2400" b="1" smtClean="0"/>
              <a:t> وبالعكس عندما يكون التساقط أقل من التبخر/النتح ينتج عنه عجزاً مائياً </a:t>
            </a:r>
            <a:r>
              <a:rPr lang="en-US" sz="2000" b="1" smtClean="0"/>
              <a:t>Water deficit</a:t>
            </a:r>
            <a:r>
              <a:rPr lang="ar-EG" sz="2000" b="1" smtClean="0"/>
              <a:t> </a:t>
            </a:r>
            <a:r>
              <a:rPr lang="ar-EG" sz="2400" b="1" smtClean="0"/>
              <a:t>والتي يشير إلى مقدار وفترة الحاجة إلى مياه الري والتي بدونها يحدث الجفاف </a:t>
            </a:r>
            <a:r>
              <a:rPr lang="en-US" sz="2000" b="1" smtClean="0"/>
              <a:t>Drought</a:t>
            </a:r>
            <a:r>
              <a:rPr lang="ar-EG" sz="2400" b="1" smtClean="0"/>
              <a:t>.</a:t>
            </a:r>
          </a:p>
          <a:p>
            <a:pPr algn="just" rtl="1"/>
            <a:r>
              <a:rPr lang="ar-EG" sz="2400" b="1" smtClean="0"/>
              <a:t>معظم الدراسات تعتمد علة استخدام معادلة بسيطة للتقدير العام للميزانية المائية = </a:t>
            </a:r>
            <a:r>
              <a:rPr lang="en-US" sz="2400" b="1" smtClean="0"/>
              <a:t>P-PE</a:t>
            </a:r>
            <a:endParaRPr lang="ar-EG" sz="2400" b="1" smtClean="0"/>
          </a:p>
          <a:p>
            <a:pPr algn="just" rtl="1"/>
            <a:r>
              <a:rPr lang="ar-EG" sz="2400" b="1" smtClean="0"/>
              <a:t>الفائض المائي أو كمية المياه الزائدة + = </a:t>
            </a:r>
            <a:r>
              <a:rPr lang="en-US" sz="2400" b="1" smtClean="0"/>
              <a:t>P-PE</a:t>
            </a:r>
            <a:endParaRPr lang="ar-EG" sz="2400" b="1" smtClean="0"/>
          </a:p>
          <a:p>
            <a:pPr algn="just" rtl="1"/>
            <a:r>
              <a:rPr lang="ar-EG" sz="2400" b="1" smtClean="0"/>
              <a:t>العجز المائي أو كمية المياه التي تحتاج إليها التربة للرطوبة - = </a:t>
            </a:r>
            <a:r>
              <a:rPr lang="en-US" sz="2400" b="1" smtClean="0"/>
              <a:t>P-PE</a:t>
            </a:r>
          </a:p>
        </p:txBody>
      </p:sp>
      <p:sp>
        <p:nvSpPr>
          <p:cNvPr id="41986" name="Title 1"/>
          <p:cNvSpPr>
            <a:spLocks noGrp="1"/>
          </p:cNvSpPr>
          <p:nvPr>
            <p:ph type="title"/>
          </p:nvPr>
        </p:nvSpPr>
        <p:spPr>
          <a:xfrm>
            <a:off x="574675" y="304800"/>
            <a:ext cx="8001000" cy="914400"/>
          </a:xfrm>
        </p:spPr>
        <p:txBody>
          <a:bodyPr/>
          <a:lstStyle/>
          <a:p>
            <a:pPr algn="ctr" rtl="1"/>
            <a:r>
              <a:rPr lang="ar-EG" sz="3000" b="1" smtClean="0"/>
              <a:t>الميزانية المائية المناخية </a:t>
            </a:r>
            <a:r>
              <a:rPr lang="en-US" sz="2800" b="1" smtClean="0"/>
              <a:t>Climatic Water Budget</a:t>
            </a:r>
          </a:p>
        </p:txBody>
      </p:sp>
    </p:spTree>
    <p:extLst>
      <p:ext uri="{BB962C8B-B14F-4D97-AF65-F5344CB8AC3E}">
        <p14:creationId xmlns:p14="http://schemas.microsoft.com/office/powerpoint/2010/main" val="3948687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0" y="2890391"/>
            <a:ext cx="4419600" cy="707886"/>
          </a:xfrm>
          <a:prstGeom prst="rect">
            <a:avLst/>
          </a:prstGeom>
        </p:spPr>
        <p:txBody>
          <a:bodyPr wrap="square">
            <a:spAutoFit/>
          </a:bodyPr>
          <a:lstStyle/>
          <a:p>
            <a:pPr algn="ctr"/>
            <a:r>
              <a:rPr lang="en-US" sz="4000" b="1" dirty="0">
                <a:ln w="31550" cmpd="sng">
                  <a:gradFill>
                    <a:gsLst>
                      <a:gs pos="25000">
                        <a:srgbClr val="0F6FC6">
                          <a:shade val="25000"/>
                          <a:satMod val="190000"/>
                        </a:srgbClr>
                      </a:gs>
                      <a:gs pos="80000">
                        <a:srgbClr val="0F6FC6">
                          <a:tint val="75000"/>
                          <a:satMod val="190000"/>
                        </a:srgbClr>
                      </a:gs>
                    </a:gsLst>
                    <a:lin ang="5400000"/>
                  </a:gradFill>
                  <a:prstDash val="solid"/>
                </a:ln>
                <a:solidFill>
                  <a:srgbClr val="FFFFFF"/>
                </a:solidFill>
                <a:effectLst>
                  <a:outerShdw blurRad="41275" dist="12700" dir="12000000" algn="tl" rotWithShape="0">
                    <a:srgbClr val="000000">
                      <a:alpha val="40000"/>
                    </a:srgbClr>
                  </a:outerShdw>
                </a:effectLst>
              </a:rPr>
              <a:t>To Be Continued</a:t>
            </a:r>
          </a:p>
        </p:txBody>
      </p:sp>
    </p:spTree>
    <p:extLst>
      <p:ext uri="{BB962C8B-B14F-4D97-AF65-F5344CB8AC3E}">
        <p14:creationId xmlns:p14="http://schemas.microsoft.com/office/powerpoint/2010/main" val="399997207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rtl="1"/>
            <a:r>
              <a:rPr lang="ar-EG" b="1" dirty="0" smtClean="0"/>
              <a:t>أن الأجهزة المستخدمة في محطات الرصد المتنوعة تقوم بتسجيل عناصر الجو المختلفة التي يعتمد عليها التحليل الكمي لبيان تفاعل العناصر المناخية فيما بينها لإعطاء صورة واضحة عن التباينات المناخية والذبذبات المناخية والتغيرات المناخية لموقع معين، ومدي ما يهدف إليه التحليل من استخدامات متعددة لخدمة الحياة البشرية.</a:t>
            </a:r>
          </a:p>
          <a:p>
            <a:pPr algn="just" rtl="1"/>
            <a:r>
              <a:rPr lang="ar-EG" b="1" dirty="0" smtClean="0"/>
              <a:t>ويقوم المتخصص في المناخ باستخدام السجلات المناخية ومعالجتها كمياً لبيان الأحوال المناخية لموقع معين.</a:t>
            </a:r>
            <a:endParaRPr lang="en-US" b="1" dirty="0" smtClean="0"/>
          </a:p>
        </p:txBody>
      </p:sp>
      <p:sp>
        <p:nvSpPr>
          <p:cNvPr id="2" name="Title 1"/>
          <p:cNvSpPr>
            <a:spLocks noGrp="1"/>
          </p:cNvSpPr>
          <p:nvPr>
            <p:ph type="title"/>
          </p:nvPr>
        </p:nvSpPr>
        <p:spPr/>
        <p:txBody>
          <a:bodyPr/>
          <a:lstStyle/>
          <a:p>
            <a:pPr algn="ctr" rtl="1"/>
            <a:r>
              <a:rPr lang="ar-EG" smtClean="0"/>
              <a:t>الأساليب المباشرة في القياس</a:t>
            </a:r>
            <a:endParaRPr lang="en-US" smtClean="0"/>
          </a:p>
        </p:txBody>
      </p:sp>
    </p:spTree>
    <p:extLst>
      <p:ext uri="{BB962C8B-B14F-4D97-AF65-F5344CB8AC3E}">
        <p14:creationId xmlns:p14="http://schemas.microsoft.com/office/powerpoint/2010/main" val="30439152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Content Placeholder 2"/>
          <p:cNvSpPr>
            <a:spLocks noGrp="1"/>
          </p:cNvSpPr>
          <p:nvPr>
            <p:ph idx="1"/>
          </p:nvPr>
        </p:nvSpPr>
        <p:spPr>
          <a:xfrm>
            <a:off x="566738" y="1752600"/>
            <a:ext cx="8001000" cy="4343400"/>
          </a:xfrm>
        </p:spPr>
        <p:txBody>
          <a:bodyPr>
            <a:normAutofit/>
          </a:bodyPr>
          <a:lstStyle/>
          <a:p>
            <a:pPr algn="r" rtl="1"/>
            <a:r>
              <a:rPr lang="ar-EG" b="1" smtClean="0"/>
              <a:t>تستخدم معادلات متعددة لقياس الاشعاع الشمسي </a:t>
            </a:r>
            <a:r>
              <a:rPr lang="en-US" sz="2400" b="1" smtClean="0"/>
              <a:t>Solar</a:t>
            </a:r>
            <a:r>
              <a:rPr lang="en-US" b="1" smtClean="0"/>
              <a:t> </a:t>
            </a:r>
            <a:r>
              <a:rPr lang="en-US" sz="2400" b="1" smtClean="0"/>
              <a:t>Radiation</a:t>
            </a:r>
            <a:r>
              <a:rPr lang="ar-EG" b="1" smtClean="0"/>
              <a:t> وأهمها التي تعتمد في قياسها على عاملين اساسيين هما عدد ساعات سطوع الشمس وفترات السطوع حسب دوائر العرض منها:</a:t>
            </a:r>
          </a:p>
          <a:p>
            <a:pPr algn="r" rtl="1"/>
            <a:r>
              <a:rPr lang="ar-EG" b="1" smtClean="0"/>
              <a:t>معادلة انجستروم </a:t>
            </a:r>
            <a:r>
              <a:rPr lang="en-US" sz="2400" b="1" smtClean="0"/>
              <a:t>Angstrom</a:t>
            </a:r>
            <a:r>
              <a:rPr lang="ar-EG" b="1" smtClean="0"/>
              <a:t> المعدلة من قبل سافينوف </a:t>
            </a:r>
            <a:r>
              <a:rPr lang="en-US" sz="2400" b="1" smtClean="0"/>
              <a:t>Savinov</a:t>
            </a:r>
            <a:r>
              <a:rPr lang="ar-EG" b="1" smtClean="0"/>
              <a:t> </a:t>
            </a:r>
            <a:r>
              <a:rPr lang="en-US" b="1" smtClean="0">
                <a:solidFill>
                  <a:srgbClr val="000000"/>
                </a:solidFill>
              </a:rPr>
              <a:t>R = R. [1-{1-K}c]   </a:t>
            </a:r>
          </a:p>
          <a:p>
            <a:pPr algn="r" rtl="1"/>
            <a:r>
              <a:rPr lang="ar-EG" b="1" smtClean="0">
                <a:solidFill>
                  <a:srgbClr val="000000"/>
                </a:solidFill>
              </a:rPr>
              <a:t>حيث أن: كمية الطاقة </a:t>
            </a:r>
            <a:r>
              <a:rPr lang="en-US" b="1" smtClean="0">
                <a:solidFill>
                  <a:srgbClr val="000000"/>
                </a:solidFill>
              </a:rPr>
              <a:t>R = </a:t>
            </a:r>
            <a:r>
              <a:rPr lang="ar-EG" b="1" smtClean="0">
                <a:solidFill>
                  <a:srgbClr val="000000"/>
                </a:solidFill>
              </a:rPr>
              <a:t>،</a:t>
            </a:r>
            <a:r>
              <a:rPr lang="en-US" b="1" smtClean="0">
                <a:solidFill>
                  <a:srgbClr val="000000"/>
                </a:solidFill>
              </a:rPr>
              <a:t> </a:t>
            </a:r>
            <a:r>
              <a:rPr lang="ar-EG" b="1" smtClean="0">
                <a:solidFill>
                  <a:srgbClr val="000000"/>
                </a:solidFill>
              </a:rPr>
              <a:t> كمية الطاقة في يوم مشرق </a:t>
            </a:r>
            <a:r>
              <a:rPr lang="en-US" b="1" smtClean="0">
                <a:solidFill>
                  <a:srgbClr val="000000"/>
                </a:solidFill>
              </a:rPr>
              <a:t>R. =</a:t>
            </a:r>
            <a:r>
              <a:rPr lang="ar-EG" b="1" smtClean="0">
                <a:solidFill>
                  <a:srgbClr val="000000"/>
                </a:solidFill>
              </a:rPr>
              <a:t>، كمية السحب مقاسة بالأعشار </a:t>
            </a:r>
            <a:r>
              <a:rPr lang="en-US" b="1" smtClean="0">
                <a:solidFill>
                  <a:srgbClr val="000000"/>
                </a:solidFill>
              </a:rPr>
              <a:t>C</a:t>
            </a:r>
            <a:r>
              <a:rPr lang="ar-EG" b="1" smtClean="0">
                <a:solidFill>
                  <a:srgbClr val="000000"/>
                </a:solidFill>
              </a:rPr>
              <a:t>، </a:t>
            </a:r>
            <a:r>
              <a:rPr lang="en-US" b="1" smtClean="0">
                <a:solidFill>
                  <a:srgbClr val="000000"/>
                </a:solidFill>
              </a:rPr>
              <a:t> K</a:t>
            </a:r>
            <a:r>
              <a:rPr lang="ar-EG" b="1" smtClean="0">
                <a:solidFill>
                  <a:srgbClr val="000000"/>
                </a:solidFill>
              </a:rPr>
              <a:t>معامل ثابت تبعاً لدوائر العرض. </a:t>
            </a:r>
            <a:endParaRPr lang="en-US" b="1" smtClean="0">
              <a:solidFill>
                <a:srgbClr val="000000"/>
              </a:solidFill>
            </a:endParaRPr>
          </a:p>
        </p:txBody>
      </p:sp>
      <p:sp>
        <p:nvSpPr>
          <p:cNvPr id="31746" name="Title 1"/>
          <p:cNvSpPr>
            <a:spLocks noGrp="1"/>
          </p:cNvSpPr>
          <p:nvPr>
            <p:ph type="title"/>
          </p:nvPr>
        </p:nvSpPr>
        <p:spPr>
          <a:xfrm>
            <a:off x="574675" y="304800"/>
            <a:ext cx="8001000" cy="990600"/>
          </a:xfrm>
        </p:spPr>
        <p:txBody>
          <a:bodyPr/>
          <a:lstStyle/>
          <a:p>
            <a:pPr algn="ctr" rtl="1"/>
            <a:r>
              <a:rPr lang="ar-EG" b="1" smtClean="0"/>
              <a:t>قياس الاشعاع الشمسي</a:t>
            </a:r>
            <a:endParaRPr lang="en-US" b="1" smtClean="0"/>
          </a:p>
        </p:txBody>
      </p:sp>
    </p:spTree>
    <p:extLst>
      <p:ext uri="{BB962C8B-B14F-4D97-AF65-F5344CB8AC3E}">
        <p14:creationId xmlns:p14="http://schemas.microsoft.com/office/powerpoint/2010/main" val="11069781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574675" y="304800"/>
            <a:ext cx="8001000" cy="914400"/>
          </a:xfrm>
        </p:spPr>
        <p:txBody>
          <a:bodyPr/>
          <a:lstStyle/>
          <a:p>
            <a:pPr algn="ctr" rtl="1"/>
            <a:r>
              <a:rPr lang="ar-EG" b="1" smtClean="0"/>
              <a:t>تابع قياس الاشعاع الشمسي</a:t>
            </a:r>
            <a:endParaRPr lang="en-US" smtClean="0"/>
          </a:p>
        </p:txBody>
      </p:sp>
      <p:sp>
        <p:nvSpPr>
          <p:cNvPr id="32771" name="Text Placeholder 2"/>
          <p:cNvSpPr>
            <a:spLocks noGrp="1"/>
          </p:cNvSpPr>
          <p:nvPr>
            <p:ph type="body" sz="half" idx="1"/>
          </p:nvPr>
        </p:nvSpPr>
        <p:spPr>
          <a:xfrm>
            <a:off x="0" y="1752600"/>
            <a:ext cx="4491038" cy="4267200"/>
          </a:xfrm>
        </p:spPr>
        <p:txBody>
          <a:bodyPr/>
          <a:lstStyle/>
          <a:p>
            <a:pPr algn="r" rtl="1"/>
            <a:r>
              <a:rPr lang="ar-EG" smtClean="0"/>
              <a:t>معادلة فراتز ومكدونالد </a:t>
            </a:r>
          </a:p>
          <a:p>
            <a:pPr algn="r" rtl="1">
              <a:buFont typeface="Wingdings" pitchFamily="2" charset="2"/>
              <a:buNone/>
            </a:pPr>
            <a:r>
              <a:rPr lang="ar-EG" sz="2400" smtClean="0"/>
              <a:t>     </a:t>
            </a:r>
            <a:r>
              <a:rPr lang="en-US" sz="2400" smtClean="0"/>
              <a:t>Fritz &amp; Mac Doland</a:t>
            </a:r>
          </a:p>
          <a:p>
            <a:pPr algn="r" rtl="1"/>
            <a:r>
              <a:rPr lang="en-US" sz="2400" b="1" smtClean="0">
                <a:solidFill>
                  <a:srgbClr val="000000"/>
                </a:solidFill>
              </a:rPr>
              <a:t>R = R. [0.35 +0.61S]</a:t>
            </a:r>
            <a:endParaRPr lang="en-US" sz="2400" smtClean="0"/>
          </a:p>
          <a:p>
            <a:pPr algn="r" rtl="1"/>
            <a:r>
              <a:rPr lang="en-US" sz="2400" b="1" smtClean="0">
                <a:solidFill>
                  <a:srgbClr val="000000"/>
                </a:solidFill>
              </a:rPr>
              <a:t>R </a:t>
            </a:r>
            <a:r>
              <a:rPr lang="ar-EG" sz="2400" b="1" smtClean="0">
                <a:solidFill>
                  <a:srgbClr val="000000"/>
                </a:solidFill>
              </a:rPr>
              <a:t>و</a:t>
            </a:r>
            <a:r>
              <a:rPr lang="en-US" sz="2400" b="1" smtClean="0">
                <a:solidFill>
                  <a:srgbClr val="000000"/>
                </a:solidFill>
              </a:rPr>
              <a:t> R.</a:t>
            </a:r>
            <a:r>
              <a:rPr lang="ar-EG" sz="2400" b="1" smtClean="0">
                <a:solidFill>
                  <a:srgbClr val="000000"/>
                </a:solidFill>
              </a:rPr>
              <a:t>نفس المفهوم السابق</a:t>
            </a:r>
          </a:p>
          <a:p>
            <a:pPr algn="r" rtl="1"/>
            <a:r>
              <a:rPr lang="en-US" sz="2400" b="1" smtClean="0">
                <a:solidFill>
                  <a:srgbClr val="000000"/>
                </a:solidFill>
              </a:rPr>
              <a:t>S = </a:t>
            </a:r>
            <a:r>
              <a:rPr lang="ar-EG" sz="2400" b="1" smtClean="0">
                <a:solidFill>
                  <a:srgbClr val="000000"/>
                </a:solidFill>
              </a:rPr>
              <a:t> </a:t>
            </a:r>
            <a:r>
              <a:rPr lang="ar-EG" sz="2000" b="1" smtClean="0">
                <a:solidFill>
                  <a:srgbClr val="000000"/>
                </a:solidFill>
              </a:rPr>
              <a:t>نسبة عدد ساعات سطوع الشمس (الاختلافات الفصلية في سطوع الشمس)</a:t>
            </a:r>
            <a:endParaRPr lang="ar-EG" sz="2000" smtClean="0"/>
          </a:p>
        </p:txBody>
      </p:sp>
      <p:graphicFrame>
        <p:nvGraphicFramePr>
          <p:cNvPr id="5" name="Content Placeholder 4"/>
          <p:cNvGraphicFramePr>
            <a:graphicFrameLocks noGrp="1"/>
          </p:cNvGraphicFramePr>
          <p:nvPr>
            <p:ph sz="half" idx="2"/>
          </p:nvPr>
        </p:nvGraphicFramePr>
        <p:xfrm>
          <a:off x="4643438" y="1752600"/>
          <a:ext cx="3924300" cy="4191000"/>
        </p:xfrm>
        <a:graphic>
          <a:graphicData uri="http://schemas.openxmlformats.org/drawingml/2006/table">
            <a:tbl>
              <a:tblPr firstRow="1" bandRow="1">
                <a:tableStyleId>{5C22544A-7EE6-4342-B048-85BDC9FD1C3A}</a:tableStyleId>
              </a:tblPr>
              <a:tblGrid>
                <a:gridCol w="1962150">
                  <a:extLst>
                    <a:ext uri="{9D8B030D-6E8A-4147-A177-3AD203B41FA5}">
                      <a16:colId xmlns:a16="http://schemas.microsoft.com/office/drawing/2014/main" val="20000"/>
                    </a:ext>
                  </a:extLst>
                </a:gridCol>
                <a:gridCol w="1962150">
                  <a:extLst>
                    <a:ext uri="{9D8B030D-6E8A-4147-A177-3AD203B41FA5}">
                      <a16:colId xmlns:a16="http://schemas.microsoft.com/office/drawing/2014/main" val="20001"/>
                    </a:ext>
                  </a:extLst>
                </a:gridCol>
              </a:tblGrid>
              <a:tr h="523875">
                <a:tc gridSpan="2">
                  <a:txBody>
                    <a:bodyPr/>
                    <a:lstStyle/>
                    <a:p>
                      <a:pPr algn="ctr" rtl="1"/>
                      <a:r>
                        <a:rPr lang="ar-EG" sz="2400" b="1" dirty="0" smtClean="0"/>
                        <a:t>معامل </a:t>
                      </a:r>
                      <a:r>
                        <a:rPr lang="en-US" sz="2400" b="1" dirty="0" smtClean="0"/>
                        <a:t>K</a:t>
                      </a:r>
                      <a:r>
                        <a:rPr lang="ar-EG" sz="2400" b="1" baseline="0" dirty="0" smtClean="0"/>
                        <a:t> تبعاً لدوائر العرض</a:t>
                      </a:r>
                      <a:endParaRPr lang="en-US" sz="2400" b="1" dirty="0"/>
                    </a:p>
                  </a:txBody>
                  <a:tcPr/>
                </a:tc>
                <a:tc hMerge="1">
                  <a:txBody>
                    <a:bodyPr/>
                    <a:lstStyle/>
                    <a:p>
                      <a:endParaRPr lang="en-US" dirty="0"/>
                    </a:p>
                  </a:txBody>
                  <a:tcPr/>
                </a:tc>
                <a:extLst>
                  <a:ext uri="{0D108BD9-81ED-4DB2-BD59-A6C34878D82A}">
                    <a16:rowId xmlns:a16="http://schemas.microsoft.com/office/drawing/2014/main" val="10000"/>
                  </a:ext>
                </a:extLst>
              </a:tr>
              <a:tr h="523875">
                <a:tc>
                  <a:txBody>
                    <a:bodyPr/>
                    <a:lstStyle/>
                    <a:p>
                      <a:pPr algn="ctr" rtl="1"/>
                      <a:r>
                        <a:rPr lang="ar-EG" b="1" dirty="0" smtClean="0"/>
                        <a:t>معامل </a:t>
                      </a:r>
                      <a:r>
                        <a:rPr lang="en-US" b="1" dirty="0" smtClean="0"/>
                        <a:t>K</a:t>
                      </a:r>
                      <a:endParaRPr lang="en-US" b="1" dirty="0"/>
                    </a:p>
                  </a:txBody>
                  <a:tcPr/>
                </a:tc>
                <a:tc>
                  <a:txBody>
                    <a:bodyPr/>
                    <a:lstStyle/>
                    <a:p>
                      <a:pPr algn="ctr"/>
                      <a:r>
                        <a:rPr lang="ar-EG" b="1" dirty="0" smtClean="0"/>
                        <a:t>دائرة العرض</a:t>
                      </a:r>
                      <a:endParaRPr lang="en-US" b="1" dirty="0"/>
                    </a:p>
                  </a:txBody>
                  <a:tcPr/>
                </a:tc>
                <a:extLst>
                  <a:ext uri="{0D108BD9-81ED-4DB2-BD59-A6C34878D82A}">
                    <a16:rowId xmlns:a16="http://schemas.microsoft.com/office/drawing/2014/main" val="10001"/>
                  </a:ext>
                </a:extLst>
              </a:tr>
              <a:tr h="523875">
                <a:tc>
                  <a:txBody>
                    <a:bodyPr/>
                    <a:lstStyle/>
                    <a:p>
                      <a:pPr algn="ctr"/>
                      <a:r>
                        <a:rPr lang="ar-EG" b="1" dirty="0" smtClean="0"/>
                        <a:t>0.32</a:t>
                      </a:r>
                      <a:endParaRPr lang="en-US" b="1" dirty="0"/>
                    </a:p>
                  </a:txBody>
                  <a:tcPr/>
                </a:tc>
                <a:tc>
                  <a:txBody>
                    <a:bodyPr/>
                    <a:lstStyle/>
                    <a:p>
                      <a:pPr algn="ctr"/>
                      <a:r>
                        <a:rPr lang="ar-EG" b="1" dirty="0" smtClean="0"/>
                        <a:t>الاستواء</a:t>
                      </a:r>
                      <a:endParaRPr lang="en-US" b="1" dirty="0"/>
                    </a:p>
                  </a:txBody>
                  <a:tcPr/>
                </a:tc>
                <a:extLst>
                  <a:ext uri="{0D108BD9-81ED-4DB2-BD59-A6C34878D82A}">
                    <a16:rowId xmlns:a16="http://schemas.microsoft.com/office/drawing/2014/main" val="10002"/>
                  </a:ext>
                </a:extLst>
              </a:tr>
              <a:tr h="523875">
                <a:tc>
                  <a:txBody>
                    <a:bodyPr/>
                    <a:lstStyle/>
                    <a:p>
                      <a:pPr algn="ctr"/>
                      <a:r>
                        <a:rPr lang="ar-EG" b="1" dirty="0" smtClean="0"/>
                        <a:t>0.29</a:t>
                      </a:r>
                      <a:endParaRPr lang="en-US" b="1" dirty="0"/>
                    </a:p>
                  </a:txBody>
                  <a:tcPr/>
                </a:tc>
                <a:tc>
                  <a:txBody>
                    <a:bodyPr/>
                    <a:lstStyle/>
                    <a:p>
                      <a:pPr algn="ctr"/>
                      <a:r>
                        <a:rPr lang="ar-EG" b="1" dirty="0" smtClean="0"/>
                        <a:t>20</a:t>
                      </a:r>
                      <a:endParaRPr lang="en-US" b="1" dirty="0"/>
                    </a:p>
                  </a:txBody>
                  <a:tcPr/>
                </a:tc>
                <a:extLst>
                  <a:ext uri="{0D108BD9-81ED-4DB2-BD59-A6C34878D82A}">
                    <a16:rowId xmlns:a16="http://schemas.microsoft.com/office/drawing/2014/main" val="10003"/>
                  </a:ext>
                </a:extLst>
              </a:tr>
              <a:tr h="523875">
                <a:tc>
                  <a:txBody>
                    <a:bodyPr/>
                    <a:lstStyle/>
                    <a:p>
                      <a:pPr algn="ctr"/>
                      <a:r>
                        <a:rPr lang="ar-EG" b="1" dirty="0" smtClean="0"/>
                        <a:t>0.30</a:t>
                      </a:r>
                      <a:endParaRPr lang="en-US" b="1" dirty="0"/>
                    </a:p>
                  </a:txBody>
                  <a:tcPr/>
                </a:tc>
                <a:tc>
                  <a:txBody>
                    <a:bodyPr/>
                    <a:lstStyle/>
                    <a:p>
                      <a:pPr algn="ctr"/>
                      <a:r>
                        <a:rPr lang="ar-EG" b="1" dirty="0" smtClean="0"/>
                        <a:t>40</a:t>
                      </a:r>
                      <a:endParaRPr lang="en-US" b="1" dirty="0"/>
                    </a:p>
                  </a:txBody>
                  <a:tcPr/>
                </a:tc>
                <a:extLst>
                  <a:ext uri="{0D108BD9-81ED-4DB2-BD59-A6C34878D82A}">
                    <a16:rowId xmlns:a16="http://schemas.microsoft.com/office/drawing/2014/main" val="10004"/>
                  </a:ext>
                </a:extLst>
              </a:tr>
              <a:tr h="523875">
                <a:tc>
                  <a:txBody>
                    <a:bodyPr/>
                    <a:lstStyle/>
                    <a:p>
                      <a:pPr algn="ctr"/>
                      <a:r>
                        <a:rPr lang="ar-EG" b="1" dirty="0" smtClean="0"/>
                        <a:t>0.32</a:t>
                      </a:r>
                      <a:endParaRPr lang="en-US" b="1" dirty="0"/>
                    </a:p>
                  </a:txBody>
                  <a:tcPr/>
                </a:tc>
                <a:tc>
                  <a:txBody>
                    <a:bodyPr/>
                    <a:lstStyle/>
                    <a:p>
                      <a:pPr algn="ctr"/>
                      <a:r>
                        <a:rPr lang="ar-EG" b="1" dirty="0" smtClean="0"/>
                        <a:t>50</a:t>
                      </a:r>
                      <a:endParaRPr lang="en-US" b="1" dirty="0"/>
                    </a:p>
                  </a:txBody>
                  <a:tcPr/>
                </a:tc>
                <a:extLst>
                  <a:ext uri="{0D108BD9-81ED-4DB2-BD59-A6C34878D82A}">
                    <a16:rowId xmlns:a16="http://schemas.microsoft.com/office/drawing/2014/main" val="10005"/>
                  </a:ext>
                </a:extLst>
              </a:tr>
              <a:tr h="523875">
                <a:tc>
                  <a:txBody>
                    <a:bodyPr/>
                    <a:lstStyle/>
                    <a:p>
                      <a:pPr algn="ctr"/>
                      <a:r>
                        <a:rPr lang="ar-EG" b="1" dirty="0" smtClean="0"/>
                        <a:t>0.39</a:t>
                      </a:r>
                      <a:endParaRPr lang="en-US" b="1" dirty="0"/>
                    </a:p>
                  </a:txBody>
                  <a:tcPr/>
                </a:tc>
                <a:tc>
                  <a:txBody>
                    <a:bodyPr/>
                    <a:lstStyle/>
                    <a:p>
                      <a:pPr algn="ctr"/>
                      <a:r>
                        <a:rPr lang="ar-EG" b="1" dirty="0" smtClean="0"/>
                        <a:t>60</a:t>
                      </a:r>
                      <a:endParaRPr lang="en-US" b="1" dirty="0"/>
                    </a:p>
                  </a:txBody>
                  <a:tcPr/>
                </a:tc>
                <a:extLst>
                  <a:ext uri="{0D108BD9-81ED-4DB2-BD59-A6C34878D82A}">
                    <a16:rowId xmlns:a16="http://schemas.microsoft.com/office/drawing/2014/main" val="10006"/>
                  </a:ext>
                </a:extLst>
              </a:tr>
              <a:tr h="523875">
                <a:tc>
                  <a:txBody>
                    <a:bodyPr/>
                    <a:lstStyle/>
                    <a:p>
                      <a:pPr algn="ctr"/>
                      <a:r>
                        <a:rPr lang="ar-EG" b="1" dirty="0" smtClean="0"/>
                        <a:t>0.47</a:t>
                      </a:r>
                      <a:endParaRPr lang="en-US" b="1" dirty="0"/>
                    </a:p>
                  </a:txBody>
                  <a:tcPr/>
                </a:tc>
                <a:tc>
                  <a:txBody>
                    <a:bodyPr/>
                    <a:lstStyle/>
                    <a:p>
                      <a:pPr algn="ctr"/>
                      <a:r>
                        <a:rPr lang="ar-EG" b="1" dirty="0" smtClean="0"/>
                        <a:t>70</a:t>
                      </a:r>
                      <a:endParaRPr lang="en-US" b="1" dirty="0"/>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391598758"/>
      </p:ext>
    </p:extLst>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Content Placeholder 2"/>
          <p:cNvSpPr>
            <a:spLocks noGrp="1"/>
          </p:cNvSpPr>
          <p:nvPr>
            <p:ph idx="1"/>
          </p:nvPr>
        </p:nvSpPr>
        <p:spPr/>
        <p:txBody>
          <a:bodyPr>
            <a:normAutofit fontScale="92500"/>
          </a:bodyPr>
          <a:lstStyle/>
          <a:p>
            <a:pPr algn="just" rtl="1"/>
            <a:r>
              <a:rPr lang="ar-EG" sz="2400" b="1" smtClean="0"/>
              <a:t>المتوسط اليومي لدرجة حرارة الهواء = مجموع القيم المقاسة / عددها</a:t>
            </a:r>
          </a:p>
          <a:p>
            <a:pPr algn="just" rtl="1"/>
            <a:r>
              <a:rPr lang="ar-EG" sz="2400" b="1" smtClean="0"/>
              <a:t>المتوسط اليومي لدرجة حرارة الهواء = درجة الحرارة العظمى + درجة الحرارة الصغرى/ 2</a:t>
            </a:r>
          </a:p>
          <a:p>
            <a:pPr algn="just" rtl="1"/>
            <a:r>
              <a:rPr lang="ar-EG" sz="2400" b="1" smtClean="0"/>
              <a:t>المتوسط الشهري الحقيقي = قراءات 720 ساعة/ 720</a:t>
            </a:r>
          </a:p>
          <a:p>
            <a:pPr algn="just" rtl="1"/>
            <a:r>
              <a:rPr lang="ar-EG" sz="2400" b="1" smtClean="0"/>
              <a:t>المتوسط الشهري = مجموع المتوسطات اليومية خلال أيام الشهر/ عدد أيام الشهر</a:t>
            </a:r>
          </a:p>
          <a:p>
            <a:pPr algn="just" rtl="1"/>
            <a:r>
              <a:rPr lang="ar-EG" sz="2400" b="1" smtClean="0"/>
              <a:t>المعدل الشهري = مجموع المتوسطات الشهرية خلال الدورة المناخية/ عدد سنوات الدورة المناخية</a:t>
            </a:r>
          </a:p>
          <a:p>
            <a:pPr algn="just" rtl="1"/>
            <a:r>
              <a:rPr lang="ar-EG" sz="2400" b="1" smtClean="0"/>
              <a:t>المعدل الفصلي= مجموع المعدلات الشهرية خلال فصل ما / 3</a:t>
            </a:r>
          </a:p>
          <a:p>
            <a:pPr algn="just" rtl="1"/>
            <a:r>
              <a:rPr lang="ar-EG" sz="2400" b="1" smtClean="0"/>
              <a:t>المعدل السنوي = مجموع المعدلات الشهرية خلال سنوات الإحصائية/ 12</a:t>
            </a:r>
          </a:p>
          <a:p>
            <a:pPr algn="r" rtl="1"/>
            <a:endParaRPr lang="ar-EG" sz="2400" b="1" smtClean="0"/>
          </a:p>
          <a:p>
            <a:pPr algn="r" rtl="1">
              <a:buFont typeface="Wingdings 2" pitchFamily="18" charset="2"/>
              <a:buNone/>
            </a:pPr>
            <a:r>
              <a:rPr lang="ar-EG" sz="3200" b="1" smtClean="0"/>
              <a:t>                                                                  </a:t>
            </a:r>
            <a:endParaRPr lang="en-US" sz="3200" b="1" smtClean="0"/>
          </a:p>
          <a:p>
            <a:pPr algn="r" rtl="1"/>
            <a:endParaRPr lang="en-US" smtClean="0"/>
          </a:p>
        </p:txBody>
      </p:sp>
      <p:sp>
        <p:nvSpPr>
          <p:cNvPr id="33794" name="Title 1"/>
          <p:cNvSpPr>
            <a:spLocks noGrp="1"/>
          </p:cNvSpPr>
          <p:nvPr>
            <p:ph type="title"/>
          </p:nvPr>
        </p:nvSpPr>
        <p:spPr>
          <a:xfrm>
            <a:off x="574675" y="304800"/>
            <a:ext cx="8001000" cy="990600"/>
          </a:xfrm>
        </p:spPr>
        <p:txBody>
          <a:bodyPr/>
          <a:lstStyle/>
          <a:p>
            <a:pPr algn="ctr" rtl="1"/>
            <a:r>
              <a:rPr lang="ar-EG" b="1" smtClean="0"/>
              <a:t>معالجة بيانات درجة حرارة الهواء</a:t>
            </a:r>
            <a:r>
              <a:rPr lang="ar-EG" smtClean="0"/>
              <a:t> </a:t>
            </a:r>
            <a:endParaRPr lang="en-US" smtClean="0"/>
          </a:p>
        </p:txBody>
      </p:sp>
    </p:spTree>
    <p:extLst>
      <p:ext uri="{BB962C8B-B14F-4D97-AF65-F5344CB8AC3E}">
        <p14:creationId xmlns:p14="http://schemas.microsoft.com/office/powerpoint/2010/main" val="24403033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Content Placeholder 2"/>
          <p:cNvSpPr>
            <a:spLocks noGrp="1"/>
          </p:cNvSpPr>
          <p:nvPr>
            <p:ph idx="1"/>
          </p:nvPr>
        </p:nvSpPr>
        <p:spPr/>
        <p:txBody>
          <a:bodyPr>
            <a:normAutofit/>
          </a:bodyPr>
          <a:lstStyle/>
          <a:p>
            <a:pPr algn="just" rtl="1"/>
            <a:r>
              <a:rPr lang="ar-EG" sz="2400" b="1" smtClean="0"/>
              <a:t>بعد الحصول على المعدلات الحرارية يتم تعديلها لكي تمثل درجة حرارة الهواء عند مستوي سطح البحر.</a:t>
            </a:r>
            <a:endParaRPr lang="en-US" sz="2400" b="1" smtClean="0"/>
          </a:p>
          <a:p>
            <a:pPr algn="just" rtl="1"/>
            <a:r>
              <a:rPr lang="ar-EG" sz="2400" b="1" smtClean="0"/>
              <a:t>والدافع إلى تعديل البيانات لمنسوب سطح البحر إننا إذا اعتمدنا درجة حرارة كل مكان كما هي سواء كانت منطقة مرتفعة، أو منطقة منخفضة؛ لنتج شذوذ كبير فى خطوط التساوي من تأثير عامل الارتفاع، وبذلك يصعب دراسة الحالة بصفة عامة لمعرفة تأثير العوامل الأخرى من تيارات هوائية وتيارات بحرية، ولتجنب هذا الشذوذ نلجأ إلى تعديل البيانات لمستوى البحر</a:t>
            </a:r>
          </a:p>
          <a:p>
            <a:pPr algn="just" rtl="1"/>
            <a:r>
              <a:rPr lang="ar-EG" sz="2400" b="1" smtClean="0"/>
              <a:t>يجرى التعديل درجة مئوية واحدة لكل ارتفاع قدره 150 متراً، وفى حالة  الدراسات الأكثر الدقة  يجرى التعديل على أساس انخفاض الحرارة درجة واحدة كلما ارتفعنا 220 متراً فى الشتاء، ودرجة واحدة لكل 140 متراً فى الصيف، ودرجة مئوية واحدة لكل 180 متراً فى العام كله.</a:t>
            </a:r>
            <a:endParaRPr lang="en-US" sz="2400" b="1" smtClean="0"/>
          </a:p>
          <a:p>
            <a:pPr algn="r" rtl="1"/>
            <a:endParaRPr lang="en-US" smtClean="0"/>
          </a:p>
        </p:txBody>
      </p:sp>
      <p:sp>
        <p:nvSpPr>
          <p:cNvPr id="34818" name="Title 1"/>
          <p:cNvSpPr>
            <a:spLocks noGrp="1"/>
          </p:cNvSpPr>
          <p:nvPr>
            <p:ph type="title"/>
          </p:nvPr>
        </p:nvSpPr>
        <p:spPr>
          <a:xfrm>
            <a:off x="574675" y="304800"/>
            <a:ext cx="8001000" cy="990600"/>
          </a:xfrm>
        </p:spPr>
        <p:txBody>
          <a:bodyPr/>
          <a:lstStyle/>
          <a:p>
            <a:pPr algn="ctr" rtl="1"/>
            <a:r>
              <a:rPr lang="ar-EG" b="1" smtClean="0"/>
              <a:t>تعديل بيانات درجة حرارة الهواء </a:t>
            </a:r>
            <a:endParaRPr lang="en-US" smtClean="0"/>
          </a:p>
        </p:txBody>
      </p:sp>
    </p:spTree>
    <p:extLst>
      <p:ext uri="{BB962C8B-B14F-4D97-AF65-F5344CB8AC3E}">
        <p14:creationId xmlns:p14="http://schemas.microsoft.com/office/powerpoint/2010/main" val="39923303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Content Placeholder 2"/>
          <p:cNvSpPr>
            <a:spLocks noGrp="1"/>
          </p:cNvSpPr>
          <p:nvPr>
            <p:ph idx="1"/>
          </p:nvPr>
        </p:nvSpPr>
        <p:spPr/>
        <p:txBody>
          <a:bodyPr>
            <a:normAutofit/>
          </a:bodyPr>
          <a:lstStyle/>
          <a:p>
            <a:pPr algn="just" rtl="1"/>
            <a:r>
              <a:rPr lang="ar-EG" sz="2000" b="1" smtClean="0"/>
              <a:t>يتم معالجة البيانات بحساب المتوسطات اليومية والشهرية، والمعدلات الشهرية والفصلية مثل ما تم وبنفس الخطوات فى عنصر درجة الحرارة</a:t>
            </a:r>
          </a:p>
          <a:p>
            <a:pPr algn="just" rtl="1"/>
            <a:r>
              <a:rPr lang="ar-EG" sz="2000" b="1" smtClean="0"/>
              <a:t>تخضع قيم الضغط الجوى لثلاث عمليات تعديل الأولي: بالنسبة لعامل الارتفاع عن مستوى سطح البحر، والثانية: تبعاً للاختلاف الحراري بين المناطق المختلفة ومقارنته بدرجة حرارة الصفر المئوي، والأخيرة تبعاً لمتوسط الجاذبية الأرضية على دوائر العرض المختلفة. غير أن التعديل طبقاً لعامل الارتفاع هو الأكثر شيوعاً بين المناخيين.</a:t>
            </a:r>
          </a:p>
          <a:p>
            <a:pPr algn="just" rtl="1"/>
            <a:r>
              <a:rPr lang="ar-EG" sz="2000" b="1" smtClean="0"/>
              <a:t>يعدل  الضغط الجوى على أساس عامل الارتفاع بأن ينخفض مقدار الضغط الجوي بقيمة واحد ملليبار لكل ارتفاع مقداره 13 متراً.</a:t>
            </a:r>
          </a:p>
          <a:p>
            <a:pPr algn="just" rtl="1"/>
            <a:r>
              <a:rPr lang="ar-EG" sz="2000" b="1" smtClean="0"/>
              <a:t>اختير الصفر المئوي ليكون أساس للمقارنة, ويستخرج التصحيح اللازم طرحه من جداول خاصة، ويبلغ مقداره 1.25 ملليبار لكل عشر درجات حرارية</a:t>
            </a:r>
          </a:p>
          <a:p>
            <a:pPr algn="just" rtl="1"/>
            <a:r>
              <a:rPr lang="ar-EG" sz="2000" b="1" smtClean="0"/>
              <a:t>اختيرت الجاذبية  الأرضية عند دائرة عرض 45 لكي تكون أساسا لتوحيد القياس، ويستخرج التصحيحات اللازمة من جداول خاصة ، ويبلغ مقدارها –2 ملليبار فى المناطق الاستوائية ، و+ 2 ملليبار عند القطبين .</a:t>
            </a:r>
            <a:endParaRPr lang="en-US" sz="2000" b="1" smtClean="0"/>
          </a:p>
          <a:p>
            <a:pPr algn="r" rtl="1"/>
            <a:endParaRPr lang="ar-EG" smtClean="0"/>
          </a:p>
        </p:txBody>
      </p:sp>
      <p:sp>
        <p:nvSpPr>
          <p:cNvPr id="35842" name="Title 1"/>
          <p:cNvSpPr>
            <a:spLocks noGrp="1"/>
          </p:cNvSpPr>
          <p:nvPr>
            <p:ph type="title"/>
          </p:nvPr>
        </p:nvSpPr>
        <p:spPr>
          <a:xfrm>
            <a:off x="574675" y="304800"/>
            <a:ext cx="8001000" cy="990600"/>
          </a:xfrm>
        </p:spPr>
        <p:txBody>
          <a:bodyPr/>
          <a:lstStyle/>
          <a:p>
            <a:pPr algn="ctr" rtl="1"/>
            <a:r>
              <a:rPr lang="ar-EG" b="1" smtClean="0"/>
              <a:t>معالجة وتعديل بيانات الضغط الجوي</a:t>
            </a:r>
            <a:endParaRPr lang="en-US" smtClean="0"/>
          </a:p>
        </p:txBody>
      </p:sp>
    </p:spTree>
    <p:extLst>
      <p:ext uri="{BB962C8B-B14F-4D97-AF65-F5344CB8AC3E}">
        <p14:creationId xmlns:p14="http://schemas.microsoft.com/office/powerpoint/2010/main" val="25225765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574675" y="304800"/>
            <a:ext cx="8001000" cy="990600"/>
          </a:xfrm>
        </p:spPr>
        <p:txBody>
          <a:bodyPr/>
          <a:lstStyle/>
          <a:p>
            <a:pPr algn="ctr" rtl="1" eaLnBrk="1" hangingPunct="1"/>
            <a:r>
              <a:rPr lang="ar-EG" sz="3400" b="1" smtClean="0"/>
              <a:t>سرعة الرياح واتجاهها</a:t>
            </a:r>
            <a:endParaRPr lang="en-US" sz="3400" b="1" smtClean="0"/>
          </a:p>
        </p:txBody>
      </p:sp>
      <p:graphicFrame>
        <p:nvGraphicFramePr>
          <p:cNvPr id="14" name="Content Placeholder 13"/>
          <p:cNvGraphicFramePr>
            <a:graphicFrameLocks noGrp="1"/>
          </p:cNvGraphicFramePr>
          <p:nvPr>
            <p:ph sz="half" idx="1"/>
            <p:extLst>
              <p:ext uri="{D42A27DB-BD31-4B8C-83A1-F6EECF244321}">
                <p14:modId xmlns:p14="http://schemas.microsoft.com/office/powerpoint/2010/main" val="2988551018"/>
              </p:ext>
            </p:extLst>
          </p:nvPr>
        </p:nvGraphicFramePr>
        <p:xfrm>
          <a:off x="566738" y="1752600"/>
          <a:ext cx="3624262" cy="4267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6867" name="Rectangle 3"/>
          <p:cNvSpPr>
            <a:spLocks noGrp="1" noChangeArrowheads="1"/>
          </p:cNvSpPr>
          <p:nvPr>
            <p:ph type="body" sz="half" idx="2"/>
          </p:nvPr>
        </p:nvSpPr>
        <p:spPr>
          <a:xfrm>
            <a:off x="4038600" y="1600200"/>
            <a:ext cx="4529138" cy="4648200"/>
          </a:xfrm>
        </p:spPr>
        <p:txBody>
          <a:bodyPr/>
          <a:lstStyle/>
          <a:p>
            <a:pPr algn="just" rtl="1" eaLnBrk="1" hangingPunct="1"/>
            <a:r>
              <a:rPr lang="ar-EG" sz="2100" b="1" dirty="0" smtClean="0"/>
              <a:t>على الرغم من أن الهواء شفاف لا يرى يمكن للمتخصص أن يحدد اتجاه الرياح وسرعتها</a:t>
            </a:r>
            <a:endParaRPr lang="en-US" sz="2100" b="1" dirty="0" smtClean="0"/>
          </a:p>
          <a:p>
            <a:pPr lvl="1" algn="just" rtl="1" eaLnBrk="1" hangingPunct="1"/>
            <a:r>
              <a:rPr lang="ar-EG" sz="2000" b="1" dirty="0" smtClean="0"/>
              <a:t>تقاس سرعة الرياح بالعقدة وهي تساوي ميل بحري في الساعة أو ما يعادل 0.515 م/ث أو 1.85 كم/ساعة، وتساوي 1.15 ميل/ساعة وعليه يساوي الميل 0.87 عقدة، ويعبر عنها برموز خطية</a:t>
            </a:r>
          </a:p>
          <a:p>
            <a:pPr lvl="1" algn="just" rtl="1" eaLnBrk="1" hangingPunct="1"/>
            <a:r>
              <a:rPr lang="ar-EG" sz="2000" b="1" dirty="0" smtClean="0"/>
              <a:t>تحدد اتجاهات الرياح بحساب النسبة المئوية لهبوبها في كل اتجاه على أساس أجمالي عدد ساعات هبوب الرياح في اتجاه معين بالنسبة لطول الفترة الزمنية يوم أو شهر أو سنة = عدد ساعات هبوبها/ الفترة الزمنية   </a:t>
            </a:r>
            <a:r>
              <a:rPr lang="ar-EG" sz="2000" b="1" dirty="0" smtClean="0">
                <a:sym typeface="Symbol" pitchFamily="18" charset="2"/>
              </a:rPr>
              <a:t>100 </a:t>
            </a:r>
            <a:endParaRPr lang="en-US" sz="2000" b="1" dirty="0" smtClean="0"/>
          </a:p>
        </p:txBody>
      </p:sp>
    </p:spTree>
    <p:extLst>
      <p:ext uri="{BB962C8B-B14F-4D97-AF65-F5344CB8AC3E}">
        <p14:creationId xmlns:p14="http://schemas.microsoft.com/office/powerpoint/2010/main" val="4126436745"/>
      </p:ext>
    </p:extLst>
  </p:cSld>
  <p:clrMapOvr>
    <a:masterClrMapping/>
  </p:clrMapOvr>
  <p:transition>
    <p:wedg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p:nvPr>
        </p:nvSpPr>
        <p:spPr>
          <a:xfrm>
            <a:off x="3581400" y="381000"/>
            <a:ext cx="4953000" cy="1143000"/>
          </a:xfrm>
        </p:spPr>
        <p:txBody>
          <a:bodyPr/>
          <a:lstStyle/>
          <a:p>
            <a:pPr rtl="1" eaLnBrk="1" hangingPunct="1"/>
            <a:r>
              <a:rPr lang="ar-EG" sz="2800" b="1" smtClean="0"/>
              <a:t>التبخر المحتمل</a:t>
            </a:r>
            <a:r>
              <a:rPr lang="en-US" sz="2400" b="1" smtClean="0"/>
              <a:t>Potential Evaporation</a:t>
            </a:r>
            <a:r>
              <a:rPr lang="en-US" sz="2400" smtClean="0"/>
              <a:t> </a:t>
            </a:r>
          </a:p>
        </p:txBody>
      </p:sp>
      <p:sp>
        <p:nvSpPr>
          <p:cNvPr id="37892" name="Rectangle 3"/>
          <p:cNvSpPr>
            <a:spLocks noGrp="1" noChangeArrowheads="1"/>
          </p:cNvSpPr>
          <p:nvPr>
            <p:ph type="body" sz="half" idx="1"/>
          </p:nvPr>
        </p:nvSpPr>
        <p:spPr>
          <a:xfrm>
            <a:off x="3733800" y="1600200"/>
            <a:ext cx="5105400" cy="4876800"/>
          </a:xfrm>
        </p:spPr>
        <p:txBody>
          <a:bodyPr>
            <a:normAutofit fontScale="92500"/>
          </a:bodyPr>
          <a:lstStyle/>
          <a:p>
            <a:pPr algn="r" rtl="1" eaLnBrk="1" hangingPunct="1"/>
            <a:r>
              <a:rPr lang="ar-EG" sz="2800" dirty="0" smtClean="0"/>
              <a:t>معادلة ايفا نوف</a:t>
            </a:r>
            <a:endParaRPr lang="en-US" sz="2800" dirty="0" smtClean="0"/>
          </a:p>
          <a:p>
            <a:pPr algn="r" rtl="1" eaLnBrk="1" hangingPunct="1">
              <a:buFontTx/>
              <a:buNone/>
            </a:pPr>
            <a:r>
              <a:rPr lang="ar-EG" sz="2800" dirty="0" smtClean="0"/>
              <a:t> </a:t>
            </a:r>
            <a:r>
              <a:rPr lang="en-US" sz="2800" b="1" dirty="0" smtClean="0"/>
              <a:t>E = 0.0018[T+25]</a:t>
            </a:r>
            <a:r>
              <a:rPr lang="en-US" sz="2800" b="1" dirty="0" smtClean="0">
                <a:cs typeface="Mudir MT" pitchFamily="2" charset="-78"/>
              </a:rPr>
              <a:t>²[100- RH]</a:t>
            </a:r>
            <a:endParaRPr lang="en-US" sz="2800" b="1" dirty="0" smtClean="0"/>
          </a:p>
          <a:p>
            <a:pPr algn="r" rtl="1" eaLnBrk="1" hangingPunct="1"/>
            <a:r>
              <a:rPr lang="ar-EG" sz="2800" dirty="0" smtClean="0"/>
              <a:t>معادلة </a:t>
            </a:r>
            <a:r>
              <a:rPr lang="ar-EG" sz="2800" dirty="0" err="1" smtClean="0"/>
              <a:t>ثورنثويت</a:t>
            </a:r>
            <a:r>
              <a:rPr lang="ar-EG" sz="2800" dirty="0" smtClean="0"/>
              <a:t>  </a:t>
            </a:r>
            <a:r>
              <a:rPr lang="en-US" sz="2800" dirty="0" smtClean="0"/>
              <a:t> </a:t>
            </a:r>
            <a:r>
              <a:rPr lang="en-US" sz="2800" dirty="0" err="1" smtClean="0"/>
              <a:t>Thornthwaite</a:t>
            </a:r>
            <a:r>
              <a:rPr lang="ar-EG" sz="2800" dirty="0" smtClean="0"/>
              <a:t> </a:t>
            </a:r>
            <a:endParaRPr lang="en-US" sz="2800" dirty="0" smtClean="0"/>
          </a:p>
          <a:p>
            <a:pPr algn="r" rtl="1" eaLnBrk="1" hangingPunct="1">
              <a:buFontTx/>
              <a:buNone/>
            </a:pPr>
            <a:r>
              <a:rPr lang="en-US" sz="2800" b="1" dirty="0" smtClean="0"/>
              <a:t>E = 16 [10T/ I]ᵃ           </a:t>
            </a:r>
          </a:p>
          <a:p>
            <a:pPr algn="r" rtl="1" eaLnBrk="1" hangingPunct="1">
              <a:buFontTx/>
              <a:buNone/>
            </a:pPr>
            <a:r>
              <a:rPr lang="en-US" sz="2800" dirty="0" smtClean="0"/>
              <a:t> = ∑</a:t>
            </a:r>
            <a:r>
              <a:rPr lang="en-US" sz="2800" dirty="0" err="1" smtClean="0"/>
              <a:t>i</a:t>
            </a:r>
            <a:r>
              <a:rPr lang="en-US" sz="2800" dirty="0" smtClean="0"/>
              <a:t>                  </a:t>
            </a:r>
            <a:r>
              <a:rPr lang="ar-EG" sz="2800" dirty="0" smtClean="0"/>
              <a:t>المعامل الحراري </a:t>
            </a:r>
            <a:r>
              <a:rPr lang="en-US" sz="2800" dirty="0" smtClean="0"/>
              <a:t> (I</a:t>
            </a:r>
            <a:r>
              <a:rPr lang="en-US" sz="2800" b="1" dirty="0" smtClean="0"/>
              <a:t>)</a:t>
            </a:r>
            <a:r>
              <a:rPr lang="ar-EG" sz="2800" b="1" dirty="0" smtClean="0"/>
              <a:t> </a:t>
            </a:r>
            <a:endParaRPr lang="en-US" sz="2800" b="1" dirty="0" smtClean="0"/>
          </a:p>
          <a:p>
            <a:pPr algn="r" rtl="1" eaLnBrk="1" hangingPunct="1">
              <a:buFontTx/>
              <a:buNone/>
            </a:pPr>
            <a:r>
              <a:rPr lang="en-US" sz="2800" dirty="0" err="1" smtClean="0"/>
              <a:t>i</a:t>
            </a:r>
            <a:r>
              <a:rPr lang="en-US" sz="2800" dirty="0" smtClean="0"/>
              <a:t> = (T/S) </a:t>
            </a:r>
            <a:r>
              <a:rPr lang="en-US" sz="2400" dirty="0" smtClean="0"/>
              <a:t>1.514                                  </a:t>
            </a:r>
          </a:p>
          <a:p>
            <a:pPr algn="r" rtl="1" eaLnBrk="1" hangingPunct="1">
              <a:buFontTx/>
              <a:buNone/>
            </a:pPr>
            <a:r>
              <a:rPr lang="en-US" sz="2400" b="1" dirty="0" smtClean="0"/>
              <a:t>                                        </a:t>
            </a:r>
            <a:r>
              <a:rPr lang="ar-EG" sz="2400" dirty="0" smtClean="0"/>
              <a:t>قيمة ثابتة </a:t>
            </a:r>
            <a:r>
              <a:rPr lang="en-US" sz="2400" dirty="0" smtClean="0"/>
              <a:t>(a)</a:t>
            </a:r>
            <a:endParaRPr lang="ar-EG" sz="2400" dirty="0" smtClean="0"/>
          </a:p>
          <a:p>
            <a:pPr algn="r" rtl="1" eaLnBrk="1" hangingPunct="1">
              <a:buFontTx/>
              <a:buNone/>
            </a:pPr>
            <a:r>
              <a:rPr lang="ar-EG" sz="2400" b="1" dirty="0" smtClean="0"/>
              <a:t>ووضع </a:t>
            </a:r>
            <a:r>
              <a:rPr lang="ar-EG" sz="2400" b="1" dirty="0" err="1" smtClean="0"/>
              <a:t>ثورنثويت</a:t>
            </a:r>
            <a:r>
              <a:rPr lang="ar-EG" sz="2400" b="1" dirty="0" smtClean="0"/>
              <a:t> جدولاً تبعاً لدوائر العرض لتعديل قيمة التبخر بالنسبة لكمية الاشعاع الشمسي.</a:t>
            </a:r>
            <a:endParaRPr lang="en-US" sz="2400" b="1" dirty="0" smtClean="0"/>
          </a:p>
        </p:txBody>
      </p:sp>
      <p:pic>
        <p:nvPicPr>
          <p:cNvPr id="37890" name="Picture 5" descr="research_l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a:xfrm>
            <a:off x="0" y="1143000"/>
            <a:ext cx="3505200" cy="4267200"/>
          </a:xfrm>
          <a:noFill/>
        </p:spPr>
      </p:pic>
    </p:spTree>
    <p:extLst>
      <p:ext uri="{BB962C8B-B14F-4D97-AF65-F5344CB8AC3E}">
        <p14:creationId xmlns:p14="http://schemas.microsoft.com/office/powerpoint/2010/main" val="649147465"/>
      </p:ext>
    </p:extLst>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TotalTime>
  <Words>1128</Words>
  <Application>Microsoft Office PowerPoint</Application>
  <PresentationFormat>On-screen Show (4:3)</PresentationFormat>
  <Paragraphs>108</Paragraphs>
  <Slides>14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vt:lpstr>
      <vt:lpstr>Lucida Sans Unicode</vt:lpstr>
      <vt:lpstr>Mudir MT</vt:lpstr>
      <vt:lpstr>Symbol</vt:lpstr>
      <vt:lpstr>Verdana</vt:lpstr>
      <vt:lpstr>Wingdings</vt:lpstr>
      <vt:lpstr>Wingdings 2</vt:lpstr>
      <vt:lpstr>Wingdings 3</vt:lpstr>
      <vt:lpstr>Concourse</vt:lpstr>
      <vt:lpstr>PowerPoint Presentation</vt:lpstr>
      <vt:lpstr>الأساليب المباشرة في القياس</vt:lpstr>
      <vt:lpstr>قياس الاشعاع الشمسي</vt:lpstr>
      <vt:lpstr>تابع قياس الاشعاع الشمسي</vt:lpstr>
      <vt:lpstr>معالجة بيانات درجة حرارة الهواء </vt:lpstr>
      <vt:lpstr>تعديل بيانات درجة حرارة الهواء </vt:lpstr>
      <vt:lpstr>معالجة وتعديل بيانات الضغط الجوي</vt:lpstr>
      <vt:lpstr>سرعة الرياح واتجاهها</vt:lpstr>
      <vt:lpstr>التبخر المحتملPotential Evaporation </vt:lpstr>
      <vt:lpstr>خطوات معادلة ثورنثويت للأغراض التطبيقية</vt:lpstr>
      <vt:lpstr>معالجة وتعديل بيانات المطر</vt:lpstr>
      <vt:lpstr>القيمة الفعلية للمطر</vt:lpstr>
      <vt:lpstr>الميزانية المائية المناخية Climatic Water Budget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4</cp:revision>
  <dcterms:created xsi:type="dcterms:W3CDTF">2016-11-12T10:19:05Z</dcterms:created>
  <dcterms:modified xsi:type="dcterms:W3CDTF">2019-01-16T20:38:48Z</dcterms:modified>
</cp:coreProperties>
</file>