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1555B-79DD-4098-81D4-45996298EE57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84DA6-B34B-425B-904A-C0C748539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4DA6-B34B-425B-904A-C0C748539F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7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70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6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3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8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3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1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3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1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0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احصاء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b="1" u="sng" dirty="0" smtClean="0"/>
              <a:t>القمة الحالية والخصم (الفصل الثاني)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4685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8699" y="4430332"/>
            <a:ext cx="252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26615" y="4430332"/>
            <a:ext cx="34287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dirty="0" smtClean="0"/>
              <a:t>-الجوهرة الجنيدل</a:t>
            </a:r>
            <a:r>
              <a:rPr lang="en-US" sz="3600" dirty="0" smtClean="0"/>
              <a:t>19</a:t>
            </a:r>
            <a:r>
              <a:rPr lang="ar-SA" sz="3600" dirty="0" smtClean="0"/>
              <a:t> </a:t>
            </a:r>
            <a:endParaRPr lang="ar-SA" sz="3600" dirty="0"/>
          </a:p>
          <a:p>
            <a:r>
              <a:rPr lang="ar-SA" sz="3600" dirty="0"/>
              <a:t>امل الشلهوب </a:t>
            </a:r>
            <a:r>
              <a:rPr lang="en-US" sz="3600" smtClean="0"/>
              <a:t>-51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90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32126"/>
            <a:ext cx="9601196" cy="14004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القيمة الحالية والخصم بمعدل فائدة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066799" y="1858612"/>
                <a:ext cx="10058400" cy="402336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  <m:r>
                      <a:rPr lang="en-US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200" b="0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1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200" b="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1200" b="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n-US" sz="112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11200" b="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1200" b="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</a:t>
                </a:r>
                <a:r>
                  <a:rPr lang="en-US" sz="11200" dirty="0"/>
                  <a:t> </a:t>
                </a: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1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</m:oMath>
                </a14:m>
                <a:endParaRPr lang="en-US" sz="1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buNone/>
                </a:pPr>
                <a:r>
                  <a:rPr lang="ar-SA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حيث انك 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</m:oMath>
                </a14:m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ar-SA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القيمة الحالية</a:t>
                </a:r>
              </a:p>
              <a:p>
                <a:pPr marL="0" indent="0" algn="r">
                  <a:buNone/>
                </a:pPr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</a:t>
                </a:r>
                <a:r>
                  <a:rPr lang="ar-SA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الخصم </a:t>
                </a:r>
              </a:p>
              <a:p>
                <a:pPr marL="0" indent="0" algn="r">
                  <a:buNone/>
                </a:pPr>
                <a:r>
                  <a:rPr lang="ar-SA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القيمة الحالية والخصم بمعدل </a:t>
                </a:r>
                <a:r>
                  <a:rPr lang="ar-SA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خص</a:t>
                </a:r>
                <a:r>
                  <a:rPr lang="ar-SA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م</a:t>
                </a: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</a:t>
                </a:r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</m:oMath>
                </a14:m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1200" dirty="0"/>
                  <a:t> </a:t>
                </a: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(1-d)</a:t>
                </a:r>
              </a:p>
              <a:p>
                <a:pPr marL="0" indent="0" algn="ctr"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</a:t>
                </a:r>
                <a:r>
                  <a:rPr lang="en-US" sz="11200" dirty="0"/>
                  <a:t> </a:t>
                </a: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1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799" y="1858612"/>
                <a:ext cx="10058400" cy="4023360"/>
              </a:xfrm>
              <a:blipFill rotWithShape="0">
                <a:blip r:embed="rId2"/>
                <a:stretch>
                  <a:fillRect t="-3939" r="-2121" b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0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264" y="575349"/>
            <a:ext cx="9601196" cy="2242261"/>
          </a:xfrm>
        </p:spPr>
        <p:txBody>
          <a:bodyPr>
            <a:normAutofit/>
          </a:bodyPr>
          <a:lstStyle/>
          <a:p>
            <a:pPr algn="r"/>
            <a:r>
              <a:rPr lang="ar-SA" sz="5400" b="1" dirty="0" smtClean="0"/>
              <a:t>مثال1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3723" y="1815921"/>
                <a:ext cx="10122874" cy="4186557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ar-SA" sz="2800" dirty="0" smtClean="0"/>
                  <a:t>أ</a:t>
                </a:r>
                <a:r>
                  <a:rPr lang="ar-SA" sz="11200" dirty="0"/>
                  <a:t>حسب القيمة الحالية والخصم لدين قيمتة الإسمية 30000ريال يستحق في النهاية 8سنوات, إذا كان معدل الفائدة المركبة المستخدم 12% سنوياً.</a:t>
                </a:r>
                <a:endParaRPr lang="en-US" sz="1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𝑝𝑣</m:t>
                    </m:r>
                    <m:r>
                      <a:rPr lang="en-US" sz="1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2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12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12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1200" b="0" i="1" smtClean="0">
                            <a:latin typeface="Cambria Math" panose="02040503050406030204" pitchFamily="18" charset="0"/>
                            <a:cs typeface="+mj-cs"/>
                          </a:rPr>
                          <m:t>−</m:t>
                        </m:r>
                        <m:r>
                          <a:rPr lang="en-US" sz="11200" b="0" i="1" smtClean="0">
                            <a:latin typeface="Cambria Math" panose="02040503050406030204" pitchFamily="18" charset="0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endParaRPr lang="en-US" sz="1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=30000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2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+.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en-US" sz="1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1200" b="0" i="1" smtClean="0">
                            <a:latin typeface="Cambria Math" panose="02040503050406030204" pitchFamily="18" charset="0"/>
                            <a:cs typeface="+mj-cs"/>
                          </a:rPr>
                          <m:t>−</m:t>
                        </m:r>
                        <m:r>
                          <a:rPr lang="en-US" sz="11200" b="0" i="1" smtClean="0">
                            <a:latin typeface="Cambria Math" panose="02040503050406030204" pitchFamily="18" charset="0"/>
                            <a:cs typeface="+mj-cs"/>
                          </a:rPr>
                          <m:t>8</m:t>
                        </m:r>
                      </m:sup>
                    </m:sSup>
                  </m:oMath>
                </a14:m>
                <a:endParaRPr lang="en-US" sz="1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=30000</a:t>
                </a:r>
                <a:r>
                  <a:rPr lang="ar-SA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  <a:r>
                  <a:rPr lang="en-US" sz="1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403883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=12116.5</a:t>
                </a:r>
                <a:endParaRPr lang="ar-SA" sz="1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D=30000</a:t>
                </a:r>
                <a:r>
                  <a:rPr lang="ar-SA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ــ</a:t>
                </a:r>
                <a:r>
                  <a:rPr lang="en-US" sz="1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12116.5=17883.5</a:t>
                </a:r>
                <a:endParaRPr lang="en-US" sz="1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3723" y="1815921"/>
                <a:ext cx="10122874" cy="4186557"/>
              </a:xfrm>
              <a:blipFill rotWithShape="0">
                <a:blip r:embed="rId2"/>
                <a:stretch>
                  <a:fillRect l="-2169" t="-1601" r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7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578704"/>
            <a:ext cx="10058400" cy="962648"/>
          </a:xfrm>
        </p:spPr>
        <p:txBody>
          <a:bodyPr>
            <a:normAutofit/>
          </a:bodyPr>
          <a:lstStyle/>
          <a:p>
            <a:pPr algn="r"/>
            <a:r>
              <a:rPr lang="ar-SA" sz="5400" b="1" dirty="0" smtClean="0"/>
              <a:t>مثال2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4000" y="1764406"/>
                <a:ext cx="11366500" cy="4433194"/>
              </a:xfrm>
            </p:spPr>
            <p:txBody>
              <a:bodyPr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ar-SA" sz="3300" dirty="0" smtClean="0"/>
                  <a:t>دين قميتة الإسمية 20000 ريال, حسبت قميته الحالية الصحيحة بمعدل فائدة مركبة 18% سنوياَ, وتضاف الفائدة بمقتضاه كل 4 شهور فوجدت أنها تساوي 13650 ريال أحسب مدة الخصم.</a:t>
                </a:r>
              </a:p>
              <a:p>
                <a:pPr algn="r">
                  <a:lnSpc>
                    <a:spcPct val="100000"/>
                  </a:lnSpc>
                </a:pPr>
                <a:r>
                  <a:rPr lang="ar-SA" sz="3300" b="1" dirty="0" smtClean="0"/>
                  <a:t>الحل</a:t>
                </a:r>
              </a:p>
              <a:p>
                <a:pPr algn="r">
                  <a:lnSpc>
                    <a:spcPct val="100000"/>
                  </a:lnSpc>
                </a:pPr>
                <a:r>
                  <a:rPr lang="ar-SA" sz="3300" dirty="0" smtClean="0"/>
                  <a:t>يلاحظ أن معدل الفائدة المعطى اسمى</a:t>
                </a:r>
              </a:p>
              <a:p>
                <a:pPr algn="r">
                  <a:lnSpc>
                    <a:spcPct val="100000"/>
                  </a:lnSpc>
                </a:pPr>
                <a:r>
                  <a:rPr lang="ar-SA" sz="3300" dirty="0"/>
                  <a:t> </a:t>
                </a:r>
                <a:r>
                  <a:rPr lang="ar-SA" sz="3300" dirty="0" smtClean="0"/>
                  <a:t>مره في السنه               </a:t>
                </a:r>
                <a:endParaRPr lang="en-US" sz="3300" dirty="0"/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3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=18% … … … … </a:t>
                </a:r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==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12</m:t>
                        </m:r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=3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+mj-cs"/>
                          </a:rPr>
                          <m:t>18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+mj-cs"/>
                          </a:rPr>
                          <m:t>%</m:t>
                        </m:r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den>
                    </m:f>
                    <m:r>
                      <a:rPr lang="en-US" sz="3300" b="0" i="1" smtClean="0">
                        <a:latin typeface="Cambria Math" panose="02040503050406030204" pitchFamily="18" charset="0"/>
                        <a:cs typeface="+mj-cs"/>
                      </a:rPr>
                      <m:t>=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cs typeface="+mj-cs"/>
                      </a:rPr>
                      <m:t>6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cs typeface="+mj-cs"/>
                      </a:rPr>
                      <m:t>%</m:t>
                    </m:r>
                  </m:oMath>
                </a14:m>
                <a:endParaRPr lang="en-US" sz="33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14:m>
                  <m:oMath xmlns:m="http://schemas.openxmlformats.org/officeDocument/2006/math">
                    <m:r>
                      <a:rPr lang="en-US" sz="3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∴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𝑝𝑣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𝑆</m:t>
                        </m:r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(</m:t>
                        </m:r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1</m:t>
                        </m:r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+</m:t>
                        </m:r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𝑖</m:t>
                        </m:r>
                        <m:r>
                          <a:rPr lang="en-US" sz="33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)</m:t>
                        </m:r>
                      </m:e>
                      <m:sup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−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SA" sz="33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r">
                  <a:lnSpc>
                    <a:spcPct val="100000"/>
                  </a:lnSpc>
                </a:pPr>
                <a:endParaRPr lang="ar-SA" sz="2400" b="1" dirty="0" smtClean="0"/>
              </a:p>
              <a:p>
                <a:pPr algn="r">
                  <a:lnSpc>
                    <a:spcPct val="100000"/>
                  </a:lnSpc>
                </a:pPr>
                <a:endParaRPr lang="ar-SA" sz="2400" dirty="0" smtClean="0"/>
              </a:p>
              <a:p>
                <a:pPr algn="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4000" y="1764406"/>
                <a:ext cx="11366500" cy="4433194"/>
              </a:xfrm>
              <a:blipFill rotWithShape="0">
                <a:blip r:embed="rId2"/>
                <a:stretch>
                  <a:fillRect t="-1374" r="-1878"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2029" y="293709"/>
                <a:ext cx="11299244" cy="5413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13650 = 20000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06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13650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20000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+.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.6825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06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6825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06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SA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3819927519</m:t>
                        </m:r>
                      </m:num>
                      <m:den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0582689821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55568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55568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.. .. ..  .. .. ….. …. …. 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55568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29" y="293709"/>
                <a:ext cx="11299244" cy="54136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6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280" y="400904"/>
            <a:ext cx="10058400" cy="1052800"/>
          </a:xfrm>
        </p:spPr>
        <p:txBody>
          <a:bodyPr>
            <a:normAutofit/>
          </a:bodyPr>
          <a:lstStyle/>
          <a:p>
            <a:pPr algn="r"/>
            <a:r>
              <a:rPr lang="ar-SA" sz="5400" b="1" dirty="0" smtClean="0"/>
              <a:t>مثال4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3200" y="1892300"/>
                <a:ext cx="11722100" cy="46101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ar-SA" sz="2800" dirty="0" smtClean="0"/>
                  <a:t>دين قيمتة الإسمية 30000ريال تستحق في النهاية 7سنوات,8شهور,20يوم أحسب القيمة الحالية والخصم إذا علمت ان معدل الخصم المركب 14% سنوياً والخصم يتم كل شهرين.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ar-SA" sz="2400" b="1" dirty="0" smtClean="0"/>
                  <a:t>الحل</a:t>
                </a:r>
                <a:endParaRPr lang="en-US" sz="2400" b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%⋯⋯⋯⋯⋯⋯.==&gt;⋯⋯.==&gt;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=6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%⋯⋯⋯⋯</m:t>
                      </m:r>
                    </m:oMath>
                  </m:oMathPara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200" y="1892300"/>
                <a:ext cx="11722100" cy="4610100"/>
              </a:xfrm>
              <a:blipFill rotWithShape="0">
                <a:blip r:embed="rId2"/>
                <a:stretch>
                  <a:fillRect l="-1820" t="-1321" r="-1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2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49520" y="180484"/>
                <a:ext cx="7405352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42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33</m:t>
                    </m:r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:endParaRPr lang="en-US" sz="2800" dirty="0" smtClean="0"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46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en-US" sz="2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30000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023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30000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977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10207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89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30000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10207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19792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20" y="180484"/>
                <a:ext cx="7405352" cy="61247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1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64405" y="682579"/>
                <a:ext cx="10019764" cy="442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A" sz="3600" u="sng" dirty="0" smtClean="0"/>
                  <a:t>تحويل معدل الخصم () إلى معدل فائدة </a:t>
                </a:r>
              </a:p>
              <a:p>
                <a:pPr algn="r"/>
                <a:endParaRPr lang="en-US" sz="3600" dirty="0">
                  <a:cs typeface="+mj-cs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+mj-cs"/>
                      </a:rPr>
                      <m:t>𝑖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+mj-cs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𝑑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3600" u="sng" dirty="0" smtClean="0">
                    <a:cs typeface="+mj-cs"/>
                  </a:rPr>
                  <a:t>   </a:t>
                </a:r>
              </a:p>
              <a:p>
                <a:pPr algn="r"/>
                <a:r>
                  <a:rPr lang="ar-SA" sz="3600" u="sng" dirty="0" smtClean="0"/>
                  <a:t>تحويل معدل الفائدة ()إلى معدل خصم () </a:t>
                </a:r>
              </a:p>
              <a:p>
                <a:pPr algn="r"/>
                <a:endParaRPr lang="ar-SA" sz="3600" dirty="0" smtClean="0">
                  <a:cs typeface="+mj-cs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ar-SA" sz="3600" b="0" dirty="0" smtClean="0"/>
              </a:p>
              <a:p>
                <a:pPr algn="ctr"/>
                <a:endParaRPr lang="en-US" b="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405" y="682579"/>
                <a:ext cx="10019764" cy="4425827"/>
              </a:xfrm>
              <a:prstGeom prst="rect">
                <a:avLst/>
              </a:prstGeom>
              <a:blipFill rotWithShape="0">
                <a:blip r:embed="rId2"/>
                <a:stretch>
                  <a:fillRect t="-2204" r="-1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6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3639" y="0"/>
                <a:ext cx="11728361" cy="588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A" sz="2800" u="sng" dirty="0" smtClean="0"/>
                  <a:t>مثال 5 </a:t>
                </a:r>
              </a:p>
              <a:p>
                <a:pPr algn="r"/>
                <a:endParaRPr lang="ar-SA" sz="2800" dirty="0"/>
              </a:p>
              <a:p>
                <a:pPr algn="r"/>
                <a:r>
                  <a:rPr lang="ar-SA" sz="2800" dirty="0"/>
                  <a:t>احسب  معدل الفائدة المركب الذي يقابل معدل خصم مركب 12% سنوياً .</a:t>
                </a:r>
              </a:p>
              <a:p>
                <a:pPr algn="r"/>
                <a:endParaRPr lang="ar-SA" sz="280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88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=.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136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algn="r"/>
                <a:r>
                  <a:rPr lang="ar-SA" sz="2800" u="sng" dirty="0"/>
                  <a:t>مثال</a:t>
                </a:r>
                <a:r>
                  <a:rPr lang="ar-SA" sz="2800" u="sng" dirty="0"/>
                  <a:t>6</a:t>
                </a:r>
              </a:p>
              <a:p>
                <a:pPr algn="r"/>
                <a:r>
                  <a:rPr lang="ar-SA" sz="2800" dirty="0"/>
                  <a:t>احسب معدل الخصم المركب المقابل لمعدل فائدة مركبة 12%% سنويا.</a:t>
                </a:r>
              </a:p>
              <a:p>
                <a:pPr algn="r"/>
                <a:endParaRPr lang="ar-SA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107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ar-SA" sz="2800" dirty="0" smtClean="0">
                  <a:ea typeface="Cambria Math" panose="02040503050406030204" pitchFamily="18" charset="0"/>
                </a:endParaRPr>
              </a:p>
              <a:p>
                <a:pPr algn="ctr"/>
                <a:endParaRPr lang="ar-SA" sz="2800" dirty="0" smtClean="0"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ar-S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ar-S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ar-S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سنوياً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9" y="0"/>
                <a:ext cx="11728361" cy="5881995"/>
              </a:xfrm>
              <a:prstGeom prst="rect">
                <a:avLst/>
              </a:prstGeom>
              <a:blipFill rotWithShape="0">
                <a:blip r:embed="rId2"/>
                <a:stretch>
                  <a:fillRect t="-1036"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720</TotalTime>
  <Words>187</Words>
  <Application>Microsoft Office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Retrospect</vt:lpstr>
      <vt:lpstr>احصاء</vt:lpstr>
      <vt:lpstr>القيمة الحالية والخصم بمعدل فائدة</vt:lpstr>
      <vt:lpstr>مثال1  </vt:lpstr>
      <vt:lpstr>مثال2</vt:lpstr>
      <vt:lpstr>PowerPoint Presentation</vt:lpstr>
      <vt:lpstr>مثال4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احصاء</dc:title>
  <dc:creator>mohammed A</dc:creator>
  <cp:lastModifiedBy>mohammed A</cp:lastModifiedBy>
  <cp:revision>28</cp:revision>
  <dcterms:created xsi:type="dcterms:W3CDTF">2019-10-10T14:32:29Z</dcterms:created>
  <dcterms:modified xsi:type="dcterms:W3CDTF">2019-10-23T20:54:36Z</dcterms:modified>
</cp:coreProperties>
</file>