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B65EE1-0029-4F8C-AB49-A52CFE9FB7DC}"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pPr rtl="1"/>
          <a:endParaRPr lang="ar-SA"/>
        </a:p>
      </dgm:t>
    </dgm:pt>
    <dgm:pt modelId="{DCDC8DC7-DC1B-436F-B6B5-6CEC333663AB}">
      <dgm:prSet phldrT="[نص]"/>
      <dgm:spPr/>
      <dgm:t>
        <a:bodyPr/>
        <a:lstStyle/>
        <a:p>
          <a:pPr rtl="1"/>
          <a:r>
            <a:rPr lang="ar-SA" dirty="0" smtClean="0"/>
            <a:t>تغيير الاتجاه</a:t>
          </a:r>
          <a:endParaRPr lang="ar-SA" dirty="0"/>
        </a:p>
      </dgm:t>
    </dgm:pt>
    <dgm:pt modelId="{2AFC4D7C-2502-43B4-8555-5747CF3F2B49}" type="parTrans" cxnId="{7988AA5B-5DFD-4E9E-BBF4-202ED72EE237}">
      <dgm:prSet/>
      <dgm:spPr/>
      <dgm:t>
        <a:bodyPr/>
        <a:lstStyle/>
        <a:p>
          <a:pPr rtl="1"/>
          <a:endParaRPr lang="ar-SA"/>
        </a:p>
      </dgm:t>
    </dgm:pt>
    <dgm:pt modelId="{2DFC27C0-3D00-4D5C-A406-E07839337A14}" type="sibTrans" cxnId="{7988AA5B-5DFD-4E9E-BBF4-202ED72EE237}">
      <dgm:prSet/>
      <dgm:spPr/>
      <dgm:t>
        <a:bodyPr/>
        <a:lstStyle/>
        <a:p>
          <a:pPr rtl="1"/>
          <a:endParaRPr lang="ar-SA"/>
        </a:p>
      </dgm:t>
    </dgm:pt>
    <dgm:pt modelId="{87CDEA3A-67FD-47F5-980C-718F8183FAA9}">
      <dgm:prSet phldrT="[نص]"/>
      <dgm:spPr/>
      <dgm:t>
        <a:bodyPr/>
        <a:lstStyle/>
        <a:p>
          <a:pPr rtl="1"/>
          <a:r>
            <a:rPr lang="ar-SA" dirty="0" smtClean="0"/>
            <a:t>عمليات عاطفية</a:t>
          </a:r>
          <a:endParaRPr lang="ar-SA" dirty="0"/>
        </a:p>
      </dgm:t>
    </dgm:pt>
    <dgm:pt modelId="{3A5C0E6F-EBE3-4135-BA45-D6625DB49D4B}" type="parTrans" cxnId="{6C53D4C1-9B94-4890-8AF8-33BBA9BF6B2B}">
      <dgm:prSet/>
      <dgm:spPr/>
      <dgm:t>
        <a:bodyPr/>
        <a:lstStyle/>
        <a:p>
          <a:pPr rtl="1"/>
          <a:endParaRPr lang="ar-SA"/>
        </a:p>
      </dgm:t>
    </dgm:pt>
    <dgm:pt modelId="{469600B8-CE8C-4E26-9E4A-C00469DFDA68}" type="sibTrans" cxnId="{6C53D4C1-9B94-4890-8AF8-33BBA9BF6B2B}">
      <dgm:prSet/>
      <dgm:spPr/>
      <dgm:t>
        <a:bodyPr/>
        <a:lstStyle/>
        <a:p>
          <a:pPr rtl="1"/>
          <a:endParaRPr lang="ar-SA"/>
        </a:p>
      </dgm:t>
    </dgm:pt>
    <dgm:pt modelId="{879F0BFC-EDF0-4145-BDAB-E0A055D730E3}">
      <dgm:prSet phldrT="[نص]"/>
      <dgm:spPr/>
      <dgm:t>
        <a:bodyPr/>
        <a:lstStyle/>
        <a:p>
          <a:pPr rtl="1"/>
          <a:r>
            <a:rPr lang="ar-SA" dirty="0" smtClean="0"/>
            <a:t>المصدر</a:t>
          </a:r>
          <a:endParaRPr lang="ar-SA" dirty="0"/>
        </a:p>
      </dgm:t>
    </dgm:pt>
    <dgm:pt modelId="{8D571E11-B07D-4758-B192-59B7F4BEC91B}" type="parTrans" cxnId="{E16E06BB-704D-4554-B549-28EE6D0089B8}">
      <dgm:prSet/>
      <dgm:spPr/>
      <dgm:t>
        <a:bodyPr/>
        <a:lstStyle/>
        <a:p>
          <a:pPr rtl="1"/>
          <a:endParaRPr lang="ar-SA"/>
        </a:p>
      </dgm:t>
    </dgm:pt>
    <dgm:pt modelId="{CE00ED51-0E98-43F4-B227-F3113BDCBB35}" type="sibTrans" cxnId="{E16E06BB-704D-4554-B549-28EE6D0089B8}">
      <dgm:prSet/>
      <dgm:spPr/>
      <dgm:t>
        <a:bodyPr/>
        <a:lstStyle/>
        <a:p>
          <a:pPr rtl="1"/>
          <a:endParaRPr lang="ar-SA"/>
        </a:p>
      </dgm:t>
    </dgm:pt>
    <dgm:pt modelId="{C4C7BB12-42AE-427A-88E6-DB9938303DEA}">
      <dgm:prSet phldrT="[نص]"/>
      <dgm:spPr/>
      <dgm:t>
        <a:bodyPr/>
        <a:lstStyle/>
        <a:p>
          <a:pPr rtl="1"/>
          <a:r>
            <a:rPr lang="ar-SA" dirty="0" smtClean="0"/>
            <a:t>الرسالة</a:t>
          </a:r>
          <a:endParaRPr lang="ar-SA" dirty="0"/>
        </a:p>
      </dgm:t>
    </dgm:pt>
    <dgm:pt modelId="{B3F2B86D-60F9-46A3-A369-D6F7209B9483}" type="parTrans" cxnId="{1D3EDBC8-99F7-4C9C-8D15-3070268EC8FA}">
      <dgm:prSet/>
      <dgm:spPr/>
      <dgm:t>
        <a:bodyPr/>
        <a:lstStyle/>
        <a:p>
          <a:pPr rtl="1"/>
          <a:endParaRPr lang="ar-SA"/>
        </a:p>
      </dgm:t>
    </dgm:pt>
    <dgm:pt modelId="{78D9D38C-6EAC-4D07-B2D5-CEAFDD88A886}" type="sibTrans" cxnId="{1D3EDBC8-99F7-4C9C-8D15-3070268EC8FA}">
      <dgm:prSet/>
      <dgm:spPr/>
      <dgm:t>
        <a:bodyPr/>
        <a:lstStyle/>
        <a:p>
          <a:pPr rtl="1"/>
          <a:endParaRPr lang="ar-SA"/>
        </a:p>
      </dgm:t>
    </dgm:pt>
    <dgm:pt modelId="{6F57FF0E-C416-46AE-8587-D6BCA27C2542}">
      <dgm:prSet phldrT="[نص]"/>
      <dgm:spPr/>
      <dgm:t>
        <a:bodyPr/>
        <a:lstStyle/>
        <a:p>
          <a:pPr rtl="1"/>
          <a:r>
            <a:rPr lang="ar-SA" dirty="0" smtClean="0"/>
            <a:t>ذهنية</a:t>
          </a:r>
          <a:endParaRPr lang="ar-SA" dirty="0"/>
        </a:p>
      </dgm:t>
    </dgm:pt>
    <dgm:pt modelId="{F9501B12-860D-40C9-B7FE-2B674F4C594E}" type="parTrans" cxnId="{781800EC-7BA1-4D37-B804-E1CD0E9ED97E}">
      <dgm:prSet/>
      <dgm:spPr/>
      <dgm:t>
        <a:bodyPr/>
        <a:lstStyle/>
        <a:p>
          <a:pPr rtl="1"/>
          <a:endParaRPr lang="ar-SA"/>
        </a:p>
      </dgm:t>
    </dgm:pt>
    <dgm:pt modelId="{201449B7-1CB5-4202-AB24-1D4A78A37F8F}" type="sibTrans" cxnId="{781800EC-7BA1-4D37-B804-E1CD0E9ED97E}">
      <dgm:prSet/>
      <dgm:spPr/>
      <dgm:t>
        <a:bodyPr/>
        <a:lstStyle/>
        <a:p>
          <a:pPr rtl="1"/>
          <a:endParaRPr lang="ar-SA"/>
        </a:p>
      </dgm:t>
    </dgm:pt>
    <dgm:pt modelId="{CA7655AC-407D-4AF2-8F0C-E8B0CFBDF8CC}">
      <dgm:prSet phldrT="[نص]"/>
      <dgm:spPr/>
      <dgm:t>
        <a:bodyPr/>
        <a:lstStyle/>
        <a:p>
          <a:pPr rtl="1"/>
          <a:r>
            <a:rPr lang="ar-SA" dirty="0" err="1" smtClean="0"/>
            <a:t>المتلقى</a:t>
          </a:r>
          <a:endParaRPr lang="ar-SA" dirty="0"/>
        </a:p>
      </dgm:t>
    </dgm:pt>
    <dgm:pt modelId="{E978666B-B3DE-4811-B88D-F64DF12F4DB3}" type="parTrans" cxnId="{3ED2125D-7E82-4AF8-8B71-A0716282816E}">
      <dgm:prSet/>
      <dgm:spPr/>
      <dgm:t>
        <a:bodyPr/>
        <a:lstStyle/>
        <a:p>
          <a:pPr rtl="1"/>
          <a:endParaRPr lang="ar-SA"/>
        </a:p>
      </dgm:t>
    </dgm:pt>
    <dgm:pt modelId="{1445604A-7876-458A-B343-8E92C7DBC8BB}" type="sibTrans" cxnId="{3ED2125D-7E82-4AF8-8B71-A0716282816E}">
      <dgm:prSet/>
      <dgm:spPr/>
      <dgm:t>
        <a:bodyPr/>
        <a:lstStyle/>
        <a:p>
          <a:pPr rtl="1"/>
          <a:endParaRPr lang="ar-SA"/>
        </a:p>
      </dgm:t>
    </dgm:pt>
    <dgm:pt modelId="{5531126C-CF7F-49CD-8742-3591C7FD03F4}">
      <dgm:prSet/>
      <dgm:spPr/>
      <dgm:t>
        <a:bodyPr/>
        <a:lstStyle/>
        <a:p>
          <a:pPr rtl="1"/>
          <a:r>
            <a:rPr lang="ar-SA" dirty="0" smtClean="0"/>
            <a:t>المحيط</a:t>
          </a:r>
          <a:endParaRPr lang="ar-SA" dirty="0"/>
        </a:p>
      </dgm:t>
    </dgm:pt>
    <dgm:pt modelId="{2F6C8ED5-1881-4F65-A390-0E235E67CABA}" type="parTrans" cxnId="{786DB491-E08D-440B-BBF3-FD2AD38E119E}">
      <dgm:prSet/>
      <dgm:spPr/>
      <dgm:t>
        <a:bodyPr/>
        <a:lstStyle/>
        <a:p>
          <a:pPr rtl="1"/>
          <a:endParaRPr lang="ar-SA"/>
        </a:p>
      </dgm:t>
    </dgm:pt>
    <dgm:pt modelId="{8405C1B9-461C-4AAB-8656-227B21A313E5}" type="sibTrans" cxnId="{786DB491-E08D-440B-BBF3-FD2AD38E119E}">
      <dgm:prSet/>
      <dgm:spPr/>
      <dgm:t>
        <a:bodyPr/>
        <a:lstStyle/>
        <a:p>
          <a:pPr rtl="1"/>
          <a:endParaRPr lang="ar-SA"/>
        </a:p>
      </dgm:t>
    </dgm:pt>
    <dgm:pt modelId="{734E005E-C46D-438B-A925-30978CB7097E}">
      <dgm:prSet/>
      <dgm:spPr/>
      <dgm:t>
        <a:bodyPr/>
        <a:lstStyle/>
        <a:p>
          <a:pPr rtl="1"/>
          <a:r>
            <a:rPr lang="ar-SA" dirty="0" smtClean="0"/>
            <a:t>سلوكية</a:t>
          </a:r>
          <a:endParaRPr lang="ar-SA" dirty="0"/>
        </a:p>
      </dgm:t>
    </dgm:pt>
    <dgm:pt modelId="{DCE58511-7A65-4E99-9815-0D13FDC33302}" type="parTrans" cxnId="{EB78C235-F76C-4AA2-94A0-6F185C369887}">
      <dgm:prSet/>
      <dgm:spPr/>
      <dgm:t>
        <a:bodyPr/>
        <a:lstStyle/>
        <a:p>
          <a:pPr rtl="1"/>
          <a:endParaRPr lang="ar-SA"/>
        </a:p>
      </dgm:t>
    </dgm:pt>
    <dgm:pt modelId="{2517A0DB-2D7E-4225-9B7D-8BBA57CE86BA}" type="sibTrans" cxnId="{EB78C235-F76C-4AA2-94A0-6F185C369887}">
      <dgm:prSet/>
      <dgm:spPr/>
      <dgm:t>
        <a:bodyPr/>
        <a:lstStyle/>
        <a:p>
          <a:pPr rtl="1"/>
          <a:endParaRPr lang="ar-SA"/>
        </a:p>
      </dgm:t>
    </dgm:pt>
    <dgm:pt modelId="{E92B03AE-749A-4B51-8374-65221EAAE5FB}" type="pres">
      <dgm:prSet presAssocID="{28B65EE1-0029-4F8C-AB49-A52CFE9FB7DC}" presName="diagram" presStyleCnt="0">
        <dgm:presLayoutVars>
          <dgm:chPref val="1"/>
          <dgm:dir/>
          <dgm:animOne val="branch"/>
          <dgm:animLvl val="lvl"/>
          <dgm:resizeHandles val="exact"/>
        </dgm:presLayoutVars>
      </dgm:prSet>
      <dgm:spPr/>
      <dgm:t>
        <a:bodyPr/>
        <a:lstStyle/>
        <a:p>
          <a:pPr rtl="1"/>
          <a:endParaRPr lang="ar-SA"/>
        </a:p>
      </dgm:t>
    </dgm:pt>
    <dgm:pt modelId="{93307803-AB98-450D-80E4-AD987BF8B88F}" type="pres">
      <dgm:prSet presAssocID="{DCDC8DC7-DC1B-436F-B6B5-6CEC333663AB}" presName="root1" presStyleCnt="0"/>
      <dgm:spPr/>
    </dgm:pt>
    <dgm:pt modelId="{10769A04-DDB0-40F1-B256-FB70B6053FFB}" type="pres">
      <dgm:prSet presAssocID="{DCDC8DC7-DC1B-436F-B6B5-6CEC333663AB}" presName="LevelOneTextNode" presStyleLbl="node0" presStyleIdx="0" presStyleCnt="1">
        <dgm:presLayoutVars>
          <dgm:chPref val="3"/>
        </dgm:presLayoutVars>
      </dgm:prSet>
      <dgm:spPr/>
      <dgm:t>
        <a:bodyPr/>
        <a:lstStyle/>
        <a:p>
          <a:pPr rtl="1"/>
          <a:endParaRPr lang="ar-SA"/>
        </a:p>
      </dgm:t>
    </dgm:pt>
    <dgm:pt modelId="{E455D30A-97E6-4345-9561-5265FA75A654}" type="pres">
      <dgm:prSet presAssocID="{DCDC8DC7-DC1B-436F-B6B5-6CEC333663AB}" presName="level2hierChild" presStyleCnt="0"/>
      <dgm:spPr/>
    </dgm:pt>
    <dgm:pt modelId="{BC399EEE-866E-4D58-BFD2-4AAB42C52C39}" type="pres">
      <dgm:prSet presAssocID="{3A5C0E6F-EBE3-4135-BA45-D6625DB49D4B}" presName="conn2-1" presStyleLbl="parChTrans1D2" presStyleIdx="0" presStyleCnt="3"/>
      <dgm:spPr/>
      <dgm:t>
        <a:bodyPr/>
        <a:lstStyle/>
        <a:p>
          <a:pPr rtl="1"/>
          <a:endParaRPr lang="ar-SA"/>
        </a:p>
      </dgm:t>
    </dgm:pt>
    <dgm:pt modelId="{B5E8A0C0-C58E-478E-9904-2CFC2AC91921}" type="pres">
      <dgm:prSet presAssocID="{3A5C0E6F-EBE3-4135-BA45-D6625DB49D4B}" presName="connTx" presStyleLbl="parChTrans1D2" presStyleIdx="0" presStyleCnt="3"/>
      <dgm:spPr/>
      <dgm:t>
        <a:bodyPr/>
        <a:lstStyle/>
        <a:p>
          <a:pPr rtl="1"/>
          <a:endParaRPr lang="ar-SA"/>
        </a:p>
      </dgm:t>
    </dgm:pt>
    <dgm:pt modelId="{C26A6104-AD9C-4A61-A462-0F41EDBA1F3B}" type="pres">
      <dgm:prSet presAssocID="{87CDEA3A-67FD-47F5-980C-718F8183FAA9}" presName="root2" presStyleCnt="0"/>
      <dgm:spPr/>
    </dgm:pt>
    <dgm:pt modelId="{73867ED1-A66A-4565-920A-2210445E77BA}" type="pres">
      <dgm:prSet presAssocID="{87CDEA3A-67FD-47F5-980C-718F8183FAA9}" presName="LevelTwoTextNode" presStyleLbl="node2" presStyleIdx="0" presStyleCnt="3">
        <dgm:presLayoutVars>
          <dgm:chPref val="3"/>
        </dgm:presLayoutVars>
      </dgm:prSet>
      <dgm:spPr/>
      <dgm:t>
        <a:bodyPr/>
        <a:lstStyle/>
        <a:p>
          <a:pPr rtl="1"/>
          <a:endParaRPr lang="ar-SA"/>
        </a:p>
      </dgm:t>
    </dgm:pt>
    <dgm:pt modelId="{6734B91C-B1BF-4224-AB9B-FF44EE0B478B}" type="pres">
      <dgm:prSet presAssocID="{87CDEA3A-67FD-47F5-980C-718F8183FAA9}" presName="level3hierChild" presStyleCnt="0"/>
      <dgm:spPr/>
    </dgm:pt>
    <dgm:pt modelId="{6E5F069C-7C20-42E1-B613-41480D93E8BF}" type="pres">
      <dgm:prSet presAssocID="{8D571E11-B07D-4758-B192-59B7F4BEC91B}" presName="conn2-1" presStyleLbl="parChTrans1D3" presStyleIdx="0" presStyleCnt="4"/>
      <dgm:spPr/>
      <dgm:t>
        <a:bodyPr/>
        <a:lstStyle/>
        <a:p>
          <a:pPr rtl="1"/>
          <a:endParaRPr lang="ar-SA"/>
        </a:p>
      </dgm:t>
    </dgm:pt>
    <dgm:pt modelId="{20C52890-F129-47CB-B753-B62441646FC4}" type="pres">
      <dgm:prSet presAssocID="{8D571E11-B07D-4758-B192-59B7F4BEC91B}" presName="connTx" presStyleLbl="parChTrans1D3" presStyleIdx="0" presStyleCnt="4"/>
      <dgm:spPr/>
      <dgm:t>
        <a:bodyPr/>
        <a:lstStyle/>
        <a:p>
          <a:pPr rtl="1"/>
          <a:endParaRPr lang="ar-SA"/>
        </a:p>
      </dgm:t>
    </dgm:pt>
    <dgm:pt modelId="{C193A65D-4B1A-4C8D-87D8-DAD12FC2F6CA}" type="pres">
      <dgm:prSet presAssocID="{879F0BFC-EDF0-4145-BDAB-E0A055D730E3}" presName="root2" presStyleCnt="0"/>
      <dgm:spPr/>
    </dgm:pt>
    <dgm:pt modelId="{C0689D92-8994-40EA-B7EB-3DBEBA7B36B4}" type="pres">
      <dgm:prSet presAssocID="{879F0BFC-EDF0-4145-BDAB-E0A055D730E3}" presName="LevelTwoTextNode" presStyleLbl="node3" presStyleIdx="0" presStyleCnt="4">
        <dgm:presLayoutVars>
          <dgm:chPref val="3"/>
        </dgm:presLayoutVars>
      </dgm:prSet>
      <dgm:spPr/>
      <dgm:t>
        <a:bodyPr/>
        <a:lstStyle/>
        <a:p>
          <a:pPr rtl="1"/>
          <a:endParaRPr lang="ar-SA"/>
        </a:p>
      </dgm:t>
    </dgm:pt>
    <dgm:pt modelId="{084F1DCE-0600-49BF-BF13-66D1D3F5EAF6}" type="pres">
      <dgm:prSet presAssocID="{879F0BFC-EDF0-4145-BDAB-E0A055D730E3}" presName="level3hierChild" presStyleCnt="0"/>
      <dgm:spPr/>
    </dgm:pt>
    <dgm:pt modelId="{5BFE10D8-D36B-4FE6-B5E5-77FD371CF818}" type="pres">
      <dgm:prSet presAssocID="{B3F2B86D-60F9-46A3-A369-D6F7209B9483}" presName="conn2-1" presStyleLbl="parChTrans1D3" presStyleIdx="1" presStyleCnt="4"/>
      <dgm:spPr/>
      <dgm:t>
        <a:bodyPr/>
        <a:lstStyle/>
        <a:p>
          <a:pPr rtl="1"/>
          <a:endParaRPr lang="ar-SA"/>
        </a:p>
      </dgm:t>
    </dgm:pt>
    <dgm:pt modelId="{79A44753-90DB-4503-B6FF-734053184592}" type="pres">
      <dgm:prSet presAssocID="{B3F2B86D-60F9-46A3-A369-D6F7209B9483}" presName="connTx" presStyleLbl="parChTrans1D3" presStyleIdx="1" presStyleCnt="4"/>
      <dgm:spPr/>
      <dgm:t>
        <a:bodyPr/>
        <a:lstStyle/>
        <a:p>
          <a:pPr rtl="1"/>
          <a:endParaRPr lang="ar-SA"/>
        </a:p>
      </dgm:t>
    </dgm:pt>
    <dgm:pt modelId="{821A71F8-B1C9-4B71-AB14-DA98118511F9}" type="pres">
      <dgm:prSet presAssocID="{C4C7BB12-42AE-427A-88E6-DB9938303DEA}" presName="root2" presStyleCnt="0"/>
      <dgm:spPr/>
    </dgm:pt>
    <dgm:pt modelId="{95669E61-FE7C-40D9-8AD8-1E6AA89D0799}" type="pres">
      <dgm:prSet presAssocID="{C4C7BB12-42AE-427A-88E6-DB9938303DEA}" presName="LevelTwoTextNode" presStyleLbl="node3" presStyleIdx="1" presStyleCnt="4">
        <dgm:presLayoutVars>
          <dgm:chPref val="3"/>
        </dgm:presLayoutVars>
      </dgm:prSet>
      <dgm:spPr/>
      <dgm:t>
        <a:bodyPr/>
        <a:lstStyle/>
        <a:p>
          <a:pPr rtl="1"/>
          <a:endParaRPr lang="ar-SA"/>
        </a:p>
      </dgm:t>
    </dgm:pt>
    <dgm:pt modelId="{A8F6AB22-7653-4C4D-8749-0BBD74BB198F}" type="pres">
      <dgm:prSet presAssocID="{C4C7BB12-42AE-427A-88E6-DB9938303DEA}" presName="level3hierChild" presStyleCnt="0"/>
      <dgm:spPr/>
    </dgm:pt>
    <dgm:pt modelId="{182D7984-DB0E-4F11-B402-4B5758892755}" type="pres">
      <dgm:prSet presAssocID="{F9501B12-860D-40C9-B7FE-2B674F4C594E}" presName="conn2-1" presStyleLbl="parChTrans1D2" presStyleIdx="1" presStyleCnt="3"/>
      <dgm:spPr/>
      <dgm:t>
        <a:bodyPr/>
        <a:lstStyle/>
        <a:p>
          <a:pPr rtl="1"/>
          <a:endParaRPr lang="ar-SA"/>
        </a:p>
      </dgm:t>
    </dgm:pt>
    <dgm:pt modelId="{667AB51D-3A38-4C03-AF65-C6A713D827DC}" type="pres">
      <dgm:prSet presAssocID="{F9501B12-860D-40C9-B7FE-2B674F4C594E}" presName="connTx" presStyleLbl="parChTrans1D2" presStyleIdx="1" presStyleCnt="3"/>
      <dgm:spPr/>
      <dgm:t>
        <a:bodyPr/>
        <a:lstStyle/>
        <a:p>
          <a:pPr rtl="1"/>
          <a:endParaRPr lang="ar-SA"/>
        </a:p>
      </dgm:t>
    </dgm:pt>
    <dgm:pt modelId="{298BEF87-7CAB-4D0A-8D89-A347C76B7450}" type="pres">
      <dgm:prSet presAssocID="{6F57FF0E-C416-46AE-8587-D6BCA27C2542}" presName="root2" presStyleCnt="0"/>
      <dgm:spPr/>
    </dgm:pt>
    <dgm:pt modelId="{38D65A1D-B6B0-40D2-9CBF-53839D2BA465}" type="pres">
      <dgm:prSet presAssocID="{6F57FF0E-C416-46AE-8587-D6BCA27C2542}" presName="LevelTwoTextNode" presStyleLbl="node2" presStyleIdx="1" presStyleCnt="3">
        <dgm:presLayoutVars>
          <dgm:chPref val="3"/>
        </dgm:presLayoutVars>
      </dgm:prSet>
      <dgm:spPr/>
      <dgm:t>
        <a:bodyPr/>
        <a:lstStyle/>
        <a:p>
          <a:pPr rtl="1"/>
          <a:endParaRPr lang="ar-SA"/>
        </a:p>
      </dgm:t>
    </dgm:pt>
    <dgm:pt modelId="{A06E294A-9C06-408D-99CD-7E6E6D8AAFDD}" type="pres">
      <dgm:prSet presAssocID="{6F57FF0E-C416-46AE-8587-D6BCA27C2542}" presName="level3hierChild" presStyleCnt="0"/>
      <dgm:spPr/>
    </dgm:pt>
    <dgm:pt modelId="{32CE1AAE-EFD9-4955-BCBE-8525EC5EA5FD}" type="pres">
      <dgm:prSet presAssocID="{E978666B-B3DE-4811-B88D-F64DF12F4DB3}" presName="conn2-1" presStyleLbl="parChTrans1D3" presStyleIdx="2" presStyleCnt="4"/>
      <dgm:spPr/>
      <dgm:t>
        <a:bodyPr/>
        <a:lstStyle/>
        <a:p>
          <a:pPr rtl="1"/>
          <a:endParaRPr lang="ar-SA"/>
        </a:p>
      </dgm:t>
    </dgm:pt>
    <dgm:pt modelId="{5ADF5362-CF20-4A9C-AE01-1C6D91942865}" type="pres">
      <dgm:prSet presAssocID="{E978666B-B3DE-4811-B88D-F64DF12F4DB3}" presName="connTx" presStyleLbl="parChTrans1D3" presStyleIdx="2" presStyleCnt="4"/>
      <dgm:spPr/>
      <dgm:t>
        <a:bodyPr/>
        <a:lstStyle/>
        <a:p>
          <a:pPr rtl="1"/>
          <a:endParaRPr lang="ar-SA"/>
        </a:p>
      </dgm:t>
    </dgm:pt>
    <dgm:pt modelId="{CAFA93A9-3AAA-44D5-B5CC-638D59F5D3C5}" type="pres">
      <dgm:prSet presAssocID="{CA7655AC-407D-4AF2-8F0C-E8B0CFBDF8CC}" presName="root2" presStyleCnt="0"/>
      <dgm:spPr/>
    </dgm:pt>
    <dgm:pt modelId="{66306F97-ED64-4E7C-9CCC-A4DBB0360A27}" type="pres">
      <dgm:prSet presAssocID="{CA7655AC-407D-4AF2-8F0C-E8B0CFBDF8CC}" presName="LevelTwoTextNode" presStyleLbl="node3" presStyleIdx="2" presStyleCnt="4">
        <dgm:presLayoutVars>
          <dgm:chPref val="3"/>
        </dgm:presLayoutVars>
      </dgm:prSet>
      <dgm:spPr/>
      <dgm:t>
        <a:bodyPr/>
        <a:lstStyle/>
        <a:p>
          <a:pPr rtl="1"/>
          <a:endParaRPr lang="ar-SA"/>
        </a:p>
      </dgm:t>
    </dgm:pt>
    <dgm:pt modelId="{E25FFAC4-4353-4A1B-8E6B-53E568AA2765}" type="pres">
      <dgm:prSet presAssocID="{CA7655AC-407D-4AF2-8F0C-E8B0CFBDF8CC}" presName="level3hierChild" presStyleCnt="0"/>
      <dgm:spPr/>
    </dgm:pt>
    <dgm:pt modelId="{60AFDB36-8BC6-451B-9863-338C95AE3A22}" type="pres">
      <dgm:prSet presAssocID="{2F6C8ED5-1881-4F65-A390-0E235E67CABA}" presName="conn2-1" presStyleLbl="parChTrans1D3" presStyleIdx="3" presStyleCnt="4"/>
      <dgm:spPr/>
      <dgm:t>
        <a:bodyPr/>
        <a:lstStyle/>
        <a:p>
          <a:pPr rtl="1"/>
          <a:endParaRPr lang="ar-SA"/>
        </a:p>
      </dgm:t>
    </dgm:pt>
    <dgm:pt modelId="{73C7B3ED-A6F3-431A-99B9-00DC3D6A416D}" type="pres">
      <dgm:prSet presAssocID="{2F6C8ED5-1881-4F65-A390-0E235E67CABA}" presName="connTx" presStyleLbl="parChTrans1D3" presStyleIdx="3" presStyleCnt="4"/>
      <dgm:spPr/>
      <dgm:t>
        <a:bodyPr/>
        <a:lstStyle/>
        <a:p>
          <a:pPr rtl="1"/>
          <a:endParaRPr lang="ar-SA"/>
        </a:p>
      </dgm:t>
    </dgm:pt>
    <dgm:pt modelId="{BF98B388-206C-4AC0-9438-3949876FF1BD}" type="pres">
      <dgm:prSet presAssocID="{5531126C-CF7F-49CD-8742-3591C7FD03F4}" presName="root2" presStyleCnt="0"/>
      <dgm:spPr/>
    </dgm:pt>
    <dgm:pt modelId="{FD800D32-C012-46B0-AA70-2216F4BB37A5}" type="pres">
      <dgm:prSet presAssocID="{5531126C-CF7F-49CD-8742-3591C7FD03F4}" presName="LevelTwoTextNode" presStyleLbl="node3" presStyleIdx="3" presStyleCnt="4">
        <dgm:presLayoutVars>
          <dgm:chPref val="3"/>
        </dgm:presLayoutVars>
      </dgm:prSet>
      <dgm:spPr/>
      <dgm:t>
        <a:bodyPr/>
        <a:lstStyle/>
        <a:p>
          <a:pPr rtl="1"/>
          <a:endParaRPr lang="ar-SA"/>
        </a:p>
      </dgm:t>
    </dgm:pt>
    <dgm:pt modelId="{0C140017-4C07-4317-9975-E5E0F2119B0B}" type="pres">
      <dgm:prSet presAssocID="{5531126C-CF7F-49CD-8742-3591C7FD03F4}" presName="level3hierChild" presStyleCnt="0"/>
      <dgm:spPr/>
    </dgm:pt>
    <dgm:pt modelId="{50588615-8BF6-42D2-B3B7-3B5E8926F109}" type="pres">
      <dgm:prSet presAssocID="{DCE58511-7A65-4E99-9815-0D13FDC33302}" presName="conn2-1" presStyleLbl="parChTrans1D2" presStyleIdx="2" presStyleCnt="3"/>
      <dgm:spPr/>
      <dgm:t>
        <a:bodyPr/>
        <a:lstStyle/>
        <a:p>
          <a:pPr rtl="1"/>
          <a:endParaRPr lang="ar-SA"/>
        </a:p>
      </dgm:t>
    </dgm:pt>
    <dgm:pt modelId="{728249F1-A7BD-4904-B9B7-D2D0EBF3A0C3}" type="pres">
      <dgm:prSet presAssocID="{DCE58511-7A65-4E99-9815-0D13FDC33302}" presName="connTx" presStyleLbl="parChTrans1D2" presStyleIdx="2" presStyleCnt="3"/>
      <dgm:spPr/>
      <dgm:t>
        <a:bodyPr/>
        <a:lstStyle/>
        <a:p>
          <a:pPr rtl="1"/>
          <a:endParaRPr lang="ar-SA"/>
        </a:p>
      </dgm:t>
    </dgm:pt>
    <dgm:pt modelId="{040DCF58-55F2-41CD-B252-E7B89D3362C2}" type="pres">
      <dgm:prSet presAssocID="{734E005E-C46D-438B-A925-30978CB7097E}" presName="root2" presStyleCnt="0"/>
      <dgm:spPr/>
    </dgm:pt>
    <dgm:pt modelId="{C91D786A-F59C-4C26-BCB2-E6E12B8C97E0}" type="pres">
      <dgm:prSet presAssocID="{734E005E-C46D-438B-A925-30978CB7097E}" presName="LevelTwoTextNode" presStyleLbl="node2" presStyleIdx="2" presStyleCnt="3">
        <dgm:presLayoutVars>
          <dgm:chPref val="3"/>
        </dgm:presLayoutVars>
      </dgm:prSet>
      <dgm:spPr/>
      <dgm:t>
        <a:bodyPr/>
        <a:lstStyle/>
        <a:p>
          <a:pPr rtl="1"/>
          <a:endParaRPr lang="ar-SA"/>
        </a:p>
      </dgm:t>
    </dgm:pt>
    <dgm:pt modelId="{F4290168-565B-4C51-9221-AA86A00EDE64}" type="pres">
      <dgm:prSet presAssocID="{734E005E-C46D-438B-A925-30978CB7097E}" presName="level3hierChild" presStyleCnt="0"/>
      <dgm:spPr/>
    </dgm:pt>
  </dgm:ptLst>
  <dgm:cxnLst>
    <dgm:cxn modelId="{E16E06BB-704D-4554-B549-28EE6D0089B8}" srcId="{87CDEA3A-67FD-47F5-980C-718F8183FAA9}" destId="{879F0BFC-EDF0-4145-BDAB-E0A055D730E3}" srcOrd="0" destOrd="0" parTransId="{8D571E11-B07D-4758-B192-59B7F4BEC91B}" sibTransId="{CE00ED51-0E98-43F4-B227-F3113BDCBB35}"/>
    <dgm:cxn modelId="{99CD3983-32F1-43D3-964C-435AB781C93D}" type="presOf" srcId="{879F0BFC-EDF0-4145-BDAB-E0A055D730E3}" destId="{C0689D92-8994-40EA-B7EB-3DBEBA7B36B4}" srcOrd="0" destOrd="0" presId="urn:microsoft.com/office/officeart/2005/8/layout/hierarchy2"/>
    <dgm:cxn modelId="{46FD7965-12C4-47C2-85BA-96FDE1FBE5C8}" type="presOf" srcId="{B3F2B86D-60F9-46A3-A369-D6F7209B9483}" destId="{5BFE10D8-D36B-4FE6-B5E5-77FD371CF818}" srcOrd="0" destOrd="0" presId="urn:microsoft.com/office/officeart/2005/8/layout/hierarchy2"/>
    <dgm:cxn modelId="{781800EC-7BA1-4D37-B804-E1CD0E9ED97E}" srcId="{DCDC8DC7-DC1B-436F-B6B5-6CEC333663AB}" destId="{6F57FF0E-C416-46AE-8587-D6BCA27C2542}" srcOrd="1" destOrd="0" parTransId="{F9501B12-860D-40C9-B7FE-2B674F4C594E}" sibTransId="{201449B7-1CB5-4202-AB24-1D4A78A37F8F}"/>
    <dgm:cxn modelId="{D9F6408C-6B9D-4046-BD75-AE3287002631}" type="presOf" srcId="{3A5C0E6F-EBE3-4135-BA45-D6625DB49D4B}" destId="{B5E8A0C0-C58E-478E-9904-2CFC2AC91921}" srcOrd="1" destOrd="0" presId="urn:microsoft.com/office/officeart/2005/8/layout/hierarchy2"/>
    <dgm:cxn modelId="{973FDDC5-3AA3-4F60-BBA2-8455C9186332}" type="presOf" srcId="{734E005E-C46D-438B-A925-30978CB7097E}" destId="{C91D786A-F59C-4C26-BCB2-E6E12B8C97E0}" srcOrd="0" destOrd="0" presId="urn:microsoft.com/office/officeart/2005/8/layout/hierarchy2"/>
    <dgm:cxn modelId="{B7C1B1C0-4F27-4CAA-AFD8-9292DE4A088F}" type="presOf" srcId="{87CDEA3A-67FD-47F5-980C-718F8183FAA9}" destId="{73867ED1-A66A-4565-920A-2210445E77BA}" srcOrd="0" destOrd="0" presId="urn:microsoft.com/office/officeart/2005/8/layout/hierarchy2"/>
    <dgm:cxn modelId="{786DB491-E08D-440B-BBF3-FD2AD38E119E}" srcId="{6F57FF0E-C416-46AE-8587-D6BCA27C2542}" destId="{5531126C-CF7F-49CD-8742-3591C7FD03F4}" srcOrd="1" destOrd="0" parTransId="{2F6C8ED5-1881-4F65-A390-0E235E67CABA}" sibTransId="{8405C1B9-461C-4AAB-8656-227B21A313E5}"/>
    <dgm:cxn modelId="{31D40F89-A703-414B-AFBF-BD26EEAA2C2C}" type="presOf" srcId="{DCE58511-7A65-4E99-9815-0D13FDC33302}" destId="{50588615-8BF6-42D2-B3B7-3B5E8926F109}" srcOrd="0" destOrd="0" presId="urn:microsoft.com/office/officeart/2005/8/layout/hierarchy2"/>
    <dgm:cxn modelId="{FA9A8824-A74D-482C-9628-5A8A9BA8A694}" type="presOf" srcId="{5531126C-CF7F-49CD-8742-3591C7FD03F4}" destId="{FD800D32-C012-46B0-AA70-2216F4BB37A5}" srcOrd="0" destOrd="0" presId="urn:microsoft.com/office/officeart/2005/8/layout/hierarchy2"/>
    <dgm:cxn modelId="{7988AA5B-5DFD-4E9E-BBF4-202ED72EE237}" srcId="{28B65EE1-0029-4F8C-AB49-A52CFE9FB7DC}" destId="{DCDC8DC7-DC1B-436F-B6B5-6CEC333663AB}" srcOrd="0" destOrd="0" parTransId="{2AFC4D7C-2502-43B4-8555-5747CF3F2B49}" sibTransId="{2DFC27C0-3D00-4D5C-A406-E07839337A14}"/>
    <dgm:cxn modelId="{6F2CBCB0-7F2A-44BC-97AB-F26F29E978A6}" type="presOf" srcId="{DCE58511-7A65-4E99-9815-0D13FDC33302}" destId="{728249F1-A7BD-4904-B9B7-D2D0EBF3A0C3}" srcOrd="1" destOrd="0" presId="urn:microsoft.com/office/officeart/2005/8/layout/hierarchy2"/>
    <dgm:cxn modelId="{E3D54D2A-3E25-4A05-845F-030F7862B082}" type="presOf" srcId="{2F6C8ED5-1881-4F65-A390-0E235E67CABA}" destId="{60AFDB36-8BC6-451B-9863-338C95AE3A22}" srcOrd="0" destOrd="0" presId="urn:microsoft.com/office/officeart/2005/8/layout/hierarchy2"/>
    <dgm:cxn modelId="{769ED17A-E1A0-49E9-BEDD-705639543D9A}" type="presOf" srcId="{6F57FF0E-C416-46AE-8587-D6BCA27C2542}" destId="{38D65A1D-B6B0-40D2-9CBF-53839D2BA465}" srcOrd="0" destOrd="0" presId="urn:microsoft.com/office/officeart/2005/8/layout/hierarchy2"/>
    <dgm:cxn modelId="{B20C6AC6-7D02-407B-B3FC-D8A19CAE97DB}" type="presOf" srcId="{28B65EE1-0029-4F8C-AB49-A52CFE9FB7DC}" destId="{E92B03AE-749A-4B51-8374-65221EAAE5FB}" srcOrd="0" destOrd="0" presId="urn:microsoft.com/office/officeart/2005/8/layout/hierarchy2"/>
    <dgm:cxn modelId="{3ED2125D-7E82-4AF8-8B71-A0716282816E}" srcId="{6F57FF0E-C416-46AE-8587-D6BCA27C2542}" destId="{CA7655AC-407D-4AF2-8F0C-E8B0CFBDF8CC}" srcOrd="0" destOrd="0" parTransId="{E978666B-B3DE-4811-B88D-F64DF12F4DB3}" sibTransId="{1445604A-7876-458A-B343-8E92C7DBC8BB}"/>
    <dgm:cxn modelId="{65ED4475-D0FD-400B-8CD7-E7917E2A494A}" type="presOf" srcId="{E978666B-B3DE-4811-B88D-F64DF12F4DB3}" destId="{32CE1AAE-EFD9-4955-BCBE-8525EC5EA5FD}" srcOrd="0" destOrd="0" presId="urn:microsoft.com/office/officeart/2005/8/layout/hierarchy2"/>
    <dgm:cxn modelId="{E856E6DC-A26A-4EB9-AF7F-8B901C38DB75}" type="presOf" srcId="{DCDC8DC7-DC1B-436F-B6B5-6CEC333663AB}" destId="{10769A04-DDB0-40F1-B256-FB70B6053FFB}" srcOrd="0" destOrd="0" presId="urn:microsoft.com/office/officeart/2005/8/layout/hierarchy2"/>
    <dgm:cxn modelId="{EB78C235-F76C-4AA2-94A0-6F185C369887}" srcId="{DCDC8DC7-DC1B-436F-B6B5-6CEC333663AB}" destId="{734E005E-C46D-438B-A925-30978CB7097E}" srcOrd="2" destOrd="0" parTransId="{DCE58511-7A65-4E99-9815-0D13FDC33302}" sibTransId="{2517A0DB-2D7E-4225-9B7D-8BBA57CE86BA}"/>
    <dgm:cxn modelId="{0A55E9BC-1972-4A39-8831-371EF75D0B24}" type="presOf" srcId="{E978666B-B3DE-4811-B88D-F64DF12F4DB3}" destId="{5ADF5362-CF20-4A9C-AE01-1C6D91942865}" srcOrd="1" destOrd="0" presId="urn:microsoft.com/office/officeart/2005/8/layout/hierarchy2"/>
    <dgm:cxn modelId="{0FD8EA4B-7D0F-41A2-AC8A-E90664DA5F02}" type="presOf" srcId="{8D571E11-B07D-4758-B192-59B7F4BEC91B}" destId="{20C52890-F129-47CB-B753-B62441646FC4}" srcOrd="1" destOrd="0" presId="urn:microsoft.com/office/officeart/2005/8/layout/hierarchy2"/>
    <dgm:cxn modelId="{4A19B2F3-8FBE-44D2-9803-33FAA899BE22}" type="presOf" srcId="{2F6C8ED5-1881-4F65-A390-0E235E67CABA}" destId="{73C7B3ED-A6F3-431A-99B9-00DC3D6A416D}" srcOrd="1" destOrd="0" presId="urn:microsoft.com/office/officeart/2005/8/layout/hierarchy2"/>
    <dgm:cxn modelId="{94FC34D9-01C9-415E-8F2E-B8D3D7001BDA}" type="presOf" srcId="{3A5C0E6F-EBE3-4135-BA45-D6625DB49D4B}" destId="{BC399EEE-866E-4D58-BFD2-4AAB42C52C39}" srcOrd="0" destOrd="0" presId="urn:microsoft.com/office/officeart/2005/8/layout/hierarchy2"/>
    <dgm:cxn modelId="{6C53D4C1-9B94-4890-8AF8-33BBA9BF6B2B}" srcId="{DCDC8DC7-DC1B-436F-B6B5-6CEC333663AB}" destId="{87CDEA3A-67FD-47F5-980C-718F8183FAA9}" srcOrd="0" destOrd="0" parTransId="{3A5C0E6F-EBE3-4135-BA45-D6625DB49D4B}" sibTransId="{469600B8-CE8C-4E26-9E4A-C00469DFDA68}"/>
    <dgm:cxn modelId="{1D3EDBC8-99F7-4C9C-8D15-3070268EC8FA}" srcId="{87CDEA3A-67FD-47F5-980C-718F8183FAA9}" destId="{C4C7BB12-42AE-427A-88E6-DB9938303DEA}" srcOrd="1" destOrd="0" parTransId="{B3F2B86D-60F9-46A3-A369-D6F7209B9483}" sibTransId="{78D9D38C-6EAC-4D07-B2D5-CEAFDD88A886}"/>
    <dgm:cxn modelId="{5349CF6F-4EF2-432E-BB8A-2FB3866D7744}" type="presOf" srcId="{C4C7BB12-42AE-427A-88E6-DB9938303DEA}" destId="{95669E61-FE7C-40D9-8AD8-1E6AA89D0799}" srcOrd="0" destOrd="0" presId="urn:microsoft.com/office/officeart/2005/8/layout/hierarchy2"/>
    <dgm:cxn modelId="{F6863B33-75BC-4B39-B47A-F402F8EFE037}" type="presOf" srcId="{B3F2B86D-60F9-46A3-A369-D6F7209B9483}" destId="{79A44753-90DB-4503-B6FF-734053184592}" srcOrd="1" destOrd="0" presId="urn:microsoft.com/office/officeart/2005/8/layout/hierarchy2"/>
    <dgm:cxn modelId="{2FB2BA74-90B1-47FD-A16B-3FDB28899C65}" type="presOf" srcId="{F9501B12-860D-40C9-B7FE-2B674F4C594E}" destId="{667AB51D-3A38-4C03-AF65-C6A713D827DC}" srcOrd="1" destOrd="0" presId="urn:microsoft.com/office/officeart/2005/8/layout/hierarchy2"/>
    <dgm:cxn modelId="{2DB414E0-CACF-40DB-8FDA-5FEE494FF3AB}" type="presOf" srcId="{CA7655AC-407D-4AF2-8F0C-E8B0CFBDF8CC}" destId="{66306F97-ED64-4E7C-9CCC-A4DBB0360A27}" srcOrd="0" destOrd="0" presId="urn:microsoft.com/office/officeart/2005/8/layout/hierarchy2"/>
    <dgm:cxn modelId="{D6390DE4-FD8B-49F4-A583-69702EA47F17}" type="presOf" srcId="{F9501B12-860D-40C9-B7FE-2B674F4C594E}" destId="{182D7984-DB0E-4F11-B402-4B5758892755}" srcOrd="0" destOrd="0" presId="urn:microsoft.com/office/officeart/2005/8/layout/hierarchy2"/>
    <dgm:cxn modelId="{15E8EB91-093D-439C-8612-92BD68723628}" type="presOf" srcId="{8D571E11-B07D-4758-B192-59B7F4BEC91B}" destId="{6E5F069C-7C20-42E1-B613-41480D93E8BF}" srcOrd="0" destOrd="0" presId="urn:microsoft.com/office/officeart/2005/8/layout/hierarchy2"/>
    <dgm:cxn modelId="{9D2717C9-C7A7-49F7-9E0F-B83CCFC34ABE}" type="presParOf" srcId="{E92B03AE-749A-4B51-8374-65221EAAE5FB}" destId="{93307803-AB98-450D-80E4-AD987BF8B88F}" srcOrd="0" destOrd="0" presId="urn:microsoft.com/office/officeart/2005/8/layout/hierarchy2"/>
    <dgm:cxn modelId="{1D07F0E6-AC65-499E-BAB7-6246BFFCF40C}" type="presParOf" srcId="{93307803-AB98-450D-80E4-AD987BF8B88F}" destId="{10769A04-DDB0-40F1-B256-FB70B6053FFB}" srcOrd="0" destOrd="0" presId="urn:microsoft.com/office/officeart/2005/8/layout/hierarchy2"/>
    <dgm:cxn modelId="{CCE2D642-3A16-41EB-B6B5-7114C6C987B5}" type="presParOf" srcId="{93307803-AB98-450D-80E4-AD987BF8B88F}" destId="{E455D30A-97E6-4345-9561-5265FA75A654}" srcOrd="1" destOrd="0" presId="urn:microsoft.com/office/officeart/2005/8/layout/hierarchy2"/>
    <dgm:cxn modelId="{FA42AF0D-A3E7-43B6-8AA7-053EB3E299A3}" type="presParOf" srcId="{E455D30A-97E6-4345-9561-5265FA75A654}" destId="{BC399EEE-866E-4D58-BFD2-4AAB42C52C39}" srcOrd="0" destOrd="0" presId="urn:microsoft.com/office/officeart/2005/8/layout/hierarchy2"/>
    <dgm:cxn modelId="{03546791-DB9C-422A-90B1-8326F7B8BA50}" type="presParOf" srcId="{BC399EEE-866E-4D58-BFD2-4AAB42C52C39}" destId="{B5E8A0C0-C58E-478E-9904-2CFC2AC91921}" srcOrd="0" destOrd="0" presId="urn:microsoft.com/office/officeart/2005/8/layout/hierarchy2"/>
    <dgm:cxn modelId="{41C840CC-B3E1-4982-A505-68DF61357CA8}" type="presParOf" srcId="{E455D30A-97E6-4345-9561-5265FA75A654}" destId="{C26A6104-AD9C-4A61-A462-0F41EDBA1F3B}" srcOrd="1" destOrd="0" presId="urn:microsoft.com/office/officeart/2005/8/layout/hierarchy2"/>
    <dgm:cxn modelId="{851D01C0-AF3B-49DF-9DE3-988A3A7CE60C}" type="presParOf" srcId="{C26A6104-AD9C-4A61-A462-0F41EDBA1F3B}" destId="{73867ED1-A66A-4565-920A-2210445E77BA}" srcOrd="0" destOrd="0" presId="urn:microsoft.com/office/officeart/2005/8/layout/hierarchy2"/>
    <dgm:cxn modelId="{ED29E7FE-4D89-420C-AF1F-BB2BDAC566C3}" type="presParOf" srcId="{C26A6104-AD9C-4A61-A462-0F41EDBA1F3B}" destId="{6734B91C-B1BF-4224-AB9B-FF44EE0B478B}" srcOrd="1" destOrd="0" presId="urn:microsoft.com/office/officeart/2005/8/layout/hierarchy2"/>
    <dgm:cxn modelId="{4DA99A91-AA87-4E61-AD1B-4A3E4E3F37A5}" type="presParOf" srcId="{6734B91C-B1BF-4224-AB9B-FF44EE0B478B}" destId="{6E5F069C-7C20-42E1-B613-41480D93E8BF}" srcOrd="0" destOrd="0" presId="urn:microsoft.com/office/officeart/2005/8/layout/hierarchy2"/>
    <dgm:cxn modelId="{0EE436A4-613E-464F-8B7B-055BF0755A57}" type="presParOf" srcId="{6E5F069C-7C20-42E1-B613-41480D93E8BF}" destId="{20C52890-F129-47CB-B753-B62441646FC4}" srcOrd="0" destOrd="0" presId="urn:microsoft.com/office/officeart/2005/8/layout/hierarchy2"/>
    <dgm:cxn modelId="{685DF4B3-5235-4D1F-979D-ECF5098AC729}" type="presParOf" srcId="{6734B91C-B1BF-4224-AB9B-FF44EE0B478B}" destId="{C193A65D-4B1A-4C8D-87D8-DAD12FC2F6CA}" srcOrd="1" destOrd="0" presId="urn:microsoft.com/office/officeart/2005/8/layout/hierarchy2"/>
    <dgm:cxn modelId="{58336DB6-8286-4A02-8884-35DCD542EBB7}" type="presParOf" srcId="{C193A65D-4B1A-4C8D-87D8-DAD12FC2F6CA}" destId="{C0689D92-8994-40EA-B7EB-3DBEBA7B36B4}" srcOrd="0" destOrd="0" presId="urn:microsoft.com/office/officeart/2005/8/layout/hierarchy2"/>
    <dgm:cxn modelId="{A50C6B50-CDC3-4B04-9812-AABDB5A8336F}" type="presParOf" srcId="{C193A65D-4B1A-4C8D-87D8-DAD12FC2F6CA}" destId="{084F1DCE-0600-49BF-BF13-66D1D3F5EAF6}" srcOrd="1" destOrd="0" presId="urn:microsoft.com/office/officeart/2005/8/layout/hierarchy2"/>
    <dgm:cxn modelId="{EA77968A-57F5-4E89-8A96-8C628714F8D5}" type="presParOf" srcId="{6734B91C-B1BF-4224-AB9B-FF44EE0B478B}" destId="{5BFE10D8-D36B-4FE6-B5E5-77FD371CF818}" srcOrd="2" destOrd="0" presId="urn:microsoft.com/office/officeart/2005/8/layout/hierarchy2"/>
    <dgm:cxn modelId="{C04BD099-B33E-4907-9181-EB2833B2D22E}" type="presParOf" srcId="{5BFE10D8-D36B-4FE6-B5E5-77FD371CF818}" destId="{79A44753-90DB-4503-B6FF-734053184592}" srcOrd="0" destOrd="0" presId="urn:microsoft.com/office/officeart/2005/8/layout/hierarchy2"/>
    <dgm:cxn modelId="{ACDAC7B3-6273-4912-A38A-8FDB8F036913}" type="presParOf" srcId="{6734B91C-B1BF-4224-AB9B-FF44EE0B478B}" destId="{821A71F8-B1C9-4B71-AB14-DA98118511F9}" srcOrd="3" destOrd="0" presId="urn:microsoft.com/office/officeart/2005/8/layout/hierarchy2"/>
    <dgm:cxn modelId="{BA204555-D372-411D-9F5B-9DCB1883691D}" type="presParOf" srcId="{821A71F8-B1C9-4B71-AB14-DA98118511F9}" destId="{95669E61-FE7C-40D9-8AD8-1E6AA89D0799}" srcOrd="0" destOrd="0" presId="urn:microsoft.com/office/officeart/2005/8/layout/hierarchy2"/>
    <dgm:cxn modelId="{6C44B430-67B4-449A-9DF9-EA2506B71468}" type="presParOf" srcId="{821A71F8-B1C9-4B71-AB14-DA98118511F9}" destId="{A8F6AB22-7653-4C4D-8749-0BBD74BB198F}" srcOrd="1" destOrd="0" presId="urn:microsoft.com/office/officeart/2005/8/layout/hierarchy2"/>
    <dgm:cxn modelId="{BFE72847-404B-4C17-8FBB-DF7E9CC74F0D}" type="presParOf" srcId="{E455D30A-97E6-4345-9561-5265FA75A654}" destId="{182D7984-DB0E-4F11-B402-4B5758892755}" srcOrd="2" destOrd="0" presId="urn:microsoft.com/office/officeart/2005/8/layout/hierarchy2"/>
    <dgm:cxn modelId="{8634B53B-2679-4FA7-BA1B-933BB1D4E2AB}" type="presParOf" srcId="{182D7984-DB0E-4F11-B402-4B5758892755}" destId="{667AB51D-3A38-4C03-AF65-C6A713D827DC}" srcOrd="0" destOrd="0" presId="urn:microsoft.com/office/officeart/2005/8/layout/hierarchy2"/>
    <dgm:cxn modelId="{EEFB2BD4-9DB0-475C-AA06-12AA1A5275C0}" type="presParOf" srcId="{E455D30A-97E6-4345-9561-5265FA75A654}" destId="{298BEF87-7CAB-4D0A-8D89-A347C76B7450}" srcOrd="3" destOrd="0" presId="urn:microsoft.com/office/officeart/2005/8/layout/hierarchy2"/>
    <dgm:cxn modelId="{E7035906-EE8E-42CA-B0F2-FA73D3EE6405}" type="presParOf" srcId="{298BEF87-7CAB-4D0A-8D89-A347C76B7450}" destId="{38D65A1D-B6B0-40D2-9CBF-53839D2BA465}" srcOrd="0" destOrd="0" presId="urn:microsoft.com/office/officeart/2005/8/layout/hierarchy2"/>
    <dgm:cxn modelId="{53340D2A-B6ED-4191-9607-DDFB197750D2}" type="presParOf" srcId="{298BEF87-7CAB-4D0A-8D89-A347C76B7450}" destId="{A06E294A-9C06-408D-99CD-7E6E6D8AAFDD}" srcOrd="1" destOrd="0" presId="urn:microsoft.com/office/officeart/2005/8/layout/hierarchy2"/>
    <dgm:cxn modelId="{8AA3D58B-00A2-4F18-8CF2-3F42A0B19EFC}" type="presParOf" srcId="{A06E294A-9C06-408D-99CD-7E6E6D8AAFDD}" destId="{32CE1AAE-EFD9-4955-BCBE-8525EC5EA5FD}" srcOrd="0" destOrd="0" presId="urn:microsoft.com/office/officeart/2005/8/layout/hierarchy2"/>
    <dgm:cxn modelId="{5C4CEE34-71AF-4BD7-8666-0BDE0CB0C3CC}" type="presParOf" srcId="{32CE1AAE-EFD9-4955-BCBE-8525EC5EA5FD}" destId="{5ADF5362-CF20-4A9C-AE01-1C6D91942865}" srcOrd="0" destOrd="0" presId="urn:microsoft.com/office/officeart/2005/8/layout/hierarchy2"/>
    <dgm:cxn modelId="{AE83FFED-B6E1-4AC8-AC5D-852FA10952DC}" type="presParOf" srcId="{A06E294A-9C06-408D-99CD-7E6E6D8AAFDD}" destId="{CAFA93A9-3AAA-44D5-B5CC-638D59F5D3C5}" srcOrd="1" destOrd="0" presId="urn:microsoft.com/office/officeart/2005/8/layout/hierarchy2"/>
    <dgm:cxn modelId="{73058245-B435-4235-A847-E1F22B2794D6}" type="presParOf" srcId="{CAFA93A9-3AAA-44D5-B5CC-638D59F5D3C5}" destId="{66306F97-ED64-4E7C-9CCC-A4DBB0360A27}" srcOrd="0" destOrd="0" presId="urn:microsoft.com/office/officeart/2005/8/layout/hierarchy2"/>
    <dgm:cxn modelId="{7439BDF3-8338-47FB-A79D-D63898CA7753}" type="presParOf" srcId="{CAFA93A9-3AAA-44D5-B5CC-638D59F5D3C5}" destId="{E25FFAC4-4353-4A1B-8E6B-53E568AA2765}" srcOrd="1" destOrd="0" presId="urn:microsoft.com/office/officeart/2005/8/layout/hierarchy2"/>
    <dgm:cxn modelId="{87025082-02A9-48E4-9BD2-4655FF75331A}" type="presParOf" srcId="{A06E294A-9C06-408D-99CD-7E6E6D8AAFDD}" destId="{60AFDB36-8BC6-451B-9863-338C95AE3A22}" srcOrd="2" destOrd="0" presId="urn:microsoft.com/office/officeart/2005/8/layout/hierarchy2"/>
    <dgm:cxn modelId="{EABA8480-9E07-406C-9A6C-4A0DB77369B5}" type="presParOf" srcId="{60AFDB36-8BC6-451B-9863-338C95AE3A22}" destId="{73C7B3ED-A6F3-431A-99B9-00DC3D6A416D}" srcOrd="0" destOrd="0" presId="urn:microsoft.com/office/officeart/2005/8/layout/hierarchy2"/>
    <dgm:cxn modelId="{E59A1F4B-9FB1-42D2-8734-55A90BD3229E}" type="presParOf" srcId="{A06E294A-9C06-408D-99CD-7E6E6D8AAFDD}" destId="{BF98B388-206C-4AC0-9438-3949876FF1BD}" srcOrd="3" destOrd="0" presId="urn:microsoft.com/office/officeart/2005/8/layout/hierarchy2"/>
    <dgm:cxn modelId="{2CB40B80-9818-4C29-A2AC-23F753CD8367}" type="presParOf" srcId="{BF98B388-206C-4AC0-9438-3949876FF1BD}" destId="{FD800D32-C012-46B0-AA70-2216F4BB37A5}" srcOrd="0" destOrd="0" presId="urn:microsoft.com/office/officeart/2005/8/layout/hierarchy2"/>
    <dgm:cxn modelId="{7FEB9ABD-A254-4ADA-A78A-60E25D9B3D6A}" type="presParOf" srcId="{BF98B388-206C-4AC0-9438-3949876FF1BD}" destId="{0C140017-4C07-4317-9975-E5E0F2119B0B}" srcOrd="1" destOrd="0" presId="urn:microsoft.com/office/officeart/2005/8/layout/hierarchy2"/>
    <dgm:cxn modelId="{E923FB45-7795-4D34-91F3-571EE5AB53A3}" type="presParOf" srcId="{E455D30A-97E6-4345-9561-5265FA75A654}" destId="{50588615-8BF6-42D2-B3B7-3B5E8926F109}" srcOrd="4" destOrd="0" presId="urn:microsoft.com/office/officeart/2005/8/layout/hierarchy2"/>
    <dgm:cxn modelId="{832FDCC3-BEFC-4194-A76B-E73C2B9BF22D}" type="presParOf" srcId="{50588615-8BF6-42D2-B3B7-3B5E8926F109}" destId="{728249F1-A7BD-4904-B9B7-D2D0EBF3A0C3}" srcOrd="0" destOrd="0" presId="urn:microsoft.com/office/officeart/2005/8/layout/hierarchy2"/>
    <dgm:cxn modelId="{527BE21D-0FAF-40B8-BA93-78CC0D233936}" type="presParOf" srcId="{E455D30A-97E6-4345-9561-5265FA75A654}" destId="{040DCF58-55F2-41CD-B252-E7B89D3362C2}" srcOrd="5" destOrd="0" presId="urn:microsoft.com/office/officeart/2005/8/layout/hierarchy2"/>
    <dgm:cxn modelId="{38631C8F-9A38-4334-9CAA-6C3184373C05}" type="presParOf" srcId="{040DCF58-55F2-41CD-B252-E7B89D3362C2}" destId="{C91D786A-F59C-4C26-BCB2-E6E12B8C97E0}" srcOrd="0" destOrd="0" presId="urn:microsoft.com/office/officeart/2005/8/layout/hierarchy2"/>
    <dgm:cxn modelId="{243640A1-9247-4988-B765-00B210546525}" type="presParOf" srcId="{040DCF58-55F2-41CD-B252-E7B89D3362C2}" destId="{F4290168-565B-4C51-9221-AA86A00EDE6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769A04-DDB0-40F1-B256-FB70B6053FFB}">
      <dsp:nvSpPr>
        <dsp:cNvPr id="0" name=""/>
        <dsp:cNvSpPr/>
      </dsp:nvSpPr>
      <dsp:spPr>
        <a:xfrm>
          <a:off x="677409" y="2057808"/>
          <a:ext cx="1789100" cy="89455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dirty="0" smtClean="0"/>
            <a:t>تغيير الاتجاه</a:t>
          </a:r>
          <a:endParaRPr lang="ar-SA" sz="3000" kern="1200" dirty="0"/>
        </a:p>
      </dsp:txBody>
      <dsp:txXfrm>
        <a:off x="703609" y="2084008"/>
        <a:ext cx="1736700" cy="842150"/>
      </dsp:txXfrm>
    </dsp:sp>
    <dsp:sp modelId="{BC399EEE-866E-4D58-BFD2-4AAB42C52C39}">
      <dsp:nvSpPr>
        <dsp:cNvPr id="0" name=""/>
        <dsp:cNvSpPr/>
      </dsp:nvSpPr>
      <dsp:spPr>
        <a:xfrm rot="17692822">
          <a:off x="1973845" y="1715626"/>
          <a:ext cx="1700968" cy="35815"/>
        </a:xfrm>
        <a:custGeom>
          <a:avLst/>
          <a:gdLst/>
          <a:ahLst/>
          <a:cxnLst/>
          <a:rect l="0" t="0" r="0" b="0"/>
          <a:pathLst>
            <a:path>
              <a:moveTo>
                <a:pt x="0" y="17907"/>
              </a:moveTo>
              <a:lnTo>
                <a:pt x="1700968" y="1790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ar-SA" sz="600" kern="1200"/>
        </a:p>
      </dsp:txBody>
      <dsp:txXfrm>
        <a:off x="2781805" y="1691009"/>
        <a:ext cx="85048" cy="85048"/>
      </dsp:txXfrm>
    </dsp:sp>
    <dsp:sp modelId="{73867ED1-A66A-4565-920A-2210445E77BA}">
      <dsp:nvSpPr>
        <dsp:cNvPr id="0" name=""/>
        <dsp:cNvSpPr/>
      </dsp:nvSpPr>
      <dsp:spPr>
        <a:xfrm>
          <a:off x="3182149" y="514709"/>
          <a:ext cx="1789100" cy="89455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dirty="0" smtClean="0"/>
            <a:t>عمليات عاطفية</a:t>
          </a:r>
          <a:endParaRPr lang="ar-SA" sz="3000" kern="1200" dirty="0"/>
        </a:p>
      </dsp:txBody>
      <dsp:txXfrm>
        <a:off x="3208349" y="540909"/>
        <a:ext cx="1736700" cy="842150"/>
      </dsp:txXfrm>
    </dsp:sp>
    <dsp:sp modelId="{6E5F069C-7C20-42E1-B613-41480D93E8BF}">
      <dsp:nvSpPr>
        <dsp:cNvPr id="0" name=""/>
        <dsp:cNvSpPr/>
      </dsp:nvSpPr>
      <dsp:spPr>
        <a:xfrm rot="19457599">
          <a:off x="4888413" y="686893"/>
          <a:ext cx="881313" cy="35815"/>
        </a:xfrm>
        <a:custGeom>
          <a:avLst/>
          <a:gdLst/>
          <a:ahLst/>
          <a:cxnLst/>
          <a:rect l="0" t="0" r="0" b="0"/>
          <a:pathLst>
            <a:path>
              <a:moveTo>
                <a:pt x="0" y="17907"/>
              </a:moveTo>
              <a:lnTo>
                <a:pt x="881313" y="1790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a:off x="5307037" y="682768"/>
        <a:ext cx="44065" cy="44065"/>
      </dsp:txXfrm>
    </dsp:sp>
    <dsp:sp modelId="{C0689D92-8994-40EA-B7EB-3DBEBA7B36B4}">
      <dsp:nvSpPr>
        <dsp:cNvPr id="0" name=""/>
        <dsp:cNvSpPr/>
      </dsp:nvSpPr>
      <dsp:spPr>
        <a:xfrm>
          <a:off x="5686890" y="343"/>
          <a:ext cx="1789100" cy="89455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dirty="0" smtClean="0"/>
            <a:t>المصدر</a:t>
          </a:r>
          <a:endParaRPr lang="ar-SA" sz="3000" kern="1200" dirty="0"/>
        </a:p>
      </dsp:txBody>
      <dsp:txXfrm>
        <a:off x="5713090" y="26543"/>
        <a:ext cx="1736700" cy="842150"/>
      </dsp:txXfrm>
    </dsp:sp>
    <dsp:sp modelId="{5BFE10D8-D36B-4FE6-B5E5-77FD371CF818}">
      <dsp:nvSpPr>
        <dsp:cNvPr id="0" name=""/>
        <dsp:cNvSpPr/>
      </dsp:nvSpPr>
      <dsp:spPr>
        <a:xfrm rot="2142401">
          <a:off x="4888413" y="1201259"/>
          <a:ext cx="881313" cy="35815"/>
        </a:xfrm>
        <a:custGeom>
          <a:avLst/>
          <a:gdLst/>
          <a:ahLst/>
          <a:cxnLst/>
          <a:rect l="0" t="0" r="0" b="0"/>
          <a:pathLst>
            <a:path>
              <a:moveTo>
                <a:pt x="0" y="17907"/>
              </a:moveTo>
              <a:lnTo>
                <a:pt x="881313" y="1790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a:off x="5307037" y="1197134"/>
        <a:ext cx="44065" cy="44065"/>
      </dsp:txXfrm>
    </dsp:sp>
    <dsp:sp modelId="{95669E61-FE7C-40D9-8AD8-1E6AA89D0799}">
      <dsp:nvSpPr>
        <dsp:cNvPr id="0" name=""/>
        <dsp:cNvSpPr/>
      </dsp:nvSpPr>
      <dsp:spPr>
        <a:xfrm>
          <a:off x="5686890" y="1029075"/>
          <a:ext cx="1789100" cy="89455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dirty="0" smtClean="0"/>
            <a:t>الرسالة</a:t>
          </a:r>
          <a:endParaRPr lang="ar-SA" sz="3000" kern="1200" dirty="0"/>
        </a:p>
      </dsp:txBody>
      <dsp:txXfrm>
        <a:off x="5713090" y="1055275"/>
        <a:ext cx="1736700" cy="842150"/>
      </dsp:txXfrm>
    </dsp:sp>
    <dsp:sp modelId="{182D7984-DB0E-4F11-B402-4B5758892755}">
      <dsp:nvSpPr>
        <dsp:cNvPr id="0" name=""/>
        <dsp:cNvSpPr/>
      </dsp:nvSpPr>
      <dsp:spPr>
        <a:xfrm rot="2142401">
          <a:off x="2383673" y="2744358"/>
          <a:ext cx="881313" cy="35815"/>
        </a:xfrm>
        <a:custGeom>
          <a:avLst/>
          <a:gdLst/>
          <a:ahLst/>
          <a:cxnLst/>
          <a:rect l="0" t="0" r="0" b="0"/>
          <a:pathLst>
            <a:path>
              <a:moveTo>
                <a:pt x="0" y="17907"/>
              </a:moveTo>
              <a:lnTo>
                <a:pt x="881313" y="1790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a:off x="2802297" y="2740233"/>
        <a:ext cx="44065" cy="44065"/>
      </dsp:txXfrm>
    </dsp:sp>
    <dsp:sp modelId="{38D65A1D-B6B0-40D2-9CBF-53839D2BA465}">
      <dsp:nvSpPr>
        <dsp:cNvPr id="0" name=""/>
        <dsp:cNvSpPr/>
      </dsp:nvSpPr>
      <dsp:spPr>
        <a:xfrm>
          <a:off x="3182149" y="2572174"/>
          <a:ext cx="1789100" cy="89455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dirty="0" smtClean="0"/>
            <a:t>ذهنية</a:t>
          </a:r>
          <a:endParaRPr lang="ar-SA" sz="3000" kern="1200" dirty="0"/>
        </a:p>
      </dsp:txBody>
      <dsp:txXfrm>
        <a:off x="3208349" y="2598374"/>
        <a:ext cx="1736700" cy="842150"/>
      </dsp:txXfrm>
    </dsp:sp>
    <dsp:sp modelId="{32CE1AAE-EFD9-4955-BCBE-8525EC5EA5FD}">
      <dsp:nvSpPr>
        <dsp:cNvPr id="0" name=""/>
        <dsp:cNvSpPr/>
      </dsp:nvSpPr>
      <dsp:spPr>
        <a:xfrm rot="19457599">
          <a:off x="4888413" y="2744358"/>
          <a:ext cx="881313" cy="35815"/>
        </a:xfrm>
        <a:custGeom>
          <a:avLst/>
          <a:gdLst/>
          <a:ahLst/>
          <a:cxnLst/>
          <a:rect l="0" t="0" r="0" b="0"/>
          <a:pathLst>
            <a:path>
              <a:moveTo>
                <a:pt x="0" y="17907"/>
              </a:moveTo>
              <a:lnTo>
                <a:pt x="881313" y="1790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a:off x="5307037" y="2740233"/>
        <a:ext cx="44065" cy="44065"/>
      </dsp:txXfrm>
    </dsp:sp>
    <dsp:sp modelId="{66306F97-ED64-4E7C-9CCC-A4DBB0360A27}">
      <dsp:nvSpPr>
        <dsp:cNvPr id="0" name=""/>
        <dsp:cNvSpPr/>
      </dsp:nvSpPr>
      <dsp:spPr>
        <a:xfrm>
          <a:off x="5686890" y="2057808"/>
          <a:ext cx="1789100" cy="89455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dirty="0" err="1" smtClean="0"/>
            <a:t>المتلقى</a:t>
          </a:r>
          <a:endParaRPr lang="ar-SA" sz="3000" kern="1200" dirty="0"/>
        </a:p>
      </dsp:txBody>
      <dsp:txXfrm>
        <a:off x="5713090" y="2084008"/>
        <a:ext cx="1736700" cy="842150"/>
      </dsp:txXfrm>
    </dsp:sp>
    <dsp:sp modelId="{60AFDB36-8BC6-451B-9863-338C95AE3A22}">
      <dsp:nvSpPr>
        <dsp:cNvPr id="0" name=""/>
        <dsp:cNvSpPr/>
      </dsp:nvSpPr>
      <dsp:spPr>
        <a:xfrm rot="2142401">
          <a:off x="4888413" y="3258724"/>
          <a:ext cx="881313" cy="35815"/>
        </a:xfrm>
        <a:custGeom>
          <a:avLst/>
          <a:gdLst/>
          <a:ahLst/>
          <a:cxnLst/>
          <a:rect l="0" t="0" r="0" b="0"/>
          <a:pathLst>
            <a:path>
              <a:moveTo>
                <a:pt x="0" y="17907"/>
              </a:moveTo>
              <a:lnTo>
                <a:pt x="881313" y="1790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a:off x="5307037" y="3254599"/>
        <a:ext cx="44065" cy="44065"/>
      </dsp:txXfrm>
    </dsp:sp>
    <dsp:sp modelId="{FD800D32-C012-46B0-AA70-2216F4BB37A5}">
      <dsp:nvSpPr>
        <dsp:cNvPr id="0" name=""/>
        <dsp:cNvSpPr/>
      </dsp:nvSpPr>
      <dsp:spPr>
        <a:xfrm>
          <a:off x="5686890" y="3086540"/>
          <a:ext cx="1789100" cy="89455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dirty="0" smtClean="0"/>
            <a:t>المحيط</a:t>
          </a:r>
          <a:endParaRPr lang="ar-SA" sz="3000" kern="1200" dirty="0"/>
        </a:p>
      </dsp:txBody>
      <dsp:txXfrm>
        <a:off x="5713090" y="3112740"/>
        <a:ext cx="1736700" cy="842150"/>
      </dsp:txXfrm>
    </dsp:sp>
    <dsp:sp modelId="{50588615-8BF6-42D2-B3B7-3B5E8926F109}">
      <dsp:nvSpPr>
        <dsp:cNvPr id="0" name=""/>
        <dsp:cNvSpPr/>
      </dsp:nvSpPr>
      <dsp:spPr>
        <a:xfrm rot="3907178">
          <a:off x="1973845" y="3258724"/>
          <a:ext cx="1700968" cy="35815"/>
        </a:xfrm>
        <a:custGeom>
          <a:avLst/>
          <a:gdLst/>
          <a:ahLst/>
          <a:cxnLst/>
          <a:rect l="0" t="0" r="0" b="0"/>
          <a:pathLst>
            <a:path>
              <a:moveTo>
                <a:pt x="0" y="17907"/>
              </a:moveTo>
              <a:lnTo>
                <a:pt x="1700968" y="1790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ar-SA" sz="600" kern="1200"/>
        </a:p>
      </dsp:txBody>
      <dsp:txXfrm>
        <a:off x="2781805" y="3234108"/>
        <a:ext cx="85048" cy="85048"/>
      </dsp:txXfrm>
    </dsp:sp>
    <dsp:sp modelId="{C91D786A-F59C-4C26-BCB2-E6E12B8C97E0}">
      <dsp:nvSpPr>
        <dsp:cNvPr id="0" name=""/>
        <dsp:cNvSpPr/>
      </dsp:nvSpPr>
      <dsp:spPr>
        <a:xfrm>
          <a:off x="3182149" y="3600906"/>
          <a:ext cx="1789100" cy="89455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rtl="1">
            <a:lnSpc>
              <a:spcPct val="90000"/>
            </a:lnSpc>
            <a:spcBef>
              <a:spcPct val="0"/>
            </a:spcBef>
            <a:spcAft>
              <a:spcPct val="35000"/>
            </a:spcAft>
          </a:pPr>
          <a:r>
            <a:rPr lang="ar-SA" sz="3000" kern="1200" dirty="0" smtClean="0"/>
            <a:t>سلوكية</a:t>
          </a:r>
          <a:endParaRPr lang="ar-SA" sz="3000" kern="1200" dirty="0"/>
        </a:p>
      </dsp:txBody>
      <dsp:txXfrm>
        <a:off x="3208349" y="3627106"/>
        <a:ext cx="1736700" cy="84215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F3D322E-31F0-44FA-AAE8-593EC62EDD07}" type="datetimeFigureOut">
              <a:rPr lang="ar-SA" smtClean="0"/>
              <a:t>02/02/36</a:t>
            </a:fld>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87FB0658-5564-4D14-B81A-2BD5FFF27337}"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F3D322E-31F0-44FA-AAE8-593EC62EDD07}" type="datetimeFigureOut">
              <a:rPr lang="ar-SA" smtClean="0"/>
              <a:t>02/02/36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FB0658-5564-4D14-B81A-2BD5FFF27337}"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BF3D322E-31F0-44FA-AAE8-593EC62EDD07}" type="datetimeFigureOut">
              <a:rPr lang="ar-SA" smtClean="0"/>
              <a:t>02/02/36</a:t>
            </a:fld>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87FB0658-5564-4D14-B81A-2BD5FFF27337}"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BF3D322E-31F0-44FA-AAE8-593EC62EDD07}" type="datetimeFigureOut">
              <a:rPr lang="ar-SA" smtClean="0"/>
              <a:t>02/02/36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87FB0658-5564-4D14-B81A-2BD5FFF27337}" type="slidenum">
              <a:rPr lang="ar-SA" smtClean="0"/>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BF3D322E-31F0-44FA-AAE8-593EC62EDD07}" type="datetimeFigureOut">
              <a:rPr lang="ar-SA" smtClean="0"/>
              <a:t>02/02/36</a:t>
            </a:fld>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7FB0658-5564-4D14-B81A-2BD5FFF27337}" type="slidenum">
              <a:rPr lang="ar-SA" smtClean="0"/>
              <a:t>‹#›</a:t>
            </a:fld>
            <a:endParaRPr lang="ar-SA"/>
          </a:p>
        </p:txBody>
      </p:sp>
      <p:sp>
        <p:nvSpPr>
          <p:cNvPr id="14" name="عنصر نائب للتذييل 13"/>
          <p:cNvSpPr>
            <a:spLocks noGrp="1"/>
          </p:cNvSpPr>
          <p:nvPr>
            <p:ph type="ftr" sz="quarter" idx="12"/>
          </p:nvPr>
        </p:nvSpPr>
        <p:spPr/>
        <p:txBody>
          <a:bodyPr/>
          <a:lstStyle/>
          <a:p>
            <a:endParaRPr lang="ar-SA"/>
          </a:p>
        </p:txBody>
      </p:sp>
    </p:spTree>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BF3D322E-31F0-44FA-AAE8-593EC62EDD07}" type="datetimeFigureOut">
              <a:rPr lang="ar-SA" smtClean="0"/>
              <a:t>02/02/36</a:t>
            </a:fld>
            <a:endParaRPr lang="ar-SA"/>
          </a:p>
        </p:txBody>
      </p:sp>
      <p:sp>
        <p:nvSpPr>
          <p:cNvPr id="10" name="عنصر نائب لرقم الشريحة 9"/>
          <p:cNvSpPr>
            <a:spLocks noGrp="1"/>
          </p:cNvSpPr>
          <p:nvPr>
            <p:ph type="sldNum" sz="quarter" idx="16"/>
          </p:nvPr>
        </p:nvSpPr>
        <p:spPr/>
        <p:txBody>
          <a:bodyPr rtlCol="0"/>
          <a:lstStyle/>
          <a:p>
            <a:fld id="{87FB0658-5564-4D14-B81A-2BD5FFF27337}" type="slidenum">
              <a:rPr lang="ar-SA" smtClean="0"/>
              <a:t>‹#›</a:t>
            </a:fld>
            <a:endParaRPr lang="ar-SA"/>
          </a:p>
        </p:txBody>
      </p:sp>
      <p:sp>
        <p:nvSpPr>
          <p:cNvPr id="12" name="عنصر نائب للتذييل 11"/>
          <p:cNvSpPr>
            <a:spLocks noGrp="1"/>
          </p:cNvSpPr>
          <p:nvPr>
            <p:ph type="ftr" sz="quarter" idx="17"/>
          </p:nvPr>
        </p:nvSpPr>
        <p:spPr/>
        <p:txBody>
          <a:bodyPr rtlCol="0"/>
          <a:lstStyle/>
          <a:p>
            <a:endParaRPr lang="ar-SA"/>
          </a:p>
        </p:txBody>
      </p:sp>
    </p:spTree>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BF3D322E-31F0-44FA-AAE8-593EC62EDD07}" type="datetimeFigureOut">
              <a:rPr lang="ar-SA" smtClean="0"/>
              <a:t>02/02/36</a:t>
            </a:fld>
            <a:endParaRPr lang="ar-SA"/>
          </a:p>
        </p:txBody>
      </p:sp>
      <p:sp>
        <p:nvSpPr>
          <p:cNvPr id="12" name="عنصر نائب لرقم الشريحة 11"/>
          <p:cNvSpPr>
            <a:spLocks noGrp="1"/>
          </p:cNvSpPr>
          <p:nvPr>
            <p:ph type="sldNum" sz="quarter" idx="16"/>
          </p:nvPr>
        </p:nvSpPr>
        <p:spPr/>
        <p:txBody>
          <a:bodyPr rtlCol="0"/>
          <a:lstStyle/>
          <a:p>
            <a:fld id="{87FB0658-5564-4D14-B81A-2BD5FFF27337}" type="slidenum">
              <a:rPr lang="ar-SA" smtClean="0"/>
              <a:t>‹#›</a:t>
            </a:fld>
            <a:endParaRPr lang="ar-SA"/>
          </a:p>
        </p:txBody>
      </p:sp>
      <p:sp>
        <p:nvSpPr>
          <p:cNvPr id="14" name="عنصر نائب للتذييل 13"/>
          <p:cNvSpPr>
            <a:spLocks noGrp="1"/>
          </p:cNvSpPr>
          <p:nvPr>
            <p:ph type="ftr" sz="quarter" idx="17"/>
          </p:nvPr>
        </p:nvSpPr>
        <p:spPr/>
        <p:txBody>
          <a:bodyPr rtlCol="0"/>
          <a:lstStyle/>
          <a:p>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BF3D322E-31F0-44FA-AAE8-593EC62EDD07}" type="datetimeFigureOut">
              <a:rPr lang="ar-SA" smtClean="0"/>
              <a:t>02/02/36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87FB0658-5564-4D14-B81A-2BD5FFF27337}"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F3D322E-31F0-44FA-AAE8-593EC62EDD07}" type="datetimeFigureOut">
              <a:rPr lang="ar-SA" smtClean="0"/>
              <a:t>02/02/36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87FB0658-5564-4D14-B81A-2BD5FFF27337}"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BF3D322E-31F0-44FA-AAE8-593EC62EDD07}" type="datetimeFigureOut">
              <a:rPr lang="ar-SA" smtClean="0"/>
              <a:t>02/02/36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87FB0658-5564-4D14-B81A-2BD5FFF27337}" type="slidenum">
              <a:rPr lang="ar-SA" smtClean="0"/>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BF3D322E-31F0-44FA-AAE8-593EC62EDD07}" type="datetimeFigureOut">
              <a:rPr lang="ar-SA" smtClean="0"/>
              <a:t>02/02/36</a:t>
            </a:fld>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87FB0658-5564-4D14-B81A-2BD5FFF27337}" type="slidenum">
              <a:rPr lang="ar-SA" smtClean="0"/>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F3D322E-31F0-44FA-AAE8-593EC62EDD07}" type="datetimeFigureOut">
              <a:rPr lang="ar-SA" smtClean="0"/>
              <a:t>02/02/36</a:t>
            </a:fld>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7FB0658-5564-4D14-B81A-2BD5FFF2733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692696"/>
            <a:ext cx="8532440" cy="1296144"/>
          </a:xfrm>
        </p:spPr>
        <p:txBody>
          <a:bodyPr/>
          <a:lstStyle/>
          <a:p>
            <a:pPr algn="ctr"/>
            <a:r>
              <a:rPr lang="ar-SA" dirty="0" smtClean="0"/>
              <a:t>الإقناع </a:t>
            </a:r>
            <a:endParaRPr lang="ar-SA" dirty="0"/>
          </a:p>
        </p:txBody>
      </p:sp>
      <p:sp>
        <p:nvSpPr>
          <p:cNvPr id="3" name="عنوان فرعي 2"/>
          <p:cNvSpPr>
            <a:spLocks noGrp="1"/>
          </p:cNvSpPr>
          <p:nvPr>
            <p:ph type="subTitle" idx="1"/>
          </p:nvPr>
        </p:nvSpPr>
        <p:spPr>
          <a:xfrm rot="9146198" flipV="1">
            <a:off x="647969" y="2017116"/>
            <a:ext cx="8456240" cy="986631"/>
          </a:xfrm>
        </p:spPr>
        <p:txBody>
          <a:bodyPr>
            <a:normAutofit/>
          </a:bodyPr>
          <a:lstStyle/>
          <a:p>
            <a:pPr algn="ctr"/>
            <a:r>
              <a:rPr lang="ar-SA" sz="3200" dirty="0" smtClean="0">
                <a:solidFill>
                  <a:srgbClr val="00B050"/>
                </a:solidFill>
              </a:rPr>
              <a:t>تغيير اتجاهات الأفراد</a:t>
            </a:r>
            <a:endParaRPr lang="ar-SA" sz="3200" dirty="0">
              <a:solidFill>
                <a:srgbClr val="00B050"/>
              </a:solidFill>
            </a:endParaRPr>
          </a:p>
        </p:txBody>
      </p:sp>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31" y="3356992"/>
            <a:ext cx="4320480" cy="3810000"/>
          </a:xfrm>
          <a:prstGeom prst="rect">
            <a:avLst/>
          </a:prstGeom>
        </p:spPr>
      </p:pic>
    </p:spTree>
    <p:extLst>
      <p:ext uri="{BB962C8B-B14F-4D97-AF65-F5344CB8AC3E}">
        <p14:creationId xmlns:p14="http://schemas.microsoft.com/office/powerpoint/2010/main" val="3773841216"/>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خصائص طريقة الاتصال </a:t>
            </a:r>
            <a:r>
              <a:rPr lang="ar-SA" dirty="0" err="1" smtClean="0"/>
              <a:t>الإقناعي</a:t>
            </a:r>
            <a:r>
              <a:rPr lang="ar-SA" dirty="0" smtClean="0"/>
              <a:t>(المحيط)</a:t>
            </a:r>
            <a:endParaRPr lang="ar-SA" dirty="0"/>
          </a:p>
        </p:txBody>
      </p:sp>
      <p:sp>
        <p:nvSpPr>
          <p:cNvPr id="3" name="عنصر نائب للمحتوى 2"/>
          <p:cNvSpPr>
            <a:spLocks noGrp="1"/>
          </p:cNvSpPr>
          <p:nvPr>
            <p:ph sz="quarter" idx="1"/>
          </p:nvPr>
        </p:nvSpPr>
        <p:spPr/>
        <p:txBody>
          <a:bodyPr/>
          <a:lstStyle/>
          <a:p>
            <a:r>
              <a:rPr lang="ar-SA" sz="2000" dirty="0" smtClean="0"/>
              <a:t>إن الطريقة التي تقدم بها الرسالة تؤثر في عملية الإقناع فالرسالة قد تقدم من خلال الرموز اللغوية المكتوبة, أو من خلال الصورة </a:t>
            </a:r>
            <a:r>
              <a:rPr lang="ar-SA" sz="2000" dirty="0" err="1" smtClean="0"/>
              <a:t>الثابته</a:t>
            </a:r>
            <a:r>
              <a:rPr lang="ar-SA" sz="2000" dirty="0" smtClean="0"/>
              <a:t> أو المتحركة, أو من خلال الصوت أو المواجهة الشخصية وقد تقدم بدرجات متفاوتة من التكرار أو تقدم بطريقة ضمنية أو صريحة.</a:t>
            </a:r>
            <a:r>
              <a:rPr lang="ar-SA" dirty="0" smtClean="0"/>
              <a:t> </a:t>
            </a:r>
          </a:p>
          <a:p>
            <a:r>
              <a:rPr lang="ar-SA" sz="2000" b="1" dirty="0" smtClean="0"/>
              <a:t>- أثر الأولية </a:t>
            </a:r>
            <a:r>
              <a:rPr lang="ar-SA" sz="2000" b="1" dirty="0" err="1" smtClean="0"/>
              <a:t>والأخرية</a:t>
            </a:r>
            <a:r>
              <a:rPr lang="ar-SA" sz="2000" b="1" dirty="0" smtClean="0"/>
              <a:t> على الإقناع</a:t>
            </a:r>
            <a:r>
              <a:rPr lang="ar-SA" sz="2000" dirty="0" smtClean="0"/>
              <a:t>: إذا تساوت الظروف فإن المعلومات التي تصل أولاً تؤثر أكثر من المعلومات التي تصل </a:t>
            </a:r>
            <a:r>
              <a:rPr lang="ar-SA" sz="2000" dirty="0" err="1" smtClean="0"/>
              <a:t>لإي</a:t>
            </a:r>
            <a:r>
              <a:rPr lang="ar-SA" sz="2000" dirty="0" smtClean="0"/>
              <a:t> آخرها, ولكن في حال لم </a:t>
            </a:r>
            <a:r>
              <a:rPr lang="ar-SA" sz="2000" dirty="0" err="1" smtClean="0"/>
              <a:t>تتساوا</a:t>
            </a:r>
            <a:r>
              <a:rPr lang="ar-SA" sz="2000" dirty="0" smtClean="0"/>
              <a:t> كل الظروف فقد بينت النتائج إنه يمكن فهم أثر الأولية </a:t>
            </a:r>
            <a:r>
              <a:rPr lang="ar-SA" sz="2000" dirty="0" err="1" smtClean="0"/>
              <a:t>والأخرية</a:t>
            </a:r>
            <a:r>
              <a:rPr lang="ar-SA" sz="2000" dirty="0" smtClean="0"/>
              <a:t> على أنه نتيجة لنسيان محتوى الرسالة, حين إن تقديم رسالتين متتاليتين بدون فاصل زمني بينهما ثم قياس الاستجابة بعد مضي وقت سينتج عنه أثر الأولية, وإن تقديم رسالتين بينهما فاصل زمني ثم قياس الاستجابة بعد تقديم الرسالة الثانية يؤدي إلى حدوث أثر </a:t>
            </a:r>
            <a:r>
              <a:rPr lang="ar-SA" sz="2000" dirty="0" err="1" smtClean="0"/>
              <a:t>الآخرية</a:t>
            </a:r>
            <a:r>
              <a:rPr lang="ar-SA" sz="2000" dirty="0" smtClean="0"/>
              <a:t>. وذلك بسبب سهولة تذكر المواد التي تعرض حديثاً ونسيان القديمة.</a:t>
            </a:r>
          </a:p>
          <a:p>
            <a:r>
              <a:rPr lang="ar-SA" sz="2000" dirty="0" smtClean="0"/>
              <a:t>- </a:t>
            </a:r>
            <a:r>
              <a:rPr lang="ar-SA" sz="2000" b="1" dirty="0" smtClean="0"/>
              <a:t>الرسائل </a:t>
            </a:r>
            <a:r>
              <a:rPr lang="ar-SA" sz="2000" b="1" dirty="0" err="1" smtClean="0"/>
              <a:t>الإقناعية</a:t>
            </a:r>
            <a:r>
              <a:rPr lang="ar-SA" sz="2000" b="1" dirty="0" smtClean="0"/>
              <a:t> المسموعة والمقروءة والمرئية</a:t>
            </a:r>
            <a:r>
              <a:rPr lang="ar-SA" sz="2000" dirty="0" smtClean="0"/>
              <a:t>: هل الرسائل المصورة بالفيديو أكثر تأثيراً من الرسائل المكتوبة , النتيجة أن الرسالة الصعبة تكون مؤثرة أكثر عندما تكون مكتوبة  لأنها تتيح فرصة للمتلقي في تمعن أكبر لمحتوى الرسالة, بينما الرسالة السهلة تؤثر أكثر عندما تكون مصورة بالفيديو وذلك لان العرض لا يمكن المتلقي من التمعن في محتوى الرسالة. </a:t>
            </a:r>
            <a:endParaRPr lang="ar-SA" sz="2000" dirty="0"/>
          </a:p>
        </p:txBody>
      </p:sp>
    </p:spTree>
    <p:extLst>
      <p:ext uri="{BB962C8B-B14F-4D97-AF65-F5344CB8AC3E}">
        <p14:creationId xmlns:p14="http://schemas.microsoft.com/office/powerpoint/2010/main" val="22550916"/>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dirty="0" smtClean="0"/>
              <a:t>عمليات معالجة المعلومات في تغيير الاتجاهات </a:t>
            </a:r>
            <a:endParaRPr lang="ar-SA" dirty="0"/>
          </a:p>
        </p:txBody>
      </p:sp>
      <p:sp>
        <p:nvSpPr>
          <p:cNvPr id="3" name="عنصر نائب للمحتوى 2"/>
          <p:cNvSpPr>
            <a:spLocks noGrp="1"/>
          </p:cNvSpPr>
          <p:nvPr>
            <p:ph sz="quarter" idx="1"/>
          </p:nvPr>
        </p:nvSpPr>
        <p:spPr/>
        <p:txBody>
          <a:bodyPr/>
          <a:lstStyle/>
          <a:p>
            <a:pPr marL="0" indent="0" algn="just">
              <a:buNone/>
            </a:pPr>
            <a:r>
              <a:rPr lang="ar-SA" dirty="0" smtClean="0"/>
              <a:t>1- نموذج معالجة المعلومات </a:t>
            </a:r>
            <a:r>
              <a:rPr lang="ar-SA" dirty="0" err="1" smtClean="0"/>
              <a:t>لمغواير</a:t>
            </a:r>
            <a:r>
              <a:rPr lang="ar-SA" dirty="0" smtClean="0"/>
              <a:t>: </a:t>
            </a:r>
            <a:r>
              <a:rPr lang="ar-SA" altLang="ar-SA" dirty="0">
                <a:solidFill>
                  <a:srgbClr val="000000"/>
                </a:solidFill>
                <a:cs typeface="FQ - AL MUHANNAD" pitchFamily="2" charset="-78"/>
              </a:rPr>
              <a:t>يرى </a:t>
            </a:r>
            <a:r>
              <a:rPr lang="ar-SA" altLang="ar-SA" dirty="0" err="1">
                <a:solidFill>
                  <a:srgbClr val="000000"/>
                </a:solidFill>
                <a:cs typeface="FQ - AL MUHANNAD" pitchFamily="2" charset="-78"/>
              </a:rPr>
              <a:t>مغواير</a:t>
            </a:r>
            <a:r>
              <a:rPr lang="ar-SA" altLang="ar-SA" dirty="0">
                <a:solidFill>
                  <a:srgbClr val="000000"/>
                </a:solidFill>
                <a:cs typeface="FQ - AL MUHANNAD" pitchFamily="2" charset="-78"/>
              </a:rPr>
              <a:t> أن هناك سلسلة من الخطوات التي تؤدي كل منها إلى الأخرى. فلكي يتغير اتجاه فلابد من:</a:t>
            </a:r>
          </a:p>
          <a:p>
            <a:pPr marL="0" indent="0" algn="just">
              <a:buClr>
                <a:srgbClr val="CC3300"/>
              </a:buClr>
              <a:buFont typeface="Wingdings" pitchFamily="2" charset="2"/>
              <a:buAutoNum type="arabicPeriod"/>
            </a:pPr>
            <a:r>
              <a:rPr lang="ar-SA" altLang="ar-SA" dirty="0">
                <a:solidFill>
                  <a:srgbClr val="000000"/>
                </a:solidFill>
                <a:cs typeface="FQ - AL MUHANNAD" pitchFamily="2" charset="-78"/>
              </a:rPr>
              <a:t>وصول الرسالة إلى المتلقين، وهذا يقتضي جذب </a:t>
            </a:r>
            <a:r>
              <a:rPr lang="ar-SA" altLang="ar-SA" dirty="0" smtClean="0">
                <a:solidFill>
                  <a:srgbClr val="000000"/>
                </a:solidFill>
                <a:cs typeface="FQ - AL MUHANNAD" pitchFamily="2" charset="-78"/>
              </a:rPr>
              <a:t>انتباههم</a:t>
            </a:r>
            <a:endParaRPr lang="ar-SA" altLang="ar-SA" dirty="0">
              <a:solidFill>
                <a:srgbClr val="000000"/>
              </a:solidFill>
              <a:cs typeface="FQ - AL MUHANNAD" pitchFamily="2" charset="-78"/>
            </a:endParaRPr>
          </a:p>
          <a:p>
            <a:pPr marL="0" indent="0" algn="just">
              <a:buClr>
                <a:srgbClr val="CC3300"/>
              </a:buClr>
              <a:buFont typeface="Wingdings" pitchFamily="2" charset="2"/>
              <a:buAutoNum type="arabicPeriod"/>
            </a:pPr>
            <a:r>
              <a:rPr lang="ar-SA" altLang="ar-SA" dirty="0">
                <a:solidFill>
                  <a:srgbClr val="000000"/>
                </a:solidFill>
                <a:cs typeface="FQ - AL MUHANNAD" pitchFamily="2" charset="-78"/>
              </a:rPr>
              <a:t>أن يستوعب المتلقون محتوى </a:t>
            </a:r>
            <a:r>
              <a:rPr lang="ar-SA" altLang="ar-SA" dirty="0" smtClean="0">
                <a:solidFill>
                  <a:srgbClr val="000000"/>
                </a:solidFill>
                <a:cs typeface="FQ - AL MUHANNAD" pitchFamily="2" charset="-78"/>
              </a:rPr>
              <a:t>الرسالة</a:t>
            </a:r>
            <a:endParaRPr lang="ar-SA" altLang="ar-SA" dirty="0">
              <a:solidFill>
                <a:srgbClr val="000000"/>
              </a:solidFill>
              <a:cs typeface="FQ - AL MUHANNAD" pitchFamily="2" charset="-78"/>
            </a:endParaRPr>
          </a:p>
          <a:p>
            <a:pPr marL="0" indent="0" algn="just">
              <a:buClr>
                <a:srgbClr val="CC3300"/>
              </a:buClr>
              <a:buFont typeface="Wingdings" pitchFamily="2" charset="2"/>
              <a:buAutoNum type="arabicPeriod"/>
            </a:pPr>
            <a:r>
              <a:rPr lang="ar-SA" altLang="ar-SA" dirty="0">
                <a:solidFill>
                  <a:srgbClr val="000000"/>
                </a:solidFill>
                <a:cs typeface="FQ - AL MUHANNAD" pitchFamily="2" charset="-78"/>
              </a:rPr>
              <a:t>أن يقبل المستقبل محتوى </a:t>
            </a:r>
            <a:r>
              <a:rPr lang="ar-SA" altLang="ar-SA" dirty="0" smtClean="0">
                <a:solidFill>
                  <a:srgbClr val="000000"/>
                </a:solidFill>
                <a:cs typeface="FQ - AL MUHANNAD" pitchFamily="2" charset="-78"/>
              </a:rPr>
              <a:t>الرسالة</a:t>
            </a:r>
            <a:endParaRPr lang="ar-SA" altLang="ar-SA" dirty="0">
              <a:solidFill>
                <a:srgbClr val="000000"/>
              </a:solidFill>
              <a:cs typeface="FQ - AL MUHANNAD" pitchFamily="2" charset="-78"/>
            </a:endParaRPr>
          </a:p>
          <a:p>
            <a:pPr marL="0" indent="0" algn="just">
              <a:buClr>
                <a:srgbClr val="CC3300"/>
              </a:buClr>
              <a:buFont typeface="Wingdings" pitchFamily="2" charset="2"/>
              <a:buAutoNum type="arabicPeriod"/>
            </a:pPr>
            <a:r>
              <a:rPr lang="ar-SA" altLang="ar-SA" dirty="0">
                <a:solidFill>
                  <a:srgbClr val="000000"/>
                </a:solidFill>
                <a:cs typeface="FQ - AL MUHANNAD" pitchFamily="2" charset="-78"/>
              </a:rPr>
              <a:t>ولكي تكون الرسالة مؤثرة في قرارات المتلقي فلابد أن يحتفظ بها، أي يتعلمها وتكون جزءا من تقييمه </a:t>
            </a:r>
            <a:r>
              <a:rPr lang="ar-SA" altLang="ar-SA" dirty="0" smtClean="0">
                <a:solidFill>
                  <a:srgbClr val="000000"/>
                </a:solidFill>
                <a:cs typeface="FQ - AL MUHANNAD" pitchFamily="2" charset="-78"/>
              </a:rPr>
              <a:t>لموضوعه.</a:t>
            </a:r>
            <a:endParaRPr lang="ar-SA" dirty="0"/>
          </a:p>
        </p:txBody>
      </p:sp>
    </p:spTree>
    <p:extLst>
      <p:ext uri="{BB962C8B-B14F-4D97-AF65-F5344CB8AC3E}">
        <p14:creationId xmlns:p14="http://schemas.microsoft.com/office/powerpoint/2010/main" val="2749484000"/>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نموذج العاملين </a:t>
            </a:r>
            <a:r>
              <a:rPr lang="ar-SA" dirty="0" err="1" smtClean="0"/>
              <a:t>لمغواير</a:t>
            </a:r>
            <a:endParaRPr lang="ar-SA" dirty="0"/>
          </a:p>
        </p:txBody>
      </p:sp>
      <p:sp>
        <p:nvSpPr>
          <p:cNvPr id="3" name="عنصر نائب للمحتوى 2"/>
          <p:cNvSpPr>
            <a:spLocks noGrp="1"/>
          </p:cNvSpPr>
          <p:nvPr>
            <p:ph sz="quarter" idx="1"/>
          </p:nvPr>
        </p:nvSpPr>
        <p:spPr/>
        <p:txBody>
          <a:bodyPr>
            <a:normAutofit/>
          </a:bodyPr>
          <a:lstStyle/>
          <a:p>
            <a:pPr algn="just">
              <a:lnSpc>
                <a:spcPct val="90000"/>
              </a:lnSpc>
              <a:buClr>
                <a:srgbClr val="CC3300"/>
              </a:buClr>
              <a:buFontTx/>
              <a:buChar char="-"/>
            </a:pPr>
            <a:r>
              <a:rPr lang="ar-SA" altLang="ar-SA" sz="3200" dirty="0" smtClean="0">
                <a:solidFill>
                  <a:srgbClr val="000000"/>
                </a:solidFill>
                <a:cs typeface="FQ - AL MUHANNAD" pitchFamily="2" charset="-78"/>
              </a:rPr>
              <a:t>(</a:t>
            </a:r>
            <a:r>
              <a:rPr lang="ar-SA" altLang="ar-SA" sz="3200" dirty="0">
                <a:solidFill>
                  <a:srgbClr val="000000"/>
                </a:solidFill>
                <a:cs typeface="FQ - AL MUHANNAD" pitchFamily="2" charset="-78"/>
              </a:rPr>
              <a:t>درجة إقناع الرسالة = احتمال استقبالها × احتمال قبولها) هو اختصار للنموذج العام. </a:t>
            </a:r>
            <a:r>
              <a:rPr lang="ar-SA" altLang="ar-SA" sz="3200" dirty="0" smtClean="0">
                <a:solidFill>
                  <a:srgbClr val="000000"/>
                </a:solidFill>
                <a:cs typeface="FQ - AL MUHANNAD" pitchFamily="2" charset="-78"/>
              </a:rPr>
              <a:t>ما يميز هذا النموذج  هو إنه يقترح بأن  عناصر الاقناع يتحدد أثرها بدرجة تأثيرها على درجة الاستقبال والقبول.</a:t>
            </a:r>
            <a:endParaRPr lang="ar-SA" altLang="ar-SA" sz="3200" dirty="0">
              <a:solidFill>
                <a:srgbClr val="000000"/>
              </a:solidFill>
              <a:cs typeface="FQ - AL MUHANNAD" pitchFamily="2" charset="-78"/>
            </a:endParaRPr>
          </a:p>
          <a:p>
            <a:pPr marL="0" indent="0" algn="just">
              <a:lnSpc>
                <a:spcPct val="90000"/>
              </a:lnSpc>
              <a:buClr>
                <a:srgbClr val="CC3300"/>
              </a:buClr>
              <a:buNone/>
            </a:pPr>
            <a:r>
              <a:rPr lang="ar-SA" altLang="ar-SA" sz="3200" dirty="0" smtClean="0">
                <a:solidFill>
                  <a:srgbClr val="000000"/>
                </a:solidFill>
                <a:cs typeface="FQ - AL MUHANNAD" pitchFamily="2" charset="-78"/>
              </a:rPr>
              <a:t>وبالتالي: يمكن أن </a:t>
            </a:r>
            <a:r>
              <a:rPr lang="ar-SA" altLang="ar-SA" sz="3200" dirty="0">
                <a:solidFill>
                  <a:srgbClr val="000000"/>
                </a:solidFill>
                <a:cs typeface="FQ - AL MUHANNAD" pitchFamily="2" charset="-78"/>
              </a:rPr>
              <a:t>تكون هناك تأثيرات متناقضة لأي خاصية من خصائص عناصر الاتصال </a:t>
            </a:r>
            <a:r>
              <a:rPr lang="ar-SA" altLang="ar-SA" sz="3200" dirty="0" err="1">
                <a:solidFill>
                  <a:srgbClr val="000000"/>
                </a:solidFill>
                <a:cs typeface="FQ - AL MUHANNAD" pitchFamily="2" charset="-78"/>
              </a:rPr>
              <a:t>الإقناعي</a:t>
            </a:r>
            <a:r>
              <a:rPr lang="ar-SA" altLang="ar-SA" sz="3200" dirty="0">
                <a:solidFill>
                  <a:srgbClr val="000000"/>
                </a:solidFill>
                <a:cs typeface="FQ - AL MUHANNAD" pitchFamily="2" charset="-78"/>
              </a:rPr>
              <a:t> من خلال تأثيراتها المتناقضة على عمليتي الاستقبال والقبول. فقد وجدت إحدى الدراسات، مثلا، أن الرسائل التي تضمنت حججا معقدة أثرت بدرجة أكبر مع الطلاب ذوي الدرجات المرتفعة في الذكاء اللفظي، بينما اعتمد تأثير الرسائل البسيطة على اتجاهات الأفراد المسبقة وليس على الذكاء اللفظي حيث كانت علاقة سلبية بين الذكاء وقبول الرسالة غير المدعمة بالحجج.</a:t>
            </a:r>
            <a:endParaRPr lang="ar-SA" dirty="0"/>
          </a:p>
        </p:txBody>
      </p:sp>
    </p:spTree>
    <p:extLst>
      <p:ext uri="{BB962C8B-B14F-4D97-AF65-F5344CB8AC3E}">
        <p14:creationId xmlns:p14="http://schemas.microsoft.com/office/powerpoint/2010/main" val="594905230"/>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dirty="0" smtClean="0"/>
              <a:t>مبررات تطوير نماذج أخرى غير نموذج </a:t>
            </a:r>
            <a:r>
              <a:rPr lang="ar-SA" dirty="0" err="1" smtClean="0"/>
              <a:t>مغواير</a:t>
            </a:r>
            <a:endParaRPr lang="ar-SA" dirty="0"/>
          </a:p>
        </p:txBody>
      </p:sp>
      <p:sp>
        <p:nvSpPr>
          <p:cNvPr id="3" name="عنصر نائب للمحتوى 2"/>
          <p:cNvSpPr>
            <a:spLocks noGrp="1"/>
          </p:cNvSpPr>
          <p:nvPr>
            <p:ph sz="quarter" idx="1"/>
          </p:nvPr>
        </p:nvSpPr>
        <p:spPr/>
        <p:txBody>
          <a:bodyPr>
            <a:normAutofit/>
          </a:bodyPr>
          <a:lstStyle/>
          <a:p>
            <a:pPr marL="231775" indent="-231775" algn="just">
              <a:lnSpc>
                <a:spcPct val="90000"/>
              </a:lnSpc>
              <a:buNone/>
            </a:pPr>
            <a:r>
              <a:rPr lang="ar-SA" altLang="ar-SA" sz="3200" u="sng" dirty="0" smtClean="0">
                <a:solidFill>
                  <a:srgbClr val="000000"/>
                </a:solidFill>
                <a:cs typeface="FQ - AL MUHANNAD" pitchFamily="2" charset="-78"/>
              </a:rPr>
              <a:t>ولكن </a:t>
            </a:r>
            <a:r>
              <a:rPr lang="ar-SA" altLang="ar-SA" sz="3200" u="sng" dirty="0">
                <a:solidFill>
                  <a:srgbClr val="000000"/>
                </a:solidFill>
                <a:cs typeface="FQ - AL MUHANNAD" pitchFamily="2" charset="-78"/>
              </a:rPr>
              <a:t>مما دعا إلى تطوير نظريات أكثر دقة ما يلي</a:t>
            </a:r>
            <a:r>
              <a:rPr lang="ar-SA" altLang="ar-SA" sz="3200" dirty="0">
                <a:solidFill>
                  <a:srgbClr val="000000"/>
                </a:solidFill>
                <a:cs typeface="FQ - AL MUHANNAD" pitchFamily="2" charset="-78"/>
              </a:rPr>
              <a:t>:</a:t>
            </a:r>
          </a:p>
          <a:p>
            <a:pPr marL="231775" indent="-231775" algn="just">
              <a:lnSpc>
                <a:spcPct val="90000"/>
              </a:lnSpc>
              <a:buClr>
                <a:srgbClr val="CC3300"/>
              </a:buClr>
              <a:buFontTx/>
              <a:buAutoNum type="arabicPeriod"/>
            </a:pPr>
            <a:r>
              <a:rPr lang="ar-SA" altLang="ar-SA" sz="3200" dirty="0">
                <a:solidFill>
                  <a:srgbClr val="000000"/>
                </a:solidFill>
                <a:cs typeface="FQ - AL MUHANNAD" pitchFamily="2" charset="-78"/>
              </a:rPr>
              <a:t>ليس من الضروري دائما أن يكون هناك تسلسل في خطوات عملية الإقناع، فقد يحدث التأثير في الاتجاه دون وعي من الفرد (التشريط دون مستوى الوعي).</a:t>
            </a:r>
          </a:p>
          <a:p>
            <a:pPr marL="231775" indent="-231775" algn="just">
              <a:lnSpc>
                <a:spcPct val="90000"/>
              </a:lnSpc>
              <a:buClr>
                <a:srgbClr val="CC3300"/>
              </a:buClr>
              <a:buFontTx/>
              <a:buAutoNum type="arabicPeriod"/>
            </a:pPr>
            <a:r>
              <a:rPr lang="ar-SA" altLang="ar-SA" sz="3200" dirty="0">
                <a:solidFill>
                  <a:srgbClr val="000000"/>
                </a:solidFill>
                <a:cs typeface="FQ - AL MUHANNAD" pitchFamily="2" charset="-78"/>
              </a:rPr>
              <a:t>ليس من الضروري أن تكون هناك دائما معالجة ذهنية نشطة لحجج الرسالة </a:t>
            </a:r>
            <a:r>
              <a:rPr lang="ar-SA" altLang="ar-SA" sz="3200" dirty="0" err="1">
                <a:solidFill>
                  <a:srgbClr val="000000"/>
                </a:solidFill>
                <a:cs typeface="FQ - AL MUHANNAD" pitchFamily="2" charset="-78"/>
              </a:rPr>
              <a:t>الإقناعية</a:t>
            </a:r>
            <a:r>
              <a:rPr lang="ar-SA" altLang="ar-SA" sz="3200" dirty="0">
                <a:solidFill>
                  <a:srgbClr val="000000"/>
                </a:solidFill>
                <a:cs typeface="FQ - AL MUHANNAD" pitchFamily="2" charset="-78"/>
              </a:rPr>
              <a:t>، فقد تُقبل الرسالة دون أي اعتبار لمحتواها، وبناء على مفاهيم وخبرات سابقة.</a:t>
            </a:r>
          </a:p>
          <a:p>
            <a:pPr marL="231775" indent="-231775" algn="just">
              <a:lnSpc>
                <a:spcPct val="90000"/>
              </a:lnSpc>
              <a:buClr>
                <a:srgbClr val="CC3300"/>
              </a:buClr>
              <a:buFontTx/>
              <a:buAutoNum type="arabicPeriod"/>
            </a:pPr>
            <a:r>
              <a:rPr lang="ar-SA" altLang="ar-SA" sz="3200" dirty="0">
                <a:solidFill>
                  <a:srgbClr val="000000"/>
                </a:solidFill>
                <a:cs typeface="FQ - AL MUHANNAD" pitchFamily="2" charset="-78"/>
              </a:rPr>
              <a:t>لا يقدم نموذج العاملين أي</a:t>
            </a:r>
            <a:r>
              <a:rPr lang="en-US" altLang="ar-SA" sz="3200" dirty="0">
                <a:solidFill>
                  <a:srgbClr val="000000"/>
                </a:solidFill>
                <a:cs typeface="FQ - AL MUHANNAD" pitchFamily="2" charset="-78"/>
              </a:rPr>
              <a:t> </a:t>
            </a:r>
            <a:r>
              <a:rPr lang="ar-SA" altLang="ar-SA" sz="3200" dirty="0">
                <a:solidFill>
                  <a:srgbClr val="000000"/>
                </a:solidFill>
                <a:cs typeface="FQ - AL MUHANNAD" pitchFamily="2" charset="-78"/>
              </a:rPr>
              <a:t>توقعات عن أنواع العوامل التي قد تؤثر في الاستقبال والقبول، ولا يقدم تحليلا واضحا عن العمليات التي قد يحدث من خلالها التأثير، أي أنه لا يوضح كيفية استجابة الفرد ذهنيا لمحتوى الرسالة.</a:t>
            </a:r>
          </a:p>
          <a:p>
            <a:endParaRPr lang="ar-SA" dirty="0"/>
          </a:p>
        </p:txBody>
      </p:sp>
    </p:spTree>
    <p:extLst>
      <p:ext uri="{BB962C8B-B14F-4D97-AF65-F5344CB8AC3E}">
        <p14:creationId xmlns:p14="http://schemas.microsoft.com/office/powerpoint/2010/main" val="3870489352"/>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altLang="ar-SA" sz="3200" b="1" dirty="0" smtClean="0">
                <a:solidFill>
                  <a:srgbClr val="FF0000"/>
                </a:solidFill>
              </a:rPr>
              <a:t>نموذج </a:t>
            </a:r>
            <a:r>
              <a:rPr lang="ar-SA" altLang="ar-SA" sz="3200" b="1" dirty="0">
                <a:solidFill>
                  <a:srgbClr val="FF0000"/>
                </a:solidFill>
              </a:rPr>
              <a:t>مستوى التدقيق المحتمل ونموذج المعالجة الحدسية-المعالجة المنظمة</a:t>
            </a:r>
            <a:endParaRPr lang="ar-SA" sz="3200" dirty="0">
              <a:solidFill>
                <a:srgbClr val="FF0000"/>
              </a:solidFill>
            </a:endParaRPr>
          </a:p>
        </p:txBody>
      </p:sp>
      <p:sp>
        <p:nvSpPr>
          <p:cNvPr id="3" name="عنصر نائب للمحتوى 2"/>
          <p:cNvSpPr>
            <a:spLocks noGrp="1"/>
          </p:cNvSpPr>
          <p:nvPr>
            <p:ph sz="quarter" idx="1"/>
          </p:nvPr>
        </p:nvSpPr>
        <p:spPr/>
        <p:txBody>
          <a:bodyPr>
            <a:normAutofit fontScale="92500" lnSpcReduction="20000"/>
          </a:bodyPr>
          <a:lstStyle/>
          <a:p>
            <a:pPr marL="0" indent="0" algn="just">
              <a:buClr>
                <a:srgbClr val="CC3300"/>
              </a:buClr>
              <a:buFont typeface="Wingdings" pitchFamily="2" charset="2"/>
              <a:buChar char="×"/>
            </a:pPr>
            <a:endParaRPr lang="ar-SA" altLang="ar-SA" sz="2400" b="1" dirty="0">
              <a:solidFill>
                <a:srgbClr val="000000"/>
              </a:solidFill>
              <a:cs typeface="PT Simple Bold Ruled" pitchFamily="2" charset="-78"/>
            </a:endParaRPr>
          </a:p>
          <a:p>
            <a:pPr marL="0" indent="0" algn="just">
              <a:buNone/>
            </a:pPr>
            <a:r>
              <a:rPr lang="ar-SA" altLang="ar-SA" sz="3200" dirty="0">
                <a:solidFill>
                  <a:srgbClr val="000000"/>
                </a:solidFill>
                <a:cs typeface="FQ - AL MUHANNAD" pitchFamily="2" charset="-78"/>
              </a:rPr>
              <a:t>من النماذج الثنائية التي تقترح مسارين لمعالجة المعلومات. والأول أكثر شمولا من الثاني ويشتمل عليه مع أنه ليس بديلا له لأنه نشأ نتيجة لجهود مختلفة.</a:t>
            </a:r>
          </a:p>
          <a:p>
            <a:pPr marL="0" indent="0" algn="just">
              <a:buNone/>
            </a:pPr>
            <a:r>
              <a:rPr lang="ar-SA" altLang="ar-SA" sz="3200" dirty="0" smtClean="0">
                <a:solidFill>
                  <a:schemeClr val="tx2"/>
                </a:solidFill>
                <a:cs typeface="FQ - AL MUHANNAD" pitchFamily="2" charset="-78"/>
              </a:rPr>
              <a:t>1- نموذج </a:t>
            </a:r>
            <a:r>
              <a:rPr lang="ar-SA" altLang="ar-SA" sz="3200" dirty="0">
                <a:solidFill>
                  <a:schemeClr val="tx2"/>
                </a:solidFill>
                <a:cs typeface="FQ - AL MUHANNAD" pitchFamily="2" charset="-78"/>
              </a:rPr>
              <a:t>المعالجة الحدسية-المعالجة </a:t>
            </a:r>
            <a:r>
              <a:rPr lang="ar-SA" altLang="ar-SA" sz="3200" dirty="0" smtClean="0">
                <a:solidFill>
                  <a:schemeClr val="tx2"/>
                </a:solidFill>
                <a:cs typeface="FQ - AL MUHANNAD" pitchFamily="2" charset="-78"/>
              </a:rPr>
              <a:t>المنظمة: </a:t>
            </a:r>
            <a:r>
              <a:rPr lang="ar-SA" altLang="ar-SA" sz="3200" dirty="0" smtClean="0">
                <a:cs typeface="FQ - AL MUHANNAD" pitchFamily="2" charset="-78"/>
              </a:rPr>
              <a:t>ويقترح إن للفرد أهدافا </a:t>
            </a:r>
            <a:r>
              <a:rPr lang="ar-SA" altLang="ar-SA" sz="3200" dirty="0">
                <a:cs typeface="FQ - AL MUHANNAD" pitchFamily="2" charset="-78"/>
              </a:rPr>
              <a:t>متعددة يختلف بروز أو أهمية أي منها من موقف لآخر. وبناءً على نوع الأهداف الب</a:t>
            </a:r>
            <a:r>
              <a:rPr lang="ar-SA" altLang="ar-SA" sz="3200" dirty="0">
                <a:solidFill>
                  <a:srgbClr val="000000"/>
                </a:solidFill>
                <a:cs typeface="FQ - AL MUHANNAD" pitchFamily="2" charset="-78"/>
              </a:rPr>
              <a:t>ارزة في الموقف وظروفه ستكون معالجة الفرد للمعلومات إما حدسية أو منظمة. والمعالجة الحدسية هي المعالجة السريعة غير الواعية غالبا، كالاعتماد على القواعد الحدسية، وغير ذلك من الأحكام الجاهزة التي تكون حاضرة في ذهن الفرد في موقف الإقناع. أما المعالجة المنظمة فهي المعالجة النشطة للمعلومات وتمحيصها ومحاولة التوصل إلى أحكام معينة في ضوء المعلومات المتوفرة. والمعالجة الحدسية هي الأصل في أغلب المواقف ما لم تكن هناك حاجة تدعو إلى المعالجة المنظمة (حرص الفرد على التوصل لأحكام دقيقة، أو محاولة ترك انطباع إيجابي).</a:t>
            </a:r>
          </a:p>
        </p:txBody>
      </p:sp>
    </p:spTree>
    <p:extLst>
      <p:ext uri="{BB962C8B-B14F-4D97-AF65-F5344CB8AC3E}">
        <p14:creationId xmlns:p14="http://schemas.microsoft.com/office/powerpoint/2010/main" val="8096898"/>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نموذج مستوى التدقيق المحتمل</a:t>
            </a:r>
            <a:endParaRPr lang="ar-SA" dirty="0"/>
          </a:p>
        </p:txBody>
      </p:sp>
      <p:sp>
        <p:nvSpPr>
          <p:cNvPr id="3" name="عنصر نائب للمحتوى 2"/>
          <p:cNvSpPr>
            <a:spLocks noGrp="1"/>
          </p:cNvSpPr>
          <p:nvPr>
            <p:ph sz="quarter" idx="1"/>
          </p:nvPr>
        </p:nvSpPr>
        <p:spPr/>
        <p:txBody>
          <a:bodyPr/>
          <a:lstStyle/>
          <a:p>
            <a:pPr marL="0" indent="0" algn="just">
              <a:lnSpc>
                <a:spcPct val="80000"/>
              </a:lnSpc>
              <a:buNone/>
            </a:pPr>
            <a:r>
              <a:rPr lang="ar-SA" altLang="ar-SA" sz="3200" dirty="0">
                <a:solidFill>
                  <a:srgbClr val="000000"/>
                </a:solidFill>
                <a:cs typeface="FQ - AL MUHANNAD" pitchFamily="2" charset="-78"/>
              </a:rPr>
              <a:t>يميز نموذج مستوى التدقيق المحتمل بين استجابتين تتصف إحداهما ببذل جهد ذهني عال (تدقيق في محتوى الرسالة </a:t>
            </a:r>
            <a:r>
              <a:rPr lang="ar-SA" altLang="ar-SA" sz="3200" dirty="0" err="1">
                <a:solidFill>
                  <a:srgbClr val="000000"/>
                </a:solidFill>
                <a:cs typeface="FQ - AL MUHANNAD" pitchFamily="2" charset="-78"/>
              </a:rPr>
              <a:t>الإقناعية</a:t>
            </a:r>
            <a:r>
              <a:rPr lang="ar-SA" altLang="ar-SA" sz="3200" dirty="0">
                <a:solidFill>
                  <a:srgbClr val="000000"/>
                </a:solidFill>
                <a:cs typeface="FQ - AL MUHANNAD" pitchFamily="2" charset="-78"/>
              </a:rPr>
              <a:t>، وإضافة معلومات إليها)، وتتصف الأخرى ببذل جهد (تدقيق) منخفض (أخذ محتوى الرسالة كما هو تقريبا).</a:t>
            </a:r>
          </a:p>
          <a:p>
            <a:pPr marL="0" indent="0" algn="just">
              <a:lnSpc>
                <a:spcPct val="80000"/>
              </a:lnSpc>
              <a:buNone/>
            </a:pPr>
            <a:r>
              <a:rPr lang="ar-SA" altLang="ar-SA" sz="3200" dirty="0">
                <a:solidFill>
                  <a:srgbClr val="000000"/>
                </a:solidFill>
                <a:cs typeface="FQ - AL MUHANNAD" pitchFamily="2" charset="-78"/>
              </a:rPr>
              <a:t>وعندما تكون هناك درجة عالية من التدقيق فستزداد احتمالية اتخاذ معالجة المعلومات (استجابة الفرد للاتصال </a:t>
            </a:r>
            <a:r>
              <a:rPr lang="ar-SA" altLang="ar-SA" sz="3200" dirty="0" err="1">
                <a:solidFill>
                  <a:srgbClr val="000000"/>
                </a:solidFill>
                <a:cs typeface="FQ - AL MUHANNAD" pitchFamily="2" charset="-78"/>
              </a:rPr>
              <a:t>الإقناعي</a:t>
            </a:r>
            <a:r>
              <a:rPr lang="ar-SA" altLang="ar-SA" sz="3200" dirty="0">
                <a:solidFill>
                  <a:srgbClr val="000000"/>
                </a:solidFill>
                <a:cs typeface="FQ - AL MUHANNAD" pitchFamily="2" charset="-78"/>
              </a:rPr>
              <a:t>) للمسار المركزي، وعندما يكون مستوى التدقيق منخفضا فستزداد احتمالية اتخاذ معالجة المعلومات للمسار الطرفي.</a:t>
            </a:r>
          </a:p>
          <a:p>
            <a:pPr marL="0" indent="0" algn="just">
              <a:lnSpc>
                <a:spcPct val="80000"/>
              </a:lnSpc>
              <a:buNone/>
            </a:pPr>
            <a:r>
              <a:rPr lang="ar-SA" altLang="ar-SA" sz="3200" dirty="0">
                <a:solidFill>
                  <a:srgbClr val="000000"/>
                </a:solidFill>
                <a:cs typeface="FQ - AL MUHANNAD" pitchFamily="2" charset="-78"/>
              </a:rPr>
              <a:t>فالبعد الرئيس في نموذج مستوى التدقيق المحتمل هو متصل مستوى التدقيق. أي أن استجابات الأفراد يمكن تصورها على بعد يمتد بين قطبين (تدقيق مرتفع-تدقيق منخفض)، والدرجة على هذا المتصل هي التي تمكننا من التنبؤ بنوع الاستجابة للاتصال </a:t>
            </a:r>
            <a:r>
              <a:rPr lang="ar-SA" altLang="ar-SA" sz="3200" dirty="0" err="1">
                <a:solidFill>
                  <a:srgbClr val="000000"/>
                </a:solidFill>
                <a:cs typeface="FQ - AL MUHANNAD" pitchFamily="2" charset="-78"/>
              </a:rPr>
              <a:t>الإقناعي</a:t>
            </a:r>
            <a:r>
              <a:rPr lang="ar-SA" altLang="ar-SA" sz="3200" dirty="0">
                <a:solidFill>
                  <a:srgbClr val="000000"/>
                </a:solidFill>
                <a:cs typeface="FQ - AL MUHANNAD" pitchFamily="2" charset="-78"/>
              </a:rPr>
              <a:t>.</a:t>
            </a:r>
            <a:endParaRPr lang="ar-SA" dirty="0"/>
          </a:p>
        </p:txBody>
      </p:sp>
    </p:spTree>
    <p:extLst>
      <p:ext uri="{BB962C8B-B14F-4D97-AF65-F5344CB8AC3E}">
        <p14:creationId xmlns:p14="http://schemas.microsoft.com/office/powerpoint/2010/main" val="2831913506"/>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altLang="ar-SA" sz="3200" b="1" dirty="0">
                <a:cs typeface="+mn-cs"/>
              </a:rPr>
              <a:t>نموذج مستوى التدقيق المحتمل (تابع</a:t>
            </a:r>
            <a:r>
              <a:rPr lang="ar-SA" altLang="ar-SA" sz="3200" b="1" dirty="0" smtClean="0">
                <a:cs typeface="+mn-cs"/>
              </a:rPr>
              <a:t>)</a:t>
            </a:r>
            <a:r>
              <a:rPr lang="ar-SA" altLang="ar-SA" sz="3200" b="1" dirty="0">
                <a:cs typeface="+mn-cs"/>
              </a:rPr>
              <a:t/>
            </a:r>
            <a:br>
              <a:rPr lang="ar-SA" altLang="ar-SA" sz="3200" b="1" dirty="0">
                <a:cs typeface="+mn-cs"/>
              </a:rPr>
            </a:br>
            <a:endParaRPr lang="ar-SA" sz="3200" dirty="0">
              <a:cs typeface="+mn-cs"/>
            </a:endParaRPr>
          </a:p>
        </p:txBody>
      </p:sp>
      <p:sp>
        <p:nvSpPr>
          <p:cNvPr id="3" name="عنصر نائب للمحتوى 2"/>
          <p:cNvSpPr>
            <a:spLocks noGrp="1"/>
          </p:cNvSpPr>
          <p:nvPr>
            <p:ph sz="quarter" idx="1"/>
          </p:nvPr>
        </p:nvSpPr>
        <p:spPr/>
        <p:txBody>
          <a:bodyPr>
            <a:normAutofit lnSpcReduction="10000"/>
          </a:bodyPr>
          <a:lstStyle/>
          <a:p>
            <a:pPr marL="0" indent="0" algn="just">
              <a:buNone/>
            </a:pPr>
            <a:r>
              <a:rPr lang="ar-SA" altLang="ar-SA" sz="2400" dirty="0" smtClean="0">
                <a:solidFill>
                  <a:srgbClr val="3333CC"/>
                </a:solidFill>
                <a:cs typeface="PT Simple Bold Ruled" pitchFamily="2" charset="-78"/>
              </a:rPr>
              <a:t>محددات </a:t>
            </a:r>
            <a:r>
              <a:rPr lang="ar-SA" altLang="ar-SA" sz="2400" dirty="0">
                <a:solidFill>
                  <a:srgbClr val="3333CC"/>
                </a:solidFill>
                <a:cs typeface="PT Simple Bold Ruled" pitchFamily="2" charset="-78"/>
              </a:rPr>
              <a:t>مستوى التدقيق المحتمل</a:t>
            </a:r>
            <a:r>
              <a:rPr lang="ar-SA" altLang="ar-SA" sz="2400" dirty="0">
                <a:solidFill>
                  <a:srgbClr val="000000"/>
                </a:solidFill>
                <a:cs typeface="PT Simple Bold Ruled" pitchFamily="2" charset="-78"/>
              </a:rPr>
              <a:t>:</a:t>
            </a:r>
          </a:p>
          <a:p>
            <a:pPr marL="0" indent="0" algn="just">
              <a:buNone/>
            </a:pPr>
            <a:r>
              <a:rPr lang="ar-SA" altLang="ar-SA" sz="3200" dirty="0">
                <a:solidFill>
                  <a:srgbClr val="000000"/>
                </a:solidFill>
                <a:cs typeface="FQ - AL MUHANNAD" pitchFamily="2" charset="-78"/>
              </a:rPr>
              <a:t>إن العوامل التي تحدد مستوى التدقيق المحتمل، ومن ثم المسار الذي تتخذه عملية الإقناع، هي أي عوامل تتعلق ب</a:t>
            </a:r>
            <a:r>
              <a:rPr lang="ar-SA" altLang="ar-SA" sz="3200" dirty="0">
                <a:solidFill>
                  <a:srgbClr val="800000"/>
                </a:solidFill>
                <a:cs typeface="FQ - AL MUHANNAD" pitchFamily="2" charset="-78"/>
              </a:rPr>
              <a:t>الدافعية</a:t>
            </a:r>
            <a:r>
              <a:rPr lang="ar-SA" altLang="ar-SA" sz="3200" dirty="0">
                <a:solidFill>
                  <a:srgbClr val="000000"/>
                </a:solidFill>
                <a:cs typeface="FQ - AL MUHANNAD" pitchFamily="2" charset="-78"/>
              </a:rPr>
              <a:t> و</a:t>
            </a:r>
            <a:r>
              <a:rPr lang="ar-SA" altLang="ar-SA" sz="3200" dirty="0">
                <a:solidFill>
                  <a:srgbClr val="800000"/>
                </a:solidFill>
                <a:cs typeface="FQ - AL MUHANNAD" pitchFamily="2" charset="-78"/>
              </a:rPr>
              <a:t>القدرة</a:t>
            </a:r>
            <a:r>
              <a:rPr lang="ar-SA" altLang="ar-SA" sz="3200" dirty="0">
                <a:solidFill>
                  <a:srgbClr val="000000"/>
                </a:solidFill>
                <a:cs typeface="FQ - AL MUHANNAD" pitchFamily="2" charset="-78"/>
              </a:rPr>
              <a:t>.</a:t>
            </a:r>
          </a:p>
          <a:p>
            <a:pPr marL="0" indent="0" algn="just">
              <a:buNone/>
            </a:pPr>
            <a:r>
              <a:rPr lang="ar-SA" altLang="ar-SA" sz="3200" dirty="0">
                <a:solidFill>
                  <a:srgbClr val="000000"/>
                </a:solidFill>
                <a:cs typeface="FQ - AL MUHANNAD" pitchFamily="2" charset="-78"/>
              </a:rPr>
              <a:t>فالفرد ليس دائما مدفوعا للتفكير بشكل دقيق في كل معلومة، كما أنه ليست لديه القدرة على ذلك دائما حتى لو وجدت الدافعية. فعندما يكون لدى الفرد اهتمام شخصي بموضوع الرسالة فإنه سيميل إلى التفكير في محتوى الرسالة بشكل دقيق، ولكنه يجب أن يكون قادرا على معالجة المعلومات الواردة في الرسالة. والقدرة تعني بجانب القدرات الفردية عدم وجود عوائق خارجية للتفكير الدقيق في محتوى الاتصال، مثل تشتت الانتباه.</a:t>
            </a:r>
            <a:endParaRPr lang="ar-SA" dirty="0"/>
          </a:p>
        </p:txBody>
      </p:sp>
    </p:spTree>
    <p:extLst>
      <p:ext uri="{BB962C8B-B14F-4D97-AF65-F5344CB8AC3E}">
        <p14:creationId xmlns:p14="http://schemas.microsoft.com/office/powerpoint/2010/main" val="4150856374"/>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altLang="ar-SA" sz="3200" b="1" dirty="0">
                <a:cs typeface="+mn-cs"/>
              </a:rPr>
              <a:t>نموذج مستوى التدقيق المحتمل (تابع):</a:t>
            </a:r>
            <a:br>
              <a:rPr lang="ar-SA" altLang="ar-SA" sz="3200" b="1" dirty="0">
                <a:cs typeface="+mn-cs"/>
              </a:rPr>
            </a:br>
            <a:endParaRPr lang="ar-SA" sz="3200" dirty="0">
              <a:cs typeface="+mn-cs"/>
            </a:endParaRPr>
          </a:p>
        </p:txBody>
      </p:sp>
      <p:sp>
        <p:nvSpPr>
          <p:cNvPr id="3" name="عنصر نائب للمحتوى 2"/>
          <p:cNvSpPr>
            <a:spLocks noGrp="1"/>
          </p:cNvSpPr>
          <p:nvPr>
            <p:ph sz="quarter" idx="1"/>
          </p:nvPr>
        </p:nvSpPr>
        <p:spPr/>
        <p:txBody>
          <a:bodyPr/>
          <a:lstStyle/>
          <a:p>
            <a:pPr marL="0" indent="0" algn="just">
              <a:buNone/>
            </a:pPr>
            <a:r>
              <a:rPr lang="ar-SA" altLang="ar-SA" sz="2400" dirty="0">
                <a:solidFill>
                  <a:srgbClr val="3333CC"/>
                </a:solidFill>
                <a:cs typeface="PT Simple Bold Ruled" pitchFamily="2" charset="-78"/>
              </a:rPr>
              <a:t>محددات مستوى التدقيق المحتمل (تابع)</a:t>
            </a:r>
            <a:r>
              <a:rPr lang="ar-SA" altLang="ar-SA" sz="2400" dirty="0">
                <a:solidFill>
                  <a:srgbClr val="000000"/>
                </a:solidFill>
                <a:cs typeface="PT Simple Bold Ruled" pitchFamily="2" charset="-78"/>
              </a:rPr>
              <a:t>:</a:t>
            </a:r>
          </a:p>
          <a:p>
            <a:pPr marL="0" indent="0" algn="just">
              <a:buNone/>
            </a:pPr>
            <a:r>
              <a:rPr lang="ar-SA" altLang="ar-SA" sz="3200" dirty="0">
                <a:solidFill>
                  <a:srgbClr val="000000"/>
                </a:solidFill>
                <a:cs typeface="FQ - AL MUHANNAD" pitchFamily="2" charset="-78"/>
              </a:rPr>
              <a:t>فعندما تتخذ عملية الإقناع المسار المركزي تستثار أفكار حول الرسالة، وتعتمد هذه على تفاعل خصائص الرسالة مع الاتجاهات الموجودة عند الفرد مسبقا، وغيرها من العوامل. هذه الأفكار قد تكون مع موقف الرسالة (تفضيلية)، وقد تكون ضدها (غير تفضيلية)، وقد تكون محايدة أو غير تقييمية.</a:t>
            </a:r>
          </a:p>
          <a:p>
            <a:pPr marL="0" indent="0" algn="just">
              <a:buNone/>
            </a:pPr>
            <a:r>
              <a:rPr lang="ar-SA" altLang="ar-SA" sz="3200" dirty="0">
                <a:solidFill>
                  <a:srgbClr val="000000"/>
                </a:solidFill>
                <a:cs typeface="FQ - AL MUHANNAD" pitchFamily="2" charset="-78"/>
              </a:rPr>
              <a:t>فإذا سادت الأفكار التفضيلية (غير التفضيلية)، وتم تخزينها في الذاكرة، وأدى ذلك إلى تغير في البناء الذهني للفرد، وإلى بروز استجابات جديدة أكثر من بروز استجابات موجودة مسبقا في هذا البناء، أدى ذلك إلى تكون اتجاه إيجابي (سلبي).</a:t>
            </a:r>
          </a:p>
          <a:p>
            <a:endParaRPr lang="ar-SA" dirty="0"/>
          </a:p>
        </p:txBody>
      </p:sp>
    </p:spTree>
    <p:extLst>
      <p:ext uri="{BB962C8B-B14F-4D97-AF65-F5344CB8AC3E}">
        <p14:creationId xmlns:p14="http://schemas.microsoft.com/office/powerpoint/2010/main" val="473109727"/>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altLang="ar-SA" sz="3200" b="1" dirty="0">
                <a:cs typeface="+mn-cs"/>
              </a:rPr>
              <a:t>نموذج مستوى التدقيق المحتمل (تابع):</a:t>
            </a:r>
            <a:br>
              <a:rPr lang="ar-SA" altLang="ar-SA" sz="3200" b="1" dirty="0">
                <a:cs typeface="+mn-cs"/>
              </a:rPr>
            </a:br>
            <a:endParaRPr lang="ar-SA" sz="3200" dirty="0">
              <a:cs typeface="+mn-cs"/>
            </a:endParaRPr>
          </a:p>
        </p:txBody>
      </p:sp>
      <p:sp>
        <p:nvSpPr>
          <p:cNvPr id="3" name="عنصر نائب للمحتوى 2"/>
          <p:cNvSpPr>
            <a:spLocks noGrp="1"/>
          </p:cNvSpPr>
          <p:nvPr>
            <p:ph sz="quarter" idx="1"/>
          </p:nvPr>
        </p:nvSpPr>
        <p:spPr/>
        <p:txBody>
          <a:bodyPr>
            <a:normAutofit/>
          </a:bodyPr>
          <a:lstStyle/>
          <a:p>
            <a:pPr marL="0" indent="0" algn="just">
              <a:buNone/>
            </a:pPr>
            <a:r>
              <a:rPr lang="ar-SA" altLang="ar-SA" sz="2400" dirty="0" smtClean="0">
                <a:solidFill>
                  <a:srgbClr val="3333CC"/>
                </a:solidFill>
                <a:cs typeface="PT Simple Bold Ruled" pitchFamily="2" charset="-78"/>
              </a:rPr>
              <a:t>محددات </a:t>
            </a:r>
            <a:r>
              <a:rPr lang="ar-SA" altLang="ar-SA" sz="2400" dirty="0">
                <a:solidFill>
                  <a:srgbClr val="3333CC"/>
                </a:solidFill>
                <a:cs typeface="PT Simple Bold Ruled" pitchFamily="2" charset="-78"/>
              </a:rPr>
              <a:t>مستوى التدقيق المحتمل (تابع)</a:t>
            </a:r>
            <a:r>
              <a:rPr lang="ar-SA" altLang="ar-SA" sz="2400" dirty="0">
                <a:solidFill>
                  <a:srgbClr val="000000"/>
                </a:solidFill>
                <a:cs typeface="PT Simple Bold Ruled" pitchFamily="2" charset="-78"/>
              </a:rPr>
              <a:t>:</a:t>
            </a:r>
          </a:p>
          <a:p>
            <a:pPr marL="0" indent="0" algn="just">
              <a:buNone/>
            </a:pPr>
            <a:r>
              <a:rPr lang="ar-SA" altLang="ar-SA" sz="3200" dirty="0">
                <a:solidFill>
                  <a:srgbClr val="000000"/>
                </a:solidFill>
                <a:cs typeface="FQ - AL MUHANNAD" pitchFamily="2" charset="-78"/>
              </a:rPr>
              <a:t>فسيادة الأفكار الإيجابية أو السلبية أثناء المعالجة الذهنية للمعلومات ليست كافية لتكون اتجاه، إذ يجب أن تكتمل عملية التخزين، وتندمج ضمن البناء الذهني للفرد، وتبرز نسبة إلى غيرها. فلو كان هناك عامل يمنع عملية الاندماج هذه فإنه سيعطل تأثير الأفكار السائدة على اتجاهات الفرد. ولو حدثت هذه العملية ولكن كانت هناك وحدات ذهنية تعارضها أو تمنع بروزها في البناء الذهني للفرد، فإن التغير لن يحدث، ولو حدث فسيكون طارئا. لكن الاتجاه الذي يتكون نتيجة لحدوث نشاط ذهني عال يكون أكثر ديمومة وثباتا ومقاومة للتغيير من الاتجاه الذي يتكون في غياب التدقيق العالي، كما أنه سيكون أكثر ارتباطا بالسلوك الفعلي</a:t>
            </a:r>
            <a:endParaRPr lang="ar-SA" dirty="0"/>
          </a:p>
        </p:txBody>
      </p:sp>
    </p:spTree>
    <p:extLst>
      <p:ext uri="{BB962C8B-B14F-4D97-AF65-F5344CB8AC3E}">
        <p14:creationId xmlns:p14="http://schemas.microsoft.com/office/powerpoint/2010/main" val="871449158"/>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altLang="ar-SA" sz="3200" b="1" dirty="0"/>
              <a:t>نموذج مستوى التدقيق المحتمل (تابع):</a:t>
            </a:r>
            <a:br>
              <a:rPr lang="ar-SA" altLang="ar-SA" sz="3200" b="1" dirty="0"/>
            </a:br>
            <a:endParaRPr lang="ar-SA" sz="3200" dirty="0"/>
          </a:p>
        </p:txBody>
      </p:sp>
      <p:sp>
        <p:nvSpPr>
          <p:cNvPr id="3" name="عنصر نائب للمحتوى 2"/>
          <p:cNvSpPr>
            <a:spLocks noGrp="1"/>
          </p:cNvSpPr>
          <p:nvPr>
            <p:ph sz="quarter" idx="1"/>
          </p:nvPr>
        </p:nvSpPr>
        <p:spPr/>
        <p:txBody>
          <a:bodyPr/>
          <a:lstStyle/>
          <a:p>
            <a:pPr marL="0" indent="0" algn="just">
              <a:buNone/>
            </a:pPr>
            <a:r>
              <a:rPr lang="ar-SA" altLang="ar-SA" sz="2000" dirty="0" smtClean="0">
                <a:solidFill>
                  <a:srgbClr val="3333CC"/>
                </a:solidFill>
                <a:cs typeface="PT Simple Bold Ruled" pitchFamily="2" charset="-78"/>
              </a:rPr>
              <a:t>محددات </a:t>
            </a:r>
            <a:r>
              <a:rPr lang="ar-SA" altLang="ar-SA" sz="2000" dirty="0">
                <a:solidFill>
                  <a:srgbClr val="3333CC"/>
                </a:solidFill>
                <a:cs typeface="PT Simple Bold Ruled" pitchFamily="2" charset="-78"/>
              </a:rPr>
              <a:t>مستوى التدقيق المحتمل (تابع)</a:t>
            </a:r>
            <a:r>
              <a:rPr lang="ar-SA" altLang="ar-SA" sz="2000" dirty="0">
                <a:solidFill>
                  <a:srgbClr val="000000"/>
                </a:solidFill>
                <a:cs typeface="PT Simple Bold Ruled" pitchFamily="2" charset="-78"/>
              </a:rPr>
              <a:t>:</a:t>
            </a:r>
          </a:p>
          <a:p>
            <a:pPr marL="0" indent="0" algn="just">
              <a:buNone/>
            </a:pPr>
            <a:r>
              <a:rPr lang="ar-SA" altLang="ar-SA" dirty="0">
                <a:solidFill>
                  <a:srgbClr val="000000"/>
                </a:solidFill>
                <a:cs typeface="FQ - AL MUHANNAD" pitchFamily="2" charset="-78"/>
              </a:rPr>
              <a:t>أما إذا اتخذت عملية معالجة المعلومات المسار الطرفي بسبب عدم وجود القدرة و/أو الدافعية</a:t>
            </a:r>
            <a:r>
              <a:rPr lang="en-US" altLang="ar-SA" dirty="0">
                <a:solidFill>
                  <a:srgbClr val="000000"/>
                </a:solidFill>
                <a:cs typeface="FQ - AL MUHANNAD" pitchFamily="2" charset="-78"/>
              </a:rPr>
              <a:t> </a:t>
            </a:r>
            <a:r>
              <a:rPr lang="ar-SA" altLang="ar-SA" dirty="0">
                <a:solidFill>
                  <a:srgbClr val="000000"/>
                </a:solidFill>
                <a:cs typeface="FQ - AL MUHANNAD" pitchFamily="2" charset="-78"/>
              </a:rPr>
              <a:t>فسيبرز دور الأمارات الطرفية في الموقف ككل سواء كان مصدرها حالة الفرد نفسه (مزاجه وانفعالاته) أو خصائص المثيرات (عناصر الاتصال </a:t>
            </a:r>
            <a:r>
              <a:rPr lang="ar-SA" altLang="ar-SA" dirty="0" err="1">
                <a:solidFill>
                  <a:srgbClr val="000000"/>
                </a:solidFill>
                <a:cs typeface="FQ - AL MUHANNAD" pitchFamily="2" charset="-78"/>
              </a:rPr>
              <a:t>الإقناعي</a:t>
            </a:r>
            <a:r>
              <a:rPr lang="ar-SA" altLang="ar-SA" dirty="0">
                <a:solidFill>
                  <a:srgbClr val="000000"/>
                </a:solidFill>
                <a:cs typeface="FQ - AL MUHANNAD" pitchFamily="2" charset="-78"/>
              </a:rPr>
              <a:t>). وفي هذه الحالة ستتحدد نتائج الاتصال بعوامل طرفية مثل جاذبية المصدر أو مصداقيته، وعدد حجج الرسالة، والحالات التي تثيرها الرسالة (انفعالات إيجابية أو سلبية)، وحالة المتلقي النفسية، وجاذبية طريقة التقديم</a:t>
            </a:r>
            <a:r>
              <a:rPr lang="ar-SA" altLang="ar-SA" dirty="0" smtClean="0">
                <a:solidFill>
                  <a:srgbClr val="000000"/>
                </a:solidFill>
                <a:cs typeface="FQ - AL MUHANNAD" pitchFamily="2" charset="-78"/>
              </a:rPr>
              <a:t>.</a:t>
            </a:r>
          </a:p>
          <a:p>
            <a:pPr marL="0" indent="0" algn="just">
              <a:buNone/>
            </a:pPr>
            <a:endParaRPr lang="ar-SA" altLang="ar-SA" dirty="0">
              <a:solidFill>
                <a:srgbClr val="000000"/>
              </a:solidFill>
              <a:cs typeface="FQ - AL MUHANNAD" pitchFamily="2" charset="-78"/>
            </a:endParaRPr>
          </a:p>
          <a:p>
            <a:endParaRPr lang="ar-SA" dirty="0"/>
          </a:p>
        </p:txBody>
      </p:sp>
    </p:spTree>
    <p:extLst>
      <p:ext uri="{BB962C8B-B14F-4D97-AF65-F5344CB8AC3E}">
        <p14:creationId xmlns:p14="http://schemas.microsoft.com/office/powerpoint/2010/main" val="3226758090"/>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عوامل وعمليات تغير الاتجاهات</a:t>
            </a:r>
            <a:endParaRPr lang="ar-SA" dirty="0"/>
          </a:p>
        </p:txBody>
      </p:sp>
      <p:sp>
        <p:nvSpPr>
          <p:cNvPr id="3" name="عنصر نائب للمحتوى 2"/>
          <p:cNvSpPr>
            <a:spLocks noGrp="1"/>
          </p:cNvSpPr>
          <p:nvPr>
            <p:ph sz="quarter" idx="1"/>
          </p:nvPr>
        </p:nvSpPr>
        <p:spPr/>
        <p:txBody>
          <a:bodyPr>
            <a:normAutofit fontScale="92500"/>
          </a:bodyPr>
          <a:lstStyle/>
          <a:p>
            <a:r>
              <a:rPr lang="ar-SA" sz="2600" dirty="0" smtClean="0"/>
              <a:t>نتلقى بشكل يومي عدد كبير من الرسائل </a:t>
            </a:r>
            <a:r>
              <a:rPr lang="ar-SA" sz="2600" dirty="0" err="1" smtClean="0"/>
              <a:t>الإقناعية</a:t>
            </a:r>
            <a:r>
              <a:rPr lang="ar-SA" sz="2600" dirty="0" smtClean="0"/>
              <a:t> من مصادر متعددة ومختلفة لهدف تغيير الاتجاهات نحو موضوعات معينة ويمكن أن نفصل ذلك:</a:t>
            </a:r>
          </a:p>
          <a:p>
            <a:r>
              <a:rPr lang="ar-SA" sz="2600" dirty="0" smtClean="0"/>
              <a:t>- تختلف الرسائل </a:t>
            </a:r>
            <a:r>
              <a:rPr lang="ar-SA" sz="2600" dirty="0" err="1" smtClean="0"/>
              <a:t>الإقناعية</a:t>
            </a:r>
            <a:r>
              <a:rPr lang="ar-SA" sz="2600" dirty="0" smtClean="0"/>
              <a:t> في جوانب عدة: (الإعلانات, الحملات التوعوية, النصائح, وكل منها يحمل رسالة </a:t>
            </a:r>
            <a:r>
              <a:rPr lang="ar-SA" sz="2600" dirty="0" err="1" smtClean="0"/>
              <a:t>إقناعية</a:t>
            </a:r>
            <a:r>
              <a:rPr lang="ar-SA" sz="2600" dirty="0" smtClean="0"/>
              <a:t> معينة لفرد أو مجموعة أفراد.</a:t>
            </a:r>
          </a:p>
          <a:p>
            <a:r>
              <a:rPr lang="ar-SA" sz="2600" dirty="0" smtClean="0"/>
              <a:t>- تختلف طرائق أو أساليب الإيصال:</a:t>
            </a:r>
            <a:r>
              <a:rPr lang="ar-SA" sz="2600" dirty="0" smtClean="0">
                <a:sym typeface="Wingdings" panose="05000000000000000000" pitchFamily="2" charset="2"/>
              </a:rPr>
              <a:t>(مصور, مكتوب, مسموع</a:t>
            </a:r>
            <a:r>
              <a:rPr lang="ar-SA" sz="2600" dirty="0" smtClean="0"/>
              <a:t> .</a:t>
            </a:r>
          </a:p>
          <a:p>
            <a:r>
              <a:rPr lang="ar-SA" sz="2600" dirty="0" smtClean="0"/>
              <a:t>- هناك هدف مباشر لأي رسالة </a:t>
            </a:r>
            <a:r>
              <a:rPr lang="ar-SA" sz="2600" dirty="0" err="1" smtClean="0"/>
              <a:t>إقناعية</a:t>
            </a:r>
            <a:r>
              <a:rPr lang="ar-SA" sz="2600" dirty="0" smtClean="0"/>
              <a:t> هو تغيير اتجاهات الأفراد نحو موضوع معين أم الهدف البعيد فهو تغيير سلوك معين, أو التقليل من احتمال صدوره أو اكتسابه مستقبلاً</a:t>
            </a:r>
            <a:r>
              <a:rPr lang="ar-SA" dirty="0" smtClean="0"/>
              <a:t>.</a:t>
            </a:r>
          </a:p>
          <a:p>
            <a:r>
              <a:rPr lang="ar-SA" dirty="0" smtClean="0"/>
              <a:t>إذاً تتفق في الهدف المباشر ولكنها تتخلف في الهدف البعيد.</a:t>
            </a:r>
            <a:endParaRPr lang="ar-SA" dirty="0" smtClean="0"/>
          </a:p>
          <a:p>
            <a:r>
              <a:rPr lang="ar-SA" sz="2600" dirty="0" smtClean="0">
                <a:solidFill>
                  <a:srgbClr val="FF0000"/>
                </a:solidFill>
              </a:rPr>
              <a:t>ما هي العوامل التي تزيد أو تقلل من احتمالات نجاح تغيير الاتجاهات؟</a:t>
            </a:r>
            <a:endParaRPr lang="ar-SA" sz="2600" dirty="0">
              <a:solidFill>
                <a:srgbClr val="FF0000"/>
              </a:solidFill>
            </a:endParaRPr>
          </a:p>
        </p:txBody>
      </p:sp>
    </p:spTree>
    <p:extLst>
      <p:ext uri="{BB962C8B-B14F-4D97-AF65-F5344CB8AC3E}">
        <p14:creationId xmlns:p14="http://schemas.microsoft.com/office/powerpoint/2010/main" val="1226172354"/>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altLang="ar-SA" sz="3200" dirty="0">
                <a:cs typeface="+mn-cs"/>
              </a:rPr>
              <a:t>اختبارات نموذج </a:t>
            </a:r>
            <a:r>
              <a:rPr lang="ar-SA" altLang="ar-SA" sz="3200" dirty="0" smtClean="0">
                <a:cs typeface="+mn-cs"/>
              </a:rPr>
              <a:t>مستوى </a:t>
            </a:r>
            <a:r>
              <a:rPr lang="ar-SA" altLang="ar-SA" sz="3200" dirty="0">
                <a:cs typeface="+mn-cs"/>
              </a:rPr>
              <a:t>التدقيق المحتمل:</a:t>
            </a:r>
            <a:br>
              <a:rPr lang="ar-SA" altLang="ar-SA" sz="3200" dirty="0">
                <a:cs typeface="+mn-cs"/>
              </a:rPr>
            </a:br>
            <a:endParaRPr lang="ar-SA" sz="3200" dirty="0">
              <a:cs typeface="+mn-cs"/>
            </a:endParaRPr>
          </a:p>
        </p:txBody>
      </p:sp>
      <p:sp>
        <p:nvSpPr>
          <p:cNvPr id="3" name="عنصر نائب للمحتوى 2"/>
          <p:cNvSpPr>
            <a:spLocks noGrp="1"/>
          </p:cNvSpPr>
          <p:nvPr>
            <p:ph sz="quarter" idx="1"/>
          </p:nvPr>
        </p:nvSpPr>
        <p:spPr/>
        <p:txBody>
          <a:bodyPr>
            <a:normAutofit fontScale="85000" lnSpcReduction="10000"/>
          </a:bodyPr>
          <a:lstStyle/>
          <a:p>
            <a:pPr marL="0" indent="0" algn="just">
              <a:lnSpc>
                <a:spcPct val="90000"/>
              </a:lnSpc>
              <a:buNone/>
            </a:pPr>
            <a:r>
              <a:rPr lang="ar-SA" altLang="ar-SA" sz="2400" dirty="0" smtClean="0">
                <a:solidFill>
                  <a:srgbClr val="000000"/>
                </a:solidFill>
                <a:cs typeface="+mj-cs"/>
              </a:rPr>
              <a:t>تشير </a:t>
            </a:r>
            <a:r>
              <a:rPr lang="ar-SA" altLang="ar-SA" sz="2400" dirty="0">
                <a:solidFill>
                  <a:srgbClr val="000000"/>
                </a:solidFill>
                <a:cs typeface="+mj-cs"/>
              </a:rPr>
              <a:t>فرضية الأدوار المتعددة إلى أن لكل خاصية من خصائص عناصر الاتصال </a:t>
            </a:r>
            <a:r>
              <a:rPr lang="ar-SA" altLang="ar-SA" sz="2400" dirty="0" err="1">
                <a:solidFill>
                  <a:srgbClr val="000000"/>
                </a:solidFill>
                <a:cs typeface="+mj-cs"/>
              </a:rPr>
              <a:t>الإقناعي</a:t>
            </a:r>
            <a:r>
              <a:rPr lang="ar-SA" altLang="ar-SA" sz="2400" dirty="0">
                <a:solidFill>
                  <a:srgbClr val="000000"/>
                </a:solidFill>
                <a:cs typeface="+mj-cs"/>
              </a:rPr>
              <a:t> تأثيرات مختلفة حسب المسار الذي تتخذه عملية الإقناع.</a:t>
            </a:r>
          </a:p>
          <a:p>
            <a:pPr marL="0" indent="0" algn="just">
              <a:lnSpc>
                <a:spcPct val="90000"/>
              </a:lnSpc>
              <a:buClr>
                <a:srgbClr val="CC3300"/>
              </a:buClr>
              <a:buFont typeface="Wingdings" pitchFamily="2" charset="2"/>
              <a:buAutoNum type="arabicPeriod"/>
            </a:pPr>
            <a:r>
              <a:rPr lang="ar-SA" altLang="ar-SA" sz="2400" dirty="0">
                <a:solidFill>
                  <a:srgbClr val="800000"/>
                </a:solidFill>
                <a:cs typeface="+mj-cs"/>
              </a:rPr>
              <a:t>أثر نوع حجة الرسالة وتشتيت الانتباه على الإقناع</a:t>
            </a:r>
            <a:r>
              <a:rPr lang="ar-SA" altLang="ar-SA" sz="2400" dirty="0">
                <a:solidFill>
                  <a:srgbClr val="000000"/>
                </a:solidFill>
                <a:cs typeface="+mj-cs"/>
              </a:rPr>
              <a:t>: لو كانت الرسالة تتضمن حجة قوية وواضحة فإن تركيز انتباه الفرد عليها سيؤدي إلى اتفاق أكبر معها، والعكس بالنسبة للحجة الضعيفة. كما يؤدي تشتيت الانتباه إلى انخفاض أثر الحجة القوية وازدياد أثر الحجة </a:t>
            </a:r>
            <a:r>
              <a:rPr lang="ar-SA" altLang="ar-SA" sz="2400" dirty="0" smtClean="0">
                <a:solidFill>
                  <a:srgbClr val="000000"/>
                </a:solidFill>
                <a:cs typeface="+mj-cs"/>
              </a:rPr>
              <a:t>الضعيفة</a:t>
            </a:r>
          </a:p>
          <a:p>
            <a:pPr marL="0" indent="0" algn="just">
              <a:lnSpc>
                <a:spcPct val="90000"/>
              </a:lnSpc>
              <a:buClr>
                <a:srgbClr val="CC3300"/>
              </a:buClr>
              <a:buFont typeface="Wingdings" pitchFamily="2" charset="2"/>
              <a:buAutoNum type="arabicPeriod"/>
            </a:pPr>
            <a:r>
              <a:rPr lang="ar-SA" altLang="ar-SA" sz="2400" dirty="0">
                <a:solidFill>
                  <a:srgbClr val="800000"/>
                </a:solidFill>
                <a:cs typeface="+mj-cs"/>
              </a:rPr>
              <a:t>أثر الدافعية ونوع حجة الرسالة والمصدر على الإقناع</a:t>
            </a:r>
            <a:r>
              <a:rPr lang="ar-SA" altLang="ar-SA" sz="2400" dirty="0">
                <a:solidFill>
                  <a:srgbClr val="000000"/>
                </a:solidFill>
                <a:cs typeface="+mj-cs"/>
              </a:rPr>
              <a:t>: يزداد تأثير الحجة القوية على الاتجاه عندما تكون الدافعية عالية منه عندما تكون الدافعية منخفضة. وعندما تكون حجة الرسالة ضعيفة فستؤدي الدافعية العالية إلى خفض التأثر بها. كما أن المصدر الخبير يكون أكثر تأثيرا في اتجاهات المتلقين ذوي الدافعية المنخفضة. فزيادة الدافعية تؤدي إلى تدقيق أكبر في محتويات الرسالة وإلى تأثر أقل بخصائص مصدرها</a:t>
            </a:r>
            <a:r>
              <a:rPr lang="ar-SA" altLang="ar-SA" sz="2400" dirty="0" smtClean="0">
                <a:solidFill>
                  <a:srgbClr val="000000"/>
                </a:solidFill>
                <a:cs typeface="+mj-cs"/>
              </a:rPr>
              <a:t>.</a:t>
            </a:r>
          </a:p>
          <a:p>
            <a:pPr marL="0" indent="0" algn="just">
              <a:lnSpc>
                <a:spcPct val="90000"/>
              </a:lnSpc>
              <a:buClr>
                <a:srgbClr val="CC3300"/>
              </a:buClr>
              <a:buFont typeface="Wingdings" pitchFamily="2" charset="2"/>
              <a:buAutoNum type="arabicPeriod"/>
            </a:pPr>
            <a:r>
              <a:rPr lang="ar-SA" altLang="ar-SA" sz="2400" dirty="0">
                <a:solidFill>
                  <a:srgbClr val="800000"/>
                </a:solidFill>
              </a:rPr>
              <a:t>أثر العاطفة الإيجابية والدافعية</a:t>
            </a:r>
            <a:r>
              <a:rPr lang="ar-SA" altLang="ar-SA" sz="2400" dirty="0">
                <a:solidFill>
                  <a:srgbClr val="000000"/>
                </a:solidFill>
              </a:rPr>
              <a:t>: عندما يكون مستوى التدقيق منخفضا فإن العاطفة الإيجابية تكون إحدى الأمارات الطرفية في الإقناع. ولكن عندما يكون مستوى التدقيق مرتفعا فإن العاطفة الإيجابية ستجعل معالجة المعلومات متحيزة بحيث تكون الأفكار الإيجابية أكثر قابلية للاستدعاء. فأثر الحالة العاطفية التي يكون عليها المتلقي أثناء الاتصال </a:t>
            </a:r>
            <a:r>
              <a:rPr lang="ar-SA" altLang="ar-SA" sz="2400" dirty="0" err="1">
                <a:solidFill>
                  <a:srgbClr val="000000"/>
                </a:solidFill>
              </a:rPr>
              <a:t>الإقناعي</a:t>
            </a:r>
            <a:r>
              <a:rPr lang="ar-SA" altLang="ar-SA" sz="2400" dirty="0">
                <a:solidFill>
                  <a:srgbClr val="000000"/>
                </a:solidFill>
              </a:rPr>
              <a:t> يختلف من موقف إلى آخر. فإذا كان للمتلقي اهتمام شخصي بموضوع الرسالة فستؤدي العاطفة الإيجابية إلى زيادة الأفكار الإيجابية حول هذا الموضوع، وستقل هذه الأفكار إذا لم يكن للمتلقي ذلك الاهتمام.</a:t>
            </a:r>
          </a:p>
          <a:p>
            <a:pPr marL="0" indent="0" algn="just">
              <a:lnSpc>
                <a:spcPct val="90000"/>
              </a:lnSpc>
              <a:buClr>
                <a:srgbClr val="CC3300"/>
              </a:buClr>
              <a:buFont typeface="Wingdings" pitchFamily="2" charset="2"/>
              <a:buAutoNum type="arabicPeriod"/>
            </a:pPr>
            <a:endParaRPr lang="ar-SA" altLang="ar-SA" sz="2400" dirty="0" smtClean="0">
              <a:solidFill>
                <a:srgbClr val="000000"/>
              </a:solidFill>
              <a:cs typeface="+mj-cs"/>
            </a:endParaRPr>
          </a:p>
          <a:p>
            <a:pPr marL="0" indent="0" algn="just">
              <a:lnSpc>
                <a:spcPct val="90000"/>
              </a:lnSpc>
              <a:buClr>
                <a:srgbClr val="CC3300"/>
              </a:buClr>
              <a:buFont typeface="Wingdings" pitchFamily="2" charset="2"/>
              <a:buAutoNum type="arabicPeriod"/>
            </a:pPr>
            <a:endParaRPr lang="ar-SA" altLang="ar-SA" sz="2400" dirty="0">
              <a:solidFill>
                <a:srgbClr val="000000"/>
              </a:solidFill>
              <a:cs typeface="+mj-cs"/>
            </a:endParaRPr>
          </a:p>
          <a:p>
            <a:pPr marL="0" indent="0" algn="just">
              <a:lnSpc>
                <a:spcPct val="90000"/>
              </a:lnSpc>
              <a:buClr>
                <a:srgbClr val="CC3300"/>
              </a:buClr>
              <a:buFont typeface="Wingdings" pitchFamily="2" charset="2"/>
              <a:buAutoNum type="arabicPeriod"/>
            </a:pPr>
            <a:endParaRPr lang="ar-SA" sz="2400" dirty="0"/>
          </a:p>
        </p:txBody>
      </p:sp>
    </p:spTree>
    <p:extLst>
      <p:ext uri="{BB962C8B-B14F-4D97-AF65-F5344CB8AC3E}">
        <p14:creationId xmlns:p14="http://schemas.microsoft.com/office/powerpoint/2010/main" val="1445100225"/>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188640"/>
            <a:ext cx="8229600" cy="1143000"/>
          </a:xfrm>
        </p:spPr>
        <p:txBody>
          <a:bodyPr/>
          <a:lstStyle/>
          <a:p>
            <a:pPr algn="ctr"/>
            <a:r>
              <a:rPr lang="ar-SA" dirty="0" smtClean="0"/>
              <a:t>عناصر وعمليات الإقناع</a:t>
            </a:r>
            <a:endParaRPr lang="ar-SA" dirty="0"/>
          </a:p>
        </p:txBody>
      </p:sp>
      <p:graphicFrame>
        <p:nvGraphicFramePr>
          <p:cNvPr id="4" name="عنصر نائب للمحتوى 3"/>
          <p:cNvGraphicFramePr>
            <a:graphicFrameLocks noGrp="1"/>
          </p:cNvGraphicFramePr>
          <p:nvPr>
            <p:ph sz="quarter" idx="1"/>
            <p:extLst>
              <p:ext uri="{D42A27DB-BD31-4B8C-83A1-F6EECF244321}">
                <p14:modId xmlns:p14="http://schemas.microsoft.com/office/powerpoint/2010/main" val="2364097310"/>
              </p:ext>
            </p:extLst>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ربع نص 4"/>
          <p:cNvSpPr txBox="1"/>
          <p:nvPr/>
        </p:nvSpPr>
        <p:spPr>
          <a:xfrm>
            <a:off x="7956376" y="1916832"/>
            <a:ext cx="1080120" cy="646331"/>
          </a:xfrm>
          <a:prstGeom prst="rect">
            <a:avLst/>
          </a:prstGeom>
          <a:noFill/>
        </p:spPr>
        <p:txBody>
          <a:bodyPr wrap="square" rtlCol="1">
            <a:spAutoFit/>
          </a:bodyPr>
          <a:lstStyle/>
          <a:p>
            <a:r>
              <a:rPr lang="ar-SA" dirty="0" smtClean="0"/>
              <a:t>المتغيرات المستقلة</a:t>
            </a:r>
            <a:endParaRPr lang="ar-SA" dirty="0"/>
          </a:p>
        </p:txBody>
      </p:sp>
      <p:sp>
        <p:nvSpPr>
          <p:cNvPr id="6" name="مربع نص 5"/>
          <p:cNvSpPr txBox="1"/>
          <p:nvPr/>
        </p:nvSpPr>
        <p:spPr>
          <a:xfrm>
            <a:off x="3707904" y="1772816"/>
            <a:ext cx="1512168" cy="369332"/>
          </a:xfrm>
          <a:prstGeom prst="rect">
            <a:avLst/>
          </a:prstGeom>
          <a:noFill/>
        </p:spPr>
        <p:txBody>
          <a:bodyPr wrap="square" rtlCol="1">
            <a:spAutoFit/>
          </a:bodyPr>
          <a:lstStyle/>
          <a:p>
            <a:r>
              <a:rPr lang="ar-SA" dirty="0" smtClean="0"/>
              <a:t>العمليات الوسيطة</a:t>
            </a:r>
            <a:endParaRPr lang="ar-SA" dirty="0"/>
          </a:p>
        </p:txBody>
      </p:sp>
      <p:sp>
        <p:nvSpPr>
          <p:cNvPr id="7" name="مربع نص 6"/>
          <p:cNvSpPr txBox="1"/>
          <p:nvPr/>
        </p:nvSpPr>
        <p:spPr>
          <a:xfrm>
            <a:off x="1259632" y="3164107"/>
            <a:ext cx="792088" cy="369332"/>
          </a:xfrm>
          <a:prstGeom prst="rect">
            <a:avLst/>
          </a:prstGeom>
          <a:noFill/>
        </p:spPr>
        <p:txBody>
          <a:bodyPr wrap="square" rtlCol="1">
            <a:spAutoFit/>
          </a:bodyPr>
          <a:lstStyle/>
          <a:p>
            <a:r>
              <a:rPr lang="ar-SA" dirty="0" smtClean="0"/>
              <a:t>النتائج</a:t>
            </a:r>
            <a:endParaRPr lang="ar-SA" dirty="0"/>
          </a:p>
        </p:txBody>
      </p:sp>
      <p:sp>
        <p:nvSpPr>
          <p:cNvPr id="8" name="مربع نص 7"/>
          <p:cNvSpPr txBox="1"/>
          <p:nvPr/>
        </p:nvSpPr>
        <p:spPr>
          <a:xfrm>
            <a:off x="3347864" y="3533439"/>
            <a:ext cx="1872208" cy="646331"/>
          </a:xfrm>
          <a:prstGeom prst="rect">
            <a:avLst/>
          </a:prstGeom>
          <a:noFill/>
        </p:spPr>
        <p:txBody>
          <a:bodyPr wrap="square" rtlCol="1">
            <a:spAutoFit/>
          </a:bodyPr>
          <a:lstStyle/>
          <a:p>
            <a:r>
              <a:rPr lang="ar-SA" dirty="0" smtClean="0"/>
              <a:t>ليست مستقلة وإنما متفاعلة معا</a:t>
            </a:r>
            <a:endParaRPr lang="ar-SA" dirty="0"/>
          </a:p>
        </p:txBody>
      </p:sp>
      <p:sp>
        <p:nvSpPr>
          <p:cNvPr id="9" name="مربع نص 8"/>
          <p:cNvSpPr txBox="1"/>
          <p:nvPr/>
        </p:nvSpPr>
        <p:spPr>
          <a:xfrm>
            <a:off x="7812360" y="2996952"/>
            <a:ext cx="1080120" cy="1200329"/>
          </a:xfrm>
          <a:prstGeom prst="rect">
            <a:avLst/>
          </a:prstGeom>
          <a:noFill/>
        </p:spPr>
        <p:txBody>
          <a:bodyPr wrap="square" rtlCol="1">
            <a:spAutoFit/>
          </a:bodyPr>
          <a:lstStyle/>
          <a:p>
            <a:r>
              <a:rPr lang="ar-SA" dirty="0" smtClean="0"/>
              <a:t>متغيرات يتحكم بها مصمم الإقناع</a:t>
            </a:r>
            <a:endParaRPr lang="ar-SA" dirty="0"/>
          </a:p>
        </p:txBody>
      </p:sp>
    </p:spTree>
    <p:extLst>
      <p:ext uri="{BB962C8B-B14F-4D97-AF65-F5344CB8AC3E}">
        <p14:creationId xmlns:p14="http://schemas.microsoft.com/office/powerpoint/2010/main" val="1844023198"/>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تأثيرات خصائص عناصر الاتصال </a:t>
            </a:r>
            <a:r>
              <a:rPr lang="ar-SA" dirty="0" err="1" smtClean="0"/>
              <a:t>الإقناعي</a:t>
            </a:r>
            <a:endParaRPr lang="ar-SA" dirty="0"/>
          </a:p>
        </p:txBody>
      </p:sp>
      <p:sp>
        <p:nvSpPr>
          <p:cNvPr id="3" name="عنصر نائب للمحتوى 2"/>
          <p:cNvSpPr>
            <a:spLocks noGrp="1"/>
          </p:cNvSpPr>
          <p:nvPr>
            <p:ph sz="quarter" idx="1"/>
          </p:nvPr>
        </p:nvSpPr>
        <p:spPr/>
        <p:txBody>
          <a:bodyPr>
            <a:normAutofit lnSpcReduction="10000"/>
          </a:bodyPr>
          <a:lstStyle/>
          <a:p>
            <a:r>
              <a:rPr lang="ar-SA" sz="2400" dirty="0" smtClean="0"/>
              <a:t>الكشف عن الخصائص المهمة في كل عنصر من عناصر الاتصال.</a:t>
            </a:r>
          </a:p>
          <a:p>
            <a:r>
              <a:rPr lang="ar-SA" sz="2400" b="1" dirty="0" smtClean="0"/>
              <a:t>اولاً: خصائص المصدر:</a:t>
            </a:r>
            <a:r>
              <a:rPr lang="ar-SA" sz="2000" dirty="0" smtClean="0"/>
              <a:t> له تأثير مستقل عن خصائص أي عنصر من عناصر الاتصال</a:t>
            </a:r>
          </a:p>
          <a:p>
            <a:pPr>
              <a:buFont typeface="Wingdings" panose="05000000000000000000" pitchFamily="2" charset="2"/>
              <a:buChar char="v"/>
            </a:pPr>
            <a:r>
              <a:rPr lang="ar-SA" sz="2000" b="1" dirty="0" smtClean="0"/>
              <a:t>مصداقية المصدر: </a:t>
            </a:r>
            <a:r>
              <a:rPr lang="ar-SA" sz="2000" dirty="0" smtClean="0"/>
              <a:t>من أهم الخصائص المصدر المؤثرة مصداقية المصدر كما يدركها المتلقون  فالخبرة المدركة بالمصدر وموثوقيته تزيد من المصداقية وتقل كلما وجد المتلقي مصلحة للمصدر في ذلك. كما إنها تؤثر في مواقف معينة دون غيرها. وخلاصة الدراسات حول مصداقية المصدر</a:t>
            </a:r>
          </a:p>
          <a:p>
            <a:pPr>
              <a:buFont typeface="Wingdings" panose="05000000000000000000" pitchFamily="2" charset="2"/>
              <a:buChar char="v"/>
            </a:pPr>
            <a:r>
              <a:rPr lang="ar-SA" sz="2000" dirty="0" smtClean="0"/>
              <a:t>- يدرك الناس الاتصال </a:t>
            </a:r>
            <a:r>
              <a:rPr lang="ar-SA" sz="2000" dirty="0" err="1" smtClean="0"/>
              <a:t>الاقناعي</a:t>
            </a:r>
            <a:r>
              <a:rPr lang="ar-SA" sz="2000" dirty="0" smtClean="0"/>
              <a:t> ذا المصادر منخفضة المصداقية على أنه أكثر تحيزاً </a:t>
            </a:r>
          </a:p>
          <a:p>
            <a:pPr>
              <a:buFont typeface="Wingdings" panose="05000000000000000000" pitchFamily="2" charset="2"/>
              <a:buChar char="v"/>
            </a:pPr>
            <a:r>
              <a:rPr lang="ar-SA" sz="2000" dirty="0" smtClean="0"/>
              <a:t>- للمصادر  ذات الموثوقية العالية تأثير أقوى على أراء المتلقين.</a:t>
            </a:r>
          </a:p>
          <a:p>
            <a:pPr>
              <a:buFont typeface="Wingdings" panose="05000000000000000000" pitchFamily="2" charset="2"/>
              <a:buChar char="v"/>
            </a:pPr>
            <a:r>
              <a:rPr lang="ar-SA" sz="2000" dirty="0" smtClean="0"/>
              <a:t>وهناك نقطة </a:t>
            </a:r>
            <a:r>
              <a:rPr lang="ar-SA" sz="2000" b="1" dirty="0" smtClean="0"/>
              <a:t>هامة تسمى بأثر النائم</a:t>
            </a:r>
            <a:r>
              <a:rPr lang="ar-SA" sz="2000" dirty="0" smtClean="0"/>
              <a:t>: وهي إن التأثيرات الإيجابية  للاتصال ذي المصدر عالي الوثوق قد تزول بعد فترة زمنية نتيجة نسيان مصدرها وكذلك للتأثيرات السلبية يضعف تأثيرها بزوال تأثير المصداقية.</a:t>
            </a:r>
          </a:p>
          <a:p>
            <a:pPr>
              <a:buFont typeface="Wingdings" panose="05000000000000000000" pitchFamily="2" charset="2"/>
              <a:buChar char="v"/>
            </a:pPr>
            <a:r>
              <a:rPr lang="ar-SA" sz="2000" b="1" dirty="0" smtClean="0"/>
              <a:t>جاذبية المصدر:</a:t>
            </a:r>
            <a:r>
              <a:rPr lang="ar-SA" sz="2000" dirty="0" smtClean="0"/>
              <a:t> المقصود الجاذبية الفيزيقية أو ما يسمى بالصورة النمطية للجاذبية الفيزيقية  أي أن الشخص الجذاب يمكن إدراكه على إنه ذكي ومخلص واجتماعي, وقد بينت الدراسات إن درجة تأثير الجاذبية يختلف من موقف لأخر.</a:t>
            </a:r>
            <a:endParaRPr lang="ar-SA" sz="2000" b="1" dirty="0" smtClean="0"/>
          </a:p>
          <a:p>
            <a:pPr marL="0" indent="0">
              <a:buNone/>
            </a:pPr>
            <a:endParaRPr lang="ar-SA" sz="2000" dirty="0"/>
          </a:p>
        </p:txBody>
      </p:sp>
    </p:spTree>
    <p:extLst>
      <p:ext uri="{BB962C8B-B14F-4D97-AF65-F5344CB8AC3E}">
        <p14:creationId xmlns:p14="http://schemas.microsoft.com/office/powerpoint/2010/main" val="1326918143"/>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خصائص الرسالة</a:t>
            </a:r>
            <a:endParaRPr lang="ar-SA" dirty="0"/>
          </a:p>
        </p:txBody>
      </p:sp>
      <p:sp>
        <p:nvSpPr>
          <p:cNvPr id="3" name="عنصر نائب للمحتوى 2"/>
          <p:cNvSpPr>
            <a:spLocks noGrp="1"/>
          </p:cNvSpPr>
          <p:nvPr>
            <p:ph sz="quarter" idx="1"/>
          </p:nvPr>
        </p:nvSpPr>
        <p:spPr/>
        <p:txBody>
          <a:bodyPr>
            <a:normAutofit fontScale="92500" lnSpcReduction="10000"/>
          </a:bodyPr>
          <a:lstStyle/>
          <a:p>
            <a:r>
              <a:rPr lang="ar-SA" sz="2000" b="1" dirty="0" smtClean="0"/>
              <a:t>أولاً: خصائص الحجة في الاتصال </a:t>
            </a:r>
            <a:r>
              <a:rPr lang="ar-SA" sz="2000" b="1" dirty="0" err="1" smtClean="0"/>
              <a:t>الإقناعي</a:t>
            </a:r>
            <a:r>
              <a:rPr lang="ar-SA" sz="2000" b="1" dirty="0" smtClean="0"/>
              <a:t> </a:t>
            </a:r>
            <a:r>
              <a:rPr lang="ar-SA" sz="2000" dirty="0" smtClean="0"/>
              <a:t>: هناك أربع خصائص ولكل منها تأثيراته على درجة تأثر اتجاه المتلقي نحو موضوع الرسالة.</a:t>
            </a:r>
          </a:p>
          <a:p>
            <a:r>
              <a:rPr lang="ar-SA" sz="2000" b="1" dirty="0" smtClean="0"/>
              <a:t>1- عدد الحجج</a:t>
            </a:r>
            <a:r>
              <a:rPr lang="ar-SA" sz="2000" dirty="0" smtClean="0"/>
              <a:t>: تعدد الحجج يزيد من تأثير الرسالة, لثقتهم بالمصدر إنه ذو خبرة فيما يتحدث, ولكن من المكن أن تفقد الرسالة تأثيرها في حال التكرار الملل .</a:t>
            </a:r>
          </a:p>
          <a:p>
            <a:r>
              <a:rPr lang="ar-SA" sz="2000" b="1" dirty="0" smtClean="0"/>
              <a:t>2- درجة اختلاف حجة الرسالة عن اتجاه المتلقي</a:t>
            </a:r>
            <a:r>
              <a:rPr lang="ar-SA" sz="2000" dirty="0" smtClean="0"/>
              <a:t>: إن الاختلاف يكون مؤثراً إلى درجة ما وبعدها يفقد قوته, وذلك لأن النشاط الذهني للمتلقين عندما يتفاعلون مع المعلومات والمثيرات الاجتماعية لا يقبلون كل ما ينقل لهم بسلبية وإنما هناك شروط لهذا القبول..</a:t>
            </a:r>
          </a:p>
          <a:p>
            <a:r>
              <a:rPr lang="ar-SA" sz="2000" b="1" dirty="0" smtClean="0"/>
              <a:t>3- تقديم حجج تدعم الاتجاه المرغوب أو تقديم حجج مضادة للاتجاه غير المرغوب</a:t>
            </a:r>
            <a:r>
              <a:rPr lang="ar-SA" sz="2000" dirty="0" smtClean="0"/>
              <a:t>: عندما يكون هناك رأيين متناقضين وتريد أن تقنع أحد ما بواحد منهما فهل من الأفضل أن تسوق الأدلة التي تدعم الرأي المفضل ولا تتحدث عن الرأي الأخر؟</a:t>
            </a:r>
          </a:p>
          <a:p>
            <a:r>
              <a:rPr lang="ar-SA" sz="2000" b="1" dirty="0" smtClean="0"/>
              <a:t>الجواب</a:t>
            </a:r>
            <a:r>
              <a:rPr lang="ar-SA" sz="2000" dirty="0" smtClean="0"/>
              <a:t>: حسب اتجاهات المتلقين فإذا كانت اتجاهاتهم متفقة مع الرأي الأفضل عدم مناقشة الرأي المضاد, ولكن عندما يكون هناك احتمالية أن يتعرض المتلقون في المستقبل للرأي فمن الأفضل إثارته ودحضه وهذا ما </a:t>
            </a:r>
            <a:r>
              <a:rPr lang="ar-SA" sz="2000" dirty="0" smtClean="0"/>
              <a:t>تقترحه نظرية </a:t>
            </a:r>
            <a:r>
              <a:rPr lang="ar-SA" sz="2000" dirty="0"/>
              <a:t>التحصين </a:t>
            </a:r>
            <a:r>
              <a:rPr lang="ar-SA" sz="2000" dirty="0" err="1" smtClean="0"/>
              <a:t>ل</a:t>
            </a:r>
            <a:r>
              <a:rPr lang="ar-SA" sz="2000" dirty="0" err="1" smtClean="0"/>
              <a:t>مغواير</a:t>
            </a:r>
            <a:r>
              <a:rPr lang="ar-SA" sz="2000" dirty="0" smtClean="0"/>
              <a:t>.</a:t>
            </a:r>
            <a:endParaRPr lang="ar-SA" sz="2000" dirty="0" smtClean="0"/>
          </a:p>
          <a:p>
            <a:r>
              <a:rPr lang="ar-SA" sz="2000" b="1" dirty="0" smtClean="0"/>
              <a:t>4- الحجة الضمنية والحجة الصريحة</a:t>
            </a:r>
            <a:r>
              <a:rPr lang="ar-SA" sz="2000" dirty="0" smtClean="0"/>
              <a:t>: بالطبع من الأفضل التقديم بوضوح وبشكل صريح وسبب في ذلك إنه ليس لدى كل الناس الدرجة نفسها من الدافعية للتفكير في محتوى الرسالة وحجتها</a:t>
            </a:r>
          </a:p>
          <a:p>
            <a:endParaRPr lang="ar-SA" sz="2000" dirty="0"/>
          </a:p>
        </p:txBody>
      </p:sp>
    </p:spTree>
    <p:extLst>
      <p:ext uri="{BB962C8B-B14F-4D97-AF65-F5344CB8AC3E}">
        <p14:creationId xmlns:p14="http://schemas.microsoft.com/office/powerpoint/2010/main" val="2337432284"/>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خصائص الرسالة</a:t>
            </a:r>
            <a:endParaRPr lang="ar-SA" dirty="0"/>
          </a:p>
        </p:txBody>
      </p:sp>
      <p:sp>
        <p:nvSpPr>
          <p:cNvPr id="3" name="عنصر نائب للمحتوى 2"/>
          <p:cNvSpPr>
            <a:spLocks noGrp="1"/>
          </p:cNvSpPr>
          <p:nvPr>
            <p:ph sz="quarter" idx="1"/>
          </p:nvPr>
        </p:nvSpPr>
        <p:spPr/>
        <p:txBody>
          <a:bodyPr>
            <a:normAutofit fontScale="92500" lnSpcReduction="20000"/>
          </a:bodyPr>
          <a:lstStyle/>
          <a:p>
            <a:r>
              <a:rPr lang="ar-SA" sz="2400" b="1" dirty="0" smtClean="0"/>
              <a:t>ثانياً: استثارة الرسالة للانفعالات:</a:t>
            </a:r>
            <a:r>
              <a:rPr lang="ar-SA" sz="2400" dirty="0" smtClean="0"/>
              <a:t> هل اعتماد الرسالة على الاستثارة الانفعالية يجعلها مؤثرة, وما مدى هذا التأثير؟</a:t>
            </a:r>
          </a:p>
          <a:p>
            <a:r>
              <a:rPr lang="ar-SA" sz="2400" dirty="0" smtClean="0"/>
              <a:t>يمكن للرسائل </a:t>
            </a:r>
            <a:r>
              <a:rPr lang="ar-SA" sz="2400" dirty="0" err="1" smtClean="0"/>
              <a:t>الاقناعية</a:t>
            </a:r>
            <a:r>
              <a:rPr lang="ar-SA" sz="2400" dirty="0" smtClean="0"/>
              <a:t> أن تتضمن إثارة خوف أو تقزز, أو إثارة سعادة وبهجة كما يحدث في الإعلانات وبالتالي يكون لها تأثير أقوى.</a:t>
            </a:r>
          </a:p>
          <a:p>
            <a:r>
              <a:rPr lang="ar-SA" sz="2400" b="1" dirty="0" smtClean="0"/>
              <a:t>- إثارة الرسالة لمشاعر الخوف عند المتلقي</a:t>
            </a:r>
            <a:r>
              <a:rPr lang="ar-SA" sz="2400" dirty="0" smtClean="0"/>
              <a:t>: هل كلما زادت استثارة الخوف زاد تأثير الرسالة على اتجاهات المتلقيين, الجواب نعم ولكن ليس دائماً. بل يمكن تؤدي للعكس.</a:t>
            </a:r>
          </a:p>
          <a:p>
            <a:r>
              <a:rPr lang="ar-SA" sz="2400" dirty="0" smtClean="0"/>
              <a:t>-</a:t>
            </a:r>
            <a:r>
              <a:rPr lang="ar-SA" sz="2400" b="1" dirty="0" smtClean="0"/>
              <a:t>إذا اعتمدت الرسالة على إثارة الخوف فقط :</a:t>
            </a:r>
            <a:r>
              <a:rPr lang="ar-SA" sz="2400" dirty="0" smtClean="0"/>
              <a:t>فإن درجة متوسطة منه يكون تأثيرها أقوى من تأثير درجة عالية أو منخفضة من إثارة الخوف, </a:t>
            </a:r>
            <a:r>
              <a:rPr lang="ar-SA" sz="2400" b="1" dirty="0" smtClean="0"/>
              <a:t>- </a:t>
            </a:r>
            <a:r>
              <a:rPr lang="ar-SA" sz="2400" b="1" dirty="0" smtClean="0"/>
              <a:t>إذا جمعت الرسالة بين إثارة الخوف والمعلومات: </a:t>
            </a:r>
            <a:r>
              <a:rPr lang="ar-SA" sz="2400" dirty="0" smtClean="0"/>
              <a:t>تصبح العلاقة بين الخوف والتأثير علاقة طردية</a:t>
            </a:r>
            <a:r>
              <a:rPr lang="ar-SA" sz="2400" dirty="0" smtClean="0"/>
              <a:t>. كلما زادت درجة الخوف زاد تأثير الرسالة. ولكن بعض الدراسات أشارت إلى أن العلاقة منحنية بينهما بين درجة الخوف الذي تثيره الرسالة وبين درجة تغير الاتجاه.</a:t>
            </a:r>
          </a:p>
          <a:p>
            <a:r>
              <a:rPr lang="ar-SA" sz="2400" b="1" dirty="0"/>
              <a:t>ويمكن تفسير ذلك </a:t>
            </a:r>
            <a:r>
              <a:rPr lang="ar-SA" sz="2400" b="1" dirty="0" smtClean="0"/>
              <a:t>بأنها علاقة </a:t>
            </a:r>
            <a:r>
              <a:rPr lang="ar-SA" sz="2400" b="1" smtClean="0"/>
              <a:t>منحنية:</a:t>
            </a:r>
            <a:r>
              <a:rPr lang="ar-SA" sz="2400" smtClean="0"/>
              <a:t> </a:t>
            </a:r>
            <a:r>
              <a:rPr lang="ar-SA" sz="2400"/>
              <a:t>في </a:t>
            </a:r>
            <a:r>
              <a:rPr lang="ar-SA" sz="2400" smtClean="0"/>
              <a:t>حال </a:t>
            </a:r>
            <a:r>
              <a:rPr lang="ar-SA" sz="2400" dirty="0"/>
              <a:t>الاستثارة </a:t>
            </a:r>
            <a:r>
              <a:rPr lang="ar-SA" sz="2400" dirty="0" smtClean="0"/>
              <a:t>الخوف العالية </a:t>
            </a:r>
            <a:r>
              <a:rPr lang="ar-SA" sz="2400" dirty="0"/>
              <a:t>فأنها تقلل من التركيز على محتوى الرسالة, وقد لا يتقبلها المتلقي لأنه يعرفها مبالغ فيها, وفي حالة درجة منخفضة فإنها لن تثير اهتمام المتلقي في حين درجة متوسطة تؤدي إلى التركيز على المحتوى.</a:t>
            </a:r>
          </a:p>
          <a:p>
            <a:endParaRPr lang="ar-SA" sz="2400" b="1" dirty="0"/>
          </a:p>
        </p:txBody>
      </p:sp>
    </p:spTree>
    <p:extLst>
      <p:ext uri="{BB962C8B-B14F-4D97-AF65-F5344CB8AC3E}">
        <p14:creationId xmlns:p14="http://schemas.microsoft.com/office/powerpoint/2010/main" val="609371004"/>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خصائص الرسالة</a:t>
            </a:r>
            <a:endParaRPr lang="ar-SA" dirty="0"/>
          </a:p>
        </p:txBody>
      </p:sp>
      <p:sp>
        <p:nvSpPr>
          <p:cNvPr id="3" name="عنصر نائب للمحتوى 2"/>
          <p:cNvSpPr>
            <a:spLocks noGrp="1"/>
          </p:cNvSpPr>
          <p:nvPr>
            <p:ph sz="quarter" idx="1"/>
          </p:nvPr>
        </p:nvSpPr>
        <p:spPr/>
        <p:txBody>
          <a:bodyPr/>
          <a:lstStyle/>
          <a:p>
            <a:pPr>
              <a:buFont typeface="Wingdings" panose="05000000000000000000" pitchFamily="2" charset="2"/>
              <a:buChar char="v"/>
            </a:pPr>
            <a:r>
              <a:rPr lang="ar-SA" sz="2400" b="1" dirty="0" smtClean="0"/>
              <a:t>التناسب بين محتوى الرسالة العاطفي والذهني واتجاه المتلقي</a:t>
            </a:r>
            <a:r>
              <a:rPr lang="ar-SA" dirty="0" smtClean="0"/>
              <a:t>: </a:t>
            </a:r>
            <a:r>
              <a:rPr lang="ar-SA" sz="2400" dirty="0" smtClean="0"/>
              <a:t>يكون هناك تفاعل بين محتوى الرسالة ونوع الاتجاه من حيث مكوناته(ذهني, عاطفي) فعندما يكون الاتجاه المقصود بالتأثير يعتمد على المعتقدات والأفكار فإن تأثير الرسالة يكون أقل إذا اعتمدت على استثارة الانفعالات والعكس صحيح. فإن </a:t>
            </a:r>
            <a:r>
              <a:rPr lang="ar-SA" sz="2400" dirty="0" err="1" smtClean="0"/>
              <a:t>الإستثارة</a:t>
            </a:r>
            <a:r>
              <a:rPr lang="ar-SA" sz="2400" dirty="0" smtClean="0"/>
              <a:t> الرسالة </a:t>
            </a:r>
            <a:r>
              <a:rPr lang="ar-SA" sz="2400" dirty="0" err="1" smtClean="0"/>
              <a:t>الاقناعية</a:t>
            </a:r>
            <a:r>
              <a:rPr lang="ar-SA" sz="2400" dirty="0" smtClean="0"/>
              <a:t>  للانفعالات ليست مؤثرة إذا كان الاتجاه قد بني على مكونات ذهنية كالاعتقادات والمعلومات. </a:t>
            </a:r>
            <a:endParaRPr lang="ar-SA" sz="2400"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3861048"/>
            <a:ext cx="4248472" cy="2996952"/>
          </a:xfrm>
          <a:prstGeom prst="rect">
            <a:avLst/>
          </a:prstGeom>
        </p:spPr>
      </p:pic>
    </p:spTree>
    <p:extLst>
      <p:ext uri="{BB962C8B-B14F-4D97-AF65-F5344CB8AC3E}">
        <p14:creationId xmlns:p14="http://schemas.microsoft.com/office/powerpoint/2010/main" val="2842064556"/>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خصائص المستقبل وحالاته النفسية</a:t>
            </a:r>
            <a:endParaRPr lang="ar-SA" dirty="0"/>
          </a:p>
        </p:txBody>
      </p:sp>
      <p:sp>
        <p:nvSpPr>
          <p:cNvPr id="3" name="عنصر نائب للمحتوى 2"/>
          <p:cNvSpPr>
            <a:spLocks noGrp="1"/>
          </p:cNvSpPr>
          <p:nvPr>
            <p:ph sz="quarter" idx="1"/>
          </p:nvPr>
        </p:nvSpPr>
        <p:spPr/>
        <p:txBody>
          <a:bodyPr/>
          <a:lstStyle/>
          <a:p>
            <a:r>
              <a:rPr lang="ar-SA" sz="2000" b="1" dirty="0" smtClean="0"/>
              <a:t>الحالة العاطفية- المزاجية والدافعية عند المتلقي: </a:t>
            </a:r>
            <a:r>
              <a:rPr lang="ar-SA" sz="2000" dirty="0" smtClean="0"/>
              <a:t>إن الفرد ليس مجرد متلقي للتأثيرات الخارجية وإنما تؤثر حالته العاطفية:</a:t>
            </a:r>
          </a:p>
          <a:p>
            <a:r>
              <a:rPr lang="ar-SA" sz="2000" b="1" dirty="0" smtClean="0"/>
              <a:t>- المزاج وتأثير الاتصال </a:t>
            </a:r>
            <a:r>
              <a:rPr lang="ar-SA" sz="2000" b="1" dirty="0" err="1" smtClean="0"/>
              <a:t>الإقناعي</a:t>
            </a:r>
            <a:r>
              <a:rPr lang="ar-SA" sz="2000" b="1" dirty="0" smtClean="0"/>
              <a:t>: </a:t>
            </a:r>
            <a:r>
              <a:rPr lang="ar-SA" sz="2000" dirty="0" smtClean="0"/>
              <a:t>إن الحالة العاطفية وحالة المزاج لحظة تعرضه للرسالة تؤثر في احتمال نجاح هذه الرسالة في التأثير على اتجاهاته. وخاصة عندما يتم إشباع الحاجات كالطعام والأمن (عشاء العمل) التأثير يكون أقوى مما لو كانت جلسة رسمية. </a:t>
            </a:r>
          </a:p>
          <a:p>
            <a:r>
              <a:rPr lang="ar-SA" sz="2000" b="1" dirty="0" smtClean="0"/>
              <a:t>- الدافعية</a:t>
            </a:r>
            <a:r>
              <a:rPr lang="ar-SA" sz="2000" dirty="0" smtClean="0"/>
              <a:t>: إن الرسائل </a:t>
            </a:r>
            <a:r>
              <a:rPr lang="ar-SA" sz="2000" dirty="0" err="1" smtClean="0"/>
              <a:t>الإقناعية</a:t>
            </a:r>
            <a:r>
              <a:rPr lang="ar-SA" sz="2000" dirty="0" smtClean="0"/>
              <a:t> يجب أن توجه إلى الأفراد الذين يتوقع أن يكون لديهم اهتمام شخصي بموضوعها</a:t>
            </a:r>
            <a:r>
              <a:rPr lang="ar-SA" dirty="0" smtClean="0"/>
              <a:t> </a:t>
            </a:r>
            <a:r>
              <a:rPr lang="ar-SA" sz="2000" dirty="0" smtClean="0"/>
              <a:t>والبرامج الدعائية الذكية هي التي توجد هذا الاهتمام إن لم يكن موجود. لذلك نسأل ما الطريقة التي يمكن من خلالها أن تؤثر الرسالة </a:t>
            </a:r>
            <a:r>
              <a:rPr lang="ar-SA" sz="2000" dirty="0" err="1" smtClean="0"/>
              <a:t>الاقناعية</a:t>
            </a:r>
            <a:r>
              <a:rPr lang="ar-SA" sz="2000" dirty="0" smtClean="0"/>
              <a:t> في الفرد غير المهتم وقد بينت الدراسات: أن الأفراد الذين لديهم اهتمام شخصي بموضوع الرسالة </a:t>
            </a:r>
            <a:r>
              <a:rPr lang="ar-SA" sz="2000" dirty="0" err="1" smtClean="0"/>
              <a:t>الإقناعية</a:t>
            </a:r>
            <a:r>
              <a:rPr lang="ar-SA" sz="2000" dirty="0" smtClean="0"/>
              <a:t> يتأثرون أكثر بالرسائل التي تعتمد الحجة وقوة الأفكار, بينما يتأثر الأفراد غير المهتمين بموضوع الرسالة أكثر بالرسائل التي تعتمد على إثارة الجوانب العاطفية مثل الخوف أو جاذبية المصدر.</a:t>
            </a:r>
            <a:endParaRPr lang="ar-SA" sz="2000" dirty="0"/>
          </a:p>
        </p:txBody>
      </p:sp>
    </p:spTree>
    <p:extLst>
      <p:ext uri="{BB962C8B-B14F-4D97-AF65-F5344CB8AC3E}">
        <p14:creationId xmlns:p14="http://schemas.microsoft.com/office/powerpoint/2010/main" val="1920141372"/>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dirty="0" smtClean="0"/>
              <a:t>سمات الشخصية للمتلقين والاستجابة للاتصال </a:t>
            </a:r>
            <a:r>
              <a:rPr lang="ar-SA" dirty="0" err="1" smtClean="0"/>
              <a:t>الإقناعي</a:t>
            </a:r>
            <a:endParaRPr lang="ar-SA" dirty="0"/>
          </a:p>
        </p:txBody>
      </p:sp>
      <p:sp>
        <p:nvSpPr>
          <p:cNvPr id="3" name="عنصر نائب للمحتوى 2"/>
          <p:cNvSpPr>
            <a:spLocks noGrp="1"/>
          </p:cNvSpPr>
          <p:nvPr>
            <p:ph sz="quarter" idx="1"/>
          </p:nvPr>
        </p:nvSpPr>
        <p:spPr/>
        <p:txBody>
          <a:bodyPr>
            <a:normAutofit lnSpcReduction="10000"/>
          </a:bodyPr>
          <a:lstStyle/>
          <a:p>
            <a:r>
              <a:rPr lang="ar-SA" sz="2000" dirty="0" smtClean="0"/>
              <a:t>- </a:t>
            </a:r>
            <a:r>
              <a:rPr lang="ar-SA" sz="2000" b="1" dirty="0" smtClean="0"/>
              <a:t>رصد الذات وقابلية الإقناع</a:t>
            </a:r>
            <a:r>
              <a:rPr lang="ar-SA" sz="2000" dirty="0" smtClean="0"/>
              <a:t>: الأفراد الذين لديهم درجة عالية من رصد الذات يتأثرون بأنواع معينة من الاتصال </a:t>
            </a:r>
            <a:r>
              <a:rPr lang="ar-SA" sz="2000" dirty="0" err="1" smtClean="0"/>
              <a:t>الإقناعي</a:t>
            </a:r>
            <a:r>
              <a:rPr lang="ar-SA" sz="2000" dirty="0" smtClean="0"/>
              <a:t> تختلف عن تلك التي يتأثر بها من لديهم درجة منخفضة. ويعني رصد الذات قدرة الفرد على ملاحظة وضبط سلوكهم التعبيري أثناء تقديم الذات. فالذين حصلوا على درجات عالية على مقياس رصد الذات تأثروا بالإعلانات التي توظف نظرة الآخرين للفرد أو تقييمهم له, بينما تأثر الأفراد الذين حصلوا على درجات منخفضة على المقياس تأثروا بالإعلانات التي تبرز الجودة والخصوصية للسلعة المعلن عنها.  </a:t>
            </a:r>
          </a:p>
          <a:p>
            <a:r>
              <a:rPr lang="ar-SA" sz="2000" b="1" dirty="0" smtClean="0"/>
              <a:t>الحاجة للذهن وقابلية الإقناع</a:t>
            </a:r>
            <a:r>
              <a:rPr lang="ar-SA" sz="2000" dirty="0" smtClean="0"/>
              <a:t>: إن الأفراد الذين يمارسون جهد ذهني أقل لفهم الأحداث المحيطة بهم يختلفون عن الأفراد الذين يبذلون جهد أكبر من حيث تأثرهم بالرسائل </a:t>
            </a:r>
            <a:r>
              <a:rPr lang="ar-SA" sz="2000" dirty="0" err="1" smtClean="0"/>
              <a:t>الإقناعية</a:t>
            </a:r>
            <a:r>
              <a:rPr lang="ar-SA" sz="2000" dirty="0" smtClean="0"/>
              <a:t>,  فمن لديهم درجة عالية </a:t>
            </a:r>
            <a:r>
              <a:rPr lang="ar-SA" sz="2000" dirty="0"/>
              <a:t> </a:t>
            </a:r>
            <a:r>
              <a:rPr lang="ar-SA" sz="2000" dirty="0" smtClean="0"/>
              <a:t>في الذهن قيموا الحجة الضعيفة على أنها سلبية. فإن للذكاء أثر على معالجة المعلومات وبالتالي يؤثر في استجابة الفرد </a:t>
            </a:r>
            <a:r>
              <a:rPr lang="ar-SA" sz="2000" dirty="0" err="1" smtClean="0"/>
              <a:t>للإتصال</a:t>
            </a:r>
            <a:r>
              <a:rPr lang="ar-SA" sz="2000" dirty="0" smtClean="0"/>
              <a:t> </a:t>
            </a:r>
            <a:r>
              <a:rPr lang="ar-SA" sz="2000" dirty="0" err="1" smtClean="0"/>
              <a:t>الإقناعي</a:t>
            </a:r>
            <a:r>
              <a:rPr lang="ar-SA" sz="2000" dirty="0" smtClean="0"/>
              <a:t>.</a:t>
            </a:r>
          </a:p>
          <a:p>
            <a:r>
              <a:rPr lang="ar-SA" sz="2000" dirty="0" smtClean="0"/>
              <a:t>- </a:t>
            </a:r>
            <a:r>
              <a:rPr lang="ar-SA" sz="2000" b="1" dirty="0" smtClean="0"/>
              <a:t>العمر</a:t>
            </a:r>
            <a:r>
              <a:rPr lang="ar-SA" sz="2000" dirty="0" smtClean="0"/>
              <a:t> والقابلية للإقناع: إن القابلية لتغيير الاتجاهات تستمر مدى العمر متى ما توفرت شروط التغيير. لكن محتوى الرسالة </a:t>
            </a:r>
            <a:r>
              <a:rPr lang="ar-SA" sz="2000" dirty="0" err="1" smtClean="0"/>
              <a:t>الاقناعية</a:t>
            </a:r>
            <a:r>
              <a:rPr lang="ar-SA" sz="2000" dirty="0" smtClean="0"/>
              <a:t> يختلف في حال الكبار عنه في حالة  الصغار.</a:t>
            </a:r>
          </a:p>
          <a:p>
            <a:r>
              <a:rPr lang="ar-SA" sz="2000" b="1" dirty="0" smtClean="0"/>
              <a:t>جنس المتلقي</a:t>
            </a:r>
            <a:r>
              <a:rPr lang="ar-SA" sz="2000" dirty="0" smtClean="0"/>
              <a:t>: إن النساء أكثر قابلية للإقناع من الرجال  وربما يرجع ذلك إلى - التنشئة الاجتماعية - كما وجد ان محتوى الرسالة يؤثر على النساء موضوعات اجتماعية , بينما عكس الرجال يتأثرون بموضوعات الأدوات والسيارات . </a:t>
            </a:r>
            <a:endParaRPr lang="ar-SA" sz="2000" dirty="0"/>
          </a:p>
        </p:txBody>
      </p:sp>
    </p:spTree>
    <p:extLst>
      <p:ext uri="{BB962C8B-B14F-4D97-AF65-F5344CB8AC3E}">
        <p14:creationId xmlns:p14="http://schemas.microsoft.com/office/powerpoint/2010/main" val="3516061300"/>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ساسية">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623</TotalTime>
  <Words>2597</Words>
  <Application>Microsoft Office PowerPoint</Application>
  <PresentationFormat>عرض على الشاشة (3:4)‏</PresentationFormat>
  <Paragraphs>101</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ألوان متوسطة</vt:lpstr>
      <vt:lpstr>الإقناع </vt:lpstr>
      <vt:lpstr>عوامل وعمليات تغير الاتجاهات</vt:lpstr>
      <vt:lpstr>عناصر وعمليات الإقناع</vt:lpstr>
      <vt:lpstr>تأثيرات خصائص عناصر الاتصال الإقناعي</vt:lpstr>
      <vt:lpstr>خصائص الرسالة</vt:lpstr>
      <vt:lpstr>خصائص الرسالة</vt:lpstr>
      <vt:lpstr>خصائص الرسالة</vt:lpstr>
      <vt:lpstr>خصائص المستقبل وحالاته النفسية</vt:lpstr>
      <vt:lpstr>سمات الشخصية للمتلقين والاستجابة للاتصال الإقناعي</vt:lpstr>
      <vt:lpstr>خصائص طريقة الاتصال الإقناعي(المحيط)</vt:lpstr>
      <vt:lpstr>عمليات معالجة المعلومات في تغيير الاتجاهات </vt:lpstr>
      <vt:lpstr>نموذج العاملين لمغواير</vt:lpstr>
      <vt:lpstr>مبررات تطوير نماذج أخرى غير نموذج مغواير</vt:lpstr>
      <vt:lpstr>نموذج مستوى التدقيق المحتمل ونموذج المعالجة الحدسية-المعالجة المنظمة</vt:lpstr>
      <vt:lpstr>نموذج مستوى التدقيق المحتمل</vt:lpstr>
      <vt:lpstr>نموذج مستوى التدقيق المحتمل (تابع) </vt:lpstr>
      <vt:lpstr>نموذج مستوى التدقيق المحتمل (تابع): </vt:lpstr>
      <vt:lpstr>نموذج مستوى التدقيق المحتمل (تابع): </vt:lpstr>
      <vt:lpstr>نموذج مستوى التدقيق المحتمل (تابع): </vt:lpstr>
      <vt:lpstr>اختبارات نموذج مستوى التدقيق المحتمل: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الإقناع</dc:title>
  <dc:creator>asus</dc:creator>
  <cp:lastModifiedBy>Win 7</cp:lastModifiedBy>
  <cp:revision>44</cp:revision>
  <dcterms:created xsi:type="dcterms:W3CDTF">2013-11-16T11:59:35Z</dcterms:created>
  <dcterms:modified xsi:type="dcterms:W3CDTF">2014-11-24T07:11:03Z</dcterms:modified>
</cp:coreProperties>
</file>