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3ACB-22B7-47FE-A9EC-AD7FEA69F35D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08D-E86A-4D87-9BEF-F452C18EC95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3ACB-22B7-47FE-A9EC-AD7FEA69F35D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08D-E86A-4D87-9BEF-F452C18EC95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3ACB-22B7-47FE-A9EC-AD7FEA69F35D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08D-E86A-4D87-9BEF-F452C18EC95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3ACB-22B7-47FE-A9EC-AD7FEA69F35D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08D-E86A-4D87-9BEF-F452C18EC95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3ACB-22B7-47FE-A9EC-AD7FEA69F35D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08D-E86A-4D87-9BEF-F452C18EC95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3ACB-22B7-47FE-A9EC-AD7FEA69F35D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08D-E86A-4D87-9BEF-F452C18EC95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3ACB-22B7-47FE-A9EC-AD7FEA69F35D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08D-E86A-4D87-9BEF-F452C18EC95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3ACB-22B7-47FE-A9EC-AD7FEA69F35D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08D-E86A-4D87-9BEF-F452C18EC95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3ACB-22B7-47FE-A9EC-AD7FEA69F35D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08D-E86A-4D87-9BEF-F452C18EC95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3ACB-22B7-47FE-A9EC-AD7FEA69F35D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08D-E86A-4D87-9BEF-F452C18EC95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3ACB-22B7-47FE-A9EC-AD7FEA69F35D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F08D-E86A-4D87-9BEF-F452C18EC95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03ACB-22B7-47FE-A9EC-AD7FEA69F35D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0F08D-E86A-4D87-9BEF-F452C18EC95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ar-SA" sz="5400" b="1" dirty="0" smtClean="0"/>
              <a:t>القلـقلة</a:t>
            </a:r>
            <a:endParaRPr lang="ar-SA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ar-SA" b="1" u="sng" dirty="0" smtClean="0">
                <a:solidFill>
                  <a:srgbClr val="FF3300"/>
                </a:solidFill>
              </a:rPr>
              <a:t>القلقلة لغـــة</a:t>
            </a:r>
            <a:r>
              <a:rPr lang="ar-SA" b="1" dirty="0" smtClean="0"/>
              <a:t>: التحريك والاضطراب</a:t>
            </a:r>
          </a:p>
          <a:p>
            <a:pPr>
              <a:buNone/>
            </a:pPr>
            <a:r>
              <a:rPr lang="ar-SA" b="1" u="sng" dirty="0" smtClean="0">
                <a:solidFill>
                  <a:srgbClr val="FF3300"/>
                </a:solidFill>
              </a:rPr>
              <a:t>وفي الاصطلاح</a:t>
            </a:r>
            <a:r>
              <a:rPr lang="ar-SA" b="1" dirty="0" smtClean="0"/>
              <a:t>: اضطراب اللسان أو الشفتين بالحرف عند النطق به ساكنا حتى يسمع له نبرة قوية.</a:t>
            </a:r>
          </a:p>
          <a:p>
            <a:pPr>
              <a:buNone/>
            </a:pPr>
            <a:r>
              <a:rPr lang="ar-SA" b="1" u="sng" dirty="0" smtClean="0">
                <a:solidFill>
                  <a:srgbClr val="FF3300"/>
                </a:solidFill>
              </a:rPr>
              <a:t>حروف القلقلـة</a:t>
            </a:r>
            <a:r>
              <a:rPr lang="ar-SA" b="1" dirty="0" smtClean="0"/>
              <a:t>: </a:t>
            </a:r>
            <a:r>
              <a:rPr lang="ar-SA" b="1" dirty="0" smtClean="0">
                <a:solidFill>
                  <a:srgbClr val="0000FF"/>
                </a:solidFill>
              </a:rPr>
              <a:t>خمسة حروف وهي</a:t>
            </a:r>
            <a:r>
              <a:rPr lang="ar-SA" b="1" dirty="0" smtClean="0"/>
              <a:t>   </a:t>
            </a:r>
            <a:r>
              <a:rPr lang="ar-SA" b="1" dirty="0" smtClean="0">
                <a:solidFill>
                  <a:srgbClr val="FF3399"/>
                </a:solidFill>
              </a:rPr>
              <a:t>( </a:t>
            </a:r>
            <a:r>
              <a:rPr lang="ar-SA" b="1" dirty="0" err="1" smtClean="0">
                <a:solidFill>
                  <a:srgbClr val="FF3399"/>
                </a:solidFill>
              </a:rPr>
              <a:t>ق</a:t>
            </a:r>
            <a:r>
              <a:rPr lang="ar-SA" b="1" dirty="0" smtClean="0">
                <a:solidFill>
                  <a:srgbClr val="FF3399"/>
                </a:solidFill>
              </a:rPr>
              <a:t>  ط  </a:t>
            </a:r>
            <a:r>
              <a:rPr lang="ar-SA" b="1" dirty="0" err="1" smtClean="0">
                <a:solidFill>
                  <a:srgbClr val="FF3399"/>
                </a:solidFill>
              </a:rPr>
              <a:t>ب</a:t>
            </a:r>
            <a:r>
              <a:rPr lang="ar-SA" b="1" dirty="0" smtClean="0">
                <a:solidFill>
                  <a:srgbClr val="FF3399"/>
                </a:solidFill>
              </a:rPr>
              <a:t>  ج  </a:t>
            </a:r>
            <a:r>
              <a:rPr lang="ar-SA" b="1" dirty="0" err="1" smtClean="0">
                <a:solidFill>
                  <a:srgbClr val="FF3399"/>
                </a:solidFill>
              </a:rPr>
              <a:t>د</a:t>
            </a:r>
            <a:r>
              <a:rPr lang="ar-SA" b="1" dirty="0" smtClean="0">
                <a:solidFill>
                  <a:srgbClr val="FF3399"/>
                </a:solidFill>
              </a:rPr>
              <a:t> ).</a:t>
            </a:r>
          </a:p>
          <a:p>
            <a:pPr>
              <a:buNone/>
            </a:pPr>
            <a:r>
              <a:rPr lang="ar-SA" b="1" u="sng" dirty="0" smtClean="0">
                <a:solidFill>
                  <a:srgbClr val="FF3300"/>
                </a:solidFill>
              </a:rPr>
              <a:t>سبب القلقلــة</a:t>
            </a:r>
            <a:r>
              <a:rPr lang="ar-SA" b="1" dirty="0" smtClean="0"/>
              <a:t>: من صفات حروف القلقلة  </a:t>
            </a:r>
            <a:r>
              <a:rPr lang="ar-SA" b="1" u="sng" dirty="0" smtClean="0">
                <a:solidFill>
                  <a:srgbClr val="00B050"/>
                </a:solidFill>
              </a:rPr>
              <a:t>الشدة</a:t>
            </a:r>
            <a:r>
              <a:rPr lang="ar-SA" b="1" dirty="0" smtClean="0">
                <a:solidFill>
                  <a:srgbClr val="00B050"/>
                </a:solidFill>
              </a:rPr>
              <a:t> </a:t>
            </a:r>
            <a:r>
              <a:rPr lang="ar-SA" b="1" dirty="0" err="1" smtClean="0">
                <a:solidFill>
                  <a:schemeClr val="accent2"/>
                </a:solidFill>
              </a:rPr>
              <a:t>و</a:t>
            </a:r>
            <a:r>
              <a:rPr lang="ar-SA" b="1" dirty="0" smtClean="0">
                <a:solidFill>
                  <a:schemeClr val="accent2"/>
                </a:solidFill>
              </a:rPr>
              <a:t> </a:t>
            </a:r>
            <a:r>
              <a:rPr lang="ar-SA" b="1" u="sng" dirty="0" smtClean="0">
                <a:solidFill>
                  <a:schemeClr val="accent2"/>
                </a:solidFill>
              </a:rPr>
              <a:t>الجهر</a:t>
            </a:r>
          </a:p>
          <a:p>
            <a:r>
              <a:rPr lang="ar-SA" b="1" u="sng" dirty="0" smtClean="0">
                <a:solidFill>
                  <a:srgbClr val="00B050"/>
                </a:solidFill>
              </a:rPr>
              <a:t>فالشدة:</a:t>
            </a:r>
            <a:r>
              <a:rPr lang="ar-SA" b="1" dirty="0" smtClean="0"/>
              <a:t>  هي امتناع الصوت عن الجريان ( أي عدم تذبذب الحبال الصوتية ) عند النطق بالحرف حالة سكونه.</a:t>
            </a:r>
            <a:endParaRPr lang="en-US" dirty="0" smtClean="0"/>
          </a:p>
          <a:p>
            <a:r>
              <a:rPr lang="ar-SA" b="1" u="sng" dirty="0" smtClean="0">
                <a:solidFill>
                  <a:srgbClr val="C00000"/>
                </a:solidFill>
              </a:rPr>
              <a:t>والجهر: </a:t>
            </a:r>
            <a:r>
              <a:rPr lang="ar-SA" b="1" dirty="0" smtClean="0"/>
              <a:t>هو امتناع النفس عن الجريان عند النطق بالحرف حالة سكونه ( أي عكس ما يحدث في نطق حروف الهمس الساكنة ).</a:t>
            </a:r>
            <a:endParaRPr lang="en-US" dirty="0" smtClean="0"/>
          </a:p>
          <a:p>
            <a:r>
              <a:rPr lang="ar-SA" b="1" dirty="0" smtClean="0"/>
              <a:t>فلما اجتمع عدم جريان الصوت والنفس مع حروف القلقلة ( قطب جد ) في حالة سكونها كان لابد من تحريك (قلقلة) هذه الحروف لبيانها.</a:t>
            </a:r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FF3300"/>
                </a:solidFill>
              </a:rPr>
              <a:t/>
            </a:r>
            <a:br>
              <a:rPr lang="ar-SA" b="1" dirty="0" smtClean="0">
                <a:solidFill>
                  <a:srgbClr val="FF3300"/>
                </a:solidFill>
              </a:rPr>
            </a:br>
            <a:r>
              <a:rPr lang="ar-SA" sz="5300" b="1" dirty="0" smtClean="0">
                <a:solidFill>
                  <a:srgbClr val="FF3300"/>
                </a:solidFill>
              </a:rPr>
              <a:t>مراتب القلقلـة	</a:t>
            </a:r>
            <a:r>
              <a:rPr lang="ar-SA" sz="5300" b="1" dirty="0" smtClean="0"/>
              <a:t>: ( قوة إظهارها )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sz="4000" b="1" dirty="0" smtClean="0"/>
              <a:t>  </a:t>
            </a:r>
            <a:r>
              <a:rPr lang="ar-EG" sz="4000" b="1" dirty="0" smtClean="0"/>
              <a:t>1) </a:t>
            </a:r>
            <a:r>
              <a:rPr lang="ar-SA" sz="4000" b="1" dirty="0" smtClean="0"/>
              <a:t>الساكن الموقوف عليه المشدد. مثل:  بالحقِّ</a:t>
            </a:r>
            <a:endParaRPr lang="en-US" sz="4000" b="1" dirty="0" smtClean="0"/>
          </a:p>
          <a:p>
            <a:pPr>
              <a:buNone/>
            </a:pPr>
            <a:r>
              <a:rPr lang="ar-SA" sz="4000" b="1" dirty="0" smtClean="0"/>
              <a:t>        ( الأكبر)</a:t>
            </a:r>
          </a:p>
          <a:p>
            <a:pPr>
              <a:buNone/>
            </a:pPr>
            <a:r>
              <a:rPr lang="ar-EG" sz="4000" b="1" dirty="0" smtClean="0"/>
              <a:t>2) </a:t>
            </a:r>
            <a:r>
              <a:rPr lang="ar-SA" sz="4000" b="1" dirty="0" smtClean="0"/>
              <a:t>الساكن الموقوف عليه المخفف.  مثل:</a:t>
            </a:r>
            <a:r>
              <a:rPr lang="ar-SA" sz="4000" b="1" dirty="0"/>
              <a:t> </a:t>
            </a:r>
            <a:r>
              <a:rPr lang="ar-SA" sz="4000" b="1" dirty="0" smtClean="0"/>
              <a:t> </a:t>
            </a:r>
          </a:p>
          <a:p>
            <a:pPr>
              <a:buNone/>
            </a:pPr>
            <a:r>
              <a:rPr lang="ar-SA" sz="4000" b="1" dirty="0"/>
              <a:t> </a:t>
            </a:r>
            <a:r>
              <a:rPr lang="ar-SA" sz="4000" b="1" dirty="0" smtClean="0"/>
              <a:t>       مُحيط</a:t>
            </a:r>
            <a:r>
              <a:rPr lang="ar-SA" sz="4000" b="1" dirty="0" smtClean="0"/>
              <a:t> .  (الكبيرة)</a:t>
            </a:r>
          </a:p>
          <a:p>
            <a:pPr>
              <a:buNone/>
            </a:pPr>
            <a:r>
              <a:rPr lang="en-US" sz="4000" b="1" dirty="0" smtClean="0"/>
              <a:t>   </a:t>
            </a:r>
            <a:endParaRPr lang="ar-SA" sz="4000" b="1" dirty="0" smtClean="0"/>
          </a:p>
          <a:p>
            <a:pPr>
              <a:buNone/>
            </a:pPr>
            <a:r>
              <a:rPr lang="ar-EG" sz="4000" b="1" dirty="0" smtClean="0"/>
              <a:t>3) </a:t>
            </a:r>
            <a:r>
              <a:rPr lang="ar-SA" sz="4000" b="1" dirty="0" smtClean="0"/>
              <a:t>الساكن الموصول(الأصلي)</a:t>
            </a:r>
            <a:r>
              <a:rPr lang="ar-SA" sz="4000" b="1" dirty="0" smtClean="0"/>
              <a:t>.   </a:t>
            </a:r>
            <a:r>
              <a:rPr lang="ar-SA" sz="4000" b="1" dirty="0" smtClean="0"/>
              <a:t>مثل:	 يجْمَع</a:t>
            </a:r>
          </a:p>
          <a:p>
            <a:pPr>
              <a:buNone/>
            </a:pPr>
            <a:r>
              <a:rPr lang="en-US" sz="4000" b="1" dirty="0" smtClean="0"/>
              <a:t> </a:t>
            </a:r>
            <a:r>
              <a:rPr lang="ar-SA" sz="4000" b="1" dirty="0" smtClean="0"/>
              <a:t>        (الصغيرة)</a:t>
            </a:r>
            <a:endParaRPr lang="en-US" sz="4000" b="1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155</Words>
  <Application>Microsoft Office PowerPoint</Application>
  <PresentationFormat>عرض على الشاشة (3:4)‏</PresentationFormat>
  <Paragraphs>16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القلـقلة</vt:lpstr>
      <vt:lpstr> مراتب القلقلـة : ( قوة إظهارها )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القلـقلة</dc:title>
  <dc:creator>أم أبو عمر</dc:creator>
  <cp:lastModifiedBy>أم أبو عمر</cp:lastModifiedBy>
  <cp:revision>5</cp:revision>
  <dcterms:created xsi:type="dcterms:W3CDTF">2016-03-29T19:44:23Z</dcterms:created>
  <dcterms:modified xsi:type="dcterms:W3CDTF">2016-03-29T20:17:29Z</dcterms:modified>
</cp:coreProperties>
</file>