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6" r:id="rId31"/>
    <p:sldId id="287" r:id="rId32"/>
    <p:sldId id="288" r:id="rId33"/>
    <p:sldId id="289" r:id="rId34"/>
    <p:sldId id="290" r:id="rId35"/>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6" d="100"/>
          <a:sy n="66" d="100"/>
        </p:scale>
        <p:origin x="-150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65BCAED1-19D3-4759-BAB1-2862EFE13871}" type="datetimeFigureOut">
              <a:rPr lang="ar-SA" smtClean="0"/>
              <a:t>09/02/39</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BBFE8A4E-B4B0-48AF-8054-D2AEE3DDDA23}" type="slidenum">
              <a:rPr lang="ar-SA" smtClean="0"/>
              <a:t>‹#›</a:t>
            </a:fld>
            <a:endParaRPr lang="ar-SA"/>
          </a:p>
        </p:txBody>
      </p:sp>
    </p:spTree>
    <p:extLst>
      <p:ext uri="{BB962C8B-B14F-4D97-AF65-F5344CB8AC3E}">
        <p14:creationId xmlns:p14="http://schemas.microsoft.com/office/powerpoint/2010/main" val="1889109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65BCAED1-19D3-4759-BAB1-2862EFE13871}" type="datetimeFigureOut">
              <a:rPr lang="ar-SA" smtClean="0"/>
              <a:t>09/02/39</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BBFE8A4E-B4B0-48AF-8054-D2AEE3DDDA23}" type="slidenum">
              <a:rPr lang="ar-SA" smtClean="0"/>
              <a:t>‹#›</a:t>
            </a:fld>
            <a:endParaRPr lang="ar-SA"/>
          </a:p>
        </p:txBody>
      </p:sp>
    </p:spTree>
    <p:extLst>
      <p:ext uri="{BB962C8B-B14F-4D97-AF65-F5344CB8AC3E}">
        <p14:creationId xmlns:p14="http://schemas.microsoft.com/office/powerpoint/2010/main" val="4294958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65BCAED1-19D3-4759-BAB1-2862EFE13871}" type="datetimeFigureOut">
              <a:rPr lang="ar-SA" smtClean="0"/>
              <a:t>09/02/39</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BBFE8A4E-B4B0-48AF-8054-D2AEE3DDDA23}" type="slidenum">
              <a:rPr lang="ar-SA" smtClean="0"/>
              <a:t>‹#›</a:t>
            </a:fld>
            <a:endParaRPr lang="ar-SA"/>
          </a:p>
        </p:txBody>
      </p:sp>
    </p:spTree>
    <p:extLst>
      <p:ext uri="{BB962C8B-B14F-4D97-AF65-F5344CB8AC3E}">
        <p14:creationId xmlns:p14="http://schemas.microsoft.com/office/powerpoint/2010/main" val="4042656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65BCAED1-19D3-4759-BAB1-2862EFE13871}" type="datetimeFigureOut">
              <a:rPr lang="ar-SA" smtClean="0"/>
              <a:t>09/02/39</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BBFE8A4E-B4B0-48AF-8054-D2AEE3DDDA23}" type="slidenum">
              <a:rPr lang="ar-SA" smtClean="0"/>
              <a:t>‹#›</a:t>
            </a:fld>
            <a:endParaRPr lang="ar-SA"/>
          </a:p>
        </p:txBody>
      </p:sp>
    </p:spTree>
    <p:extLst>
      <p:ext uri="{BB962C8B-B14F-4D97-AF65-F5344CB8AC3E}">
        <p14:creationId xmlns:p14="http://schemas.microsoft.com/office/powerpoint/2010/main" val="3607874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65BCAED1-19D3-4759-BAB1-2862EFE13871}" type="datetimeFigureOut">
              <a:rPr lang="ar-SA" smtClean="0"/>
              <a:t>09/02/39</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BBFE8A4E-B4B0-48AF-8054-D2AEE3DDDA23}" type="slidenum">
              <a:rPr lang="ar-SA" smtClean="0"/>
              <a:t>‹#›</a:t>
            </a:fld>
            <a:endParaRPr lang="ar-SA"/>
          </a:p>
        </p:txBody>
      </p:sp>
    </p:spTree>
    <p:extLst>
      <p:ext uri="{BB962C8B-B14F-4D97-AF65-F5344CB8AC3E}">
        <p14:creationId xmlns:p14="http://schemas.microsoft.com/office/powerpoint/2010/main" val="732465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65BCAED1-19D3-4759-BAB1-2862EFE13871}" type="datetimeFigureOut">
              <a:rPr lang="ar-SA" smtClean="0"/>
              <a:t>09/02/39</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BBFE8A4E-B4B0-48AF-8054-D2AEE3DDDA23}" type="slidenum">
              <a:rPr lang="ar-SA" smtClean="0"/>
              <a:t>‹#›</a:t>
            </a:fld>
            <a:endParaRPr lang="ar-SA"/>
          </a:p>
        </p:txBody>
      </p:sp>
    </p:spTree>
    <p:extLst>
      <p:ext uri="{BB962C8B-B14F-4D97-AF65-F5344CB8AC3E}">
        <p14:creationId xmlns:p14="http://schemas.microsoft.com/office/powerpoint/2010/main" val="2633845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65BCAED1-19D3-4759-BAB1-2862EFE13871}" type="datetimeFigureOut">
              <a:rPr lang="ar-SA" smtClean="0"/>
              <a:t>09/02/39</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BBFE8A4E-B4B0-48AF-8054-D2AEE3DDDA23}" type="slidenum">
              <a:rPr lang="ar-SA" smtClean="0"/>
              <a:t>‹#›</a:t>
            </a:fld>
            <a:endParaRPr lang="ar-SA"/>
          </a:p>
        </p:txBody>
      </p:sp>
    </p:spTree>
    <p:extLst>
      <p:ext uri="{BB962C8B-B14F-4D97-AF65-F5344CB8AC3E}">
        <p14:creationId xmlns:p14="http://schemas.microsoft.com/office/powerpoint/2010/main" val="813551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65BCAED1-19D3-4759-BAB1-2862EFE13871}" type="datetimeFigureOut">
              <a:rPr lang="ar-SA" smtClean="0"/>
              <a:t>09/02/39</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BBFE8A4E-B4B0-48AF-8054-D2AEE3DDDA23}" type="slidenum">
              <a:rPr lang="ar-SA" smtClean="0"/>
              <a:t>‹#›</a:t>
            </a:fld>
            <a:endParaRPr lang="ar-SA"/>
          </a:p>
        </p:txBody>
      </p:sp>
    </p:spTree>
    <p:extLst>
      <p:ext uri="{BB962C8B-B14F-4D97-AF65-F5344CB8AC3E}">
        <p14:creationId xmlns:p14="http://schemas.microsoft.com/office/powerpoint/2010/main" val="3268049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5BCAED1-19D3-4759-BAB1-2862EFE13871}" type="datetimeFigureOut">
              <a:rPr lang="ar-SA" smtClean="0"/>
              <a:t>09/02/39</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BBFE8A4E-B4B0-48AF-8054-D2AEE3DDDA23}" type="slidenum">
              <a:rPr lang="ar-SA" smtClean="0"/>
              <a:t>‹#›</a:t>
            </a:fld>
            <a:endParaRPr lang="ar-SA"/>
          </a:p>
        </p:txBody>
      </p:sp>
    </p:spTree>
    <p:extLst>
      <p:ext uri="{BB962C8B-B14F-4D97-AF65-F5344CB8AC3E}">
        <p14:creationId xmlns:p14="http://schemas.microsoft.com/office/powerpoint/2010/main" val="1606855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65BCAED1-19D3-4759-BAB1-2862EFE13871}" type="datetimeFigureOut">
              <a:rPr lang="ar-SA" smtClean="0"/>
              <a:t>09/02/39</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BBFE8A4E-B4B0-48AF-8054-D2AEE3DDDA23}" type="slidenum">
              <a:rPr lang="ar-SA" smtClean="0"/>
              <a:t>‹#›</a:t>
            </a:fld>
            <a:endParaRPr lang="ar-SA"/>
          </a:p>
        </p:txBody>
      </p:sp>
    </p:spTree>
    <p:extLst>
      <p:ext uri="{BB962C8B-B14F-4D97-AF65-F5344CB8AC3E}">
        <p14:creationId xmlns:p14="http://schemas.microsoft.com/office/powerpoint/2010/main" val="3103358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65BCAED1-19D3-4759-BAB1-2862EFE13871}" type="datetimeFigureOut">
              <a:rPr lang="ar-SA" smtClean="0"/>
              <a:t>09/02/39</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BBFE8A4E-B4B0-48AF-8054-D2AEE3DDDA23}" type="slidenum">
              <a:rPr lang="ar-SA" smtClean="0"/>
              <a:t>‹#›</a:t>
            </a:fld>
            <a:endParaRPr lang="ar-SA"/>
          </a:p>
        </p:txBody>
      </p:sp>
    </p:spTree>
    <p:extLst>
      <p:ext uri="{BB962C8B-B14F-4D97-AF65-F5344CB8AC3E}">
        <p14:creationId xmlns:p14="http://schemas.microsoft.com/office/powerpoint/2010/main" val="2544888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65BCAED1-19D3-4759-BAB1-2862EFE13871}" type="datetimeFigureOut">
              <a:rPr lang="ar-SA" smtClean="0"/>
              <a:t>09/02/39</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BBFE8A4E-B4B0-48AF-8054-D2AEE3DDDA23}" type="slidenum">
              <a:rPr lang="ar-SA" smtClean="0"/>
              <a:t>‹#›</a:t>
            </a:fld>
            <a:endParaRPr lang="ar-SA"/>
          </a:p>
        </p:txBody>
      </p:sp>
    </p:spTree>
    <p:extLst>
      <p:ext uri="{BB962C8B-B14F-4D97-AF65-F5344CB8AC3E}">
        <p14:creationId xmlns:p14="http://schemas.microsoft.com/office/powerpoint/2010/main" val="20142751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style>
          <a:lnRef idx="2">
            <a:schemeClr val="accent2"/>
          </a:lnRef>
          <a:fillRef idx="1">
            <a:schemeClr val="lt1"/>
          </a:fillRef>
          <a:effectRef idx="0">
            <a:schemeClr val="accent2"/>
          </a:effectRef>
          <a:fontRef idx="minor">
            <a:schemeClr val="dk1"/>
          </a:fontRef>
        </p:style>
        <p:txBody>
          <a:bodyPr>
            <a:normAutofit/>
          </a:bodyPr>
          <a:lstStyle/>
          <a:p>
            <a:r>
              <a:rPr lang="ar-SA" sz="5400" b="1" dirty="0" smtClean="0"/>
              <a:t>الفصل الرابع</a:t>
            </a:r>
            <a:endParaRPr lang="ar-SA" sz="5400" b="1" dirty="0"/>
          </a:p>
        </p:txBody>
      </p:sp>
      <p:sp>
        <p:nvSpPr>
          <p:cNvPr id="3" name="عنوان فرعي 2"/>
          <p:cNvSpPr>
            <a:spLocks noGrp="1"/>
          </p:cNvSpPr>
          <p:nvPr>
            <p:ph type="subTitle" idx="1"/>
          </p:nvPr>
        </p:nvSpPr>
        <p:spPr/>
        <p:style>
          <a:lnRef idx="2">
            <a:schemeClr val="accent2"/>
          </a:lnRef>
          <a:fillRef idx="1">
            <a:schemeClr val="lt1"/>
          </a:fillRef>
          <a:effectRef idx="0">
            <a:schemeClr val="accent2"/>
          </a:effectRef>
          <a:fontRef idx="minor">
            <a:schemeClr val="dk1"/>
          </a:fontRef>
        </p:style>
        <p:txBody>
          <a:bodyPr>
            <a:normAutofit/>
          </a:bodyPr>
          <a:lstStyle/>
          <a:p>
            <a:r>
              <a:rPr lang="ar-SA" sz="5400" b="1" dirty="0" smtClean="0">
                <a:solidFill>
                  <a:srgbClr val="00B050"/>
                </a:solidFill>
              </a:rPr>
              <a:t>الإعاقة البصرية</a:t>
            </a:r>
            <a:endParaRPr lang="ar-SA" sz="5400" b="1" dirty="0">
              <a:solidFill>
                <a:srgbClr val="00B050"/>
              </a:solidFill>
            </a:endParaRPr>
          </a:p>
        </p:txBody>
      </p:sp>
    </p:spTree>
    <p:extLst>
      <p:ext uri="{BB962C8B-B14F-4D97-AF65-F5344CB8AC3E}">
        <p14:creationId xmlns:p14="http://schemas.microsoft.com/office/powerpoint/2010/main" val="6724408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ar-SA" b="1" dirty="0" smtClean="0"/>
              <a:t>أسباب الإعاقة البصرية وطرق الوقاية منها</a:t>
            </a:r>
            <a:endParaRPr lang="ar-SA" b="1" dirty="0"/>
          </a:p>
        </p:txBody>
      </p:sp>
      <p:sp>
        <p:nvSpPr>
          <p:cNvPr id="3" name="عنصر نائب للمحتوى 2"/>
          <p:cNvSpPr>
            <a:spLocks noGrp="1"/>
          </p:cNvSpPr>
          <p:nvPr>
            <p:ph idx="1"/>
          </p:nvPr>
        </p:nvSpPr>
        <p:spPr>
          <a:xfrm>
            <a:off x="179512" y="1600200"/>
            <a:ext cx="8784976" cy="5069160"/>
          </a:xfrm>
        </p:spPr>
        <p:style>
          <a:lnRef idx="2">
            <a:schemeClr val="accent2"/>
          </a:lnRef>
          <a:fillRef idx="1">
            <a:schemeClr val="lt1"/>
          </a:fillRef>
          <a:effectRef idx="0">
            <a:schemeClr val="accent2"/>
          </a:effectRef>
          <a:fontRef idx="minor">
            <a:schemeClr val="dk1"/>
          </a:fontRef>
        </p:style>
        <p:txBody>
          <a:bodyPr>
            <a:normAutofit lnSpcReduction="10000"/>
          </a:bodyPr>
          <a:lstStyle/>
          <a:p>
            <a:pPr marL="0" indent="0">
              <a:buNone/>
            </a:pPr>
            <a:r>
              <a:rPr lang="ar-SA" dirty="0" smtClean="0"/>
              <a:t>1/الأسباب الخلقية وهي نتيجة عوامل وراثية أو عوامل تتعرض لها ألام الحامل فتوثر علي الجهاز البصري للجنين.</a:t>
            </a:r>
          </a:p>
          <a:p>
            <a:pPr marL="0" indent="0">
              <a:buNone/>
            </a:pPr>
            <a:endParaRPr lang="ar-SA" dirty="0" smtClean="0"/>
          </a:p>
          <a:p>
            <a:pPr marL="0" indent="0">
              <a:buNone/>
            </a:pPr>
            <a:r>
              <a:rPr lang="ar-SA" dirty="0" smtClean="0"/>
              <a:t>2/الأمراض التي تصيب العين وأهمها التراخوما  والرمد الحبيبي والماء الأبيض والماء الأزرق و السكري. </a:t>
            </a:r>
          </a:p>
          <a:p>
            <a:pPr marL="0" indent="0">
              <a:buNone/>
            </a:pPr>
            <a:endParaRPr lang="ar-SA" dirty="0" smtClean="0"/>
          </a:p>
          <a:p>
            <a:pPr marL="0" indent="0">
              <a:buNone/>
            </a:pPr>
            <a:r>
              <a:rPr lang="ar-SA" dirty="0" smtClean="0"/>
              <a:t>3/الإصابات التي تتعرض لها كالصدمات  الشديدة للرأس التي قد تودي انفصال الشبكة أو في تلف في العصب البصري أو إصابة العين بأجسام حادة أو تعرض الأطفال إلي كميات عالية من الأوكسجين في الحاضنات مما يؤدي إلى تليف الشبكية.</a:t>
            </a:r>
            <a:endParaRPr lang="ar-SA" dirty="0"/>
          </a:p>
        </p:txBody>
      </p:sp>
    </p:spTree>
    <p:extLst>
      <p:ext uri="{BB962C8B-B14F-4D97-AF65-F5344CB8AC3E}">
        <p14:creationId xmlns:p14="http://schemas.microsoft.com/office/powerpoint/2010/main" val="35064442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style>
          <a:lnRef idx="2">
            <a:schemeClr val="accent2"/>
          </a:lnRef>
          <a:fillRef idx="1">
            <a:schemeClr val="lt1"/>
          </a:fillRef>
          <a:effectRef idx="0">
            <a:schemeClr val="accent2"/>
          </a:effectRef>
          <a:fontRef idx="minor">
            <a:schemeClr val="dk1"/>
          </a:fontRef>
        </p:style>
        <p:txBody>
          <a:bodyPr/>
          <a:lstStyle/>
          <a:p>
            <a:pPr marL="0" indent="0">
              <a:buNone/>
            </a:pPr>
            <a:r>
              <a:rPr lang="ar-SA" dirty="0" smtClean="0"/>
              <a:t>4/الإهمال في معالجة بعض الصعوبات البصرية البسيطة مما يؤدي إلي آثار جانبية وتطوير هذه الصعوبات إلي درجة أشد كما هو الحال في حالات طول البصر وقصر البصر والحول والماء الزرقاء والبيضاء.</a:t>
            </a:r>
          </a:p>
          <a:p>
            <a:pPr marL="0" indent="0">
              <a:buNone/>
            </a:pPr>
            <a:endParaRPr lang="ar-SA" dirty="0"/>
          </a:p>
          <a:p>
            <a:pPr>
              <a:buFont typeface="Wingdings" pitchFamily="2" charset="2"/>
              <a:buChar char="Ø"/>
            </a:pPr>
            <a:r>
              <a:rPr lang="ar-SA" dirty="0" smtClean="0"/>
              <a:t>ما بين 50% و 70% من الإعاقة البصرية يمكن الوقاية منها أو تصحيحها.</a:t>
            </a:r>
          </a:p>
          <a:p>
            <a:endParaRPr lang="ar-SA" dirty="0"/>
          </a:p>
        </p:txBody>
      </p:sp>
    </p:spTree>
    <p:extLst>
      <p:ext uri="{BB962C8B-B14F-4D97-AF65-F5344CB8AC3E}">
        <p14:creationId xmlns:p14="http://schemas.microsoft.com/office/powerpoint/2010/main" val="17101113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ar-SA" b="1" dirty="0" smtClean="0"/>
              <a:t>شيوع الإعاقة البصرية </a:t>
            </a:r>
            <a:endParaRPr lang="ar-SA" b="1" dirty="0"/>
          </a:p>
        </p:txBody>
      </p:sp>
      <p:sp>
        <p:nvSpPr>
          <p:cNvPr id="3" name="عنصر نائب للمحتوى 2"/>
          <p:cNvSpPr>
            <a:spLocks noGrp="1"/>
          </p:cNvSpPr>
          <p:nvPr>
            <p:ph idx="1"/>
          </p:nvPr>
        </p:nvSpPr>
        <p:spPr/>
        <p:style>
          <a:lnRef idx="2">
            <a:schemeClr val="accent2"/>
          </a:lnRef>
          <a:fillRef idx="1">
            <a:schemeClr val="lt1"/>
          </a:fillRef>
          <a:effectRef idx="0">
            <a:schemeClr val="accent2"/>
          </a:effectRef>
          <a:fontRef idx="minor">
            <a:schemeClr val="dk1"/>
          </a:fontRef>
        </p:style>
        <p:txBody>
          <a:bodyPr/>
          <a:lstStyle/>
          <a:p>
            <a:pPr marL="0" indent="0">
              <a:buNone/>
            </a:pPr>
            <a:endParaRPr lang="ar-SA" dirty="0" smtClean="0"/>
          </a:p>
          <a:p>
            <a:pPr>
              <a:buFont typeface="Wingdings" pitchFamily="2" charset="2"/>
              <a:buChar char="Ø"/>
            </a:pPr>
            <a:r>
              <a:rPr lang="ar-SA" dirty="0" smtClean="0"/>
              <a:t>تعتبر الصعوبات البصرية من الحالات الأقل حدوثًا مقارنة بفئات  الاحتياجات الخاصة الأخرى.</a:t>
            </a:r>
          </a:p>
          <a:p>
            <a:pPr marL="0" indent="0">
              <a:buNone/>
            </a:pPr>
            <a:endParaRPr lang="ar-SA" dirty="0"/>
          </a:p>
        </p:txBody>
      </p:sp>
    </p:spTree>
    <p:extLst>
      <p:ext uri="{BB962C8B-B14F-4D97-AF65-F5344CB8AC3E}">
        <p14:creationId xmlns:p14="http://schemas.microsoft.com/office/powerpoint/2010/main" val="28084095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99143" y="114981"/>
            <a:ext cx="8229600" cy="922114"/>
          </a:xfrm>
        </p:spPr>
        <p:style>
          <a:lnRef idx="1">
            <a:schemeClr val="accent3"/>
          </a:lnRef>
          <a:fillRef idx="2">
            <a:schemeClr val="accent3"/>
          </a:fillRef>
          <a:effectRef idx="1">
            <a:schemeClr val="accent3"/>
          </a:effectRef>
          <a:fontRef idx="minor">
            <a:schemeClr val="dk1"/>
          </a:fontRef>
        </p:style>
        <p:txBody>
          <a:bodyPr/>
          <a:lstStyle/>
          <a:p>
            <a:r>
              <a:rPr lang="ar-SA" b="1" dirty="0" smtClean="0"/>
              <a:t>تشخيص الإعاقة البصرية</a:t>
            </a:r>
            <a:endParaRPr lang="ar-SA" b="1" dirty="0"/>
          </a:p>
        </p:txBody>
      </p:sp>
      <p:sp>
        <p:nvSpPr>
          <p:cNvPr id="3" name="عنصر نائب للمحتوى 2"/>
          <p:cNvSpPr>
            <a:spLocks noGrp="1"/>
          </p:cNvSpPr>
          <p:nvPr>
            <p:ph idx="1"/>
          </p:nvPr>
        </p:nvSpPr>
        <p:spPr>
          <a:xfrm>
            <a:off x="323528" y="1268760"/>
            <a:ext cx="8568952" cy="5400600"/>
          </a:xfrm>
        </p:spPr>
        <p:style>
          <a:lnRef idx="2">
            <a:schemeClr val="accent2"/>
          </a:lnRef>
          <a:fillRef idx="1">
            <a:schemeClr val="lt1"/>
          </a:fillRef>
          <a:effectRef idx="0">
            <a:schemeClr val="accent2"/>
          </a:effectRef>
          <a:fontRef idx="minor">
            <a:schemeClr val="dk1"/>
          </a:fontRef>
        </p:style>
        <p:txBody>
          <a:bodyPr>
            <a:normAutofit lnSpcReduction="10000"/>
          </a:bodyPr>
          <a:lstStyle/>
          <a:p>
            <a:pPr marL="0" indent="0">
              <a:buNone/>
            </a:pPr>
            <a:r>
              <a:rPr lang="ar-SA" dirty="0" smtClean="0"/>
              <a:t>هناك العديد من المظاهر كمؤشرات على احتمال وجود صعوبة بصرية لدى التلاميذ:</a:t>
            </a:r>
          </a:p>
          <a:p>
            <a:pPr marL="0" indent="0">
              <a:buNone/>
            </a:pPr>
            <a:r>
              <a:rPr lang="ar-SA" dirty="0" smtClean="0"/>
              <a:t>1/الاحمرار المستمر في العين.</a:t>
            </a:r>
          </a:p>
          <a:p>
            <a:pPr marL="0" indent="0">
              <a:buNone/>
            </a:pPr>
            <a:r>
              <a:rPr lang="ar-SA" dirty="0" smtClean="0"/>
              <a:t>2/كثرة </a:t>
            </a:r>
            <a:r>
              <a:rPr lang="ar-SA" dirty="0" err="1" smtClean="0"/>
              <a:t>الإدماع</a:t>
            </a:r>
            <a:r>
              <a:rPr lang="ar-SA" dirty="0" smtClean="0"/>
              <a:t> والإفرازات البيضاء في العين.</a:t>
            </a:r>
          </a:p>
          <a:p>
            <a:pPr marL="0" indent="0">
              <a:buNone/>
            </a:pPr>
            <a:r>
              <a:rPr lang="ar-SA" dirty="0" smtClean="0"/>
              <a:t>3/الحركة السريعة لمقلة العين وصعوبة تركيز النظر. </a:t>
            </a:r>
          </a:p>
          <a:p>
            <a:pPr marL="0" indent="0">
              <a:buNone/>
            </a:pPr>
            <a:r>
              <a:rPr lang="ar-SA" dirty="0" smtClean="0"/>
              <a:t>4/ظهور عيوب واضحة في العين كالحول.</a:t>
            </a:r>
          </a:p>
          <a:p>
            <a:pPr marL="0" indent="0">
              <a:buNone/>
            </a:pPr>
            <a:r>
              <a:rPr lang="ar-SA" dirty="0" smtClean="0"/>
              <a:t>5/الذبذبة السريعة والمتكررة لأهداب العين.</a:t>
            </a:r>
          </a:p>
          <a:p>
            <a:pPr marL="0" indent="0">
              <a:buNone/>
            </a:pPr>
            <a:r>
              <a:rPr lang="ar-SA" dirty="0" smtClean="0"/>
              <a:t>6/حملقة العين أثناء النظر </a:t>
            </a:r>
            <a:r>
              <a:rPr lang="ar-SA" dirty="0"/>
              <a:t>إ</a:t>
            </a:r>
            <a:r>
              <a:rPr lang="ar-SA" dirty="0" smtClean="0"/>
              <a:t>لي شيء ما. </a:t>
            </a:r>
          </a:p>
          <a:p>
            <a:pPr marL="0" indent="0">
              <a:buNone/>
            </a:pPr>
            <a:r>
              <a:rPr lang="ar-SA" dirty="0" smtClean="0"/>
              <a:t>7/ وضع غير طبيعي للرأس أثناء القراءة والكتابة. </a:t>
            </a:r>
          </a:p>
          <a:p>
            <a:pPr marL="0" indent="0">
              <a:buNone/>
            </a:pPr>
            <a:r>
              <a:rPr lang="ar-SA" dirty="0" smtClean="0"/>
              <a:t>8/ تقريب المادة المقروءة أو إبعادها بشكل ملفت للنظر.</a:t>
            </a:r>
          </a:p>
          <a:p>
            <a:pPr marL="0" indent="0">
              <a:buNone/>
            </a:pPr>
            <a:endParaRPr lang="ar-SA" dirty="0"/>
          </a:p>
        </p:txBody>
      </p:sp>
    </p:spTree>
    <p:extLst>
      <p:ext uri="{BB962C8B-B14F-4D97-AF65-F5344CB8AC3E}">
        <p14:creationId xmlns:p14="http://schemas.microsoft.com/office/powerpoint/2010/main" val="35327796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23528" y="260648"/>
            <a:ext cx="8568952" cy="6336704"/>
          </a:xfrm>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pPr marL="0" indent="0">
              <a:buNone/>
            </a:pPr>
            <a:r>
              <a:rPr lang="ar-SA" dirty="0" smtClean="0"/>
              <a:t>9/ التعثر أثناء المشي والحذر الشديد عند نزول السلم. </a:t>
            </a:r>
          </a:p>
          <a:p>
            <a:pPr marL="0" indent="0">
              <a:buNone/>
            </a:pPr>
            <a:r>
              <a:rPr lang="ar-SA" dirty="0" smtClean="0"/>
              <a:t>10/ فرك العينين لدى محاولة إدراك التفاصيل الدقيقة لشيء ما.</a:t>
            </a:r>
          </a:p>
          <a:p>
            <a:pPr marL="0" indent="0">
              <a:buNone/>
            </a:pPr>
            <a:r>
              <a:rPr lang="ar-SA" dirty="0" smtClean="0"/>
              <a:t>11/ تحاشي الضوء أو طلب المزيد منه. </a:t>
            </a:r>
          </a:p>
          <a:p>
            <a:pPr marL="0" indent="0">
              <a:buNone/>
            </a:pPr>
            <a:r>
              <a:rPr lang="ar-SA" dirty="0" smtClean="0"/>
              <a:t>12/ كثرة الشكوى من عدم وضوح ما هو مكتوب علي اللوح. </a:t>
            </a:r>
          </a:p>
          <a:p>
            <a:pPr marL="0" indent="0">
              <a:buNone/>
            </a:pPr>
            <a:r>
              <a:rPr lang="ar-SA" dirty="0" smtClean="0"/>
              <a:t>13/ تكرار الشكوى من الصداع. </a:t>
            </a:r>
          </a:p>
          <a:p>
            <a:pPr marL="0" indent="0">
              <a:buNone/>
            </a:pPr>
            <a:r>
              <a:rPr lang="ar-SA" dirty="0" smtClean="0"/>
              <a:t>14/ سرعة الشعور بالإجهاد  و التعب أثناء القراءة. </a:t>
            </a:r>
          </a:p>
          <a:p>
            <a:pPr marL="0" indent="0">
              <a:buNone/>
            </a:pPr>
            <a:r>
              <a:rPr lang="ar-SA" dirty="0" smtClean="0"/>
              <a:t>والكتابة و الأعمال  الأخرى التي تتطلب تركيزا بصريًا. </a:t>
            </a:r>
          </a:p>
          <a:p>
            <a:pPr marL="0" indent="0">
              <a:buNone/>
            </a:pPr>
            <a:r>
              <a:rPr lang="ar-SA" dirty="0" smtClean="0"/>
              <a:t>15/ كثرة الأخطاء في القراءة و الكتابة خاصة الحروف المتشابهة.</a:t>
            </a:r>
          </a:p>
          <a:p>
            <a:pPr marL="0" indent="0">
              <a:buNone/>
            </a:pPr>
            <a:r>
              <a:rPr lang="ar-SA" dirty="0" smtClean="0"/>
              <a:t>16/ صعوبة التميز بين الألوان المختلفة.</a:t>
            </a:r>
          </a:p>
          <a:p>
            <a:pPr marL="0" indent="0">
              <a:buNone/>
            </a:pPr>
            <a:r>
              <a:rPr lang="ar-SA" dirty="0" smtClean="0"/>
              <a:t>17/ تغطية إحدى العينين باليد أثناء القراءة أو التدقيق في شيء ما. </a:t>
            </a:r>
          </a:p>
          <a:p>
            <a:pPr marL="0" indent="0">
              <a:buNone/>
            </a:pPr>
            <a:r>
              <a:rPr lang="ar-SA" dirty="0" smtClean="0"/>
              <a:t>18/ إظهار صعوبة في تلقف الكرة وتجنب الألعاب التي تقود إلي احتكاك جسمي. </a:t>
            </a:r>
          </a:p>
          <a:p>
            <a:pPr marL="0" indent="0">
              <a:buNone/>
            </a:pPr>
            <a:endParaRPr lang="ar-SA" dirty="0"/>
          </a:p>
        </p:txBody>
      </p:sp>
    </p:spTree>
    <p:extLst>
      <p:ext uri="{BB962C8B-B14F-4D97-AF65-F5344CB8AC3E}">
        <p14:creationId xmlns:p14="http://schemas.microsoft.com/office/powerpoint/2010/main" val="39019523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ar-SA" dirty="0" smtClean="0"/>
              <a:t>خصائص الإعاقة البصرية</a:t>
            </a:r>
            <a:endParaRPr lang="ar-SA" dirty="0"/>
          </a:p>
        </p:txBody>
      </p:sp>
      <p:sp>
        <p:nvSpPr>
          <p:cNvPr id="3" name="عنصر نائب للمحتوى 2"/>
          <p:cNvSpPr>
            <a:spLocks noGrp="1"/>
          </p:cNvSpPr>
          <p:nvPr>
            <p:ph idx="1"/>
          </p:nvPr>
        </p:nvSpPr>
        <p:spPr/>
        <p:style>
          <a:lnRef idx="2">
            <a:schemeClr val="accent3"/>
          </a:lnRef>
          <a:fillRef idx="1">
            <a:schemeClr val="lt1"/>
          </a:fillRef>
          <a:effectRef idx="0">
            <a:schemeClr val="accent3"/>
          </a:effectRef>
          <a:fontRef idx="minor">
            <a:schemeClr val="dk1"/>
          </a:fontRef>
        </p:style>
        <p:txBody>
          <a:bodyPr/>
          <a:lstStyle/>
          <a:p>
            <a:pPr marL="0" indent="0">
              <a:buNone/>
            </a:pPr>
            <a:endParaRPr lang="ar-SA" dirty="0" smtClean="0"/>
          </a:p>
          <a:p>
            <a:pPr>
              <a:buFont typeface="Wingdings" pitchFamily="2" charset="2"/>
              <a:buChar char="Ø"/>
            </a:pPr>
            <a:r>
              <a:rPr lang="ar-SA" dirty="0" smtClean="0"/>
              <a:t>إن معرفة خصائص المصابين بالإعاقة البصرية ضروري لأولياء أمورهم ومعلميهم من اجل التوصل إلي أفضل الطرق والأساليب للتعامل معهم فالإعاقة البصرية توثر بشكل مباشر أو غير مباشر علي جانب النمو المختلفة للفرد. </a:t>
            </a:r>
          </a:p>
          <a:p>
            <a:endParaRPr lang="ar-SA" dirty="0"/>
          </a:p>
        </p:txBody>
      </p:sp>
    </p:spTree>
    <p:extLst>
      <p:ext uri="{BB962C8B-B14F-4D97-AF65-F5344CB8AC3E}">
        <p14:creationId xmlns:p14="http://schemas.microsoft.com/office/powerpoint/2010/main" val="22917675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116632"/>
            <a:ext cx="8229600" cy="576064"/>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ar-SA" b="1" dirty="0" smtClean="0"/>
              <a:t>الخصائص الجسمية</a:t>
            </a:r>
            <a:endParaRPr lang="ar-SA" b="1" dirty="0"/>
          </a:p>
        </p:txBody>
      </p:sp>
      <p:sp>
        <p:nvSpPr>
          <p:cNvPr id="3" name="عنصر نائب للمحتوى 2"/>
          <p:cNvSpPr>
            <a:spLocks noGrp="1"/>
          </p:cNvSpPr>
          <p:nvPr>
            <p:ph idx="1"/>
          </p:nvPr>
        </p:nvSpPr>
        <p:spPr>
          <a:xfrm>
            <a:off x="179512" y="836712"/>
            <a:ext cx="8712968" cy="5904656"/>
          </a:xfrm>
        </p:spPr>
        <p:style>
          <a:lnRef idx="2">
            <a:schemeClr val="accent2"/>
          </a:lnRef>
          <a:fillRef idx="1">
            <a:schemeClr val="lt1"/>
          </a:fillRef>
          <a:effectRef idx="0">
            <a:schemeClr val="accent2"/>
          </a:effectRef>
          <a:fontRef idx="minor">
            <a:schemeClr val="dk1"/>
          </a:fontRef>
        </p:style>
        <p:txBody>
          <a:bodyPr>
            <a:noAutofit/>
          </a:bodyPr>
          <a:lstStyle/>
          <a:p>
            <a:pPr marL="0" indent="0">
              <a:buNone/>
            </a:pPr>
            <a:r>
              <a:rPr lang="ar-SA" sz="2400" dirty="0" smtClean="0"/>
              <a:t>ذوي الاعاقة البصرية يواجهون  قصورا في مهارات التناسق الحركي والتآزر العضلي نتيجة لمحدودية فرص النشاط الحركي المتاح من فرصة التقليد للكثير من المهارات الحركية وهذه القصور في المهارات لدى المعاقين بصريا يرجع إلي الأسباب التالية   </a:t>
            </a:r>
          </a:p>
          <a:p>
            <a:pPr marL="0" indent="0">
              <a:buNone/>
            </a:pPr>
            <a:r>
              <a:rPr lang="ar-SA" sz="2400" dirty="0" smtClean="0"/>
              <a:t>1/نقص الخبرات البيئة ينتج عن </a:t>
            </a:r>
          </a:p>
          <a:p>
            <a:pPr marL="0" indent="0">
              <a:buNone/>
            </a:pPr>
            <a:r>
              <a:rPr lang="ar-SA" sz="2400" dirty="0" smtClean="0"/>
              <a:t>أ/محدودية الحركة</a:t>
            </a:r>
          </a:p>
          <a:p>
            <a:pPr marL="0" indent="0">
              <a:buNone/>
            </a:pPr>
            <a:r>
              <a:rPr lang="ar-SA" sz="2400" dirty="0" smtClean="0"/>
              <a:t>ب/نقص المعرفة بمكونات البيئة </a:t>
            </a:r>
          </a:p>
          <a:p>
            <a:pPr marL="0" indent="0">
              <a:buNone/>
            </a:pPr>
            <a:r>
              <a:rPr lang="ar-SA" sz="2400" dirty="0" smtClean="0"/>
              <a:t>ج/نقص في المفاهيم والعلاقات المكانية التي يستخدمها </a:t>
            </a:r>
          </a:p>
          <a:p>
            <a:pPr marL="0" indent="0">
              <a:buNone/>
            </a:pPr>
            <a:r>
              <a:rPr lang="ar-SA" sz="2400" dirty="0" smtClean="0"/>
              <a:t>د/القصور في تناسق الإحساس الحركي قصور في التناسق </a:t>
            </a:r>
          </a:p>
          <a:p>
            <a:pPr marL="0" indent="0">
              <a:buNone/>
            </a:pPr>
            <a:r>
              <a:rPr lang="ar-SA" sz="2400" dirty="0" smtClean="0"/>
              <a:t>هـ/القصور في التناسق العام </a:t>
            </a:r>
          </a:p>
          <a:p>
            <a:pPr marL="0" indent="0">
              <a:buNone/>
            </a:pPr>
            <a:r>
              <a:rPr lang="ar-SA" sz="2400" dirty="0" smtClean="0"/>
              <a:t>و/فقدان الحافز للمغامرة</a:t>
            </a:r>
          </a:p>
          <a:p>
            <a:pPr marL="0" indent="0">
              <a:buNone/>
            </a:pPr>
            <a:r>
              <a:rPr lang="ar-SA" sz="2400" dirty="0" smtClean="0"/>
              <a:t>2/عدم القدرة علي المحاكاة والتقليد</a:t>
            </a:r>
          </a:p>
          <a:p>
            <a:pPr marL="0" indent="0">
              <a:buNone/>
            </a:pPr>
            <a:r>
              <a:rPr lang="ar-SA" sz="2400" dirty="0" smtClean="0"/>
              <a:t>3/قلة الفرص المتاحة لتدريب المهارات الحركية</a:t>
            </a:r>
          </a:p>
          <a:p>
            <a:pPr marL="0" indent="0">
              <a:buNone/>
            </a:pPr>
            <a:r>
              <a:rPr lang="ar-SA" sz="2400" dirty="0" smtClean="0"/>
              <a:t>4/الحماية الزائد من جانب أولياء الأمور والتي تعيق عن اكتساب خبرات حركية مبكرة </a:t>
            </a:r>
          </a:p>
          <a:p>
            <a:pPr marL="0" indent="0">
              <a:buNone/>
            </a:pPr>
            <a:r>
              <a:rPr lang="ar-SA" sz="2400" dirty="0" smtClean="0"/>
              <a:t>5/درجة الإبصار </a:t>
            </a:r>
            <a:endParaRPr lang="ar-SA" sz="2400" dirty="0"/>
          </a:p>
        </p:txBody>
      </p:sp>
    </p:spTree>
    <p:extLst>
      <p:ext uri="{BB962C8B-B14F-4D97-AF65-F5344CB8AC3E}">
        <p14:creationId xmlns:p14="http://schemas.microsoft.com/office/powerpoint/2010/main" val="23280931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style>
          <a:lnRef idx="2">
            <a:schemeClr val="accent2"/>
          </a:lnRef>
          <a:fillRef idx="1">
            <a:schemeClr val="lt1"/>
          </a:fillRef>
          <a:effectRef idx="0">
            <a:schemeClr val="accent2"/>
          </a:effectRef>
          <a:fontRef idx="minor">
            <a:schemeClr val="dk1"/>
          </a:fontRef>
        </p:style>
        <p:txBody>
          <a:bodyPr/>
          <a:lstStyle/>
          <a:p>
            <a:endParaRPr lang="ar-SA" dirty="0" smtClean="0"/>
          </a:p>
          <a:p>
            <a:r>
              <a:rPr lang="ar-SA" dirty="0" smtClean="0"/>
              <a:t>من الخصائص المميزة للسلوك (السلوك الحركي النمطي).</a:t>
            </a:r>
          </a:p>
          <a:p>
            <a:pPr marL="0" indent="0">
              <a:buNone/>
            </a:pPr>
            <a:endParaRPr lang="ar-SA" dirty="0" smtClean="0"/>
          </a:p>
          <a:p>
            <a:r>
              <a:rPr lang="ar-SA" dirty="0" smtClean="0"/>
              <a:t>هناك ثلاثة اتجاهات نظرية تحاول تفسير ظاهرة السلوك الحركي النمطي:</a:t>
            </a:r>
          </a:p>
        </p:txBody>
      </p:sp>
    </p:spTree>
    <p:extLst>
      <p:ext uri="{BB962C8B-B14F-4D97-AF65-F5344CB8AC3E}">
        <p14:creationId xmlns:p14="http://schemas.microsoft.com/office/powerpoint/2010/main" val="34541286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188640"/>
            <a:ext cx="8712968" cy="6408712"/>
          </a:xfrm>
        </p:spPr>
        <p:style>
          <a:lnRef idx="2">
            <a:schemeClr val="accent2"/>
          </a:lnRef>
          <a:fillRef idx="1">
            <a:schemeClr val="lt1"/>
          </a:fillRef>
          <a:effectRef idx="0">
            <a:schemeClr val="accent2"/>
          </a:effectRef>
          <a:fontRef idx="minor">
            <a:schemeClr val="dk1"/>
          </a:fontRef>
        </p:style>
        <p:txBody>
          <a:bodyPr>
            <a:normAutofit lnSpcReduction="10000"/>
          </a:bodyPr>
          <a:lstStyle/>
          <a:p>
            <a:pPr marL="0" indent="0">
              <a:buNone/>
            </a:pPr>
            <a:r>
              <a:rPr lang="ar-SA" dirty="0" smtClean="0"/>
              <a:t>الاتجاه الأول: </a:t>
            </a:r>
          </a:p>
          <a:p>
            <a:pPr marL="0" indent="0">
              <a:buNone/>
            </a:pPr>
            <a:r>
              <a:rPr lang="ar-SA" dirty="0" smtClean="0"/>
              <a:t>يؤكد على أن الحرمان الحسي المتمثل في انخفاض مستوى الحسية نتيجة لفقد البصر أو ضعفه. </a:t>
            </a:r>
          </a:p>
          <a:p>
            <a:pPr marL="0" indent="0">
              <a:buNone/>
            </a:pPr>
            <a:r>
              <a:rPr lang="ar-SA" dirty="0" smtClean="0"/>
              <a:t> </a:t>
            </a:r>
          </a:p>
          <a:p>
            <a:pPr marL="0" indent="0">
              <a:buNone/>
            </a:pPr>
            <a:r>
              <a:rPr lang="ar-SA" dirty="0" smtClean="0"/>
              <a:t>الاتجاه الثاني: </a:t>
            </a:r>
          </a:p>
          <a:p>
            <a:pPr marL="0" indent="0">
              <a:buNone/>
            </a:pPr>
            <a:r>
              <a:rPr lang="ar-SA" dirty="0" smtClean="0"/>
              <a:t>يؤكد علي أن السبب الكامن وراء السلوك  الحركي النمطي هو الحرمان الاجتماعي.</a:t>
            </a:r>
          </a:p>
          <a:p>
            <a:pPr marL="0" indent="0">
              <a:buNone/>
            </a:pPr>
            <a:endParaRPr lang="ar-SA" dirty="0" smtClean="0"/>
          </a:p>
          <a:p>
            <a:pPr marL="0" indent="0">
              <a:buNone/>
            </a:pPr>
            <a:r>
              <a:rPr lang="ar-SA" dirty="0" smtClean="0"/>
              <a:t>الاتجاه الثالث:</a:t>
            </a:r>
            <a:endParaRPr lang="ar-SA" dirty="0"/>
          </a:p>
          <a:p>
            <a:pPr marL="0" indent="0">
              <a:buNone/>
            </a:pPr>
            <a:r>
              <a:rPr lang="ar-SA" dirty="0" smtClean="0"/>
              <a:t>في تفسير السلوك النمطي يرى أن الضغوط والتوترات الانفعالية هي السبب وراء استسلام الفرد المعوق إلى أنماط مألوفة من السلوك الحركي. </a:t>
            </a:r>
          </a:p>
          <a:p>
            <a:endParaRPr lang="ar-SA" dirty="0"/>
          </a:p>
        </p:txBody>
      </p:sp>
    </p:spTree>
    <p:extLst>
      <p:ext uri="{BB962C8B-B14F-4D97-AF65-F5344CB8AC3E}">
        <p14:creationId xmlns:p14="http://schemas.microsoft.com/office/powerpoint/2010/main" val="9352506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78098"/>
          </a:xfrm>
        </p:spPr>
        <p:style>
          <a:lnRef idx="1">
            <a:schemeClr val="accent3"/>
          </a:lnRef>
          <a:fillRef idx="2">
            <a:schemeClr val="accent3"/>
          </a:fillRef>
          <a:effectRef idx="1">
            <a:schemeClr val="accent3"/>
          </a:effectRef>
          <a:fontRef idx="minor">
            <a:schemeClr val="dk1"/>
          </a:fontRef>
        </p:style>
        <p:txBody>
          <a:bodyPr/>
          <a:lstStyle/>
          <a:p>
            <a:r>
              <a:rPr lang="ar-SA" b="1" dirty="0" smtClean="0"/>
              <a:t>الخصائص العقلية </a:t>
            </a:r>
            <a:endParaRPr lang="ar-SA" b="1" dirty="0"/>
          </a:p>
        </p:txBody>
      </p:sp>
      <p:sp>
        <p:nvSpPr>
          <p:cNvPr id="3" name="عنصر نائب للمحتوى 2"/>
          <p:cNvSpPr>
            <a:spLocks noGrp="1"/>
          </p:cNvSpPr>
          <p:nvPr>
            <p:ph idx="1"/>
          </p:nvPr>
        </p:nvSpPr>
        <p:spPr>
          <a:xfrm>
            <a:off x="251520" y="1268760"/>
            <a:ext cx="8640960" cy="5328592"/>
          </a:xfrm>
        </p:spPr>
        <p:style>
          <a:lnRef idx="2">
            <a:schemeClr val="accent2"/>
          </a:lnRef>
          <a:fillRef idx="1">
            <a:schemeClr val="lt1"/>
          </a:fillRef>
          <a:effectRef idx="0">
            <a:schemeClr val="accent2"/>
          </a:effectRef>
          <a:fontRef idx="minor">
            <a:schemeClr val="dk1"/>
          </a:fontRef>
        </p:style>
        <p:txBody>
          <a:bodyPr>
            <a:normAutofit fontScale="92500" lnSpcReduction="20000"/>
          </a:bodyPr>
          <a:lstStyle/>
          <a:p>
            <a:r>
              <a:rPr lang="ar-SA" dirty="0" smtClean="0"/>
              <a:t>لا بد من الإشارة إلي صعوبة قياس ذكاء المكفوفين وضعاف البصر بدقة لاعتبارات عدة أهمها: </a:t>
            </a:r>
          </a:p>
          <a:p>
            <a:r>
              <a:rPr lang="ar-SA" dirty="0"/>
              <a:t>إ</a:t>
            </a:r>
            <a:r>
              <a:rPr lang="ar-SA" dirty="0" smtClean="0"/>
              <a:t>ن  معظم  اختبارات  الذكاء المتوافرة تشمل على أجزاء أدائية ( كبناء المكعبات أو تجميع الأشكال .....الخ )</a:t>
            </a:r>
          </a:p>
          <a:p>
            <a:r>
              <a:rPr lang="ar-SA" dirty="0"/>
              <a:t>إ</a:t>
            </a:r>
            <a:r>
              <a:rPr lang="ar-SA" dirty="0" smtClean="0"/>
              <a:t>ن الاختبارات المطورة للمكفوفين على قلتها تعوزها الدقة في معايير التقنين وفي معظم الأحيان يلجأ الفاحصون إلى استخدام الجزء اللفظي من مقياس و </a:t>
            </a:r>
            <a:r>
              <a:rPr lang="ar-SA" dirty="0" err="1" smtClean="0"/>
              <a:t>كسلر</a:t>
            </a:r>
            <a:r>
              <a:rPr lang="ar-SA" dirty="0" smtClean="0"/>
              <a:t> لذكاء الأطفال لتقدير ذكاء الأطفال المعوقين بصريا. </a:t>
            </a:r>
          </a:p>
          <a:p>
            <a:r>
              <a:rPr lang="ar-SA" dirty="0" smtClean="0"/>
              <a:t>أن المعوقين بصريا يواجهون مشكلات في مجال  إدراك المفاهيم ومهارات التصنيف للموضوعات المجردة خاصة مفاهيم الحيز والمكان والمسافة.</a:t>
            </a:r>
          </a:p>
          <a:p>
            <a:r>
              <a:rPr lang="ar-SA" dirty="0" smtClean="0"/>
              <a:t>فإن الانتباه والذاكرة السمعية من العمليات العقلية التي يتفوق فيها المعوقين بصريا على المبصرين. </a:t>
            </a:r>
          </a:p>
          <a:p>
            <a:endParaRPr lang="ar-SA" dirty="0"/>
          </a:p>
        </p:txBody>
      </p:sp>
    </p:spTree>
    <p:extLst>
      <p:ext uri="{BB962C8B-B14F-4D97-AF65-F5344CB8AC3E}">
        <p14:creationId xmlns:p14="http://schemas.microsoft.com/office/powerpoint/2010/main" val="3983232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78098"/>
          </a:xfrm>
        </p:spPr>
        <p:style>
          <a:lnRef idx="1">
            <a:schemeClr val="accent3"/>
          </a:lnRef>
          <a:fillRef idx="2">
            <a:schemeClr val="accent3"/>
          </a:fillRef>
          <a:effectRef idx="1">
            <a:schemeClr val="accent3"/>
          </a:effectRef>
          <a:fontRef idx="minor">
            <a:schemeClr val="dk1"/>
          </a:fontRef>
        </p:style>
        <p:txBody>
          <a:bodyPr/>
          <a:lstStyle/>
          <a:p>
            <a:r>
              <a:rPr lang="ar-SA" b="1" dirty="0" smtClean="0"/>
              <a:t>أهمية حاسة البصر</a:t>
            </a:r>
            <a:endParaRPr lang="ar-SA" b="1" dirty="0"/>
          </a:p>
        </p:txBody>
      </p:sp>
      <p:sp>
        <p:nvSpPr>
          <p:cNvPr id="3" name="عنصر نائب للمحتوى 2"/>
          <p:cNvSpPr>
            <a:spLocks noGrp="1"/>
          </p:cNvSpPr>
          <p:nvPr>
            <p:ph idx="1"/>
          </p:nvPr>
        </p:nvSpPr>
        <p:spPr>
          <a:xfrm>
            <a:off x="457200" y="1340768"/>
            <a:ext cx="8229600" cy="5400600"/>
          </a:xfrm>
        </p:spPr>
        <p:style>
          <a:lnRef idx="2">
            <a:schemeClr val="accent2"/>
          </a:lnRef>
          <a:fillRef idx="1">
            <a:schemeClr val="lt1"/>
          </a:fillRef>
          <a:effectRef idx="0">
            <a:schemeClr val="accent2"/>
          </a:effectRef>
          <a:fontRef idx="minor">
            <a:schemeClr val="dk1"/>
          </a:fontRef>
        </p:style>
        <p:txBody>
          <a:bodyPr>
            <a:normAutofit fontScale="85000" lnSpcReduction="20000"/>
          </a:bodyPr>
          <a:lstStyle/>
          <a:p>
            <a:r>
              <a:rPr lang="ar-SA" dirty="0" smtClean="0"/>
              <a:t>تعد حاسة البصر من أهم حواس الإنسان وقناة رئيسية لاستقبال الإشارة من العالم الخارجي.</a:t>
            </a:r>
          </a:p>
          <a:p>
            <a:r>
              <a:rPr lang="ar-SA" dirty="0" smtClean="0"/>
              <a:t>والطفل الذي يتعرض لمشكلات بصريه تصبح فرصه المتاحة للاتصال بالبيئة والتعليم منها اقل بكثير من إقرانه المبصرين وانه يمكن للطفل تعويض فقدان حاسة البصر من خلال تنميه الحواس وتطويرها وخاصة حاستي السمع واللمس إنه يعوض جزءاً بسيطًا من ذلك الحرمان.</a:t>
            </a:r>
          </a:p>
          <a:p>
            <a:r>
              <a:rPr lang="ar-SA" dirty="0" smtClean="0"/>
              <a:t>فحاسة السمع لا تتيح لنا استقبال الإثارة الحسية من الأشياء إلا حين يصدر عنها صوت.</a:t>
            </a:r>
          </a:p>
          <a:p>
            <a:r>
              <a:rPr lang="ar-SA" dirty="0" smtClean="0"/>
              <a:t> أما حاسة اللمس فهي تمدنا بخبرة حسية عن الأشياء الصغيرة والتي تكون في متناول يدنا ونستطيع تحسسها والتعرف عليها.</a:t>
            </a:r>
          </a:p>
          <a:p>
            <a:endParaRPr lang="ar-SA" dirty="0" smtClean="0"/>
          </a:p>
          <a:p>
            <a:r>
              <a:rPr lang="ar-SA" dirty="0" smtClean="0"/>
              <a:t>إن الحرمان من حاسة البصر يفقد الطفل معظم خبراته اليومية  المتعلقة بالصورة واللون والشكل ويحرمه من تكوين الصورة الذهنية عن معظم الأشياء في البيئة.</a:t>
            </a:r>
          </a:p>
          <a:p>
            <a:endParaRPr lang="ar-SA" dirty="0"/>
          </a:p>
        </p:txBody>
      </p:sp>
    </p:spTree>
    <p:extLst>
      <p:ext uri="{BB962C8B-B14F-4D97-AF65-F5344CB8AC3E}">
        <p14:creationId xmlns:p14="http://schemas.microsoft.com/office/powerpoint/2010/main" val="40696131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ar-SA" b="1" dirty="0" smtClean="0"/>
              <a:t>الخصائص اللغوية</a:t>
            </a:r>
            <a:endParaRPr lang="ar-SA" b="1" dirty="0"/>
          </a:p>
        </p:txBody>
      </p:sp>
      <p:sp>
        <p:nvSpPr>
          <p:cNvPr id="3" name="عنصر نائب للمحتوى 2"/>
          <p:cNvSpPr>
            <a:spLocks noGrp="1"/>
          </p:cNvSpPr>
          <p:nvPr>
            <p:ph idx="1"/>
          </p:nvPr>
        </p:nvSpPr>
        <p:spPr/>
        <p:style>
          <a:lnRef idx="2">
            <a:schemeClr val="accent2"/>
          </a:lnRef>
          <a:fillRef idx="1">
            <a:schemeClr val="lt1"/>
          </a:fillRef>
          <a:effectRef idx="0">
            <a:schemeClr val="accent2"/>
          </a:effectRef>
          <a:fontRef idx="minor">
            <a:schemeClr val="dk1"/>
          </a:fontRef>
        </p:style>
        <p:txBody>
          <a:bodyPr/>
          <a:lstStyle/>
          <a:p>
            <a:r>
              <a:rPr lang="ar-SA" dirty="0"/>
              <a:t>ل</a:t>
            </a:r>
            <a:r>
              <a:rPr lang="ar-SA" dirty="0" smtClean="0"/>
              <a:t>ا يعتبر ضعف حاسة البصر أو فقدانها من العوامل المعيقة لتعليم الطفل اللغة وفهم الكلام إلا أن لها أثرا على بعض مهارات الاتصال اللفظي الثانوي.</a:t>
            </a:r>
          </a:p>
          <a:p>
            <a:pPr marL="0" indent="0">
              <a:buNone/>
            </a:pPr>
            <a:r>
              <a:rPr lang="ar-SA" dirty="0" smtClean="0"/>
              <a:t> </a:t>
            </a:r>
          </a:p>
          <a:p>
            <a:r>
              <a:rPr lang="ar-SA" dirty="0" smtClean="0"/>
              <a:t>إن نسبة شيوع المشكلات في  اللفظ  بين المعوقين بصريا أعلى منها عند المبصرين نتيجة لحرمان ملاحظه الشفاء لتعلم النطق السليم.</a:t>
            </a:r>
            <a:endParaRPr lang="ar-SA" dirty="0"/>
          </a:p>
        </p:txBody>
      </p:sp>
    </p:spTree>
    <p:extLst>
      <p:ext uri="{BB962C8B-B14F-4D97-AF65-F5344CB8AC3E}">
        <p14:creationId xmlns:p14="http://schemas.microsoft.com/office/powerpoint/2010/main" val="41758226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39552" y="188640"/>
            <a:ext cx="8229600" cy="954360"/>
          </a:xfrm>
        </p:spPr>
        <p:style>
          <a:lnRef idx="1">
            <a:schemeClr val="accent3"/>
          </a:lnRef>
          <a:fillRef idx="2">
            <a:schemeClr val="accent3"/>
          </a:fillRef>
          <a:effectRef idx="1">
            <a:schemeClr val="accent3"/>
          </a:effectRef>
          <a:fontRef idx="minor">
            <a:schemeClr val="dk1"/>
          </a:fontRef>
        </p:style>
        <p:txBody>
          <a:bodyPr/>
          <a:lstStyle/>
          <a:p>
            <a:r>
              <a:rPr lang="ar-SA" b="1" dirty="0" smtClean="0"/>
              <a:t>الخصائص الاجتماعية </a:t>
            </a:r>
            <a:endParaRPr lang="ar-SA" b="1" dirty="0"/>
          </a:p>
        </p:txBody>
      </p:sp>
      <p:sp>
        <p:nvSpPr>
          <p:cNvPr id="3" name="عنصر نائب للمحتوى 2"/>
          <p:cNvSpPr>
            <a:spLocks noGrp="1"/>
          </p:cNvSpPr>
          <p:nvPr>
            <p:ph idx="1"/>
          </p:nvPr>
        </p:nvSpPr>
        <p:spPr>
          <a:xfrm>
            <a:off x="457200" y="1268760"/>
            <a:ext cx="8229600" cy="5328592"/>
          </a:xfrm>
        </p:spPr>
        <p:style>
          <a:lnRef idx="2">
            <a:schemeClr val="accent3"/>
          </a:lnRef>
          <a:fillRef idx="1">
            <a:schemeClr val="lt1"/>
          </a:fillRef>
          <a:effectRef idx="0">
            <a:schemeClr val="accent3"/>
          </a:effectRef>
          <a:fontRef idx="minor">
            <a:schemeClr val="dk1"/>
          </a:fontRef>
        </p:style>
        <p:txBody>
          <a:bodyPr>
            <a:normAutofit fontScale="70000" lnSpcReduction="20000"/>
          </a:bodyPr>
          <a:lstStyle/>
          <a:p>
            <a:pPr marL="0" indent="0">
              <a:buNone/>
            </a:pPr>
            <a:r>
              <a:rPr lang="ar-SA" dirty="0" smtClean="0"/>
              <a:t>1/ يتأثر التوافق الاجتماعي للمعوق بصريا بفرص التفاعل الاجتماعي المتاحة من جهة ودرجة تقبل أو تكيف الفرد مع إعاقته من جهة أخرى.</a:t>
            </a:r>
          </a:p>
          <a:p>
            <a:pPr marL="0" indent="0">
              <a:buNone/>
            </a:pPr>
            <a:endParaRPr lang="ar-SA" dirty="0" smtClean="0"/>
          </a:p>
          <a:p>
            <a:pPr marL="0" indent="0">
              <a:buNone/>
            </a:pPr>
            <a:r>
              <a:rPr lang="ar-SA" dirty="0" smtClean="0"/>
              <a:t>2/ يصعب على المبصرين التعرف على المعوقين بصريا عن كثب حتى يتوصلوا إلى درجة أكثر موضوعية عن قدراتهم وإمكاناتهم. </a:t>
            </a:r>
          </a:p>
          <a:p>
            <a:pPr marL="0" indent="0">
              <a:buNone/>
            </a:pPr>
            <a:endParaRPr lang="ar-SA" dirty="0" smtClean="0"/>
          </a:p>
          <a:p>
            <a:pPr marL="0" indent="0">
              <a:buNone/>
            </a:pPr>
            <a:r>
              <a:rPr lang="ar-SA" dirty="0" smtClean="0"/>
              <a:t>3/ إن التفاعل الاجتماعي في الحياة اليومية لا يقوم فقط على الاتصال  اللفظي وحتى نفسيه يتضمن الكثير من المضامين الرمزية التي يعبر عنها بتعبيرات الوجه والعيون والإشارات.</a:t>
            </a:r>
          </a:p>
          <a:p>
            <a:pPr marL="0" indent="0">
              <a:buNone/>
            </a:pPr>
            <a:endParaRPr lang="ar-SA" dirty="0" smtClean="0"/>
          </a:p>
          <a:p>
            <a:pPr marL="0" indent="0">
              <a:buNone/>
            </a:pPr>
            <a:r>
              <a:rPr lang="ar-SA" dirty="0" smtClean="0"/>
              <a:t>4/ يجب تدريب الكفيف على مهارات الإصغاء والمحادثة الاجتماعية لتحسين درجة تقليل الطرف الآخر في المحادثة. </a:t>
            </a:r>
          </a:p>
          <a:p>
            <a:pPr marL="0" indent="0">
              <a:buNone/>
            </a:pPr>
            <a:endParaRPr lang="ar-SA" dirty="0" smtClean="0"/>
          </a:p>
          <a:p>
            <a:pPr marL="0" indent="0">
              <a:buNone/>
            </a:pPr>
            <a:r>
              <a:rPr lang="ar-SA" dirty="0" smtClean="0"/>
              <a:t>5/ ومن العوامل الأخرى التي ترفع من درجة التوافق الاجتماعي للمعوق بصريا هو التدريب على النشاطات الحياتية المختلفة خاصة فيما يتعلق العناية بالذات والمظهر والتنقل في البيئة.</a:t>
            </a:r>
          </a:p>
        </p:txBody>
      </p:sp>
    </p:spTree>
    <p:extLst>
      <p:ext uri="{BB962C8B-B14F-4D97-AF65-F5344CB8AC3E}">
        <p14:creationId xmlns:p14="http://schemas.microsoft.com/office/powerpoint/2010/main" val="6898226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116632"/>
            <a:ext cx="8229600" cy="850106"/>
          </a:xfrm>
        </p:spPr>
        <p:style>
          <a:lnRef idx="1">
            <a:schemeClr val="accent3"/>
          </a:lnRef>
          <a:fillRef idx="2">
            <a:schemeClr val="accent3"/>
          </a:fillRef>
          <a:effectRef idx="1">
            <a:schemeClr val="accent3"/>
          </a:effectRef>
          <a:fontRef idx="minor">
            <a:schemeClr val="dk1"/>
          </a:fontRef>
        </p:style>
        <p:txBody>
          <a:bodyPr/>
          <a:lstStyle/>
          <a:p>
            <a:r>
              <a:rPr lang="ar-SA" b="1" dirty="0" smtClean="0"/>
              <a:t>الخصائص النفسية </a:t>
            </a:r>
            <a:endParaRPr lang="ar-SA" b="1" dirty="0"/>
          </a:p>
        </p:txBody>
      </p:sp>
      <p:sp>
        <p:nvSpPr>
          <p:cNvPr id="3" name="عنصر نائب للمحتوى 2"/>
          <p:cNvSpPr>
            <a:spLocks noGrp="1"/>
          </p:cNvSpPr>
          <p:nvPr>
            <p:ph idx="1"/>
          </p:nvPr>
        </p:nvSpPr>
        <p:spPr>
          <a:xfrm>
            <a:off x="179512" y="1196752"/>
            <a:ext cx="8712968" cy="5472608"/>
          </a:xfrm>
        </p:spPr>
        <p:style>
          <a:lnRef idx="2">
            <a:schemeClr val="accent3"/>
          </a:lnRef>
          <a:fillRef idx="1">
            <a:schemeClr val="lt1"/>
          </a:fillRef>
          <a:effectRef idx="0">
            <a:schemeClr val="accent3"/>
          </a:effectRef>
          <a:fontRef idx="minor">
            <a:schemeClr val="dk1"/>
          </a:fontRef>
        </p:style>
        <p:txBody>
          <a:bodyPr/>
          <a:lstStyle/>
          <a:p>
            <a:pPr marL="0" indent="0">
              <a:buNone/>
            </a:pPr>
            <a:r>
              <a:rPr lang="ar-SA" dirty="0" smtClean="0"/>
              <a:t>1/ إن النمو النفسي للطفل المعوق بصريا لا يختلف عنه عند المبصرين. </a:t>
            </a:r>
          </a:p>
          <a:p>
            <a:pPr marL="0" indent="0">
              <a:buNone/>
            </a:pPr>
            <a:endParaRPr lang="ar-SA" dirty="0"/>
          </a:p>
          <a:p>
            <a:pPr marL="0" indent="0">
              <a:buNone/>
            </a:pPr>
            <a:r>
              <a:rPr lang="ar-SA" dirty="0" smtClean="0"/>
              <a:t>2/ الاضطرابات الانفعالية التي قد تظهر لدي الطفل العوق بصريا هي ذاتها التي أن يتعرض لها الطفل المبصر. </a:t>
            </a:r>
          </a:p>
          <a:p>
            <a:endParaRPr lang="ar-SA" dirty="0" smtClean="0"/>
          </a:p>
          <a:p>
            <a:pPr marL="0" indent="0">
              <a:buNone/>
            </a:pPr>
            <a:r>
              <a:rPr lang="ar-SA" dirty="0"/>
              <a:t>3</a:t>
            </a:r>
            <a:r>
              <a:rPr lang="ar-SA" dirty="0" smtClean="0"/>
              <a:t>/ إن ذوي الإعاقة  البصرية أكثر من أقرانه المبصرين عرضة للقلق  في مراحل المراهقة نظرا لعدم وضوح مستقبله المهني والاجتماعي وما يواجه  من صعوبات في تحقيق درجه عالية من الاستقلالية والتي يسع لها جميع المرهقين في العادي. </a:t>
            </a:r>
          </a:p>
          <a:p>
            <a:endParaRPr lang="ar-SA" dirty="0"/>
          </a:p>
        </p:txBody>
      </p:sp>
    </p:spTree>
    <p:extLst>
      <p:ext uri="{BB962C8B-B14F-4D97-AF65-F5344CB8AC3E}">
        <p14:creationId xmlns:p14="http://schemas.microsoft.com/office/powerpoint/2010/main" val="27827944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858218"/>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ar-SA" dirty="0" smtClean="0"/>
              <a:t>أهم الأمور التي يجب أن  يأخذها الوالدان بعين ليساعدا طفلهما على تحقيق التوافق النفسي والاجتماعي:</a:t>
            </a:r>
            <a:endParaRPr lang="ar-SA" dirty="0"/>
          </a:p>
        </p:txBody>
      </p:sp>
      <p:sp>
        <p:nvSpPr>
          <p:cNvPr id="3" name="عنصر نائب للمحتوى 2"/>
          <p:cNvSpPr>
            <a:spLocks noGrp="1"/>
          </p:cNvSpPr>
          <p:nvPr>
            <p:ph idx="1"/>
          </p:nvPr>
        </p:nvSpPr>
        <p:spPr>
          <a:xfrm>
            <a:off x="457200" y="2348880"/>
            <a:ext cx="8229600" cy="3777283"/>
          </a:xfrm>
        </p:spPr>
        <p:style>
          <a:lnRef idx="2">
            <a:schemeClr val="accent3"/>
          </a:lnRef>
          <a:fillRef idx="1">
            <a:schemeClr val="lt1"/>
          </a:fillRef>
          <a:effectRef idx="0">
            <a:schemeClr val="accent3"/>
          </a:effectRef>
          <a:fontRef idx="minor">
            <a:schemeClr val="dk1"/>
          </a:fontRef>
        </p:style>
        <p:txBody>
          <a:bodyPr/>
          <a:lstStyle/>
          <a:p>
            <a:pPr marL="0" indent="0">
              <a:buNone/>
            </a:pPr>
            <a:r>
              <a:rPr lang="ar-SA" dirty="0" smtClean="0"/>
              <a:t>1/تجنب الحماية الزائد للطفل المعاق  بصريا وإتاحة  الفرصة لكي يجد الأشياء  بطريقته  الخاصة </a:t>
            </a:r>
          </a:p>
          <a:p>
            <a:pPr marL="0" indent="0">
              <a:buNone/>
            </a:pPr>
            <a:endParaRPr lang="ar-SA" dirty="0" smtClean="0"/>
          </a:p>
          <a:p>
            <a:pPr marL="0" indent="0">
              <a:buNone/>
            </a:pPr>
            <a:r>
              <a:rPr lang="ar-SA" dirty="0" smtClean="0"/>
              <a:t>2/ تدريب الطفل علي القيام بالمهام المختلفة وتعزيز محولته بالوفاء باحتياجاته  الخاص </a:t>
            </a:r>
          </a:p>
          <a:p>
            <a:pPr marL="0" indent="0">
              <a:buNone/>
            </a:pPr>
            <a:endParaRPr lang="ar-SA" dirty="0"/>
          </a:p>
        </p:txBody>
      </p:sp>
    </p:spTree>
    <p:extLst>
      <p:ext uri="{BB962C8B-B14F-4D97-AF65-F5344CB8AC3E}">
        <p14:creationId xmlns:p14="http://schemas.microsoft.com/office/powerpoint/2010/main" val="33211262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ar-SA" b="1" dirty="0" smtClean="0"/>
              <a:t>الخصائص الأكاديمية </a:t>
            </a:r>
            <a:endParaRPr lang="ar-SA" b="1" dirty="0"/>
          </a:p>
        </p:txBody>
      </p:sp>
      <p:sp>
        <p:nvSpPr>
          <p:cNvPr id="3" name="عنصر نائب للمحتوى 2"/>
          <p:cNvSpPr>
            <a:spLocks noGrp="1"/>
          </p:cNvSpPr>
          <p:nvPr>
            <p:ph idx="1"/>
          </p:nvPr>
        </p:nvSpPr>
        <p:spPr>
          <a:xfrm>
            <a:off x="107504" y="1600200"/>
            <a:ext cx="8928992" cy="5069160"/>
          </a:xfrm>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pPr marL="0" indent="0">
              <a:buNone/>
            </a:pPr>
            <a:r>
              <a:rPr lang="ar-SA" dirty="0" smtClean="0"/>
              <a:t>1/ لا يختلف ذوي العوق البصري بوجه عام عن أقرانهم من المبصرين في ما يتعلق بالقدرة علي التعليم والاستفادة من  المناهج التعليمي بشكل مناسب. </a:t>
            </a:r>
          </a:p>
          <a:p>
            <a:pPr marL="0" indent="0">
              <a:buNone/>
            </a:pPr>
            <a:endParaRPr lang="ar-SA" dirty="0" smtClean="0"/>
          </a:p>
          <a:p>
            <a:pPr marL="0" indent="0">
              <a:buNone/>
            </a:pPr>
            <a:r>
              <a:rPr lang="ar-SA" dirty="0" smtClean="0"/>
              <a:t>2/ أن تعليم الطالب المعاق بصريا يتطلب تعديلا في أسلوب التدريس والسائل التعليمية لمستخدمة لتتلاءم مع الاحتياجات  التربوية المميزة للمعوقين.</a:t>
            </a:r>
          </a:p>
          <a:p>
            <a:pPr marL="0" indent="0">
              <a:buNone/>
            </a:pPr>
            <a:endParaRPr lang="ar-SA" dirty="0" smtClean="0"/>
          </a:p>
          <a:p>
            <a:pPr marL="0" indent="0">
              <a:buNone/>
            </a:pPr>
            <a:r>
              <a:rPr lang="ar-SA" dirty="0" smtClean="0"/>
              <a:t>3/ تعتبر درجه الإعاقة البصرية والسن الذي حديث فيه من العوامل الهامة التي يجب أن تؤخذ بعين الاعتبار لدى التخطيط للبرنامج التعليمي للمعوقين بصريا. </a:t>
            </a:r>
          </a:p>
          <a:p>
            <a:pPr marL="0" indent="0">
              <a:buNone/>
            </a:pPr>
            <a:endParaRPr lang="ar-SA" dirty="0"/>
          </a:p>
        </p:txBody>
      </p:sp>
    </p:spTree>
    <p:extLst>
      <p:ext uri="{BB962C8B-B14F-4D97-AF65-F5344CB8AC3E}">
        <p14:creationId xmlns:p14="http://schemas.microsoft.com/office/powerpoint/2010/main" val="1719204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188640"/>
            <a:ext cx="8229600" cy="850106"/>
          </a:xfrm>
        </p:spPr>
        <p:style>
          <a:lnRef idx="1">
            <a:schemeClr val="accent3"/>
          </a:lnRef>
          <a:fillRef idx="2">
            <a:schemeClr val="accent3"/>
          </a:fillRef>
          <a:effectRef idx="1">
            <a:schemeClr val="accent3"/>
          </a:effectRef>
          <a:fontRef idx="minor">
            <a:schemeClr val="dk1"/>
          </a:fontRef>
        </p:style>
        <p:txBody>
          <a:bodyPr/>
          <a:lstStyle/>
          <a:p>
            <a:r>
              <a:rPr lang="ar-SA" b="1" dirty="0" smtClean="0"/>
              <a:t>الاحتياجات التربوية للمعوقين بصريًا </a:t>
            </a:r>
            <a:endParaRPr lang="ar-SA" b="1" dirty="0"/>
          </a:p>
        </p:txBody>
      </p:sp>
      <p:sp>
        <p:nvSpPr>
          <p:cNvPr id="3" name="عنصر نائب للمحتوى 2"/>
          <p:cNvSpPr>
            <a:spLocks noGrp="1"/>
          </p:cNvSpPr>
          <p:nvPr>
            <p:ph idx="1"/>
          </p:nvPr>
        </p:nvSpPr>
        <p:spPr>
          <a:xfrm>
            <a:off x="457200" y="1340768"/>
            <a:ext cx="8229600" cy="5184576"/>
          </a:xfrm>
        </p:spPr>
        <p:style>
          <a:lnRef idx="2">
            <a:schemeClr val="accent2"/>
          </a:lnRef>
          <a:fillRef idx="1">
            <a:schemeClr val="lt1"/>
          </a:fillRef>
          <a:effectRef idx="0">
            <a:schemeClr val="accent2"/>
          </a:effectRef>
          <a:fontRef idx="minor">
            <a:schemeClr val="dk1"/>
          </a:fontRef>
        </p:style>
        <p:txBody>
          <a:bodyPr>
            <a:normAutofit/>
          </a:bodyPr>
          <a:lstStyle/>
          <a:p>
            <a:pPr marL="0" indent="0">
              <a:lnSpc>
                <a:spcPct val="160000"/>
              </a:lnSpc>
              <a:buNone/>
            </a:pPr>
            <a:r>
              <a:rPr lang="ar-SA" dirty="0" smtClean="0"/>
              <a:t>1/عدم القدرة علي تعلم القراءة والكتابة بالطريقة العادية.</a:t>
            </a:r>
          </a:p>
          <a:p>
            <a:pPr marL="0" indent="0">
              <a:lnSpc>
                <a:spcPct val="160000"/>
              </a:lnSpc>
              <a:buNone/>
            </a:pPr>
            <a:r>
              <a:rPr lang="ar-SA" dirty="0" smtClean="0"/>
              <a:t>2/ضرورة تدريب الحواس الأخرى. </a:t>
            </a:r>
          </a:p>
          <a:p>
            <a:pPr marL="0" indent="0">
              <a:lnSpc>
                <a:spcPct val="160000"/>
              </a:lnSpc>
              <a:buNone/>
            </a:pPr>
            <a:r>
              <a:rPr lang="ar-SA" dirty="0" smtClean="0"/>
              <a:t>3/التدريب علي التنقل والتوجه. </a:t>
            </a:r>
          </a:p>
          <a:p>
            <a:pPr marL="0" indent="0">
              <a:lnSpc>
                <a:spcPct val="160000"/>
              </a:lnSpc>
              <a:buNone/>
            </a:pPr>
            <a:r>
              <a:rPr lang="ar-SA" dirty="0" smtClean="0"/>
              <a:t>4/التدريب علي الأنشطة الحياتية المختلفة. </a:t>
            </a:r>
          </a:p>
          <a:p>
            <a:pPr marL="0" indent="0">
              <a:lnSpc>
                <a:spcPct val="160000"/>
              </a:lnSpc>
              <a:buNone/>
            </a:pPr>
            <a:r>
              <a:rPr lang="ar-SA" dirty="0" smtClean="0"/>
              <a:t>5/الحاجة إلي وسائل تعليمة وتنقل خاصة تتناسب وطبيعة الإعاقة البصرية. </a:t>
            </a:r>
          </a:p>
        </p:txBody>
      </p:sp>
    </p:spTree>
    <p:extLst>
      <p:ext uri="{BB962C8B-B14F-4D97-AF65-F5344CB8AC3E}">
        <p14:creationId xmlns:p14="http://schemas.microsoft.com/office/powerpoint/2010/main" val="42109263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404664"/>
            <a:ext cx="8229600" cy="6192688"/>
          </a:xfrm>
        </p:spPr>
        <p:style>
          <a:lnRef idx="2">
            <a:schemeClr val="accent2"/>
          </a:lnRef>
          <a:fillRef idx="1">
            <a:schemeClr val="lt1"/>
          </a:fillRef>
          <a:effectRef idx="0">
            <a:schemeClr val="accent2"/>
          </a:effectRef>
          <a:fontRef idx="minor">
            <a:schemeClr val="dk1"/>
          </a:fontRef>
        </p:style>
        <p:txBody>
          <a:bodyPr/>
          <a:lstStyle/>
          <a:p>
            <a:pPr>
              <a:buFont typeface="Wingdings" pitchFamily="2" charset="2"/>
              <a:buChar char="Ø"/>
            </a:pPr>
            <a:r>
              <a:rPr lang="ar-SA" dirty="0" smtClean="0"/>
              <a:t>طريقة </a:t>
            </a:r>
            <a:r>
              <a:rPr lang="ar-SA" dirty="0" err="1" smtClean="0"/>
              <a:t>برايل</a:t>
            </a:r>
            <a:r>
              <a:rPr lang="ar-SA" dirty="0" smtClean="0"/>
              <a:t> عبارة عن نظام كتابة الحروف عن طريق النقاط النافرة.</a:t>
            </a:r>
          </a:p>
          <a:p>
            <a:pPr>
              <a:buFont typeface="Wingdings" pitchFamily="2" charset="2"/>
              <a:buChar char="Ø"/>
            </a:pPr>
            <a:r>
              <a:rPr lang="ar-SA" dirty="0" smtClean="0"/>
              <a:t>سميت هذه الطريقة باسم مبتكرها الفرنسي لويس </a:t>
            </a:r>
            <a:r>
              <a:rPr lang="ar-SA" dirty="0" err="1" smtClean="0"/>
              <a:t>برايل</a:t>
            </a:r>
            <a:r>
              <a:rPr lang="ar-SA" dirty="0" smtClean="0"/>
              <a:t>, تتم الكتابة بطريقة </a:t>
            </a:r>
            <a:r>
              <a:rPr lang="ar-SA" dirty="0" err="1" smtClean="0"/>
              <a:t>برايل</a:t>
            </a:r>
            <a:r>
              <a:rPr lang="ar-SA" dirty="0" smtClean="0"/>
              <a:t> عن طريق خليه من ستة نقاط تشير إلى </a:t>
            </a:r>
          </a:p>
          <a:p>
            <a:pPr marL="0" indent="0">
              <a:buNone/>
            </a:pPr>
            <a:r>
              <a:rPr lang="ar-SA" dirty="0" smtClean="0"/>
              <a:t>حرف ما حسب النطق النافرة من تلك الخلية.</a:t>
            </a:r>
          </a:p>
          <a:p>
            <a:pPr marL="0" indent="0">
              <a:buNone/>
            </a:pPr>
            <a:r>
              <a:rPr lang="ar-SA" dirty="0" smtClean="0"/>
              <a:t> </a:t>
            </a:r>
          </a:p>
          <a:p>
            <a:pPr>
              <a:buFont typeface="Wingdings" pitchFamily="2" charset="2"/>
              <a:buChar char="Ø"/>
            </a:pPr>
            <a:r>
              <a:rPr lang="ar-SA" dirty="0" smtClean="0"/>
              <a:t>يقوم الطالب بقراءة (</a:t>
            </a:r>
            <a:r>
              <a:rPr lang="ar-SA" dirty="0" err="1" smtClean="0"/>
              <a:t>برايل</a:t>
            </a:r>
            <a:r>
              <a:rPr lang="ar-SA" dirty="0" smtClean="0"/>
              <a:t>) عن طريق اللمس كما يمكن أن يستخدم آلة طابعة خاصة لكتابة </a:t>
            </a:r>
            <a:r>
              <a:rPr lang="ar-SA" dirty="0" err="1" smtClean="0"/>
              <a:t>برايل</a:t>
            </a:r>
            <a:r>
              <a:rPr lang="ar-SA" dirty="0" smtClean="0"/>
              <a:t> أو </a:t>
            </a:r>
            <a:r>
              <a:rPr lang="ar-SA" dirty="0"/>
              <a:t>ا</a:t>
            </a:r>
            <a:r>
              <a:rPr lang="ar-SA" dirty="0" smtClean="0"/>
              <a:t>ستخدام مسطرة خاصة وورق خاص للكتابة ويجب تعليم الكفيف طريقة </a:t>
            </a:r>
            <a:r>
              <a:rPr lang="ar-SA" dirty="0" err="1" smtClean="0"/>
              <a:t>برايل</a:t>
            </a:r>
            <a:r>
              <a:rPr lang="ar-SA" dirty="0" smtClean="0"/>
              <a:t> مع بداية دخول المدرسة ويحتاج سنوات عدة لإتقانها. </a:t>
            </a:r>
          </a:p>
          <a:p>
            <a:pPr marL="0" indent="0">
              <a:buNone/>
            </a:pPr>
            <a:endParaRPr lang="ar-SA" dirty="0"/>
          </a:p>
        </p:txBody>
      </p:sp>
    </p:spTree>
    <p:extLst>
      <p:ext uri="{BB962C8B-B14F-4D97-AF65-F5344CB8AC3E}">
        <p14:creationId xmlns:p14="http://schemas.microsoft.com/office/powerpoint/2010/main" val="9180356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0" y="1124744"/>
            <a:ext cx="2857500" cy="1872208"/>
          </a:xfrm>
        </p:spPr>
      </p:pic>
      <p:pic>
        <p:nvPicPr>
          <p:cNvPr id="5"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624" y="1052736"/>
            <a:ext cx="2763391" cy="1944216"/>
          </a:xfrm>
          <a:prstGeom prst="rect">
            <a:avLst/>
          </a:prstGeom>
        </p:spPr>
      </p:pic>
      <p:pic>
        <p:nvPicPr>
          <p:cNvPr id="6" name="صورة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9992" y="3284984"/>
            <a:ext cx="2952327" cy="2160240"/>
          </a:xfrm>
          <a:prstGeom prst="rect">
            <a:avLst/>
          </a:prstGeom>
        </p:spPr>
      </p:pic>
      <p:pic>
        <p:nvPicPr>
          <p:cNvPr id="7" name="صورة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87624" y="3279034"/>
            <a:ext cx="2763391" cy="2166190"/>
          </a:xfrm>
          <a:prstGeom prst="rect">
            <a:avLst/>
          </a:prstGeom>
        </p:spPr>
      </p:pic>
    </p:spTree>
    <p:extLst>
      <p:ext uri="{BB962C8B-B14F-4D97-AF65-F5344CB8AC3E}">
        <p14:creationId xmlns:p14="http://schemas.microsoft.com/office/powerpoint/2010/main" val="1677013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ar-SA" b="1" dirty="0" smtClean="0"/>
              <a:t>المشكلات التي تواجه طريقة </a:t>
            </a:r>
            <a:r>
              <a:rPr lang="ar-SA" b="1" dirty="0" err="1" smtClean="0"/>
              <a:t>برايل</a:t>
            </a:r>
            <a:endParaRPr lang="ar-SA" b="1" dirty="0"/>
          </a:p>
        </p:txBody>
      </p:sp>
      <p:sp>
        <p:nvSpPr>
          <p:cNvPr id="3" name="عنصر نائب للمحتوى 2"/>
          <p:cNvSpPr>
            <a:spLocks noGrp="1"/>
          </p:cNvSpPr>
          <p:nvPr>
            <p:ph idx="1"/>
          </p:nvPr>
        </p:nvSpPr>
        <p:spPr>
          <a:xfrm>
            <a:off x="457200" y="1600200"/>
            <a:ext cx="8229600" cy="4997152"/>
          </a:xfrm>
        </p:spPr>
        <p:style>
          <a:lnRef idx="2">
            <a:schemeClr val="accent2"/>
          </a:lnRef>
          <a:fillRef idx="1">
            <a:schemeClr val="lt1"/>
          </a:fillRef>
          <a:effectRef idx="0">
            <a:schemeClr val="accent2"/>
          </a:effectRef>
          <a:fontRef idx="minor">
            <a:schemeClr val="dk1"/>
          </a:fontRef>
        </p:style>
        <p:txBody>
          <a:bodyPr/>
          <a:lstStyle/>
          <a:p>
            <a:pPr marL="0" indent="0">
              <a:buNone/>
            </a:pPr>
            <a:r>
              <a:rPr lang="ar-SA" dirty="0" smtClean="0"/>
              <a:t>1/ كبر المساحة اللازمة للكتابة من جهة وسمك الورق اللازم  مما ينجم عنه أن كتيبا صغيرا قد تتطلب كتابته إلي مجموعة من الأوراق قد يصل (20) سم وقد يصل وزانها وقد يصل وزنها إلى (1)  كلغ. </a:t>
            </a:r>
          </a:p>
          <a:p>
            <a:endParaRPr lang="ar-SA" dirty="0" smtClean="0"/>
          </a:p>
          <a:p>
            <a:pPr marL="0" indent="0">
              <a:buNone/>
            </a:pPr>
            <a:r>
              <a:rPr lang="ar-SA" dirty="0" smtClean="0"/>
              <a:t>2/ حتى عندما يتقن الطالب القراء والكتابة بطريقة </a:t>
            </a:r>
            <a:r>
              <a:rPr lang="ar-SA" dirty="0" err="1" smtClean="0"/>
              <a:t>برايل</a:t>
            </a:r>
            <a:r>
              <a:rPr lang="ar-SA" dirty="0" smtClean="0"/>
              <a:t> فإن سرعته في أداء ذلك تبقى أقل بكثير من سرعه المبصرين في القراءة والكتابة. </a:t>
            </a:r>
            <a:endParaRPr lang="ar-SA" dirty="0"/>
          </a:p>
        </p:txBody>
      </p:sp>
    </p:spTree>
    <p:extLst>
      <p:ext uri="{BB962C8B-B14F-4D97-AF65-F5344CB8AC3E}">
        <p14:creationId xmlns:p14="http://schemas.microsoft.com/office/powerpoint/2010/main" val="37622686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ar-SA" b="1" dirty="0" smtClean="0"/>
              <a:t>ضرورة تدريب الحواس الأخرى</a:t>
            </a:r>
            <a:endParaRPr lang="ar-SA" b="1" dirty="0"/>
          </a:p>
        </p:txBody>
      </p:sp>
      <p:sp>
        <p:nvSpPr>
          <p:cNvPr id="3" name="عنصر نائب للمحتوى 2"/>
          <p:cNvSpPr>
            <a:spLocks noGrp="1"/>
          </p:cNvSpPr>
          <p:nvPr>
            <p:ph idx="1"/>
          </p:nvPr>
        </p:nvSpPr>
        <p:spPr/>
        <p:style>
          <a:lnRef idx="2">
            <a:schemeClr val="accent2"/>
          </a:lnRef>
          <a:fillRef idx="1">
            <a:schemeClr val="lt1"/>
          </a:fillRef>
          <a:effectRef idx="0">
            <a:schemeClr val="accent2"/>
          </a:effectRef>
          <a:fontRef idx="minor">
            <a:schemeClr val="dk1"/>
          </a:fontRef>
        </p:style>
        <p:txBody>
          <a:bodyPr/>
          <a:lstStyle/>
          <a:p>
            <a:pPr marL="0" indent="0">
              <a:buNone/>
            </a:pPr>
            <a:r>
              <a:rPr lang="ar-SA" dirty="0" smtClean="0"/>
              <a:t>وذلك حتى يعوض عن الحرمان البصري ومن الحواس الأخرى التي يجب التدريب عليها حاستا السمع واللمس</a:t>
            </a:r>
          </a:p>
          <a:p>
            <a:pPr marL="0" indent="0">
              <a:buNone/>
            </a:pPr>
            <a:r>
              <a:rPr lang="ar-SA" dirty="0" smtClean="0"/>
              <a:t>إذ كان الكفيف يعتمد عليها بشكل كبير إلى جانب الحواس الأخرى في الاتصال بالعالم الخارجي المحيط به. </a:t>
            </a:r>
          </a:p>
          <a:p>
            <a:pPr marL="0" indent="0">
              <a:buNone/>
            </a:pPr>
            <a:r>
              <a:rPr lang="ar-SA" dirty="0" smtClean="0"/>
              <a:t>ويعتقد البعض خطا أن هاتين الحاستين تتطوران تلقائيا لدى الكفيف وفي الحقيقة الأمر فأن الكفيف بحاجة إلى تدريب منظم لتنميتهما. </a:t>
            </a:r>
          </a:p>
          <a:p>
            <a:pPr marL="0" indent="0">
              <a:buNone/>
            </a:pPr>
            <a:endParaRPr lang="ar-SA" dirty="0" smtClean="0"/>
          </a:p>
          <a:p>
            <a:pPr marL="0" indent="0">
              <a:buNone/>
            </a:pPr>
            <a:endParaRPr lang="ar-SA" dirty="0" smtClean="0"/>
          </a:p>
          <a:p>
            <a:pPr marL="0" indent="0">
              <a:buNone/>
            </a:pPr>
            <a:endParaRPr lang="ar-SA" dirty="0"/>
          </a:p>
        </p:txBody>
      </p:sp>
    </p:spTree>
    <p:extLst>
      <p:ext uri="{BB962C8B-B14F-4D97-AF65-F5344CB8AC3E}">
        <p14:creationId xmlns:p14="http://schemas.microsoft.com/office/powerpoint/2010/main" val="641056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ar-SA" b="1" dirty="0" smtClean="0"/>
              <a:t>تعريف الإعاقة البصرية </a:t>
            </a:r>
            <a:endParaRPr lang="ar-SA" b="1" dirty="0"/>
          </a:p>
        </p:txBody>
      </p:sp>
      <p:sp>
        <p:nvSpPr>
          <p:cNvPr id="3" name="عنصر نائب للمحتوى 2"/>
          <p:cNvSpPr>
            <a:spLocks noGrp="1"/>
          </p:cNvSpPr>
          <p:nvPr>
            <p:ph idx="1"/>
          </p:nvPr>
        </p:nvSpPr>
        <p:spPr/>
        <p:style>
          <a:lnRef idx="2">
            <a:schemeClr val="accent2"/>
          </a:lnRef>
          <a:fillRef idx="1">
            <a:schemeClr val="lt1"/>
          </a:fillRef>
          <a:effectRef idx="0">
            <a:schemeClr val="accent2"/>
          </a:effectRef>
          <a:fontRef idx="minor">
            <a:schemeClr val="dk1"/>
          </a:fontRef>
        </p:style>
        <p:txBody>
          <a:bodyPr/>
          <a:lstStyle/>
          <a:p>
            <a:r>
              <a:rPr lang="ar-SA" b="1" dirty="0" smtClean="0"/>
              <a:t>تعريف الكفيف من وجهة النظر التربوية:</a:t>
            </a:r>
          </a:p>
          <a:p>
            <a:pPr marL="0" indent="0">
              <a:buNone/>
            </a:pPr>
            <a:r>
              <a:rPr lang="ar-SA" dirty="0" smtClean="0"/>
              <a:t>هو من فقد القدرة كلية على الإبصار, أو الذي لم تتح له البقايا البصرية </a:t>
            </a:r>
            <a:r>
              <a:rPr lang="ar-SA" dirty="0" smtClean="0">
                <a:solidFill>
                  <a:srgbClr val="FF0000"/>
                </a:solidFill>
              </a:rPr>
              <a:t>على القراءة والكتابة العادية </a:t>
            </a:r>
            <a:r>
              <a:rPr lang="ar-SA" dirty="0" smtClean="0"/>
              <a:t>مما يحتم علية استخدام حاسة اللمس لتعلم  القراءة و الكتابة بطريقة برا يل.</a:t>
            </a:r>
          </a:p>
          <a:p>
            <a:pPr marL="0" indent="0">
              <a:buNone/>
            </a:pPr>
            <a:endParaRPr lang="ar-SA" dirty="0" smtClean="0"/>
          </a:p>
          <a:p>
            <a:r>
              <a:rPr lang="ar-SA" b="1" dirty="0" smtClean="0"/>
              <a:t>تعريف ضعاف البصر من وجهة النظر التربوية:</a:t>
            </a:r>
          </a:p>
          <a:p>
            <a:pPr marL="0" indent="0">
              <a:buNone/>
            </a:pPr>
            <a:r>
              <a:rPr lang="ar-SA" dirty="0" smtClean="0"/>
              <a:t>هم الذين تتراوح حدة إبصارهم بين 70/20 و 200/20 قدمًا أي ما يقرب من 20/6 و 60/6 مترًا.</a:t>
            </a:r>
          </a:p>
          <a:p>
            <a:pPr marL="0" indent="0">
              <a:buNone/>
            </a:pPr>
            <a:endParaRPr lang="ar-SA" dirty="0"/>
          </a:p>
        </p:txBody>
      </p:sp>
    </p:spTree>
    <p:extLst>
      <p:ext uri="{BB962C8B-B14F-4D97-AF65-F5344CB8AC3E}">
        <p14:creationId xmlns:p14="http://schemas.microsoft.com/office/powerpoint/2010/main" val="20073430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rmAutofit fontScale="90000"/>
          </a:bodyPr>
          <a:lstStyle/>
          <a:p>
            <a:r>
              <a:rPr lang="ar-SA" b="1" dirty="0" smtClean="0"/>
              <a:t>الأدوات والأجهزة التي تستخدم مع ذوي الاعاقة البصرية ( المكفوفين)</a:t>
            </a:r>
            <a:endParaRPr lang="ar-SA" b="1" dirty="0"/>
          </a:p>
        </p:txBody>
      </p:sp>
      <p:sp>
        <p:nvSpPr>
          <p:cNvPr id="3" name="عنصر نائب للمحتوى 2"/>
          <p:cNvSpPr>
            <a:spLocks noGrp="1"/>
          </p:cNvSpPr>
          <p:nvPr>
            <p:ph sz="half" idx="1"/>
          </p:nvPr>
        </p:nvSpPr>
        <p:spPr>
          <a:xfrm>
            <a:off x="179512" y="1600200"/>
            <a:ext cx="4316288" cy="4997152"/>
          </a:xfrm>
        </p:spPr>
        <p:style>
          <a:lnRef idx="2">
            <a:schemeClr val="accent2"/>
          </a:lnRef>
          <a:fillRef idx="1">
            <a:schemeClr val="lt1"/>
          </a:fillRef>
          <a:effectRef idx="0">
            <a:schemeClr val="accent2"/>
          </a:effectRef>
          <a:fontRef idx="minor">
            <a:schemeClr val="dk1"/>
          </a:fontRef>
        </p:style>
        <p:txBody>
          <a:bodyPr/>
          <a:lstStyle/>
          <a:p>
            <a:pPr marL="0" indent="0">
              <a:buNone/>
            </a:pPr>
            <a:r>
              <a:rPr lang="ar-SA" b="1" dirty="0" smtClean="0"/>
              <a:t>2- الوسائل التعليمية:</a:t>
            </a:r>
            <a:endParaRPr lang="ar-SA" b="1" dirty="0"/>
          </a:p>
        </p:txBody>
      </p:sp>
      <p:sp>
        <p:nvSpPr>
          <p:cNvPr id="4" name="عنصر نائب للمحتوى 3"/>
          <p:cNvSpPr>
            <a:spLocks noGrp="1"/>
          </p:cNvSpPr>
          <p:nvPr>
            <p:ph sz="half" idx="2"/>
          </p:nvPr>
        </p:nvSpPr>
        <p:spPr>
          <a:xfrm>
            <a:off x="4648200" y="1600200"/>
            <a:ext cx="4172272" cy="4997152"/>
          </a:xfrm>
        </p:spPr>
        <p:style>
          <a:lnRef idx="2">
            <a:schemeClr val="accent2"/>
          </a:lnRef>
          <a:fillRef idx="1">
            <a:schemeClr val="lt1"/>
          </a:fillRef>
          <a:effectRef idx="0">
            <a:schemeClr val="accent2"/>
          </a:effectRef>
          <a:fontRef idx="minor">
            <a:schemeClr val="dk1"/>
          </a:fontRef>
        </p:style>
        <p:txBody>
          <a:bodyPr/>
          <a:lstStyle/>
          <a:p>
            <a:pPr marL="0" indent="0">
              <a:buNone/>
            </a:pPr>
            <a:r>
              <a:rPr lang="ar-SA" b="1" dirty="0" smtClean="0"/>
              <a:t>1- الوسائل المعينة على الحركة:</a:t>
            </a:r>
          </a:p>
          <a:p>
            <a:pPr marL="0" indent="0">
              <a:buNone/>
            </a:pPr>
            <a:endParaRPr lang="ar-SA"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2348880"/>
            <a:ext cx="2932113" cy="3230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9025" y="2355684"/>
            <a:ext cx="2212975" cy="235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475" y="3964161"/>
            <a:ext cx="2073275" cy="232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16116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rmAutofit fontScale="90000"/>
          </a:bodyPr>
          <a:lstStyle/>
          <a:p>
            <a:r>
              <a:rPr lang="ar-SA" b="1" dirty="0" smtClean="0"/>
              <a:t>الأدوات والأجهزة التي تستخدم مع ذوي الاعاقة البصرية  (المكفوفين)</a:t>
            </a:r>
            <a:endParaRPr lang="ar-SA" b="1" dirty="0"/>
          </a:p>
        </p:txBody>
      </p:sp>
      <p:sp>
        <p:nvSpPr>
          <p:cNvPr id="3" name="عنصر نائب للمحتوى 2"/>
          <p:cNvSpPr>
            <a:spLocks noGrp="1"/>
          </p:cNvSpPr>
          <p:nvPr>
            <p:ph idx="1"/>
          </p:nvPr>
        </p:nvSpPr>
        <p:spPr>
          <a:xfrm>
            <a:off x="457200" y="1600200"/>
            <a:ext cx="8229600" cy="5044862"/>
          </a:xfrm>
        </p:spPr>
        <p:style>
          <a:lnRef idx="2">
            <a:schemeClr val="accent2"/>
          </a:lnRef>
          <a:fillRef idx="1">
            <a:schemeClr val="lt1"/>
          </a:fillRef>
          <a:effectRef idx="0">
            <a:schemeClr val="accent2"/>
          </a:effectRef>
          <a:fontRef idx="minor">
            <a:schemeClr val="dk1"/>
          </a:fontRef>
        </p:style>
        <p:txBody>
          <a:bodyPr/>
          <a:lstStyle/>
          <a:p>
            <a:pPr marL="0" indent="0">
              <a:buNone/>
            </a:pPr>
            <a:r>
              <a:rPr lang="ar-SA" dirty="0" smtClean="0"/>
              <a:t> </a:t>
            </a:r>
            <a:r>
              <a:rPr lang="ar-SA" b="1" dirty="0" smtClean="0"/>
              <a:t>الوسائل المعينة على الحركة</a:t>
            </a:r>
            <a:r>
              <a:rPr lang="ar-SA" b="1" dirty="0"/>
              <a:t>:</a:t>
            </a:r>
          </a:p>
          <a:p>
            <a:pPr>
              <a:buFont typeface="Wingdings" pitchFamily="2" charset="2"/>
              <a:buChar char="§"/>
            </a:pPr>
            <a:r>
              <a:rPr lang="ar-SA" dirty="0" smtClean="0"/>
              <a:t>استخدام المرشد المبصر في الحركة والتنقل</a:t>
            </a:r>
          </a:p>
          <a:p>
            <a:pPr>
              <a:buFont typeface="Wingdings" pitchFamily="2" charset="2"/>
              <a:buChar char="§"/>
            </a:pPr>
            <a:r>
              <a:rPr lang="ar-SA" dirty="0" smtClean="0"/>
              <a:t>استخدام الكلاب المدربة (الكلب المرشد)</a:t>
            </a:r>
          </a:p>
          <a:p>
            <a:pPr>
              <a:buFont typeface="Wingdings" pitchFamily="2" charset="2"/>
              <a:buChar char="§"/>
            </a:pPr>
            <a:r>
              <a:rPr lang="ar-SA" dirty="0" smtClean="0"/>
              <a:t>استخدام العصا البيضاء</a:t>
            </a:r>
          </a:p>
          <a:p>
            <a:pPr>
              <a:buFont typeface="Wingdings" pitchFamily="2" charset="2"/>
              <a:buChar char="§"/>
            </a:pPr>
            <a:r>
              <a:rPr lang="ar-SA" dirty="0" smtClean="0"/>
              <a:t>استخدام الأجهزة الحديثة</a:t>
            </a:r>
          </a:p>
          <a:p>
            <a:pPr>
              <a:buFont typeface="Wingdings" pitchFamily="2" charset="2"/>
              <a:buChar char="§"/>
            </a:pPr>
            <a:endParaRPr lang="ar-SA"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1760" y="2834194"/>
            <a:ext cx="1905000" cy="1905000"/>
          </a:xfrm>
          <a:prstGeom prst="rect">
            <a:avLst/>
          </a:prstGeom>
        </p:spPr>
      </p:pic>
      <p:pic>
        <p:nvPicPr>
          <p:cNvPr id="5"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1291123"/>
            <a:ext cx="2162175" cy="2114550"/>
          </a:xfrm>
          <a:prstGeom prst="rect">
            <a:avLst/>
          </a:prstGeom>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4005064"/>
            <a:ext cx="1712913" cy="206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صورة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29719" y="4711044"/>
            <a:ext cx="2143125" cy="2143125"/>
          </a:xfrm>
          <a:prstGeom prst="rect">
            <a:avLst/>
          </a:prstGeom>
        </p:spPr>
      </p:pic>
    </p:spTree>
    <p:extLst>
      <p:ext uri="{BB962C8B-B14F-4D97-AF65-F5344CB8AC3E}">
        <p14:creationId xmlns:p14="http://schemas.microsoft.com/office/powerpoint/2010/main" val="21981292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rmAutofit fontScale="90000"/>
          </a:bodyPr>
          <a:lstStyle/>
          <a:p>
            <a:r>
              <a:rPr lang="ar-SA" b="1" dirty="0" smtClean="0"/>
              <a:t>الأدوات والأجهزة التي تستخدم مع ذوي الاعاقة البصرية  (المكفوفين)</a:t>
            </a:r>
            <a:endParaRPr lang="ar-SA" b="1" dirty="0"/>
          </a:p>
        </p:txBody>
      </p:sp>
      <p:sp>
        <p:nvSpPr>
          <p:cNvPr id="3" name="عنصر نائب للمحتوى 2"/>
          <p:cNvSpPr>
            <a:spLocks noGrp="1"/>
          </p:cNvSpPr>
          <p:nvPr>
            <p:ph idx="1"/>
          </p:nvPr>
        </p:nvSpPr>
        <p:spPr>
          <a:xfrm>
            <a:off x="457200" y="1600200"/>
            <a:ext cx="8229600" cy="4989629"/>
          </a:xfrm>
        </p:spPr>
        <p:style>
          <a:lnRef idx="2">
            <a:schemeClr val="accent2"/>
          </a:lnRef>
          <a:fillRef idx="1">
            <a:schemeClr val="lt1"/>
          </a:fillRef>
          <a:effectRef idx="0">
            <a:schemeClr val="accent2"/>
          </a:effectRef>
          <a:fontRef idx="minor">
            <a:schemeClr val="dk1"/>
          </a:fontRef>
        </p:style>
        <p:txBody>
          <a:bodyPr/>
          <a:lstStyle/>
          <a:p>
            <a:pPr marL="0" indent="0">
              <a:buNone/>
            </a:pPr>
            <a:r>
              <a:rPr lang="ar-SA" b="1" dirty="0" smtClean="0"/>
              <a:t>الوسائل التعليمية:</a:t>
            </a:r>
          </a:p>
          <a:p>
            <a:pPr marL="0" indent="0">
              <a:buNone/>
            </a:pPr>
            <a:r>
              <a:rPr lang="ar-SA" dirty="0" smtClean="0"/>
              <a:t> - المعداد الحسابي</a:t>
            </a:r>
          </a:p>
          <a:p>
            <a:pPr marL="0" indent="0">
              <a:buNone/>
            </a:pPr>
            <a:r>
              <a:rPr lang="ar-SA" dirty="0" smtClean="0"/>
              <a:t>- </a:t>
            </a:r>
            <a:r>
              <a:rPr lang="ar-SA" dirty="0" err="1" smtClean="0"/>
              <a:t>الأوبتكون</a:t>
            </a:r>
            <a:endParaRPr lang="ar-SA" dirty="0" smtClean="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2790" y="1769368"/>
            <a:ext cx="22860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5896" y="3526589"/>
            <a:ext cx="4279392" cy="3063240"/>
          </a:xfrm>
          <a:prstGeom prst="rect">
            <a:avLst/>
          </a:prstGeom>
        </p:spPr>
      </p:pic>
      <p:pic>
        <p:nvPicPr>
          <p:cNvPr id="6" name="صورة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3019" y="3140968"/>
            <a:ext cx="2199771" cy="2109536"/>
          </a:xfrm>
          <a:prstGeom prst="rect">
            <a:avLst/>
          </a:prstGeom>
        </p:spPr>
      </p:pic>
    </p:spTree>
    <p:extLst>
      <p:ext uri="{BB962C8B-B14F-4D97-AF65-F5344CB8AC3E}">
        <p14:creationId xmlns:p14="http://schemas.microsoft.com/office/powerpoint/2010/main" val="39990100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rmAutofit fontScale="90000"/>
          </a:bodyPr>
          <a:lstStyle/>
          <a:p>
            <a:r>
              <a:rPr lang="ar-SA" b="1" dirty="0" smtClean="0"/>
              <a:t>الوسائل المعينة التي يستخدمها  ضعيفو البصر</a:t>
            </a:r>
            <a:endParaRPr lang="ar-SA" b="1" dirty="0"/>
          </a:p>
        </p:txBody>
      </p:sp>
      <p:sp>
        <p:nvSpPr>
          <p:cNvPr id="3" name="عنصر نائب للمحتوى 2"/>
          <p:cNvSpPr>
            <a:spLocks noGrp="1"/>
          </p:cNvSpPr>
          <p:nvPr>
            <p:ph idx="1"/>
          </p:nvPr>
        </p:nvSpPr>
        <p:spPr/>
        <p:style>
          <a:lnRef idx="2">
            <a:schemeClr val="accent2"/>
          </a:lnRef>
          <a:fillRef idx="1">
            <a:schemeClr val="lt1"/>
          </a:fillRef>
          <a:effectRef idx="0">
            <a:schemeClr val="accent2"/>
          </a:effectRef>
          <a:fontRef idx="minor">
            <a:schemeClr val="dk1"/>
          </a:fontRef>
        </p:style>
        <p:txBody>
          <a:bodyPr/>
          <a:lstStyle/>
          <a:p>
            <a:pPr marL="0" indent="0">
              <a:buNone/>
            </a:pPr>
            <a:r>
              <a:rPr lang="ar-SA" dirty="0" smtClean="0"/>
              <a:t>التلسكوبات</a:t>
            </a:r>
          </a:p>
          <a:p>
            <a:pPr marL="0" indent="0">
              <a:buNone/>
            </a:pPr>
            <a:r>
              <a:rPr lang="ar-SA" dirty="0" smtClean="0"/>
              <a:t>التلسكوب اليدوي</a:t>
            </a:r>
          </a:p>
          <a:p>
            <a:pPr marL="0" indent="0">
              <a:buNone/>
            </a:pPr>
            <a:r>
              <a:rPr lang="ar-SA" dirty="0" smtClean="0"/>
              <a:t> التلسكوب الذي يركب فوق النظارة</a:t>
            </a:r>
          </a:p>
          <a:p>
            <a:pPr marL="0" indent="0">
              <a:buNone/>
            </a:pPr>
            <a:r>
              <a:rPr lang="ar-SA" dirty="0" smtClean="0"/>
              <a:t> باي- اوبتيك تلسكوب</a:t>
            </a:r>
          </a:p>
          <a:p>
            <a:pPr marL="0" indent="0">
              <a:buNone/>
            </a:pPr>
            <a:r>
              <a:rPr lang="ar-SA" dirty="0" smtClean="0"/>
              <a:t>التلسكوب الذي يغطي اطار العدسة</a:t>
            </a:r>
          </a:p>
          <a:p>
            <a:pPr marL="0" indent="0">
              <a:buNone/>
            </a:pPr>
            <a:endParaRPr lang="ar-SA"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25" y="1196752"/>
            <a:ext cx="2925763" cy="252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2231" y="3140968"/>
            <a:ext cx="2517775"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9912" y="4365104"/>
            <a:ext cx="3322637" cy="2805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5038" y="4892947"/>
            <a:ext cx="2646363" cy="174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07067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ar-SA" b="1" dirty="0" smtClean="0"/>
              <a:t>المكبرات</a:t>
            </a:r>
            <a:endParaRPr lang="ar-SA" b="1" dirty="0"/>
          </a:p>
        </p:txBody>
      </p:sp>
      <p:sp>
        <p:nvSpPr>
          <p:cNvPr id="3" name="عنصر نائب للمحتوى 2"/>
          <p:cNvSpPr>
            <a:spLocks noGrp="1"/>
          </p:cNvSpPr>
          <p:nvPr>
            <p:ph idx="1"/>
          </p:nvPr>
        </p:nvSpPr>
        <p:spPr/>
        <p:style>
          <a:lnRef idx="2">
            <a:schemeClr val="accent2"/>
          </a:lnRef>
          <a:fillRef idx="1">
            <a:schemeClr val="lt1"/>
          </a:fillRef>
          <a:effectRef idx="0">
            <a:schemeClr val="accent2"/>
          </a:effectRef>
          <a:fontRef idx="minor">
            <a:schemeClr val="dk1"/>
          </a:fontRef>
        </p:style>
        <p:txBody>
          <a:bodyPr/>
          <a:lstStyle/>
          <a:p>
            <a:r>
              <a:rPr lang="ar-SA" dirty="0" smtClean="0"/>
              <a:t>نوع يرتكز على حمالة</a:t>
            </a:r>
          </a:p>
          <a:p>
            <a:r>
              <a:rPr lang="ar-SA" dirty="0" smtClean="0"/>
              <a:t>نوع يستخدم في اليد (المكبر اليدوي)</a:t>
            </a:r>
          </a:p>
          <a:p>
            <a:pPr marL="0" indent="0">
              <a:buNone/>
            </a:pPr>
            <a:endParaRPr lang="ar-SA"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3068960"/>
            <a:ext cx="1931987"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772816"/>
            <a:ext cx="2768600" cy="184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3861048"/>
            <a:ext cx="2689225" cy="178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31703" y="2943547"/>
            <a:ext cx="3084513" cy="314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6185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994122"/>
          </a:xfrm>
        </p:spPr>
        <p:style>
          <a:lnRef idx="2">
            <a:schemeClr val="accent2"/>
          </a:lnRef>
          <a:fillRef idx="1">
            <a:schemeClr val="lt1"/>
          </a:fillRef>
          <a:effectRef idx="0">
            <a:schemeClr val="accent2"/>
          </a:effectRef>
          <a:fontRef idx="minor">
            <a:schemeClr val="dk1"/>
          </a:fontRef>
        </p:style>
        <p:txBody>
          <a:bodyPr/>
          <a:lstStyle/>
          <a:p>
            <a:r>
              <a:rPr lang="ar-SA" b="1" dirty="0" smtClean="0"/>
              <a:t>أشكال الإعاقة البصرية</a:t>
            </a:r>
            <a:endParaRPr lang="ar-SA" b="1" dirty="0"/>
          </a:p>
        </p:txBody>
      </p:sp>
      <p:sp>
        <p:nvSpPr>
          <p:cNvPr id="3" name="عنصر نائب للمحتوى 2"/>
          <p:cNvSpPr>
            <a:spLocks noGrp="1"/>
          </p:cNvSpPr>
          <p:nvPr>
            <p:ph idx="1"/>
          </p:nvPr>
        </p:nvSpPr>
        <p:spPr>
          <a:xfrm>
            <a:off x="457200" y="1600200"/>
            <a:ext cx="8229600" cy="4925144"/>
          </a:xfrm>
        </p:spPr>
        <p:style>
          <a:lnRef idx="2">
            <a:schemeClr val="accent2"/>
          </a:lnRef>
          <a:fillRef idx="1">
            <a:schemeClr val="lt1"/>
          </a:fillRef>
          <a:effectRef idx="0">
            <a:schemeClr val="accent2"/>
          </a:effectRef>
          <a:fontRef idx="minor">
            <a:schemeClr val="dk1"/>
          </a:fontRef>
        </p:style>
        <p:txBody>
          <a:bodyPr/>
          <a:lstStyle/>
          <a:p>
            <a:pPr marL="0" indent="0">
              <a:buNone/>
            </a:pPr>
            <a:endParaRPr lang="ar-SA" dirty="0" smtClean="0"/>
          </a:p>
          <a:p>
            <a:pPr marL="0" indent="0">
              <a:buNone/>
            </a:pPr>
            <a:r>
              <a:rPr lang="ar-SA" dirty="0" smtClean="0"/>
              <a:t>1- </a:t>
            </a:r>
            <a:r>
              <a:rPr lang="ar-SA" dirty="0" err="1" smtClean="0"/>
              <a:t>الجلوكوما</a:t>
            </a:r>
            <a:endParaRPr lang="ar-SA" dirty="0" smtClean="0"/>
          </a:p>
          <a:p>
            <a:pPr marL="0" indent="0">
              <a:buNone/>
            </a:pPr>
            <a:endParaRPr lang="ar-SA" dirty="0"/>
          </a:p>
          <a:p>
            <a:pPr marL="0" indent="0">
              <a:buNone/>
            </a:pPr>
            <a:endParaRPr lang="ar-SA" dirty="0" smtClean="0"/>
          </a:p>
          <a:p>
            <a:pPr marL="0" indent="0">
              <a:buNone/>
            </a:pPr>
            <a:endParaRPr lang="ar-SA" dirty="0" smtClean="0"/>
          </a:p>
          <a:p>
            <a:pPr marL="0" indent="0">
              <a:buNone/>
            </a:pPr>
            <a:endParaRPr lang="ar-SA" dirty="0"/>
          </a:p>
          <a:p>
            <a:pPr marL="0" indent="0">
              <a:buNone/>
            </a:pPr>
            <a:r>
              <a:rPr lang="ar-SA" dirty="0" smtClean="0"/>
              <a:t>2- </a:t>
            </a:r>
            <a:r>
              <a:rPr lang="ar-SA" dirty="0" err="1" smtClean="0"/>
              <a:t>عتامة</a:t>
            </a:r>
            <a:r>
              <a:rPr lang="ar-SA" dirty="0" smtClean="0"/>
              <a:t> عدسة العين</a:t>
            </a:r>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5733" y="1844824"/>
            <a:ext cx="2343150" cy="1952625"/>
          </a:xfrm>
          <a:prstGeom prst="rect">
            <a:avLst/>
          </a:prstGeom>
        </p:spPr>
      </p:pic>
      <p:pic>
        <p:nvPicPr>
          <p:cNvPr id="5"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743" y="4005064"/>
            <a:ext cx="4381500" cy="2647950"/>
          </a:xfrm>
          <a:prstGeom prst="rect">
            <a:avLst/>
          </a:prstGeom>
        </p:spPr>
      </p:pic>
    </p:spTree>
    <p:extLst>
      <p:ext uri="{BB962C8B-B14F-4D97-AF65-F5344CB8AC3E}">
        <p14:creationId xmlns:p14="http://schemas.microsoft.com/office/powerpoint/2010/main" val="6131530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404664"/>
            <a:ext cx="8229600" cy="6192688"/>
          </a:xfrm>
        </p:spPr>
        <p:style>
          <a:lnRef idx="2">
            <a:schemeClr val="accent2"/>
          </a:lnRef>
          <a:fillRef idx="1">
            <a:schemeClr val="lt1"/>
          </a:fillRef>
          <a:effectRef idx="0">
            <a:schemeClr val="accent2"/>
          </a:effectRef>
          <a:fontRef idx="minor">
            <a:schemeClr val="dk1"/>
          </a:fontRef>
        </p:style>
        <p:txBody>
          <a:bodyPr/>
          <a:lstStyle/>
          <a:p>
            <a:pPr marL="0" indent="0">
              <a:buNone/>
            </a:pPr>
            <a:endParaRPr lang="ar-SA" dirty="0"/>
          </a:p>
          <a:p>
            <a:pPr marL="0" indent="0">
              <a:buNone/>
            </a:pPr>
            <a:endParaRPr lang="ar-SA" dirty="0" smtClean="0"/>
          </a:p>
          <a:p>
            <a:pPr marL="0" indent="0">
              <a:buNone/>
            </a:pPr>
            <a:r>
              <a:rPr lang="ar-SA" dirty="0"/>
              <a:t>3</a:t>
            </a:r>
            <a:r>
              <a:rPr lang="ar-SA" dirty="0" smtClean="0"/>
              <a:t>- انفصال الشبكية </a:t>
            </a:r>
          </a:p>
          <a:p>
            <a:pPr marL="0" indent="0">
              <a:buNone/>
            </a:pPr>
            <a:endParaRPr lang="ar-SA" dirty="0"/>
          </a:p>
          <a:p>
            <a:pPr marL="0" indent="0">
              <a:buNone/>
            </a:pPr>
            <a:endParaRPr lang="ar-SA" dirty="0" smtClean="0"/>
          </a:p>
          <a:p>
            <a:pPr marL="0" indent="0">
              <a:buNone/>
            </a:pPr>
            <a:endParaRPr lang="ar-SA" dirty="0"/>
          </a:p>
          <a:p>
            <a:pPr marL="0" indent="0">
              <a:buNone/>
            </a:pPr>
            <a:endParaRPr lang="ar-SA" dirty="0" smtClean="0"/>
          </a:p>
          <a:p>
            <a:pPr marL="0" indent="0">
              <a:buNone/>
            </a:pPr>
            <a:r>
              <a:rPr lang="ar-SA" dirty="0" smtClean="0"/>
              <a:t>4- اعتلال الشبكية الناتج</a:t>
            </a:r>
          </a:p>
          <a:p>
            <a:pPr marL="0" indent="0">
              <a:buNone/>
            </a:pPr>
            <a:r>
              <a:rPr lang="ar-SA" dirty="0" smtClean="0"/>
              <a:t> عن السكري </a:t>
            </a:r>
            <a:endParaRPr lang="ar-SA"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548680"/>
            <a:ext cx="4536504" cy="2880320"/>
          </a:xfrm>
          <a:prstGeom prst="rect">
            <a:avLst/>
          </a:prstGeom>
        </p:spPr>
      </p:pic>
      <p:pic>
        <p:nvPicPr>
          <p:cNvPr id="5"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710" y="3645024"/>
            <a:ext cx="4536504" cy="2808312"/>
          </a:xfrm>
          <a:prstGeom prst="rect">
            <a:avLst/>
          </a:prstGeom>
        </p:spPr>
      </p:pic>
    </p:spTree>
    <p:extLst>
      <p:ext uri="{BB962C8B-B14F-4D97-AF65-F5344CB8AC3E}">
        <p14:creationId xmlns:p14="http://schemas.microsoft.com/office/powerpoint/2010/main" val="5753787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260648"/>
            <a:ext cx="8229600" cy="6336704"/>
          </a:xfrm>
        </p:spPr>
        <p:style>
          <a:lnRef idx="2">
            <a:schemeClr val="accent2"/>
          </a:lnRef>
          <a:fillRef idx="1">
            <a:schemeClr val="lt1"/>
          </a:fillRef>
          <a:effectRef idx="0">
            <a:schemeClr val="accent2"/>
          </a:effectRef>
          <a:fontRef idx="minor">
            <a:schemeClr val="dk1"/>
          </a:fontRef>
        </p:style>
        <p:txBody>
          <a:bodyPr/>
          <a:lstStyle/>
          <a:p>
            <a:pPr marL="0" indent="0">
              <a:buNone/>
            </a:pPr>
            <a:endParaRPr lang="ar-SA" dirty="0"/>
          </a:p>
          <a:p>
            <a:pPr marL="0" indent="0">
              <a:buNone/>
            </a:pPr>
            <a:endParaRPr lang="ar-SA" dirty="0" smtClean="0"/>
          </a:p>
          <a:p>
            <a:pPr marL="0" indent="0">
              <a:buNone/>
            </a:pPr>
            <a:r>
              <a:rPr lang="ar-SA" dirty="0" smtClean="0"/>
              <a:t>5- الحول </a:t>
            </a:r>
          </a:p>
          <a:p>
            <a:pPr marL="0" indent="0">
              <a:buNone/>
            </a:pPr>
            <a:endParaRPr lang="ar-SA" dirty="0" smtClean="0"/>
          </a:p>
          <a:p>
            <a:pPr marL="0" indent="0">
              <a:buNone/>
            </a:pPr>
            <a:endParaRPr lang="ar-SA" dirty="0"/>
          </a:p>
          <a:p>
            <a:pPr marL="0" indent="0">
              <a:buNone/>
            </a:pPr>
            <a:endParaRPr lang="ar-SA" dirty="0" smtClean="0"/>
          </a:p>
          <a:p>
            <a:pPr marL="0" indent="0">
              <a:buNone/>
            </a:pPr>
            <a:endParaRPr lang="ar-SA" dirty="0"/>
          </a:p>
          <a:p>
            <a:pPr marL="0" indent="0">
              <a:buNone/>
            </a:pPr>
            <a:r>
              <a:rPr lang="ar-SA" dirty="0" smtClean="0"/>
              <a:t>6- تنكس الحفيرة</a:t>
            </a:r>
            <a:endParaRPr lang="ar-SA" dirty="0"/>
          </a:p>
          <a:p>
            <a:pPr marL="0" indent="0">
              <a:buNone/>
            </a:pPr>
            <a:endParaRPr lang="ar-SA" dirty="0" smtClean="0"/>
          </a:p>
          <a:p>
            <a:pPr marL="0" indent="0">
              <a:buNone/>
            </a:pPr>
            <a:endParaRPr lang="ar-SA"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688" y="817561"/>
            <a:ext cx="2657475" cy="1724025"/>
          </a:xfrm>
          <a:prstGeom prst="rect">
            <a:avLst/>
          </a:prstGeom>
        </p:spPr>
      </p:pic>
      <p:pic>
        <p:nvPicPr>
          <p:cNvPr id="5"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3429000"/>
            <a:ext cx="4478635" cy="3024336"/>
          </a:xfrm>
          <a:prstGeom prst="rect">
            <a:avLst/>
          </a:prstGeom>
        </p:spPr>
      </p:pic>
    </p:spTree>
    <p:extLst>
      <p:ext uri="{BB962C8B-B14F-4D97-AF65-F5344CB8AC3E}">
        <p14:creationId xmlns:p14="http://schemas.microsoft.com/office/powerpoint/2010/main" val="2169039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260648"/>
            <a:ext cx="8229600" cy="6336704"/>
          </a:xfrm>
        </p:spPr>
        <p:style>
          <a:lnRef idx="2">
            <a:schemeClr val="accent2"/>
          </a:lnRef>
          <a:fillRef idx="1">
            <a:schemeClr val="lt1"/>
          </a:fillRef>
          <a:effectRef idx="0">
            <a:schemeClr val="accent2"/>
          </a:effectRef>
          <a:fontRef idx="minor">
            <a:schemeClr val="dk1"/>
          </a:fontRef>
        </p:style>
        <p:txBody>
          <a:bodyPr/>
          <a:lstStyle/>
          <a:p>
            <a:pPr marL="0" indent="0">
              <a:buNone/>
            </a:pPr>
            <a:endParaRPr lang="ar-SA" dirty="0" smtClean="0"/>
          </a:p>
          <a:p>
            <a:pPr marL="0" indent="0">
              <a:buNone/>
            </a:pPr>
            <a:endParaRPr lang="ar-SA" dirty="0"/>
          </a:p>
          <a:p>
            <a:pPr marL="0" indent="0">
              <a:buNone/>
            </a:pPr>
            <a:r>
              <a:rPr lang="ar-SA" dirty="0" smtClean="0"/>
              <a:t>7- ضمور العصب البصري</a:t>
            </a:r>
          </a:p>
          <a:p>
            <a:pPr marL="0" indent="0">
              <a:buNone/>
            </a:pPr>
            <a:endParaRPr lang="ar-SA" dirty="0"/>
          </a:p>
          <a:p>
            <a:pPr marL="0" indent="0">
              <a:buNone/>
            </a:pPr>
            <a:endParaRPr lang="ar-SA" dirty="0" smtClean="0"/>
          </a:p>
          <a:p>
            <a:pPr marL="0" indent="0">
              <a:buNone/>
            </a:pPr>
            <a:endParaRPr lang="ar-SA" dirty="0"/>
          </a:p>
          <a:p>
            <a:pPr marL="0" indent="0">
              <a:buNone/>
            </a:pPr>
            <a:endParaRPr lang="ar-SA" dirty="0" smtClean="0"/>
          </a:p>
          <a:p>
            <a:pPr marL="0" indent="0">
              <a:buNone/>
            </a:pPr>
            <a:r>
              <a:rPr lang="ar-SA" dirty="0" smtClean="0"/>
              <a:t>8- التليف خلف العدسي  </a:t>
            </a:r>
            <a:endParaRPr lang="ar-SA"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648" y="1052736"/>
            <a:ext cx="2438400" cy="1876425"/>
          </a:xfrm>
          <a:prstGeom prst="rect">
            <a:avLst/>
          </a:prstGeom>
        </p:spPr>
      </p:pic>
      <p:pic>
        <p:nvPicPr>
          <p:cNvPr id="5"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7923" y="3789040"/>
            <a:ext cx="2524125" cy="1857375"/>
          </a:xfrm>
          <a:prstGeom prst="rect">
            <a:avLst/>
          </a:prstGeom>
        </p:spPr>
      </p:pic>
    </p:spTree>
    <p:extLst>
      <p:ext uri="{BB962C8B-B14F-4D97-AF65-F5344CB8AC3E}">
        <p14:creationId xmlns:p14="http://schemas.microsoft.com/office/powerpoint/2010/main" val="3979624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539552" y="260648"/>
            <a:ext cx="8229600" cy="6038131"/>
          </a:xfrm>
        </p:spPr>
        <p:style>
          <a:lnRef idx="2">
            <a:schemeClr val="accent2"/>
          </a:lnRef>
          <a:fillRef idx="1">
            <a:schemeClr val="lt1"/>
          </a:fillRef>
          <a:effectRef idx="0">
            <a:schemeClr val="accent2"/>
          </a:effectRef>
          <a:fontRef idx="minor">
            <a:schemeClr val="dk1"/>
          </a:fontRef>
        </p:style>
        <p:txBody>
          <a:bodyPr/>
          <a:lstStyle/>
          <a:p>
            <a:pPr marL="0" indent="0">
              <a:buNone/>
            </a:pPr>
            <a:endParaRPr lang="ar-SA" dirty="0" smtClean="0"/>
          </a:p>
          <a:p>
            <a:pPr marL="0" indent="0">
              <a:buNone/>
            </a:pPr>
            <a:endParaRPr lang="ar-SA" dirty="0"/>
          </a:p>
          <a:p>
            <a:pPr marL="0" indent="0">
              <a:buNone/>
            </a:pPr>
            <a:r>
              <a:rPr lang="ar-SA" dirty="0" smtClean="0"/>
              <a:t>9- توسع الحدقة الولادي</a:t>
            </a:r>
          </a:p>
          <a:p>
            <a:pPr marL="0" indent="0">
              <a:buNone/>
            </a:pPr>
            <a:endParaRPr lang="ar-SA" dirty="0"/>
          </a:p>
          <a:p>
            <a:pPr marL="0" indent="0">
              <a:buNone/>
            </a:pPr>
            <a:endParaRPr lang="ar-SA" dirty="0" smtClean="0"/>
          </a:p>
          <a:p>
            <a:pPr marL="0" indent="0">
              <a:buNone/>
            </a:pPr>
            <a:r>
              <a:rPr lang="ar-SA" dirty="0" smtClean="0"/>
              <a:t>10- البهق</a:t>
            </a:r>
          </a:p>
          <a:p>
            <a:pPr marL="0" indent="0">
              <a:buNone/>
            </a:pPr>
            <a:endParaRPr lang="ar-SA" dirty="0"/>
          </a:p>
          <a:p>
            <a:pPr marL="0" indent="0">
              <a:buNone/>
            </a:pPr>
            <a:endParaRPr lang="ar-SA" dirty="0" smtClean="0"/>
          </a:p>
          <a:p>
            <a:pPr marL="0" indent="0">
              <a:buNone/>
            </a:pPr>
            <a:r>
              <a:rPr lang="ar-SA" dirty="0" smtClean="0"/>
              <a:t>11- التهاب الشبكية الصباغي  </a:t>
            </a:r>
            <a:endParaRPr lang="ar-SA"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548680"/>
            <a:ext cx="3168351" cy="2376263"/>
          </a:xfrm>
          <a:prstGeom prst="rect">
            <a:avLst/>
          </a:prstGeom>
        </p:spPr>
      </p:pic>
      <p:pic>
        <p:nvPicPr>
          <p:cNvPr id="5"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2" y="3645024"/>
            <a:ext cx="3168352" cy="2423914"/>
          </a:xfrm>
          <a:prstGeom prst="rect">
            <a:avLst/>
          </a:prstGeom>
        </p:spPr>
      </p:pic>
    </p:spTree>
    <p:extLst>
      <p:ext uri="{BB962C8B-B14F-4D97-AF65-F5344CB8AC3E}">
        <p14:creationId xmlns:p14="http://schemas.microsoft.com/office/powerpoint/2010/main" val="1025406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260648"/>
            <a:ext cx="8229600" cy="5865515"/>
          </a:xfrm>
        </p:spPr>
        <p:style>
          <a:lnRef idx="2">
            <a:schemeClr val="accent2"/>
          </a:lnRef>
          <a:fillRef idx="1">
            <a:schemeClr val="lt1"/>
          </a:fillRef>
          <a:effectRef idx="0">
            <a:schemeClr val="accent2"/>
          </a:effectRef>
          <a:fontRef idx="minor">
            <a:schemeClr val="dk1"/>
          </a:fontRef>
        </p:style>
        <p:txBody>
          <a:bodyPr/>
          <a:lstStyle/>
          <a:p>
            <a:pPr marL="0" indent="0">
              <a:buNone/>
            </a:pPr>
            <a:endParaRPr lang="ar-SA" dirty="0" smtClean="0"/>
          </a:p>
          <a:p>
            <a:pPr marL="0" indent="0">
              <a:buNone/>
            </a:pPr>
            <a:endParaRPr lang="ar-SA" dirty="0"/>
          </a:p>
          <a:p>
            <a:pPr marL="0" indent="0">
              <a:buNone/>
            </a:pPr>
            <a:r>
              <a:rPr lang="ar-SA" dirty="0" smtClean="0"/>
              <a:t>12- الرأرأة </a:t>
            </a:r>
            <a:endParaRPr lang="ar-SA"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353616"/>
            <a:ext cx="4680520" cy="3816424"/>
          </a:xfrm>
          <a:prstGeom prst="rect">
            <a:avLst/>
          </a:prstGeom>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2261828"/>
            <a:ext cx="2942257" cy="3825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085430"/>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TotalTime>
  <Words>1627</Words>
  <Application>Microsoft Office PowerPoint</Application>
  <PresentationFormat>عرض على الشاشة (3:4)‏</PresentationFormat>
  <Paragraphs>199</Paragraphs>
  <Slides>34</Slides>
  <Notes>0</Notes>
  <HiddenSlides>0</HiddenSlides>
  <MMClips>0</MMClips>
  <ScaleCrop>false</ScaleCrop>
  <HeadingPairs>
    <vt:vector size="4" baseType="variant">
      <vt:variant>
        <vt:lpstr>نسق</vt:lpstr>
      </vt:variant>
      <vt:variant>
        <vt:i4>1</vt:i4>
      </vt:variant>
      <vt:variant>
        <vt:lpstr>عناوين الشرائح</vt:lpstr>
      </vt:variant>
      <vt:variant>
        <vt:i4>34</vt:i4>
      </vt:variant>
    </vt:vector>
  </HeadingPairs>
  <TitlesOfParts>
    <vt:vector size="35" baseType="lpstr">
      <vt:lpstr>نسق Office</vt:lpstr>
      <vt:lpstr>الفصل الرابع</vt:lpstr>
      <vt:lpstr>أهمية حاسة البصر</vt:lpstr>
      <vt:lpstr>تعريف الإعاقة البصرية </vt:lpstr>
      <vt:lpstr>أشكال الإعاقة البصرية</vt:lpstr>
      <vt:lpstr>عرض تقديمي في PowerPoint</vt:lpstr>
      <vt:lpstr>عرض تقديمي في PowerPoint</vt:lpstr>
      <vt:lpstr>عرض تقديمي في PowerPoint</vt:lpstr>
      <vt:lpstr>عرض تقديمي في PowerPoint</vt:lpstr>
      <vt:lpstr>عرض تقديمي في PowerPoint</vt:lpstr>
      <vt:lpstr>أسباب الإعاقة البصرية وطرق الوقاية منها</vt:lpstr>
      <vt:lpstr>عرض تقديمي في PowerPoint</vt:lpstr>
      <vt:lpstr>شيوع الإعاقة البصرية </vt:lpstr>
      <vt:lpstr>تشخيص الإعاقة البصرية</vt:lpstr>
      <vt:lpstr>عرض تقديمي في PowerPoint</vt:lpstr>
      <vt:lpstr>خصائص الإعاقة البصرية</vt:lpstr>
      <vt:lpstr>الخصائص الجسمية</vt:lpstr>
      <vt:lpstr>عرض تقديمي في PowerPoint</vt:lpstr>
      <vt:lpstr>عرض تقديمي في PowerPoint</vt:lpstr>
      <vt:lpstr>الخصائص العقلية </vt:lpstr>
      <vt:lpstr>الخصائص اللغوية</vt:lpstr>
      <vt:lpstr>الخصائص الاجتماعية </vt:lpstr>
      <vt:lpstr>الخصائص النفسية </vt:lpstr>
      <vt:lpstr>أهم الأمور التي يجب أن  يأخذها الوالدان بعين ليساعدا طفلهما على تحقيق التوافق النفسي والاجتماعي:</vt:lpstr>
      <vt:lpstr>الخصائص الأكاديمية </vt:lpstr>
      <vt:lpstr>الاحتياجات التربوية للمعوقين بصريًا </vt:lpstr>
      <vt:lpstr>عرض تقديمي في PowerPoint</vt:lpstr>
      <vt:lpstr>عرض تقديمي في PowerPoint</vt:lpstr>
      <vt:lpstr>المشكلات التي تواجه طريقة برايل</vt:lpstr>
      <vt:lpstr>ضرورة تدريب الحواس الأخرى</vt:lpstr>
      <vt:lpstr>الأدوات والأجهزة التي تستخدم مع ذوي الاعاقة البصرية ( المكفوفين)</vt:lpstr>
      <vt:lpstr>الأدوات والأجهزة التي تستخدم مع ذوي الاعاقة البصرية  (المكفوفين)</vt:lpstr>
      <vt:lpstr>الأدوات والأجهزة التي تستخدم مع ذوي الاعاقة البصرية  (المكفوفين)</vt:lpstr>
      <vt:lpstr>الوسائل المعينة التي يستخدمها  ضعيفو البصر</vt:lpstr>
      <vt:lpstr>المكبرات</vt:lpstr>
    </vt:vector>
  </TitlesOfParts>
  <Company>by adguard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الفصل الرابع</dc:title>
  <dc:creator>hp</dc:creator>
  <cp:lastModifiedBy>hp</cp:lastModifiedBy>
  <cp:revision>16</cp:revision>
  <dcterms:created xsi:type="dcterms:W3CDTF">2017-10-28T21:44:54Z</dcterms:created>
  <dcterms:modified xsi:type="dcterms:W3CDTF">2017-10-28T23:58:37Z</dcterms:modified>
</cp:coreProperties>
</file>