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7" d="100"/>
          <a:sy n="67" d="100"/>
        </p:scale>
        <p:origin x="-146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AA470DC-C008-4001-986B-BA325307D19A}" type="datetimeFigureOut">
              <a:rPr lang="ar-SA" smtClean="0"/>
              <a:t>03/03/1429</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81BE0C68-AE38-44D2-874F-716306119588}"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A470DC-C008-4001-986B-BA325307D19A}" type="datetimeFigureOut">
              <a:rPr lang="ar-SA" smtClean="0"/>
              <a:t>03/03/1429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1BE0C68-AE38-44D2-874F-716306119588}"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A470DC-C008-4001-986B-BA325307D19A}" type="datetimeFigureOut">
              <a:rPr lang="ar-SA" smtClean="0"/>
              <a:t>03/03/1429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1BE0C68-AE38-44D2-874F-716306119588}"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A470DC-C008-4001-986B-BA325307D19A}" type="datetimeFigureOut">
              <a:rPr lang="ar-SA" smtClean="0"/>
              <a:t>03/03/1429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1BE0C68-AE38-44D2-874F-716306119588}"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AA470DC-C008-4001-986B-BA325307D19A}" type="datetimeFigureOut">
              <a:rPr lang="ar-SA" smtClean="0"/>
              <a:t>03/03/1429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1BE0C68-AE38-44D2-874F-716306119588}"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AA470DC-C008-4001-986B-BA325307D19A}" type="datetimeFigureOut">
              <a:rPr lang="ar-SA" smtClean="0"/>
              <a:t>03/03/1429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81BE0C68-AE38-44D2-874F-716306119588}"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AA470DC-C008-4001-986B-BA325307D19A}" type="datetimeFigureOut">
              <a:rPr lang="ar-SA" smtClean="0"/>
              <a:t>03/03/1429</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81BE0C68-AE38-44D2-874F-716306119588}"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AA470DC-C008-4001-986B-BA325307D19A}" type="datetimeFigureOut">
              <a:rPr lang="ar-SA" smtClean="0"/>
              <a:t>03/03/1429</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81BE0C68-AE38-44D2-874F-716306119588}"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A470DC-C008-4001-986B-BA325307D19A}" type="datetimeFigureOut">
              <a:rPr lang="ar-SA" smtClean="0"/>
              <a:t>03/03/1429</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81BE0C68-AE38-44D2-874F-716306119588}"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AA470DC-C008-4001-986B-BA325307D19A}" type="datetimeFigureOut">
              <a:rPr lang="ar-SA" smtClean="0"/>
              <a:t>03/03/1429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81BE0C68-AE38-44D2-874F-716306119588}"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AA470DC-C008-4001-986B-BA325307D19A}" type="datetimeFigureOut">
              <a:rPr lang="ar-SA" smtClean="0"/>
              <a:t>03/03/1429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81BE0C68-AE38-44D2-874F-716306119588}"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AA470DC-C008-4001-986B-BA325307D19A}" type="datetimeFigureOut">
              <a:rPr lang="ar-SA" smtClean="0"/>
              <a:t>03/03/1429</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1BE0C68-AE38-44D2-874F-716306119588}"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البرمجة الخطية تعاريف وأمثلة</a:t>
            </a:r>
            <a:endParaRPr lang="ar-SA" dirty="0"/>
          </a:p>
        </p:txBody>
      </p:sp>
      <p:sp>
        <p:nvSpPr>
          <p:cNvPr id="3" name="Subtitle 2"/>
          <p:cNvSpPr>
            <a:spLocks noGrp="1"/>
          </p:cNvSpPr>
          <p:nvPr>
            <p:ph type="subTitle" idx="1"/>
          </p:nvPr>
        </p:nvSpPr>
        <p:spPr/>
        <p:txBody>
          <a:bodyPr/>
          <a:lstStyle/>
          <a:p>
            <a:endParaRPr lang="ar-SA"/>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r>
              <a:rPr lang="ar-SA" dirty="0" smtClean="0"/>
              <a:t>يعد علم البرمجة الخطية من الأدوات المهمة لحل مسائل الأمثلية  (</a:t>
            </a:r>
            <a:r>
              <a:rPr lang="en-US" dirty="0" smtClean="0"/>
              <a:t>optimization problems</a:t>
            </a:r>
            <a:r>
              <a:rPr lang="ar-SA" dirty="0" smtClean="0"/>
              <a:t>)  حيث يعالج بحث أفضل ربح أو أقل تكلفة في المسائل التي تحتوي على كميات محدودة من المصادر (كعدد العمال أو كمية المواد أو مساحة الأرض... إلخ) .</a:t>
            </a:r>
            <a:endParaRPr lang="en-US" dirty="0" smtClean="0"/>
          </a:p>
          <a:p>
            <a:r>
              <a:rPr lang="ar-SA" dirty="0" smtClean="0"/>
              <a:t>ويمكن تلخيص البرمجة الخطية بأنها مسألة تحديد القيمة العظمى أو الصغرى لدالة معينة تسمى دالة الهدف (</a:t>
            </a:r>
            <a:r>
              <a:rPr lang="en-US" dirty="0" smtClean="0"/>
              <a:t>objective function</a:t>
            </a:r>
            <a:r>
              <a:rPr lang="ar-SA" dirty="0" smtClean="0"/>
              <a:t>) ضمن مجال معين يتم تحديده من خلال قيود (</a:t>
            </a:r>
            <a:r>
              <a:rPr lang="en-US" dirty="0" smtClean="0"/>
              <a:t>constraints</a:t>
            </a:r>
            <a:r>
              <a:rPr lang="ar-SA" dirty="0" smtClean="0"/>
              <a:t>) على عدد منتهٍ من المتغيرات (</a:t>
            </a:r>
            <a:r>
              <a:rPr lang="en-US" dirty="0" smtClean="0"/>
              <a:t>variables</a:t>
            </a:r>
            <a:r>
              <a:rPr lang="ar-SA" dirty="0" smtClean="0"/>
              <a:t>) بحيث تحقق دالة الهدف وكذلك القيود خواصًا معينة سوف يتم توضيحها لاحقًا.</a:t>
            </a:r>
            <a:endParaRPr lang="en-US" dirty="0" smtClean="0"/>
          </a:p>
          <a:p>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r>
              <a:rPr lang="ar-SA" b="1" dirty="0" smtClean="0"/>
              <a:t>تعريف (1.2): مسألة البرمجة الخطية  </a:t>
            </a:r>
            <a:r>
              <a:rPr lang="ar-SA" dirty="0" smtClean="0"/>
              <a:t> </a:t>
            </a:r>
            <a:r>
              <a:rPr lang="en-US" b="1" dirty="0" smtClean="0"/>
              <a:t>Linear Programming Problem</a:t>
            </a:r>
            <a:endParaRPr lang="en-US" dirty="0" smtClean="0"/>
          </a:p>
          <a:p>
            <a:r>
              <a:rPr lang="ar-SA" i="1" dirty="0" smtClean="0"/>
              <a:t>مسألة البرمجة الخطية</a:t>
            </a:r>
            <a:r>
              <a:rPr lang="ar-SA" dirty="0" smtClean="0"/>
              <a:t> هي محاولة إيجاد القيمة العظمى (أو الصغرى ) لدالة خطية بحيث تكون جميع القيود معادلات خطية أو متراجحات خطية. بالإضافة لذلك فإن أي متغير لابد أن يكون غير سالب أو غير محدد الإشارة.</a:t>
            </a:r>
            <a:endParaRPr lang="en-US" dirty="0" smtClean="0"/>
          </a:p>
          <a:p>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r>
              <a:rPr lang="ar-SA" b="1" dirty="0" smtClean="0"/>
              <a:t>مسائل يمكن </a:t>
            </a:r>
            <a:r>
              <a:rPr lang="ar-SA" b="1" dirty="0" smtClean="0"/>
              <a:t>حلها </a:t>
            </a:r>
            <a:r>
              <a:rPr lang="ar-SA" b="1" dirty="0" smtClean="0"/>
              <a:t>باستخدام البرمجة </a:t>
            </a:r>
            <a:r>
              <a:rPr lang="ar-SA" b="1" dirty="0" smtClean="0"/>
              <a:t>الخطية</a:t>
            </a:r>
          </a:p>
          <a:p>
            <a:endParaRPr lang="ar-SA" b="1" dirty="0" smtClean="0"/>
          </a:p>
          <a:p>
            <a:pPr lvl="0"/>
            <a:r>
              <a:rPr lang="ar-SA" b="1" dirty="0" smtClean="0"/>
              <a:t>مسألة الإنتاج </a:t>
            </a:r>
            <a:r>
              <a:rPr lang="en-US" b="1" dirty="0" smtClean="0"/>
              <a:t> A Product-Mix Problem </a:t>
            </a:r>
            <a:endParaRPr lang="en-US" dirty="0" smtClean="0"/>
          </a:p>
          <a:p>
            <a:r>
              <a:rPr lang="ar-SA" dirty="0" smtClean="0"/>
              <a:t>يتخصص مصنع أثاث بإنتاج الكراسي والطاولات ويملك المصنع كمية محدودة من المصادر اللازمة لإنتاجها. يرغب المصنع في معرفة الكمية التي ينبغي إنتاجها من كل نوع لكي يحقق أكبر ربح ممكن (</a:t>
            </a:r>
            <a:r>
              <a:rPr lang="en-US" dirty="0" smtClean="0"/>
              <a:t>maximum profits</a:t>
            </a:r>
            <a:r>
              <a:rPr lang="ar-SA" dirty="0" smtClean="0"/>
              <a:t>).</a:t>
            </a:r>
            <a:endParaRPr lang="en-US" dirty="0" smtClean="0"/>
          </a:p>
          <a:p>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pPr lvl="0"/>
            <a:r>
              <a:rPr lang="ar-SA" b="1" dirty="0" smtClean="0"/>
              <a:t>مسألة تقليل التكلفة </a:t>
            </a:r>
            <a:r>
              <a:rPr lang="en-US" b="1" dirty="0" smtClean="0"/>
              <a:t> A Cost-Minimization Problem</a:t>
            </a:r>
            <a:endParaRPr lang="en-US" dirty="0" smtClean="0"/>
          </a:p>
          <a:p>
            <a:r>
              <a:rPr lang="ar-SA" dirty="0" smtClean="0"/>
              <a:t>تود إدارة الخدمات في إحدى المؤسسات تأمين وجبة غذائية تتكون من نوعين من الفواكه، موز وتفاح. كل نوع يحتوي على كمية محدودة من فيتامين </a:t>
            </a:r>
            <a:r>
              <a:rPr lang="en-US" dirty="0" smtClean="0"/>
              <a:t>A </a:t>
            </a:r>
            <a:r>
              <a:rPr lang="ar-SA" dirty="0" smtClean="0"/>
              <a:t>وكمية محدودة من فيتامين </a:t>
            </a:r>
            <a:r>
              <a:rPr lang="en-US" dirty="0" smtClean="0"/>
              <a:t>C</a:t>
            </a:r>
            <a:r>
              <a:rPr lang="ar-SA" dirty="0" smtClean="0"/>
              <a:t>. وترغب الإدارة في أن تحتوي الوجبة على كمية معينة من كل نوع من الفيتامينين بحيث تكون التكلفة أقل ما يمكن. </a:t>
            </a:r>
            <a:endParaRPr lang="en-US" dirty="0" smtClean="0"/>
          </a:p>
          <a:p>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pPr lvl="0"/>
            <a:r>
              <a:rPr lang="ar-SA" b="1" dirty="0" smtClean="0"/>
              <a:t>مسألة ميزانية الإعلانات </a:t>
            </a:r>
            <a:r>
              <a:rPr lang="en-US" b="1" dirty="0" smtClean="0"/>
              <a:t>An Advertising-Budget Problem</a:t>
            </a:r>
            <a:endParaRPr lang="en-US" dirty="0" smtClean="0"/>
          </a:p>
          <a:p>
            <a:r>
              <a:rPr lang="ar-SA" dirty="0" smtClean="0"/>
              <a:t>تمتلك شركة مبلغًا معينًا ترغب في توظيفه في الإعلانات للسنة القادمة. وهناك عدة وسائل إعلام يمكن للشركة أن تعلن فيها كالجرائد، والمذياع، والتلفاز. وتهتم الشركة بعدد الزبائن، ونوعية الزبائن (ربات بيوت، طلاب جامعة، مدرسين، موظفين). كل طريقة من طرائق الإعلان تستطيع أن تصل إلى شريحة معينة من الناس وعدد محدود. السؤال هو: كيف تستطيع الشركة أن تقسم الميزانية المخصصة للإعلان على وسائل الإعلام بحيث تصل إلى أكبر عدد ممكن من الشريحة أو الشرائح التي ترغب الشركة الوصول إليها باستخدام وسائل إعلام متعددة؟</a:t>
            </a:r>
            <a:endParaRPr lang="en-US" dirty="0" smtClean="0"/>
          </a:p>
          <a:p>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ABDF279987EB6458427414F28B114CD" ma:contentTypeVersion="0" ma:contentTypeDescription="Create a new document." ma:contentTypeScope="" ma:versionID="c2be2a0b10834a4dee6df2db8c410e8f">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8EAED9E-7DBC-4E89-A53C-604597207F07}"/>
</file>

<file path=customXml/itemProps2.xml><?xml version="1.0" encoding="utf-8"?>
<ds:datastoreItem xmlns:ds="http://schemas.openxmlformats.org/officeDocument/2006/customXml" ds:itemID="{EB858ADB-7EFE-4B94-9DFD-70097F7F51CD}"/>
</file>

<file path=customXml/itemProps3.xml><?xml version="1.0" encoding="utf-8"?>
<ds:datastoreItem xmlns:ds="http://schemas.openxmlformats.org/officeDocument/2006/customXml" ds:itemID="{2AAA5932-04EA-4CF6-B6EC-D262A0C098DA}"/>
</file>

<file path=docProps/app.xml><?xml version="1.0" encoding="utf-8"?>
<Properties xmlns="http://schemas.openxmlformats.org/officeDocument/2006/extended-properties" xmlns:vt="http://schemas.openxmlformats.org/officeDocument/2006/docPropsVTypes">
  <Template>Flow</Template>
  <TotalTime>4</TotalTime>
  <Words>356</Words>
  <Application>Microsoft Office PowerPoint</Application>
  <PresentationFormat>On-screen Show (4:3)</PresentationFormat>
  <Paragraphs>13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البرمجة الخطية تعاريف وأمثلة</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البرمجة الخطية تعاريف وأمثلة</dc:title>
  <dc:creator>Windows User</dc:creator>
  <cp:lastModifiedBy>Windows User</cp:lastModifiedBy>
  <cp:revision>3</cp:revision>
  <dcterms:created xsi:type="dcterms:W3CDTF">2008-03-10T03:27:00Z</dcterms:created>
  <dcterms:modified xsi:type="dcterms:W3CDTF">2008-03-10T03:31:35Z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0x010100CABDF279987EB6458427414F28B114CD</vt:lpwstr>
  </property>
</Properties>
</file>