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8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B5A1E9-E6B8-4734-8BD1-2F53FCC9E28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A5F2FC-7E0F-4C29-85AD-ED21911D0E08}">
      <dgm:prSet phldrT="[Text]" custT="1"/>
      <dgm:spPr/>
      <dgm:t>
        <a:bodyPr/>
        <a:lstStyle/>
        <a:p>
          <a:r>
            <a:rPr lang="ar-SA" sz="1400" dirty="0" smtClean="0"/>
            <a:t>النظام الراس مالي</a:t>
          </a:r>
        </a:p>
        <a:p>
          <a:r>
            <a:rPr lang="en-US" sz="1400" b="1" u="none" dirty="0" smtClean="0"/>
            <a:t>Capitalistic System</a:t>
          </a:r>
          <a:r>
            <a:rPr lang="en-US" sz="1400" u="none" dirty="0" smtClean="0"/>
            <a:t> </a:t>
          </a:r>
          <a:endParaRPr lang="en-US" sz="1400" u="none" dirty="0"/>
        </a:p>
      </dgm:t>
    </dgm:pt>
    <dgm:pt modelId="{D16555AB-4AE9-40BB-82FF-D24CB2249E77}" type="parTrans" cxnId="{03A69128-54CE-4D49-A870-42AA93864307}">
      <dgm:prSet/>
      <dgm:spPr/>
      <dgm:t>
        <a:bodyPr/>
        <a:lstStyle/>
        <a:p>
          <a:endParaRPr lang="en-US"/>
        </a:p>
      </dgm:t>
    </dgm:pt>
    <dgm:pt modelId="{D151B577-34DF-4F2D-87C3-D551BC900173}" type="sibTrans" cxnId="{03A69128-54CE-4D49-A870-42AA93864307}">
      <dgm:prSet/>
      <dgm:spPr/>
      <dgm:t>
        <a:bodyPr/>
        <a:lstStyle/>
        <a:p>
          <a:endParaRPr lang="en-US"/>
        </a:p>
      </dgm:t>
    </dgm:pt>
    <dgm:pt modelId="{A56F75A2-5EE8-441E-86DF-8559F29E1209}">
      <dgm:prSet phldrT="[Text]" custT="1"/>
      <dgm:spPr/>
      <dgm:t>
        <a:bodyPr/>
        <a:lstStyle/>
        <a:p>
          <a:r>
            <a:rPr lang="ar-SA" sz="1600" dirty="0" smtClean="0"/>
            <a:t> الفرديه</a:t>
          </a:r>
          <a:endParaRPr lang="en-US" sz="1600" dirty="0"/>
        </a:p>
      </dgm:t>
    </dgm:pt>
    <dgm:pt modelId="{0B356270-CA42-4B3F-BCE3-5D9E4BE16444}" type="parTrans" cxnId="{F8537303-B4AA-4639-96DA-9C7A3047AE7B}">
      <dgm:prSet/>
      <dgm:spPr/>
      <dgm:t>
        <a:bodyPr/>
        <a:lstStyle/>
        <a:p>
          <a:endParaRPr lang="en-US"/>
        </a:p>
      </dgm:t>
    </dgm:pt>
    <dgm:pt modelId="{CFF0DAE7-2B1B-41B6-873F-C2296EFD4454}" type="sibTrans" cxnId="{F8537303-B4AA-4639-96DA-9C7A3047AE7B}">
      <dgm:prSet/>
      <dgm:spPr/>
      <dgm:t>
        <a:bodyPr/>
        <a:lstStyle/>
        <a:p>
          <a:endParaRPr lang="en-US"/>
        </a:p>
      </dgm:t>
    </dgm:pt>
    <dgm:pt modelId="{53684C69-FD14-4571-96DF-C1FEC4D122D1}">
      <dgm:prSet phldrT="[Text]" custT="1"/>
      <dgm:spPr/>
      <dgm:t>
        <a:bodyPr/>
        <a:lstStyle/>
        <a:p>
          <a:r>
            <a:rPr lang="ar-SA" sz="1600" dirty="0" smtClean="0"/>
            <a:t>النظام المختلط</a:t>
          </a:r>
        </a:p>
        <a:p>
          <a:r>
            <a:rPr lang="en-US" sz="1600" dirty="0" smtClean="0"/>
            <a:t>Mixed system</a:t>
          </a:r>
          <a:endParaRPr lang="en-US" sz="1600" dirty="0"/>
        </a:p>
      </dgm:t>
    </dgm:pt>
    <dgm:pt modelId="{EF0AE8F9-FEAD-418D-98CB-B9112E3171DE}" type="parTrans" cxnId="{DDCF54BF-5BB5-48F7-8B65-8940583A4FE5}">
      <dgm:prSet/>
      <dgm:spPr/>
      <dgm:t>
        <a:bodyPr/>
        <a:lstStyle/>
        <a:p>
          <a:endParaRPr lang="en-US"/>
        </a:p>
      </dgm:t>
    </dgm:pt>
    <dgm:pt modelId="{88B019CE-47D9-4D86-AACA-EAC52CF56702}" type="sibTrans" cxnId="{DDCF54BF-5BB5-48F7-8B65-8940583A4FE5}">
      <dgm:prSet/>
      <dgm:spPr/>
      <dgm:t>
        <a:bodyPr/>
        <a:lstStyle/>
        <a:p>
          <a:endParaRPr lang="en-US"/>
        </a:p>
      </dgm:t>
    </dgm:pt>
    <dgm:pt modelId="{3605C182-ED3C-48D9-9E2E-105D96ECFCEB}">
      <dgm:prSet phldrT="[Text]" custT="1"/>
      <dgm:spPr/>
      <dgm:t>
        <a:bodyPr/>
        <a:lstStyle/>
        <a:p>
          <a:r>
            <a:rPr lang="ar-SA" sz="1600" dirty="0" smtClean="0"/>
            <a:t>لا ضررولا ضرار </a:t>
          </a:r>
          <a:endParaRPr lang="en-US" sz="1600" dirty="0"/>
        </a:p>
      </dgm:t>
    </dgm:pt>
    <dgm:pt modelId="{9C29E8BC-2CD3-459F-B36C-50A4346FF148}" type="parTrans" cxnId="{BF99BD77-424C-43AD-9586-947D401FA980}">
      <dgm:prSet/>
      <dgm:spPr/>
      <dgm:t>
        <a:bodyPr/>
        <a:lstStyle/>
        <a:p>
          <a:endParaRPr lang="en-US"/>
        </a:p>
      </dgm:t>
    </dgm:pt>
    <dgm:pt modelId="{709C8EC8-C17B-474F-8EED-970B3715907E}" type="sibTrans" cxnId="{BF99BD77-424C-43AD-9586-947D401FA980}">
      <dgm:prSet/>
      <dgm:spPr/>
      <dgm:t>
        <a:bodyPr/>
        <a:lstStyle/>
        <a:p>
          <a:endParaRPr lang="en-US"/>
        </a:p>
      </dgm:t>
    </dgm:pt>
    <dgm:pt modelId="{064D3DA8-42B9-4FC2-805D-5346418DB9C7}">
      <dgm:prSet phldrT="[Text]" custT="1"/>
      <dgm:spPr/>
      <dgm:t>
        <a:bodyPr/>
        <a:lstStyle/>
        <a:p>
          <a:r>
            <a:rPr lang="ar-SA" sz="1600" dirty="0" smtClean="0"/>
            <a:t> مراعاة البيئه</a:t>
          </a:r>
          <a:endParaRPr lang="en-US" sz="1600" dirty="0"/>
        </a:p>
      </dgm:t>
    </dgm:pt>
    <dgm:pt modelId="{EAB0C5E9-AA7C-402B-B1B5-15DD3E625325}" type="parTrans" cxnId="{BCAFD4DC-B90A-4ECA-AEA3-3A22A9F253D4}">
      <dgm:prSet/>
      <dgm:spPr/>
      <dgm:t>
        <a:bodyPr/>
        <a:lstStyle/>
        <a:p>
          <a:endParaRPr lang="en-US"/>
        </a:p>
      </dgm:t>
    </dgm:pt>
    <dgm:pt modelId="{C5F3BC81-92F6-4E63-9145-CDD0BC1350A1}" type="sibTrans" cxnId="{BCAFD4DC-B90A-4ECA-AEA3-3A22A9F253D4}">
      <dgm:prSet/>
      <dgm:spPr/>
      <dgm:t>
        <a:bodyPr/>
        <a:lstStyle/>
        <a:p>
          <a:endParaRPr lang="en-US"/>
        </a:p>
      </dgm:t>
    </dgm:pt>
    <dgm:pt modelId="{1DBCED73-BBA7-422F-8EBE-F8B23A7B0E34}">
      <dgm:prSet phldrT="[Text]" custT="1"/>
      <dgm:spPr/>
      <dgm:t>
        <a:bodyPr/>
        <a:lstStyle/>
        <a:p>
          <a:r>
            <a:rPr lang="ar-SA" sz="1600" dirty="0" smtClean="0"/>
            <a:t>النظام الاشتراكي</a:t>
          </a:r>
        </a:p>
        <a:p>
          <a:r>
            <a:rPr lang="en-US" sz="1600" b="1" u="none" dirty="0" smtClean="0"/>
            <a:t>Centrally planned System</a:t>
          </a:r>
          <a:r>
            <a:rPr lang="en-GB" sz="1600" b="1" u="none" dirty="0" smtClean="0"/>
            <a:t> </a:t>
          </a:r>
          <a:r>
            <a:rPr lang="ar-SA" sz="1600" b="1" u="none" dirty="0" smtClean="0"/>
            <a:t> </a:t>
          </a:r>
          <a:endParaRPr lang="en-US" sz="1600" u="none" dirty="0"/>
        </a:p>
      </dgm:t>
    </dgm:pt>
    <dgm:pt modelId="{6B2B0987-A540-4DA1-8E98-189583FFE49D}" type="parTrans" cxnId="{A4274BE9-9AF9-4729-8671-1735DE898A1F}">
      <dgm:prSet/>
      <dgm:spPr/>
      <dgm:t>
        <a:bodyPr/>
        <a:lstStyle/>
        <a:p>
          <a:endParaRPr lang="en-US"/>
        </a:p>
      </dgm:t>
    </dgm:pt>
    <dgm:pt modelId="{8A24BE57-25A1-44E6-9395-E595F0C474A0}" type="sibTrans" cxnId="{A4274BE9-9AF9-4729-8671-1735DE898A1F}">
      <dgm:prSet/>
      <dgm:spPr/>
      <dgm:t>
        <a:bodyPr/>
        <a:lstStyle/>
        <a:p>
          <a:endParaRPr lang="en-US"/>
        </a:p>
      </dgm:t>
    </dgm:pt>
    <dgm:pt modelId="{6ACD9E44-25B7-4B65-8C44-65AE0947D73E}">
      <dgm:prSet phldrT="[Text]" custT="1"/>
      <dgm:spPr/>
      <dgm:t>
        <a:bodyPr/>
        <a:lstStyle/>
        <a:p>
          <a:r>
            <a:rPr lang="ar-SA" sz="1600" dirty="0" smtClean="0"/>
            <a:t>القوميه </a:t>
          </a:r>
          <a:endParaRPr lang="en-US" sz="1600" dirty="0"/>
        </a:p>
      </dgm:t>
    </dgm:pt>
    <dgm:pt modelId="{AFC4F6FB-0502-457E-A564-671AECCFCC7A}" type="parTrans" cxnId="{AC38F750-3141-420B-ADD6-D551303ACB6B}">
      <dgm:prSet/>
      <dgm:spPr/>
      <dgm:t>
        <a:bodyPr/>
        <a:lstStyle/>
        <a:p>
          <a:endParaRPr lang="en-US"/>
        </a:p>
      </dgm:t>
    </dgm:pt>
    <dgm:pt modelId="{23AE50FA-FE7B-42C0-AFA4-CFADB5114295}" type="sibTrans" cxnId="{AC38F750-3141-420B-ADD6-D551303ACB6B}">
      <dgm:prSet/>
      <dgm:spPr/>
      <dgm:t>
        <a:bodyPr/>
        <a:lstStyle/>
        <a:p>
          <a:endParaRPr lang="en-US"/>
        </a:p>
      </dgm:t>
    </dgm:pt>
    <dgm:pt modelId="{9A114BEC-B432-4235-BD33-B7B6CA4A23A1}" type="pres">
      <dgm:prSet presAssocID="{F7B5A1E9-E6B8-4734-8BD1-2F53FCC9E28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EE280D-F3CC-4DB2-A7CA-8332E03602DA}" type="pres">
      <dgm:prSet presAssocID="{02A5F2FC-7E0F-4C29-85AD-ED21911D0E08}" presName="horFlow" presStyleCnt="0"/>
      <dgm:spPr/>
    </dgm:pt>
    <dgm:pt modelId="{FD0E41E9-DAFC-48BC-A137-678DD493F690}" type="pres">
      <dgm:prSet presAssocID="{02A5F2FC-7E0F-4C29-85AD-ED21911D0E08}" presName="bigChev" presStyleLbl="node1" presStyleIdx="0" presStyleCnt="3"/>
      <dgm:spPr/>
      <dgm:t>
        <a:bodyPr/>
        <a:lstStyle/>
        <a:p>
          <a:endParaRPr lang="en-US"/>
        </a:p>
      </dgm:t>
    </dgm:pt>
    <dgm:pt modelId="{B2316797-727F-4898-87E4-695EBFA8E3BD}" type="pres">
      <dgm:prSet presAssocID="{0B356270-CA42-4B3F-BCE3-5D9E4BE16444}" presName="parTrans" presStyleCnt="0"/>
      <dgm:spPr/>
    </dgm:pt>
    <dgm:pt modelId="{A5939F0A-35B8-4F90-9F27-212817F5851B}" type="pres">
      <dgm:prSet presAssocID="{A56F75A2-5EE8-441E-86DF-8559F29E1209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2990A-344C-4549-BC9E-0955139A913A}" type="pres">
      <dgm:prSet presAssocID="{02A5F2FC-7E0F-4C29-85AD-ED21911D0E08}" presName="vSp" presStyleCnt="0"/>
      <dgm:spPr/>
    </dgm:pt>
    <dgm:pt modelId="{B70222F5-2F3E-400D-AD78-5E9FECCA97FA}" type="pres">
      <dgm:prSet presAssocID="{53684C69-FD14-4571-96DF-C1FEC4D122D1}" presName="horFlow" presStyleCnt="0"/>
      <dgm:spPr/>
    </dgm:pt>
    <dgm:pt modelId="{33C6A2A0-63A1-4F4A-9151-2AA8F4FC5E09}" type="pres">
      <dgm:prSet presAssocID="{53684C69-FD14-4571-96DF-C1FEC4D122D1}" presName="bigChev" presStyleLbl="node1" presStyleIdx="1" presStyleCnt="3"/>
      <dgm:spPr/>
      <dgm:t>
        <a:bodyPr/>
        <a:lstStyle/>
        <a:p>
          <a:endParaRPr lang="en-US"/>
        </a:p>
      </dgm:t>
    </dgm:pt>
    <dgm:pt modelId="{F0128D99-4161-4016-944D-D00EBA5B8B7F}" type="pres">
      <dgm:prSet presAssocID="{9C29E8BC-2CD3-459F-B36C-50A4346FF148}" presName="parTrans" presStyleCnt="0"/>
      <dgm:spPr/>
    </dgm:pt>
    <dgm:pt modelId="{0DD7052D-3456-4EE3-A432-1B1382398335}" type="pres">
      <dgm:prSet presAssocID="{3605C182-ED3C-48D9-9E2E-105D96ECFCEB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D221A-2019-47DC-B54F-62C940A48D16}" type="pres">
      <dgm:prSet presAssocID="{709C8EC8-C17B-474F-8EED-970B3715907E}" presName="sibTrans" presStyleCnt="0"/>
      <dgm:spPr/>
    </dgm:pt>
    <dgm:pt modelId="{E88D4160-C2B6-4C7F-BF96-8657BF493631}" type="pres">
      <dgm:prSet presAssocID="{064D3DA8-42B9-4FC2-805D-5346418DB9C7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CE4D-FB08-42F6-9A4A-BEB9808BABE5}" type="pres">
      <dgm:prSet presAssocID="{53684C69-FD14-4571-96DF-C1FEC4D122D1}" presName="vSp" presStyleCnt="0"/>
      <dgm:spPr/>
    </dgm:pt>
    <dgm:pt modelId="{BCDC8DD1-E779-4A40-8622-976200B6B662}" type="pres">
      <dgm:prSet presAssocID="{1DBCED73-BBA7-422F-8EBE-F8B23A7B0E34}" presName="horFlow" presStyleCnt="0"/>
      <dgm:spPr/>
    </dgm:pt>
    <dgm:pt modelId="{D3FEFE83-ACE7-46C3-B903-0884E0F176E4}" type="pres">
      <dgm:prSet presAssocID="{1DBCED73-BBA7-422F-8EBE-F8B23A7B0E34}" presName="bigChev" presStyleLbl="node1" presStyleIdx="2" presStyleCnt="3"/>
      <dgm:spPr/>
      <dgm:t>
        <a:bodyPr/>
        <a:lstStyle/>
        <a:p>
          <a:endParaRPr lang="en-US"/>
        </a:p>
      </dgm:t>
    </dgm:pt>
    <dgm:pt modelId="{E8CE8EF7-7A06-4062-8F61-C2D358647544}" type="pres">
      <dgm:prSet presAssocID="{AFC4F6FB-0502-457E-A564-671AECCFCC7A}" presName="parTrans" presStyleCnt="0"/>
      <dgm:spPr/>
    </dgm:pt>
    <dgm:pt modelId="{A867B38E-2C04-48A3-B052-C9DDF32A3AEB}" type="pres">
      <dgm:prSet presAssocID="{6ACD9E44-25B7-4B65-8C44-65AE0947D73E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274BE9-9AF9-4729-8671-1735DE898A1F}" srcId="{F7B5A1E9-E6B8-4734-8BD1-2F53FCC9E28E}" destId="{1DBCED73-BBA7-422F-8EBE-F8B23A7B0E34}" srcOrd="2" destOrd="0" parTransId="{6B2B0987-A540-4DA1-8E98-189583FFE49D}" sibTransId="{8A24BE57-25A1-44E6-9395-E595F0C474A0}"/>
    <dgm:cxn modelId="{03A69128-54CE-4D49-A870-42AA93864307}" srcId="{F7B5A1E9-E6B8-4734-8BD1-2F53FCC9E28E}" destId="{02A5F2FC-7E0F-4C29-85AD-ED21911D0E08}" srcOrd="0" destOrd="0" parTransId="{D16555AB-4AE9-40BB-82FF-D24CB2249E77}" sibTransId="{D151B577-34DF-4F2D-87C3-D551BC900173}"/>
    <dgm:cxn modelId="{658BBD1F-E758-4AB6-8FD1-7C2EA92D0839}" type="presOf" srcId="{A56F75A2-5EE8-441E-86DF-8559F29E1209}" destId="{A5939F0A-35B8-4F90-9F27-212817F5851B}" srcOrd="0" destOrd="0" presId="urn:microsoft.com/office/officeart/2005/8/layout/lProcess3"/>
    <dgm:cxn modelId="{F8537303-B4AA-4639-96DA-9C7A3047AE7B}" srcId="{02A5F2FC-7E0F-4C29-85AD-ED21911D0E08}" destId="{A56F75A2-5EE8-441E-86DF-8559F29E1209}" srcOrd="0" destOrd="0" parTransId="{0B356270-CA42-4B3F-BCE3-5D9E4BE16444}" sibTransId="{CFF0DAE7-2B1B-41B6-873F-C2296EFD4454}"/>
    <dgm:cxn modelId="{F4D0494E-D879-45D7-8B22-4E10446DB06C}" type="presOf" srcId="{6ACD9E44-25B7-4B65-8C44-65AE0947D73E}" destId="{A867B38E-2C04-48A3-B052-C9DDF32A3AEB}" srcOrd="0" destOrd="0" presId="urn:microsoft.com/office/officeart/2005/8/layout/lProcess3"/>
    <dgm:cxn modelId="{70547882-E7F3-4807-B857-7164BEE9CBEE}" type="presOf" srcId="{F7B5A1E9-E6B8-4734-8BD1-2F53FCC9E28E}" destId="{9A114BEC-B432-4235-BD33-B7B6CA4A23A1}" srcOrd="0" destOrd="0" presId="urn:microsoft.com/office/officeart/2005/8/layout/lProcess3"/>
    <dgm:cxn modelId="{BCAFD4DC-B90A-4ECA-AEA3-3A22A9F253D4}" srcId="{53684C69-FD14-4571-96DF-C1FEC4D122D1}" destId="{064D3DA8-42B9-4FC2-805D-5346418DB9C7}" srcOrd="1" destOrd="0" parTransId="{EAB0C5E9-AA7C-402B-B1B5-15DD3E625325}" sibTransId="{C5F3BC81-92F6-4E63-9145-CDD0BC1350A1}"/>
    <dgm:cxn modelId="{AC38F750-3141-420B-ADD6-D551303ACB6B}" srcId="{1DBCED73-BBA7-422F-8EBE-F8B23A7B0E34}" destId="{6ACD9E44-25B7-4B65-8C44-65AE0947D73E}" srcOrd="0" destOrd="0" parTransId="{AFC4F6FB-0502-457E-A564-671AECCFCC7A}" sibTransId="{23AE50FA-FE7B-42C0-AFA4-CFADB5114295}"/>
    <dgm:cxn modelId="{BF99BD77-424C-43AD-9586-947D401FA980}" srcId="{53684C69-FD14-4571-96DF-C1FEC4D122D1}" destId="{3605C182-ED3C-48D9-9E2E-105D96ECFCEB}" srcOrd="0" destOrd="0" parTransId="{9C29E8BC-2CD3-459F-B36C-50A4346FF148}" sibTransId="{709C8EC8-C17B-474F-8EED-970B3715907E}"/>
    <dgm:cxn modelId="{DDCF54BF-5BB5-48F7-8B65-8940583A4FE5}" srcId="{F7B5A1E9-E6B8-4734-8BD1-2F53FCC9E28E}" destId="{53684C69-FD14-4571-96DF-C1FEC4D122D1}" srcOrd="1" destOrd="0" parTransId="{EF0AE8F9-FEAD-418D-98CB-B9112E3171DE}" sibTransId="{88B019CE-47D9-4D86-AACA-EAC52CF56702}"/>
    <dgm:cxn modelId="{532FF45B-1751-4198-AB81-6E191462DEB5}" type="presOf" srcId="{3605C182-ED3C-48D9-9E2E-105D96ECFCEB}" destId="{0DD7052D-3456-4EE3-A432-1B1382398335}" srcOrd="0" destOrd="0" presId="urn:microsoft.com/office/officeart/2005/8/layout/lProcess3"/>
    <dgm:cxn modelId="{A482A2F7-5926-41A0-8D30-7957F3065C1E}" type="presOf" srcId="{1DBCED73-BBA7-422F-8EBE-F8B23A7B0E34}" destId="{D3FEFE83-ACE7-46C3-B903-0884E0F176E4}" srcOrd="0" destOrd="0" presId="urn:microsoft.com/office/officeart/2005/8/layout/lProcess3"/>
    <dgm:cxn modelId="{4D44DE89-FA61-4490-BA36-ABE7FAD07AF9}" type="presOf" srcId="{53684C69-FD14-4571-96DF-C1FEC4D122D1}" destId="{33C6A2A0-63A1-4F4A-9151-2AA8F4FC5E09}" srcOrd="0" destOrd="0" presId="urn:microsoft.com/office/officeart/2005/8/layout/lProcess3"/>
    <dgm:cxn modelId="{388B3F8D-9660-41CA-9AD8-56D7D0FD666E}" type="presOf" srcId="{064D3DA8-42B9-4FC2-805D-5346418DB9C7}" destId="{E88D4160-C2B6-4C7F-BF96-8657BF493631}" srcOrd="0" destOrd="0" presId="urn:microsoft.com/office/officeart/2005/8/layout/lProcess3"/>
    <dgm:cxn modelId="{DAAF26AB-94F4-406D-8018-50AF97ED12AA}" type="presOf" srcId="{02A5F2FC-7E0F-4C29-85AD-ED21911D0E08}" destId="{FD0E41E9-DAFC-48BC-A137-678DD493F690}" srcOrd="0" destOrd="0" presId="urn:microsoft.com/office/officeart/2005/8/layout/lProcess3"/>
    <dgm:cxn modelId="{1CF75E76-8D07-4FFA-9D1A-267CBD629613}" type="presParOf" srcId="{9A114BEC-B432-4235-BD33-B7B6CA4A23A1}" destId="{8FEE280D-F3CC-4DB2-A7CA-8332E03602DA}" srcOrd="0" destOrd="0" presId="urn:microsoft.com/office/officeart/2005/8/layout/lProcess3"/>
    <dgm:cxn modelId="{71F80E04-D95C-46CB-84E0-A0C19BA15EAF}" type="presParOf" srcId="{8FEE280D-F3CC-4DB2-A7CA-8332E03602DA}" destId="{FD0E41E9-DAFC-48BC-A137-678DD493F690}" srcOrd="0" destOrd="0" presId="urn:microsoft.com/office/officeart/2005/8/layout/lProcess3"/>
    <dgm:cxn modelId="{B37363BB-5B9F-49B2-A9D7-A8C0B5196E61}" type="presParOf" srcId="{8FEE280D-F3CC-4DB2-A7CA-8332E03602DA}" destId="{B2316797-727F-4898-87E4-695EBFA8E3BD}" srcOrd="1" destOrd="0" presId="urn:microsoft.com/office/officeart/2005/8/layout/lProcess3"/>
    <dgm:cxn modelId="{3CB0A594-A799-49CD-A099-31F577356E13}" type="presParOf" srcId="{8FEE280D-F3CC-4DB2-A7CA-8332E03602DA}" destId="{A5939F0A-35B8-4F90-9F27-212817F5851B}" srcOrd="2" destOrd="0" presId="urn:microsoft.com/office/officeart/2005/8/layout/lProcess3"/>
    <dgm:cxn modelId="{E548FBCB-81A9-4742-BF91-CAE0C6C79590}" type="presParOf" srcId="{9A114BEC-B432-4235-BD33-B7B6CA4A23A1}" destId="{7DB2990A-344C-4549-BC9E-0955139A913A}" srcOrd="1" destOrd="0" presId="urn:microsoft.com/office/officeart/2005/8/layout/lProcess3"/>
    <dgm:cxn modelId="{F6ACEB6B-F34C-4EF3-94AC-959FD775E0AD}" type="presParOf" srcId="{9A114BEC-B432-4235-BD33-B7B6CA4A23A1}" destId="{B70222F5-2F3E-400D-AD78-5E9FECCA97FA}" srcOrd="2" destOrd="0" presId="urn:microsoft.com/office/officeart/2005/8/layout/lProcess3"/>
    <dgm:cxn modelId="{0F8D7CFB-3D58-4D87-BBEB-BE521366F2F8}" type="presParOf" srcId="{B70222F5-2F3E-400D-AD78-5E9FECCA97FA}" destId="{33C6A2A0-63A1-4F4A-9151-2AA8F4FC5E09}" srcOrd="0" destOrd="0" presId="urn:microsoft.com/office/officeart/2005/8/layout/lProcess3"/>
    <dgm:cxn modelId="{0890B5B2-110F-4760-B96C-5559BEDB74BA}" type="presParOf" srcId="{B70222F5-2F3E-400D-AD78-5E9FECCA97FA}" destId="{F0128D99-4161-4016-944D-D00EBA5B8B7F}" srcOrd="1" destOrd="0" presId="urn:microsoft.com/office/officeart/2005/8/layout/lProcess3"/>
    <dgm:cxn modelId="{855511C7-139B-4F82-9D53-6017733CF9A8}" type="presParOf" srcId="{B70222F5-2F3E-400D-AD78-5E9FECCA97FA}" destId="{0DD7052D-3456-4EE3-A432-1B1382398335}" srcOrd="2" destOrd="0" presId="urn:microsoft.com/office/officeart/2005/8/layout/lProcess3"/>
    <dgm:cxn modelId="{0DECA10F-8594-423E-A508-1432107B80C6}" type="presParOf" srcId="{B70222F5-2F3E-400D-AD78-5E9FECCA97FA}" destId="{0E7D221A-2019-47DC-B54F-62C940A48D16}" srcOrd="3" destOrd="0" presId="urn:microsoft.com/office/officeart/2005/8/layout/lProcess3"/>
    <dgm:cxn modelId="{D3922C7E-A27E-49C3-B9BD-37ECAF6CA62A}" type="presParOf" srcId="{B70222F5-2F3E-400D-AD78-5E9FECCA97FA}" destId="{E88D4160-C2B6-4C7F-BF96-8657BF493631}" srcOrd="4" destOrd="0" presId="urn:microsoft.com/office/officeart/2005/8/layout/lProcess3"/>
    <dgm:cxn modelId="{C7EC7CA3-E063-4CFB-B855-E129DDC1495F}" type="presParOf" srcId="{9A114BEC-B432-4235-BD33-B7B6CA4A23A1}" destId="{55A7CE4D-FB08-42F6-9A4A-BEB9808BABE5}" srcOrd="3" destOrd="0" presId="urn:microsoft.com/office/officeart/2005/8/layout/lProcess3"/>
    <dgm:cxn modelId="{2B2301C2-D9AA-4E16-8D88-19295ACD6AF7}" type="presParOf" srcId="{9A114BEC-B432-4235-BD33-B7B6CA4A23A1}" destId="{BCDC8DD1-E779-4A40-8622-976200B6B662}" srcOrd="4" destOrd="0" presId="urn:microsoft.com/office/officeart/2005/8/layout/lProcess3"/>
    <dgm:cxn modelId="{F50D280D-9294-4E30-BC32-4ECCD7028326}" type="presParOf" srcId="{BCDC8DD1-E779-4A40-8622-976200B6B662}" destId="{D3FEFE83-ACE7-46C3-B903-0884E0F176E4}" srcOrd="0" destOrd="0" presId="urn:microsoft.com/office/officeart/2005/8/layout/lProcess3"/>
    <dgm:cxn modelId="{902687CD-10FB-45B9-91D6-D38D16A7CC23}" type="presParOf" srcId="{BCDC8DD1-E779-4A40-8622-976200B6B662}" destId="{E8CE8EF7-7A06-4062-8F61-C2D358647544}" srcOrd="1" destOrd="0" presId="urn:microsoft.com/office/officeart/2005/8/layout/lProcess3"/>
    <dgm:cxn modelId="{7DBC0846-3E38-4AA8-AA0A-354A588166A6}" type="presParOf" srcId="{BCDC8DD1-E779-4A40-8622-976200B6B662}" destId="{A867B38E-2C04-48A3-B052-C9DDF32A3AE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E41E9-DAFC-48BC-A137-678DD493F690}">
      <dsp:nvSpPr>
        <dsp:cNvPr id="0" name=""/>
        <dsp:cNvSpPr/>
      </dsp:nvSpPr>
      <dsp:spPr>
        <a:xfrm>
          <a:off x="1633" y="376174"/>
          <a:ext cx="2524124" cy="10096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النظام الراس مالي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/>
            <a:t>Capitalistic System</a:t>
          </a:r>
          <a:r>
            <a:rPr lang="en-US" sz="1400" u="none" kern="1200" dirty="0" smtClean="0"/>
            <a:t> </a:t>
          </a:r>
          <a:endParaRPr lang="en-US" sz="1400" u="none" kern="1200" dirty="0"/>
        </a:p>
      </dsp:txBody>
      <dsp:txXfrm>
        <a:off x="506458" y="376174"/>
        <a:ext cx="1514475" cy="1009649"/>
      </dsp:txXfrm>
    </dsp:sp>
    <dsp:sp modelId="{A5939F0A-35B8-4F90-9F27-212817F5851B}">
      <dsp:nvSpPr>
        <dsp:cNvPr id="0" name=""/>
        <dsp:cNvSpPr/>
      </dsp:nvSpPr>
      <dsp:spPr>
        <a:xfrm>
          <a:off x="2197622" y="461994"/>
          <a:ext cx="2095023" cy="8380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 الفرديه</a:t>
          </a:r>
          <a:endParaRPr lang="en-US" sz="1600" kern="1200" dirty="0"/>
        </a:p>
      </dsp:txBody>
      <dsp:txXfrm>
        <a:off x="2616627" y="461994"/>
        <a:ext cx="1257014" cy="838009"/>
      </dsp:txXfrm>
    </dsp:sp>
    <dsp:sp modelId="{33C6A2A0-63A1-4F4A-9151-2AA8F4FC5E09}">
      <dsp:nvSpPr>
        <dsp:cNvPr id="0" name=""/>
        <dsp:cNvSpPr/>
      </dsp:nvSpPr>
      <dsp:spPr>
        <a:xfrm>
          <a:off x="1633" y="1527175"/>
          <a:ext cx="2524124" cy="10096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النظام المختلط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Mixed system</a:t>
          </a:r>
          <a:endParaRPr lang="en-US" sz="1600" kern="1200" dirty="0"/>
        </a:p>
      </dsp:txBody>
      <dsp:txXfrm>
        <a:off x="506458" y="1527175"/>
        <a:ext cx="1514475" cy="1009649"/>
      </dsp:txXfrm>
    </dsp:sp>
    <dsp:sp modelId="{0DD7052D-3456-4EE3-A432-1B1382398335}">
      <dsp:nvSpPr>
        <dsp:cNvPr id="0" name=""/>
        <dsp:cNvSpPr/>
      </dsp:nvSpPr>
      <dsp:spPr>
        <a:xfrm>
          <a:off x="2197622" y="1612995"/>
          <a:ext cx="2095023" cy="8380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لا ضررولا ضرار </a:t>
          </a:r>
          <a:endParaRPr lang="en-US" sz="1600" kern="1200" dirty="0"/>
        </a:p>
      </dsp:txBody>
      <dsp:txXfrm>
        <a:off x="2616627" y="1612995"/>
        <a:ext cx="1257014" cy="838009"/>
      </dsp:txXfrm>
    </dsp:sp>
    <dsp:sp modelId="{E88D4160-C2B6-4C7F-BF96-8657BF493631}">
      <dsp:nvSpPr>
        <dsp:cNvPr id="0" name=""/>
        <dsp:cNvSpPr/>
      </dsp:nvSpPr>
      <dsp:spPr>
        <a:xfrm>
          <a:off x="3999342" y="1612995"/>
          <a:ext cx="2095023" cy="8380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 مراعاة البيئه</a:t>
          </a:r>
          <a:endParaRPr lang="en-US" sz="1600" kern="1200" dirty="0"/>
        </a:p>
      </dsp:txBody>
      <dsp:txXfrm>
        <a:off x="4418347" y="1612995"/>
        <a:ext cx="1257014" cy="838009"/>
      </dsp:txXfrm>
    </dsp:sp>
    <dsp:sp modelId="{D3FEFE83-ACE7-46C3-B903-0884E0F176E4}">
      <dsp:nvSpPr>
        <dsp:cNvPr id="0" name=""/>
        <dsp:cNvSpPr/>
      </dsp:nvSpPr>
      <dsp:spPr>
        <a:xfrm>
          <a:off x="1633" y="2678175"/>
          <a:ext cx="2524124" cy="10096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النظام الاشتراكي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/>
            <a:t>Centrally planned System</a:t>
          </a:r>
          <a:r>
            <a:rPr lang="en-GB" sz="1600" b="1" u="none" kern="1200" dirty="0" smtClean="0"/>
            <a:t> </a:t>
          </a:r>
          <a:r>
            <a:rPr lang="ar-SA" sz="1600" b="1" u="none" kern="1200" dirty="0" smtClean="0"/>
            <a:t> </a:t>
          </a:r>
          <a:endParaRPr lang="en-US" sz="1600" u="none" kern="1200" dirty="0"/>
        </a:p>
      </dsp:txBody>
      <dsp:txXfrm>
        <a:off x="506458" y="2678175"/>
        <a:ext cx="1514475" cy="1009649"/>
      </dsp:txXfrm>
    </dsp:sp>
    <dsp:sp modelId="{A867B38E-2C04-48A3-B052-C9DDF32A3AEB}">
      <dsp:nvSpPr>
        <dsp:cNvPr id="0" name=""/>
        <dsp:cNvSpPr/>
      </dsp:nvSpPr>
      <dsp:spPr>
        <a:xfrm>
          <a:off x="2197622" y="2763996"/>
          <a:ext cx="2095023" cy="8380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القوميه </a:t>
          </a:r>
          <a:endParaRPr lang="en-US" sz="1600" kern="1200" dirty="0"/>
        </a:p>
      </dsp:txBody>
      <dsp:txXfrm>
        <a:off x="2616627" y="2763996"/>
        <a:ext cx="1257014" cy="83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60BD2-6594-428F-B829-D1F6991C636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1BEC6-DCBC-4FF3-A298-47A91DAA6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4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اي الانظمه اقرب لرعاية البيئه؟ اي الانظمه تحفز الملكيه الفرديه؟ اي الانظمه تمتاز</a:t>
            </a:r>
            <a:r>
              <a:rPr lang="ar-SA" baseline="0" dirty="0" smtClean="0"/>
              <a:t> بتعدد المنتجات؟ اي الانظمه تمتاز بالجوده في المنتجات؟ وعلل ماتقول؟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BEC6-DCBC-4FF3-A298-47A91DAA6F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8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51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961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047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69D54-7886-4E53-8DCC-969D4EC6A3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99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F8A58-CD50-48A7-886E-F53E06239A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8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461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695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172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77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713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35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02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11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5138-C1C9-4090-A27A-799F8DC25A2F}" type="datetimeFigureOut">
              <a:rPr lang="en-AU" smtClean="0"/>
              <a:t>9/02/2014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58ED-45AF-443B-B0BA-3BE47E91C5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774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النظم الاقتصادية المعاصرة</a:t>
            </a:r>
            <a:r>
              <a:rPr lang="en-GB" smtClean="0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defRPr/>
            </a:pPr>
            <a:r>
              <a:rPr lang="ar-SA" sz="2400" b="1" dirty="0" smtClean="0"/>
              <a:t>يمكن الإشارة الي ثلاثة أنظمة اقتصادية معاصرة</a:t>
            </a:r>
            <a:r>
              <a:rPr lang="en-GB" sz="2400" b="1" dirty="0" smtClean="0"/>
              <a:t> </a:t>
            </a:r>
            <a:r>
              <a:rPr lang="ar-SA" sz="2400" b="1" dirty="0" smtClean="0"/>
              <a:t> (كل يجيب علي الأسئلة الست السابقة بأدوات مختلفة)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2400" b="1" u="sng" dirty="0" smtClean="0"/>
              <a:t>النظام الإقتصادي الحر أو اقتصاديات السوق: </a:t>
            </a:r>
            <a:r>
              <a:rPr lang="en-US" sz="2400" b="1" u="sng" dirty="0" smtClean="0"/>
              <a:t>Capitalistic System</a:t>
            </a:r>
            <a:r>
              <a:rPr lang="en-US" sz="2000" u="sng" dirty="0" smtClean="0"/>
              <a:t> </a:t>
            </a:r>
            <a:endParaRPr lang="ar-SA" sz="2000" u="sng" dirty="0" smtClean="0"/>
          </a:p>
          <a:p>
            <a:pPr marL="609600" indent="-609600" algn="r" rtl="1" eaLnBrk="1" hangingPunct="1">
              <a:buFont typeface="Wingdings" pitchFamily="2" charset="2"/>
              <a:buNone/>
              <a:defRPr/>
            </a:pPr>
            <a:r>
              <a:rPr lang="ar-SA" sz="2800" dirty="0" smtClean="0"/>
              <a:t>الملامح التي يتسم بها</a:t>
            </a:r>
            <a:r>
              <a:rPr lang="en-GB" sz="2800" dirty="0" smtClean="0"/>
              <a:t> </a:t>
            </a:r>
            <a:r>
              <a:rPr lang="ar-SA" sz="2800" dirty="0" smtClean="0"/>
              <a:t>:</a:t>
            </a:r>
          </a:p>
          <a:p>
            <a:pPr marL="609600" indent="-609600" algn="r" rtl="1" eaLnBrk="1" hangingPunct="1">
              <a:defRPr/>
            </a:pPr>
            <a:r>
              <a:rPr lang="ar-SA" sz="2800" dirty="0" smtClean="0"/>
              <a:t>الملكية الخاصة لعناصر الإنتاج: </a:t>
            </a:r>
            <a:r>
              <a:rPr lang="en-US" sz="2800" i="1" dirty="0" smtClean="0"/>
              <a:t>Private Ownership</a:t>
            </a:r>
            <a:r>
              <a:rPr lang="ar-SA" sz="2800" dirty="0" smtClean="0"/>
              <a:t> </a:t>
            </a:r>
          </a:p>
          <a:p>
            <a:pPr marL="609600" indent="-609600" algn="r" rtl="1" eaLnBrk="1" hangingPunct="1">
              <a:defRPr/>
            </a:pPr>
            <a:r>
              <a:rPr lang="ar-SA" sz="2800" dirty="0" smtClean="0"/>
              <a:t>حرية المنتج : </a:t>
            </a:r>
            <a:r>
              <a:rPr lang="en-US" sz="2800" i="1" dirty="0" smtClean="0"/>
              <a:t>Freedom of Choice</a:t>
            </a:r>
            <a:endParaRPr lang="ar-SA" sz="2800" dirty="0" smtClean="0"/>
          </a:p>
          <a:p>
            <a:pPr marL="609600" indent="-609600" algn="r" rtl="1" eaLnBrk="1" hangingPunct="1">
              <a:defRPr/>
            </a:pPr>
            <a:r>
              <a:rPr lang="ar-SA" sz="2800" dirty="0" smtClean="0"/>
              <a:t>حرية المستهلك:</a:t>
            </a:r>
          </a:p>
          <a:p>
            <a:pPr marL="609600" indent="-609600" algn="r" rtl="1" eaLnBrk="1" hangingPunct="1">
              <a:defRPr/>
            </a:pPr>
            <a:r>
              <a:rPr lang="ar-SA" sz="2800" dirty="0" smtClean="0"/>
              <a:t>قابلية الأسعار للتغير بحرية معقولة:</a:t>
            </a:r>
          </a:p>
          <a:p>
            <a:pPr marL="609600" indent="-609600" algn="r" rtl="1" eaLnBrk="1" hangingPunct="1">
              <a:defRPr/>
            </a:pPr>
            <a:r>
              <a:rPr lang="ar-SA" sz="2800" dirty="0" smtClean="0"/>
              <a:t>الربح الحافز للإنتاج: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0551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الاقتصاد الكلى</a:t>
            </a:r>
            <a:r>
              <a:rPr lang="ar-SA" sz="4000" smtClean="0"/>
              <a:t> </a:t>
            </a:r>
            <a:br>
              <a:rPr lang="ar-SA" sz="4000" smtClean="0"/>
            </a:br>
            <a:r>
              <a:rPr lang="en-GB" sz="4000" b="1" i="1" smtClean="0"/>
              <a:t>Macro</a:t>
            </a:r>
            <a:r>
              <a:rPr lang="en-GB" sz="4000" b="1" smtClean="0"/>
              <a:t>e</a:t>
            </a:r>
            <a:r>
              <a:rPr lang="en-GB" sz="4000" b="1" i="1" smtClean="0"/>
              <a:t>conomic</a:t>
            </a:r>
            <a:r>
              <a:rPr lang="en-GB" sz="4000" smtClean="0"/>
              <a:t> </a:t>
            </a:r>
            <a:r>
              <a:rPr lang="en-GB" sz="4000" b="1" i="1" smtClean="0"/>
              <a:t>Theory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ar-SA" sz="2800" b="1" dirty="0" smtClean="0"/>
              <a:t>يهتم بتحليل سلوك مجموعات </a:t>
            </a:r>
            <a:r>
              <a:rPr lang="en-US" sz="2800" b="1" i="1" dirty="0" smtClean="0"/>
              <a:t>Aggregates</a:t>
            </a:r>
            <a:r>
              <a:rPr lang="ar-SA" sz="2800" b="1" dirty="0" smtClean="0"/>
              <a:t> الوحدات على مستوى الاقتصاد القومى مثلا: تحليل الاستهلاك القومى والإنتاج القومى والدخل القومى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z="2800" b="1" dirty="0" smtClean="0"/>
              <a:t>ويهتم بمشاكل البطالة و التقلبات الاقتصادية و التضخم و الانكماش و التجارة الدولية و النمو الاقتصادي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z="2800" b="1" dirty="0" smtClean="0"/>
              <a:t>من قضايا الاقتصاد الكلي:</a:t>
            </a:r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ar-SA" b="1" dirty="0" smtClean="0"/>
              <a:t>أسباب البطالة والمحددات المختلفة للعمالة</a:t>
            </a:r>
            <a:r>
              <a:rPr lang="en-GB" b="1" dirty="0" smtClean="0"/>
              <a:t> </a:t>
            </a:r>
            <a:endParaRPr lang="ar-SA" b="1" dirty="0" smtClean="0"/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en-GB" b="1" dirty="0" smtClean="0"/>
              <a:t> </a:t>
            </a:r>
            <a:r>
              <a:rPr lang="ar-SA" b="1" dirty="0" smtClean="0"/>
              <a:t>أثر الاستثمار على الإنتاج القومي و الدخل القومي و العمالة</a:t>
            </a:r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en-GB" b="1" dirty="0" smtClean="0"/>
              <a:t>  </a:t>
            </a:r>
            <a:r>
              <a:rPr lang="ar-SA" b="1" dirty="0" smtClean="0"/>
              <a:t>أثر كمية النقود على المستوى العام للأسعار</a:t>
            </a:r>
            <a:r>
              <a:rPr lang="en-GB" b="1" dirty="0" smtClean="0"/>
              <a:t> </a:t>
            </a:r>
            <a:endParaRPr lang="ar-SA" b="1" dirty="0" smtClean="0"/>
          </a:p>
          <a:p>
            <a:pPr lvl="1" algn="r" rtl="1" eaLnBrk="1" hangingPunct="1">
              <a:lnSpc>
                <a:spcPct val="90000"/>
              </a:lnSpc>
              <a:defRPr/>
            </a:pPr>
            <a:r>
              <a:rPr lang="ar-SA" b="1" dirty="0" smtClean="0"/>
              <a:t>مشكلة </a:t>
            </a:r>
            <a:r>
              <a:rPr lang="ar-SA" b="1" dirty="0" smtClean="0">
                <a:solidFill>
                  <a:srgbClr val="FF0000"/>
                </a:solidFill>
              </a:rPr>
              <a:t>ميزان المدفوعات </a:t>
            </a:r>
            <a:r>
              <a:rPr lang="ar-SA" b="1" dirty="0" smtClean="0"/>
              <a:t>وسعر الصرف و المعونات الأجنبية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60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أهمية الاقتصاد الكلي في حياتنا: لماذا ندرسه؟</a:t>
            </a:r>
            <a:endParaRPr lang="en-GB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فهم طريقة تشغيل  الاقتصاد بدراسة متغيرات الاقتصاد القومي</a:t>
            </a:r>
          </a:p>
          <a:p>
            <a:pPr algn="r" rtl="1" eaLnBrk="1" hangingPunct="1">
              <a:defRPr/>
            </a:pPr>
            <a:r>
              <a:rPr lang="ar-SA" smtClean="0"/>
              <a:t>ويساعد في رسم السياسات الاقتصادية لحل المشاكل</a:t>
            </a:r>
            <a:r>
              <a:rPr lang="en-GB" smtClean="0"/>
              <a:t> </a:t>
            </a:r>
            <a:r>
              <a:rPr lang="ar-SA" smtClean="0"/>
              <a:t>المتعلقة بزيادة السكان والتضخم والبطالة وميزان المدفوعات وانخفاض مستويات الإنتاج.</a:t>
            </a:r>
          </a:p>
          <a:p>
            <a:pPr algn="r" rtl="1" eaLnBrk="1" hangingPunct="1">
              <a:defRPr/>
            </a:pPr>
            <a:r>
              <a:rPr lang="ar-SA" smtClean="0"/>
              <a:t>يستخدم الاقتصاد الكلي لمعالجة مشاكل البطالة</a:t>
            </a:r>
          </a:p>
          <a:p>
            <a:pPr algn="r" rtl="1" eaLnBrk="1" hangingPunct="1">
              <a:defRPr/>
            </a:pPr>
            <a:r>
              <a:rPr lang="ar-SA" smtClean="0"/>
              <a:t>يستخدم في دراسة النمو الاقتصادي   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507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بعض أوجه الاختلاف بين </a:t>
            </a:r>
            <a:br>
              <a:rPr lang="ar-SA" sz="4000" b="1" smtClean="0"/>
            </a:br>
            <a:r>
              <a:rPr lang="ar-SA" sz="4000" b="1" smtClean="0"/>
              <a:t> الاقتصاد الجـــزئى و الاقتصاد الكلى</a:t>
            </a:r>
            <a:r>
              <a:rPr lang="en-US" sz="4000" smtClean="0"/>
              <a:t> </a:t>
            </a:r>
            <a:endParaRPr lang="en-GB" sz="4000" smtClean="0"/>
          </a:p>
        </p:txBody>
      </p:sp>
      <p:graphicFrame>
        <p:nvGraphicFramePr>
          <p:cNvPr id="64561" name="Group 49"/>
          <p:cNvGraphicFramePr>
            <a:graphicFrameLocks noGrp="1"/>
          </p:cNvGraphicFramePr>
          <p:nvPr>
            <p:ph idx="1"/>
          </p:nvPr>
        </p:nvGraphicFramePr>
        <p:xfrm>
          <a:off x="323850" y="1600200"/>
          <a:ext cx="8362950" cy="4740275"/>
        </p:xfrm>
        <a:graphic>
          <a:graphicData uri="http://schemas.openxmlformats.org/drawingml/2006/table">
            <a:tbl>
              <a:tblPr/>
              <a:tblGrid>
                <a:gridCol w="4181475"/>
                <a:gridCol w="4181475"/>
              </a:tblGrid>
              <a:tr h="533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الكلي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الجزئي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المستوى العام للأسعار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الأسعار الفردية للسلع والخدمات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784">
                <a:tc>
                  <a:txBody>
                    <a:bodyPr/>
                    <a:lstStyle/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السلع و الخدمات الناتج القومي والقيمة لعائد الموارد القومية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سلعة أو خدمة معينة من المنتج حتى المستهلك أو مورد إنتاجي  من المالك حتى المنتج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784">
                <a:tc>
                  <a:txBody>
                    <a:bodyPr/>
                    <a:lstStyle/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البنيان الاقتصادي غير مستقر : تقلبات مثل التضخم ،الانكماش و البطالة.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معطي: إقتصاد مستقر+ التشغيل شبه الكامل للموارد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50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حجم العمالة الإجمالي في المجتمع: متغير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حجم العمالة الإجمالي في المجتمع: معلمة (ثابت)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2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smtClean="0"/>
              <a:t>موقع التحليل القطاعي بين ”الاقتصاد الجزئي والكلي“</a:t>
            </a:r>
            <a:br>
              <a:rPr lang="ar-SA" sz="4000" smtClean="0"/>
            </a:br>
            <a:r>
              <a:rPr lang="en-US" sz="4000" smtClean="0"/>
              <a:t>Sectoral analysis</a:t>
            </a:r>
            <a:endParaRPr lang="en-GB" sz="40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التحليل القطاعي يحتل مكانا وسطا بين الجزئي والكلي</a:t>
            </a:r>
          </a:p>
          <a:p>
            <a:pPr algn="r" rtl="1" eaLnBrk="1" hangingPunct="1">
              <a:defRPr/>
            </a:pPr>
            <a:r>
              <a:rPr lang="ar-SA" smtClean="0"/>
              <a:t>يتم تجميع الوحدات الصغيرة في عدد محدد من القطاعات مثل قطاع الزراعة أو قطاع الصناعة أو قطاع الخدمات</a:t>
            </a:r>
          </a:p>
          <a:p>
            <a:pPr algn="r" rtl="1" eaLnBrk="1" hangingPunct="1">
              <a:defRPr/>
            </a:pPr>
            <a:r>
              <a:rPr lang="ar-SA" smtClean="0"/>
              <a:t> يمثل القطاع وحدة التحليل الاقتصادي</a:t>
            </a:r>
            <a:r>
              <a:rPr lang="en-GB" smtClean="0"/>
              <a:t> </a:t>
            </a:r>
            <a:endParaRPr lang="ar-SA" smtClean="0"/>
          </a:p>
          <a:p>
            <a:pPr algn="r" rtl="1" eaLnBrk="1" hangingPunct="1">
              <a:defRPr/>
            </a:pPr>
            <a:r>
              <a:rPr lang="ar-SA" smtClean="0"/>
              <a:t>مشكلة التجميع </a:t>
            </a:r>
            <a:r>
              <a:rPr lang="en-US" i="1" smtClean="0"/>
              <a:t>Aggregation</a:t>
            </a:r>
            <a:r>
              <a:rPr lang="ar-SA" smtClean="0"/>
              <a:t> للوحدات الصغيرة.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36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أقسام التحليل الاقتصادي حسب درجة الشمول</a:t>
            </a:r>
            <a:r>
              <a:rPr lang="en-GB" sz="4000" smtClean="0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 marL="609600" indent="-609600" algn="r" rtl="1" eaLnBrk="1" hangingPunct="1">
              <a:defRPr/>
            </a:pPr>
            <a:r>
              <a:rPr lang="ar-SA" sz="2800" smtClean="0"/>
              <a:t>ينقسم التحليل الاقتصادي حسب درجة شموله للمتغيرات التي تؤثر في الظاهرة موضع الدراسة إلى ما يلي:</a:t>
            </a:r>
          </a:p>
          <a:p>
            <a:pPr marL="990600" lvl="1" indent="-533400" algn="r" rtl="1" eaLnBrk="1" hangingPunct="1">
              <a:defRPr/>
            </a:pPr>
            <a:r>
              <a:rPr lang="ar-SA" sz="2400" smtClean="0"/>
              <a:t>تحليل جزئي </a:t>
            </a:r>
            <a:r>
              <a:rPr lang="en-US" sz="2400" i="1" smtClean="0"/>
              <a:t>Partial Analysis</a:t>
            </a:r>
            <a:endParaRPr lang="en-US" sz="2400" smtClean="0"/>
          </a:p>
          <a:p>
            <a:pPr marL="990600" lvl="1" indent="-533400" algn="r" rtl="1" eaLnBrk="1" hangingPunct="1">
              <a:defRPr/>
            </a:pPr>
            <a:r>
              <a:rPr lang="en-US" sz="2400" smtClean="0"/>
              <a:t> </a:t>
            </a:r>
            <a:r>
              <a:rPr lang="ar-SA" sz="2400" smtClean="0"/>
              <a:t>تحليل عام </a:t>
            </a:r>
            <a:r>
              <a:rPr lang="en-US" sz="2400" i="1" smtClean="0"/>
              <a:t>General Analysis</a:t>
            </a:r>
            <a:endParaRPr lang="ar-SA" sz="2400" i="1" smtClean="0"/>
          </a:p>
          <a:p>
            <a:pPr marL="609600" indent="-609600" algn="r" rtl="1" eaLnBrk="1" hangingPunct="1">
              <a:buFont typeface="Wingdings" pitchFamily="2" charset="2"/>
              <a:buNone/>
              <a:defRPr/>
            </a:pPr>
            <a:r>
              <a:rPr lang="ar-SA" sz="2800" smtClean="0"/>
              <a:t>مثال:  الكمية المطلوبة من سلعة ما تعتمد علي: سعرها ( </a:t>
            </a:r>
            <a:r>
              <a:rPr lang="en-US" sz="2800" smtClean="0"/>
              <a:t>P</a:t>
            </a:r>
            <a:r>
              <a:rPr lang="ar-SA" sz="2800" smtClean="0"/>
              <a:t>)، سعر السلع الأخرى ( </a:t>
            </a:r>
            <a:r>
              <a:rPr lang="en-US" sz="2800" smtClean="0"/>
              <a:t>P</a:t>
            </a:r>
            <a:r>
              <a:rPr lang="en-US" sz="2800" baseline="-25000" smtClean="0"/>
              <a:t>o</a:t>
            </a:r>
            <a:r>
              <a:rPr lang="ar-SA" sz="2800" smtClean="0"/>
              <a:t> )، ذوق المستهلك (</a:t>
            </a:r>
            <a:r>
              <a:rPr lang="en-US" sz="2800" smtClean="0"/>
              <a:t>T</a:t>
            </a:r>
            <a:r>
              <a:rPr lang="ar-SA" sz="2800" smtClean="0"/>
              <a:t> )، ودخله (</a:t>
            </a:r>
            <a:r>
              <a:rPr lang="en-US" sz="2800" smtClean="0"/>
              <a:t>I</a:t>
            </a:r>
            <a:r>
              <a:rPr lang="ar-SA" sz="2800" smtClean="0"/>
              <a:t> ): يمكن التركيز علي  سعر السلعة (تحليل جزئي) أو كل المتغيرات (تحليل عام)</a:t>
            </a:r>
            <a:endParaRPr lang="en-GB" sz="2800" smtClean="0"/>
          </a:p>
        </p:txBody>
      </p:sp>
      <p:graphicFrame>
        <p:nvGraphicFramePr>
          <p:cNvPr id="6963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71775" y="5300663"/>
          <a:ext cx="32813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17600" imgH="241300" progId="Equation.3">
                  <p:embed/>
                </p:oleObj>
              </mc:Choice>
              <mc:Fallback>
                <p:oleObj name="Equation" r:id="rId3" imgW="1117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300663"/>
                        <a:ext cx="3281363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86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طرق و أدوات التحليل الاقتصادي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Tools of Economic Analysis</a:t>
            </a:r>
            <a:endParaRPr lang="en-GB" sz="4000" b="1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التحليل الاقتصادي يمد الباحثين بالأدوات المختلفة وطرق التحليل المنطقي التي يمكن من خلالها التوصل إلى المبادئ و الأصول الاقتصادية </a:t>
            </a:r>
            <a:r>
              <a:rPr lang="en-US" i="1" smtClean="0"/>
              <a:t>Economic Principles</a:t>
            </a:r>
            <a:r>
              <a:rPr lang="ar-SA" smtClean="0"/>
              <a:t> الخاصة بفرعي النظرية الاقتصادية 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79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أدوات التحليل الاقتصادي</a:t>
            </a:r>
            <a:r>
              <a:rPr lang="en-GB" smtClean="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defRPr/>
            </a:pPr>
            <a:r>
              <a:rPr lang="ar-SA" smtClean="0"/>
              <a:t>يمكن تقسيم التحليل الاقتصادي حسب الأدوات المستخدمة فيه إلى ما يلي: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b="1" smtClean="0"/>
              <a:t>التحليل الوصفي </a:t>
            </a:r>
            <a:r>
              <a:rPr lang="en-US" b="1" smtClean="0"/>
              <a:t>Descriptive Analysis</a:t>
            </a:r>
            <a:r>
              <a:rPr lang="en-GB" smtClean="0"/>
              <a:t> </a:t>
            </a:r>
            <a:endParaRPr lang="ar-SA" smtClean="0"/>
          </a:p>
          <a:p>
            <a:pPr marL="609600" indent="-609600" algn="r" rtl="1" eaLnBrk="1" hangingPunct="1">
              <a:buFont typeface="Wingdings" pitchFamily="2" charset="2"/>
              <a:buNone/>
              <a:defRPr/>
            </a:pPr>
            <a:r>
              <a:rPr lang="ar-SA" smtClean="0"/>
              <a:t>تحليل الظواهر الاقتصادية بطريقة وصفية كلامية دون قياس كمي للعلاقات، مناسب لـتحليل:</a:t>
            </a:r>
          </a:p>
          <a:p>
            <a:pPr marL="990600" lvl="1" indent="-533400" algn="r" rtl="1" eaLnBrk="1" hangingPunct="1">
              <a:defRPr/>
            </a:pPr>
            <a:r>
              <a:rPr lang="ar-SA" smtClean="0"/>
              <a:t>العلاقات الاقتصادية البسيطة غير المعقدة، </a:t>
            </a:r>
          </a:p>
          <a:p>
            <a:pPr marL="990600" lvl="1" indent="-533400" algn="r" rtl="1" eaLnBrk="1" hangingPunct="1">
              <a:defRPr/>
            </a:pPr>
            <a:r>
              <a:rPr lang="ar-SA" smtClean="0"/>
              <a:t>العلاقات التي يصعب صياغتها في صورة كمية.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932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تابع: أدوات</a:t>
            </a:r>
            <a:endParaRPr lang="en-GB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 startAt="2"/>
              <a:defRPr/>
            </a:pPr>
            <a:r>
              <a:rPr lang="ar-SA" b="1" smtClean="0"/>
              <a:t>الصيغة الرياضية </a:t>
            </a:r>
            <a:r>
              <a:rPr lang="en-US" b="1" smtClean="0"/>
              <a:t>Mathematical</a:t>
            </a:r>
            <a:r>
              <a:rPr lang="ar-SA" b="1" smtClean="0"/>
              <a:t>:</a:t>
            </a:r>
            <a:r>
              <a:rPr lang="en-GB" smtClean="0"/>
              <a:t> </a:t>
            </a:r>
            <a:endParaRPr lang="ar-SA" smtClean="0"/>
          </a:p>
          <a:p>
            <a:pPr marL="609600" indent="-609600" algn="r" rtl="1" eaLnBrk="1" hangingPunct="1">
              <a:defRPr/>
            </a:pPr>
            <a:r>
              <a:rPr lang="ar-SA" smtClean="0"/>
              <a:t>تستخدم الأدوات الرياضية في صياغة و عرض النظريات الاقتصادية</a:t>
            </a:r>
          </a:p>
          <a:p>
            <a:pPr marL="609600" indent="-609600" algn="r" rtl="1" eaLnBrk="1" hangingPunct="1">
              <a:defRPr/>
            </a:pPr>
            <a:r>
              <a:rPr lang="en-GB" smtClean="0"/>
              <a:t> </a:t>
            </a:r>
            <a:r>
              <a:rPr lang="ar-SA" smtClean="0"/>
              <a:t>مع تزايد استخدام الرياضيات في الدراسات الإقتصادية ظهر فرع "الإقتصاد الرياضي" </a:t>
            </a:r>
            <a:r>
              <a:rPr lang="en-US" i="1" smtClean="0"/>
              <a:t>Mathematical Economics</a:t>
            </a:r>
            <a:r>
              <a:rPr lang="en-US" smtClean="0"/>
              <a:t> </a:t>
            </a:r>
            <a:endParaRPr lang="ar-SA" smtClean="0"/>
          </a:p>
          <a:p>
            <a:pPr marL="990600" lvl="1" indent="-533400" algn="r" rtl="1" eaLnBrk="1" hangingPunct="1">
              <a:defRPr/>
            </a:pPr>
            <a:r>
              <a:rPr lang="ar-SA" smtClean="0"/>
              <a:t>مزايا: الاختصار/الكفاءة</a:t>
            </a:r>
          </a:p>
          <a:p>
            <a:pPr marL="990600" lvl="1" indent="-533400" algn="r" rtl="1" eaLnBrk="1" hangingPunct="1">
              <a:defRPr/>
            </a:pPr>
            <a:r>
              <a:rPr lang="ar-SA" smtClean="0"/>
              <a:t>عيوب: (هل يمكن تضمين كل المتغيرات؟)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24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تابع: أدوات</a:t>
            </a:r>
            <a:endParaRPr lang="en-GB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 startAt="3"/>
              <a:defRPr/>
            </a:pPr>
            <a:r>
              <a:rPr lang="ar-SA" b="1" smtClean="0"/>
              <a:t>الصياغة القياسية </a:t>
            </a:r>
            <a:r>
              <a:rPr lang="en-US" b="1" smtClean="0"/>
              <a:t>Econometric Analysis </a:t>
            </a:r>
            <a:r>
              <a:rPr lang="ar-SA" b="1" smtClean="0"/>
              <a:t>:</a:t>
            </a:r>
            <a:r>
              <a:rPr lang="en-GB" smtClean="0"/>
              <a:t> </a:t>
            </a:r>
          </a:p>
          <a:p>
            <a:pPr marL="609600" indent="-609600" algn="r" rtl="1" eaLnBrk="1" hangingPunct="1">
              <a:defRPr/>
            </a:pPr>
            <a:r>
              <a:rPr lang="ar-SA" smtClean="0"/>
              <a:t>خليط من الأدوات الرياضية والإحصائية معاً في صياغة النظريات الاقتصادية</a:t>
            </a:r>
          </a:p>
          <a:p>
            <a:pPr marL="609600" indent="-609600" algn="r" rtl="1" eaLnBrk="1" hangingPunct="1">
              <a:defRPr/>
            </a:pPr>
            <a:r>
              <a:rPr lang="en-GB" smtClean="0"/>
              <a:t> </a:t>
            </a:r>
            <a:r>
              <a:rPr lang="ar-SA" smtClean="0"/>
              <a:t>ومع شيوع هذا الأسلوب وتطور الحاسبات الآلية ظهر فرع جديد في الدراسات الاقتصادية هو الاقتصاد القياسي </a:t>
            </a:r>
            <a:r>
              <a:rPr lang="en-US" i="1" smtClean="0"/>
              <a:t>Econometrics</a:t>
            </a:r>
            <a:r>
              <a:rPr lang="ar-SA" smtClean="0"/>
              <a:t>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392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التحليل الاقتصادي و متغير الزمن</a:t>
            </a:r>
            <a:endParaRPr lang="en-GB" b="1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defRPr/>
            </a:pPr>
            <a:r>
              <a:rPr lang="ar-SA" smtClean="0"/>
              <a:t>يمكن تقسيم التحليل الاقتصادي وفقا لإدخال متغير عنصر الزمن في الاعتبار من عدمه إلى ما يلي:</a:t>
            </a:r>
          </a:p>
          <a:p>
            <a:pPr marL="990600" lvl="1" indent="-533400" algn="r" rtl="1" eaLnBrk="1" hangingPunct="1">
              <a:defRPr/>
            </a:pPr>
            <a:r>
              <a:rPr lang="ar-SA" b="1" smtClean="0"/>
              <a:t>تحليل ستاتيكي (ساكن) </a:t>
            </a:r>
            <a:r>
              <a:rPr lang="en-US" b="1" smtClean="0"/>
              <a:t>Static Analysis</a:t>
            </a:r>
            <a:r>
              <a:rPr lang="ar-SA" smtClean="0"/>
              <a:t>:</a:t>
            </a:r>
          </a:p>
          <a:p>
            <a:pPr marL="990600" lvl="1" indent="-533400" algn="r" rtl="1" eaLnBrk="1" hangingPunct="1">
              <a:buFont typeface="Wingdings" pitchFamily="2" charset="2"/>
              <a:buNone/>
              <a:defRPr/>
            </a:pPr>
            <a:r>
              <a:rPr lang="ar-SA" smtClean="0"/>
              <a:t>يتجاهل عنصر الزمن كليةً</a:t>
            </a:r>
            <a:r>
              <a:rPr lang="en-GB" smtClean="0"/>
              <a:t> </a:t>
            </a:r>
            <a:endParaRPr lang="ar-SA" smtClean="0"/>
          </a:p>
          <a:p>
            <a:pPr marL="990600" lvl="1" indent="-533400" algn="r" rtl="1" eaLnBrk="1" hangingPunct="1">
              <a:defRPr/>
            </a:pPr>
            <a:r>
              <a:rPr lang="ar-SA" b="1" smtClean="0"/>
              <a:t>التحليل الديناميكي </a:t>
            </a:r>
            <a:r>
              <a:rPr lang="en-US" b="1" smtClean="0"/>
              <a:t>Dynamic Analysis</a:t>
            </a:r>
            <a:r>
              <a:rPr lang="ar-SA" smtClean="0"/>
              <a:t>:</a:t>
            </a:r>
          </a:p>
          <a:p>
            <a:pPr marL="990600" lvl="1" indent="-533400" algn="r" rtl="1" eaLnBrk="1" hangingPunct="1">
              <a:buFont typeface="Wingdings" pitchFamily="2" charset="2"/>
              <a:buNone/>
              <a:defRPr/>
            </a:pPr>
            <a:r>
              <a:rPr lang="ar-SA" smtClean="0"/>
              <a:t>يأخذ عنصر الزمن صراحة في الاعتبار 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804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</a:t>
            </a:r>
            <a:endParaRPr lang="en-GB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 startAt="2"/>
              <a:defRPr/>
            </a:pPr>
            <a:r>
              <a:rPr lang="ar-SA" sz="2400" b="1" u="sng" dirty="0" smtClean="0"/>
              <a:t>الإقتصاديات المخططة مركزيا: </a:t>
            </a:r>
            <a:r>
              <a:rPr lang="en-US" sz="2400" b="1" u="sng" dirty="0" smtClean="0"/>
              <a:t>Centrally planned System</a:t>
            </a:r>
            <a:r>
              <a:rPr lang="en-GB" sz="2400" b="1" dirty="0" smtClean="0"/>
              <a:t> </a:t>
            </a:r>
            <a:r>
              <a:rPr lang="ar-SA" sz="2400" b="1" dirty="0" smtClean="0"/>
              <a:t> </a:t>
            </a:r>
          </a:p>
          <a:p>
            <a:pPr marL="609600" indent="-609600" algn="r" rtl="1" eaLnBrk="1" hangingPunct="1">
              <a:buFont typeface="Wingdings" pitchFamily="2" charset="2"/>
              <a:buNone/>
              <a:defRPr/>
            </a:pPr>
            <a:r>
              <a:rPr lang="ar-SA" sz="2400" b="1" dirty="0" smtClean="0"/>
              <a:t>أهم الأسس و الملامح</a:t>
            </a:r>
            <a:r>
              <a:rPr lang="ar-SA" sz="2400" dirty="0" smtClean="0"/>
              <a:t> :</a:t>
            </a:r>
          </a:p>
          <a:p>
            <a:pPr marL="609600" indent="-609600" algn="r" rtl="1" eaLnBrk="1" hangingPunct="1">
              <a:defRPr/>
            </a:pPr>
            <a:r>
              <a:rPr lang="ar-SA" sz="2400" b="1" dirty="0" smtClean="0"/>
              <a:t>الملكية العامة لعناصر الإنتاج: </a:t>
            </a:r>
            <a:r>
              <a:rPr lang="en-US" sz="2400" b="1" i="1" dirty="0" smtClean="0"/>
              <a:t>Public Ownership</a:t>
            </a:r>
            <a:r>
              <a:rPr lang="ar-SA" sz="2400" b="1" dirty="0" smtClean="0"/>
              <a:t> </a:t>
            </a:r>
          </a:p>
          <a:p>
            <a:pPr marL="609600" indent="-609600" algn="r" rtl="1" eaLnBrk="1" hangingPunct="1">
              <a:defRPr/>
            </a:pPr>
            <a:r>
              <a:rPr lang="ar-SA" sz="2400" b="1" dirty="0" smtClean="0"/>
              <a:t>تقييد حرية الفرد منتجا و عاملا و مستهلكا:</a:t>
            </a:r>
          </a:p>
          <a:p>
            <a:pPr marL="609600" indent="-609600" algn="r" rtl="1" eaLnBrk="1" hangingPunct="1">
              <a:defRPr/>
            </a:pPr>
            <a:r>
              <a:rPr lang="ar-SA" sz="2400" b="1" dirty="0" smtClean="0"/>
              <a:t>مركزية تحديد الأسعار:</a:t>
            </a:r>
          </a:p>
          <a:p>
            <a:pPr marL="609600" indent="-609600" algn="r" rtl="1" eaLnBrk="1" hangingPunct="1">
              <a:defRPr/>
            </a:pPr>
            <a:r>
              <a:rPr lang="ar-SA" sz="2400" b="1" dirty="0" smtClean="0"/>
              <a:t>تحقيق أقصى الأرباح المادية ليس هو الحافز الرئيسي</a:t>
            </a:r>
            <a:r>
              <a:rPr lang="en-GB" sz="2400" dirty="0" smtClean="0"/>
              <a:t> </a:t>
            </a:r>
            <a:endParaRPr lang="ar-SA" sz="2400" dirty="0" smtClean="0"/>
          </a:p>
          <a:p>
            <a:pPr marL="609600" indent="-609600" algn="r" rtl="1" eaLnBrk="1" hangingPunct="1">
              <a:buFont typeface="Wingdings" pitchFamily="2" charset="2"/>
              <a:buAutoNum type="arabicPeriod" startAt="3"/>
              <a:defRPr/>
            </a:pPr>
            <a:r>
              <a:rPr lang="ar-SA" sz="2400" b="1" u="sng" dirty="0" smtClean="0"/>
              <a:t>الإقتصاديات المختلطة: </a:t>
            </a:r>
            <a:r>
              <a:rPr lang="en-US" sz="2400" b="1" u="sng" dirty="0" smtClean="0"/>
              <a:t>: Mixed System</a:t>
            </a:r>
            <a:r>
              <a:rPr lang="en-GB" sz="2400" b="1" u="sng" dirty="0" smtClean="0"/>
              <a:t> </a:t>
            </a:r>
            <a:r>
              <a:rPr lang="ar-SA" sz="2400" b="1" u="sng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30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النموذج الاقتصادي</a:t>
            </a:r>
            <a:br>
              <a:rPr lang="ar-SA" sz="4000" b="1" smtClean="0"/>
            </a:br>
            <a:r>
              <a:rPr lang="en-US" sz="4000" b="1" smtClean="0"/>
              <a:t>Economic Model</a:t>
            </a:r>
            <a:r>
              <a:rPr lang="en-GB" sz="4000" smtClean="0"/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dirty="0" smtClean="0"/>
              <a:t>عبارة عن تجسيد وتقريب للواقع</a:t>
            </a:r>
            <a:r>
              <a:rPr lang="en-GB" dirty="0" smtClean="0"/>
              <a:t> </a:t>
            </a:r>
            <a:r>
              <a:rPr lang="ar-SA" dirty="0" smtClean="0"/>
              <a:t>يستعمل في تفسير وتحليل الظواهر الاقتصادية</a:t>
            </a:r>
          </a:p>
          <a:p>
            <a:pPr algn="r" rtl="1" eaLnBrk="1" hangingPunct="1">
              <a:defRPr/>
            </a:pPr>
            <a:r>
              <a:rPr lang="ar-SA" dirty="0" smtClean="0"/>
              <a:t>يتم تبسيط الظاهرة قيد البحث والدراسة في شكل يمكن دراسته و تحليل أسسه.</a:t>
            </a:r>
          </a:p>
          <a:p>
            <a:pPr algn="r" rtl="1" eaLnBrk="1" hangingPunct="1">
              <a:defRPr/>
            </a:pPr>
            <a:r>
              <a:rPr lang="ar-SA" dirty="0" smtClean="0"/>
              <a:t>ويتكون النموذج من عدة وصيغ رياضية وعناصره الأساسية تعرف بالمتغيرات </a:t>
            </a:r>
            <a:r>
              <a:rPr lang="en-US" dirty="0" smtClean="0"/>
              <a:t>Variables</a:t>
            </a:r>
            <a:r>
              <a:rPr lang="ar-SA" dirty="0" smtClean="0"/>
              <a:t> (نوعين):</a:t>
            </a:r>
          </a:p>
          <a:p>
            <a:pPr lvl="1" algn="r" rtl="1" eaLnBrk="1" hangingPunct="1">
              <a:defRPr/>
            </a:pPr>
            <a:r>
              <a:rPr lang="ar-SA" b="1" i="1" dirty="0" smtClean="0"/>
              <a:t>متغيرات مستقلة </a:t>
            </a:r>
            <a:r>
              <a:rPr lang="en-US" b="1" i="1" dirty="0" smtClean="0"/>
              <a:t>Independent Variables</a:t>
            </a:r>
            <a:endParaRPr lang="ar-SA" b="1" i="1" dirty="0" smtClean="0"/>
          </a:p>
          <a:p>
            <a:pPr lvl="1" algn="r" rtl="1" eaLnBrk="1" hangingPunct="1">
              <a:defRPr/>
            </a:pPr>
            <a:r>
              <a:rPr lang="ar-SA" b="1" i="1" dirty="0" smtClean="0"/>
              <a:t>متغيرات تابعة </a:t>
            </a:r>
            <a:r>
              <a:rPr lang="en-US" b="1" i="1" dirty="0" smtClean="0"/>
              <a:t>Dependent Variables</a:t>
            </a:r>
            <a:r>
              <a:rPr lang="ar-SA" dirty="0" smtClean="0"/>
              <a:t> </a:t>
            </a:r>
          </a:p>
          <a:p>
            <a:pPr algn="r" rtl="1"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0637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النموذج الاقتصادي: مثال توضيحي</a:t>
            </a:r>
            <a:endParaRPr lang="en-GB" b="1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dirty="0" smtClean="0"/>
              <a:t>من النماذج البسيطة دراسة مستويات الإستهلاك كدالة في مستوى الدخل</a:t>
            </a:r>
          </a:p>
          <a:p>
            <a:pPr algn="r" rtl="1" eaLnBrk="1" hangingPunct="1">
              <a:defRPr/>
            </a:pPr>
            <a:r>
              <a:rPr lang="ar-SA" dirty="0" smtClean="0"/>
              <a:t>هذا النموذج يبسط الواقع بجعل الاستهلاك وهو متغير تابع يتوقف أو يعتمد على متغير مستقل واحد هو الدخل</a:t>
            </a:r>
            <a:r>
              <a:rPr lang="en-GB" dirty="0" smtClean="0"/>
              <a:t>  </a:t>
            </a:r>
            <a:endParaRPr lang="ar-SA" dirty="0" smtClean="0"/>
          </a:p>
          <a:p>
            <a:pPr algn="r" rtl="1" eaLnBrk="1" hangingPunct="1">
              <a:defRPr/>
            </a:pPr>
            <a:r>
              <a:rPr lang="ar-SA" dirty="0" smtClean="0"/>
              <a:t>الصيغة لهذا النموذج تكون:</a:t>
            </a:r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ar-SA" dirty="0" smtClean="0"/>
              <a:t> الاستهلاك = دالة (الدخل)</a:t>
            </a:r>
          </a:p>
          <a:p>
            <a:pPr algn="ctr" rtl="1" eaLnBrk="1" hangingPunct="1">
              <a:buFont typeface="Wingdings" pitchFamily="2" charset="2"/>
              <a:buNone/>
              <a:defRPr/>
            </a:pPr>
            <a:r>
              <a:rPr lang="en-US" i="1" dirty="0" smtClean="0"/>
              <a:t>C=f(I)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409264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</a:t>
            </a:r>
            <a:endParaRPr lang="en-GB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يمكن  جعل النموذج السابق أكثر واقعية / تعقيدا بتضمين العديد من المتغيرات المستقلة التي تؤثر في مستويات الاستهلاك مثل:</a:t>
            </a:r>
          </a:p>
          <a:p>
            <a:pPr lvl="1" algn="r" rtl="1" eaLnBrk="1" hangingPunct="1">
              <a:buFont typeface="Wingdings" pitchFamily="2" charset="2"/>
              <a:buNone/>
              <a:defRPr/>
            </a:pPr>
            <a:r>
              <a:rPr lang="ar-SA" b="1" smtClean="0"/>
              <a:t>الدخل، عدد السكان، مستويات الأسعار، الأذواق وغيرها</a:t>
            </a:r>
            <a:r>
              <a:rPr lang="en-GB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21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الافتراضات الأساسية في التحليل الاقتصادي</a:t>
            </a:r>
            <a:br>
              <a:rPr lang="ar-SA" sz="4000" b="1" smtClean="0"/>
            </a:br>
            <a:r>
              <a:rPr lang="en-US" sz="4000" b="1" smtClean="0"/>
              <a:t>Basic Assumptions</a:t>
            </a:r>
            <a:r>
              <a:rPr lang="en-GB" sz="4000" smtClean="0"/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dirty="0" smtClean="0"/>
              <a:t>الاقتصاد يتعلق بدراسة السلوك البشري </a:t>
            </a:r>
            <a:r>
              <a:rPr lang="en-US" i="1" dirty="0" smtClean="0"/>
              <a:t>Human Behavior</a:t>
            </a:r>
            <a:r>
              <a:rPr lang="en-US" dirty="0" smtClean="0"/>
              <a:t> </a:t>
            </a:r>
            <a:endParaRPr lang="ar-SA" dirty="0" smtClean="0"/>
          </a:p>
          <a:p>
            <a:pPr algn="r" rtl="1" eaLnBrk="1" hangingPunct="1">
              <a:defRPr/>
            </a:pPr>
            <a:r>
              <a:rPr lang="ar-SA" dirty="0" smtClean="0"/>
              <a:t>محاولة معرفة </a:t>
            </a:r>
            <a:r>
              <a:rPr lang="ar-SA" u="sng" dirty="0" smtClean="0"/>
              <a:t>كل </a:t>
            </a:r>
            <a:r>
              <a:rPr lang="ar-SA" dirty="0" smtClean="0"/>
              <a:t>جوانب السلوك أو كل جوانب الظاهرة قيد الدراسة تعتبر محاولة مستحيلة</a:t>
            </a:r>
            <a:r>
              <a:rPr lang="en-GB" dirty="0" smtClean="0"/>
              <a:t> </a:t>
            </a:r>
            <a:endParaRPr lang="ar-SA" dirty="0" smtClean="0"/>
          </a:p>
          <a:p>
            <a:pPr algn="r" rtl="1" eaLnBrk="1" hangingPunct="1">
              <a:defRPr/>
            </a:pPr>
            <a:r>
              <a:rPr lang="ar-SA" dirty="0" smtClean="0"/>
              <a:t>من الصعب السيطرة على كل الظروف التي تؤثر في هذا السلوك.</a:t>
            </a:r>
          </a:p>
          <a:p>
            <a:pPr algn="r" rtl="1" eaLnBrk="1" hangingPunct="1">
              <a:defRPr/>
            </a:pPr>
            <a:r>
              <a:rPr lang="ar-SA" dirty="0" smtClean="0"/>
              <a:t>وعليه: يلجأ الاقتصادي في تحليله إلى الاعتماد على بعض الافتراضات الأساسية التي يمكن شملها في الآتي: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975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</a:t>
            </a:r>
            <a:endParaRPr lang="en-GB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b="1" dirty="0" smtClean="0"/>
              <a:t>افتراض بقاء العوامل الأخرى على حالها  </a:t>
            </a:r>
            <a:r>
              <a:rPr lang="en-US" b="1" dirty="0" smtClean="0"/>
              <a:t>Ceteris Paribus</a:t>
            </a:r>
            <a:endParaRPr lang="ar-SA" dirty="0" smtClean="0"/>
          </a:p>
          <a:p>
            <a:pPr marL="1257300" lvl="1" indent="-533400" algn="r" rtl="1" eaLnBrk="1" hangingPunct="1">
              <a:defRPr/>
            </a:pPr>
            <a:r>
              <a:rPr lang="ar-SA" b="1" dirty="0" smtClean="0"/>
              <a:t>نتيجة لتعقد الواقع و صعوبة الإلمام بالجوانب المتعددة لأي ظاهرة في آن واحد</a:t>
            </a:r>
            <a:r>
              <a:rPr lang="en-GB" b="1" dirty="0" smtClean="0"/>
              <a:t> </a:t>
            </a:r>
            <a:endParaRPr lang="ar-SA" b="1" dirty="0" smtClean="0"/>
          </a:p>
          <a:p>
            <a:pPr marL="1257300" lvl="1" indent="-533400" algn="r" rtl="1" eaLnBrk="1" hangingPunct="1">
              <a:defRPr/>
            </a:pPr>
            <a:r>
              <a:rPr lang="ar-SA" b="1" dirty="0" smtClean="0"/>
              <a:t>يتم تثبيت عوامل معينة تعتبر جزء من النموذج</a:t>
            </a:r>
          </a:p>
          <a:p>
            <a:pPr marL="1257300" lvl="1" indent="-533400" algn="r" rtl="1" eaLnBrk="1" hangingPunct="1">
              <a:defRPr/>
            </a:pPr>
            <a:r>
              <a:rPr lang="ar-SA" b="1" dirty="0" smtClean="0"/>
              <a:t>مثال؟ دالة الطلب السابقة</a:t>
            </a:r>
            <a:r>
              <a:rPr lang="en-GB" dirty="0" smtClean="0"/>
              <a:t> </a:t>
            </a:r>
            <a:endParaRPr lang="ar-SA" dirty="0" smtClean="0"/>
          </a:p>
          <a:p>
            <a:pPr marL="609600" indent="-609600" algn="r" rtl="1" eaLnBrk="1" hangingPunct="1">
              <a:buFont typeface="Wingdings" pitchFamily="2" charset="2"/>
              <a:buNone/>
              <a:defRPr/>
            </a:pPr>
            <a:endParaRPr lang="ar-SA" dirty="0" smtClean="0"/>
          </a:p>
          <a:p>
            <a:pPr marL="1257300" lvl="1" indent="-533400" algn="r" rtl="1" eaLnBrk="1" hangingPunct="1">
              <a:defRPr/>
            </a:pPr>
            <a:endParaRPr lang="ar-SA" b="1" dirty="0" smtClean="0"/>
          </a:p>
          <a:p>
            <a:pPr marL="1257300" lvl="1" indent="-533400" algn="r" rtl="1" eaLnBrk="1" hangingPunct="1">
              <a:defRPr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79651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 startAt="2"/>
              <a:defRPr/>
            </a:pPr>
            <a:r>
              <a:rPr lang="ar-SA" b="1" dirty="0" smtClean="0"/>
              <a:t>افتراض العقلانية </a:t>
            </a:r>
            <a:r>
              <a:rPr lang="en-US" b="1" dirty="0" smtClean="0"/>
              <a:t>Rationality Assumption</a:t>
            </a:r>
            <a:endParaRPr lang="ar-SA" b="1" dirty="0" smtClean="0"/>
          </a:p>
          <a:p>
            <a:pPr marL="990600" lvl="1" indent="-533400" algn="r" rtl="1" eaLnBrk="1" hangingPunct="1">
              <a:buFont typeface="Wingdings" pitchFamily="2" charset="2"/>
              <a:buChar char="Ø"/>
              <a:defRPr/>
            </a:pPr>
            <a:r>
              <a:rPr lang="ar-SA" dirty="0" smtClean="0"/>
              <a:t>الشخص يحدد هدفه و يسعى إلى تحقيقه بالسبل التي لا تتعارض مع تحقيق الهدف</a:t>
            </a:r>
            <a:r>
              <a:rPr lang="en-GB" dirty="0" smtClean="0"/>
              <a:t> </a:t>
            </a:r>
            <a:endParaRPr lang="ar-SA" dirty="0" smtClean="0"/>
          </a:p>
          <a:p>
            <a:pPr marL="990600" lvl="1" indent="-533400" algn="r" rtl="1" eaLnBrk="1" hangingPunct="1">
              <a:buFont typeface="Wingdings" pitchFamily="2" charset="2"/>
              <a:buChar char="Ø"/>
              <a:defRPr/>
            </a:pPr>
            <a:r>
              <a:rPr lang="ar-SA" dirty="0" smtClean="0"/>
              <a:t>الشخص يتصرف بعقلانية أو أن سلوكه عقلاني </a:t>
            </a:r>
            <a:r>
              <a:rPr lang="en-US" dirty="0" smtClean="0"/>
              <a:t>Rational Behavior</a:t>
            </a:r>
            <a:r>
              <a:rPr lang="ar-SA" dirty="0" smtClean="0"/>
              <a:t>  إذا هو حدد هدفه و نهج النهج السليم للوصول إليه. </a:t>
            </a:r>
          </a:p>
          <a:p>
            <a:pPr marL="990600" lvl="1" indent="-533400" algn="r" rtl="1" eaLnBrk="1" hangingPunct="1">
              <a:buFont typeface="Wingdings" pitchFamily="2" charset="2"/>
              <a:buChar char="Ø"/>
              <a:defRPr/>
            </a:pPr>
            <a:r>
              <a:rPr lang="ar-SA" dirty="0" smtClean="0"/>
              <a:t>أما إذا كان سلوكه غير متفق مع الهدف الذي حدده فإننا نقول أن هذا السلوك غير عقلاني </a:t>
            </a:r>
            <a:r>
              <a:rPr lang="en-US" dirty="0" smtClean="0"/>
              <a:t>Irrational Behavior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7364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 startAt="3"/>
              <a:defRPr/>
            </a:pPr>
            <a:r>
              <a:rPr lang="ar-SA" sz="2800" b="1" dirty="0" smtClean="0"/>
              <a:t>افتراض تعظيم شئ ما </a:t>
            </a:r>
            <a:r>
              <a:rPr lang="en-US" sz="2800" b="1" dirty="0" smtClean="0"/>
              <a:t>Maximization Assumption</a:t>
            </a:r>
            <a:r>
              <a:rPr lang="ar-SA" sz="2800" b="1" dirty="0" smtClean="0"/>
              <a:t> :</a:t>
            </a:r>
          </a:p>
          <a:p>
            <a:pPr marL="981075" lvl="1" indent="-242888" algn="r" rtl="1" eaLnBrk="1" hangingPunct="1">
              <a:defRPr/>
            </a:pPr>
            <a:r>
              <a:rPr lang="ar-SA" b="1" dirty="0" smtClean="0"/>
              <a:t>هدف الشخص الذي يتصرف بعقلانية، حسب المفهوم السابق، هو تعظيم شئ ما</a:t>
            </a:r>
          </a:p>
          <a:p>
            <a:pPr marL="981075" lvl="1" indent="-242888" algn="r" rtl="1" eaLnBrk="1" hangingPunct="1">
              <a:defRPr/>
            </a:pPr>
            <a:r>
              <a:rPr lang="ar-SA" dirty="0" smtClean="0"/>
              <a:t>في حالة المستهلك فقد يكون فقد يكون هدفه تعظيم المنفعة </a:t>
            </a:r>
            <a:r>
              <a:rPr lang="en-US" i="1" dirty="0" smtClean="0"/>
              <a:t>Utility</a:t>
            </a:r>
            <a:endParaRPr lang="ar-SA" i="1" dirty="0" smtClean="0"/>
          </a:p>
          <a:p>
            <a:pPr marL="981075" lvl="1" indent="-242888" algn="r" rtl="1" eaLnBrk="1" hangingPunct="1">
              <a:defRPr/>
            </a:pPr>
            <a:r>
              <a:rPr lang="ar-SA" dirty="0" smtClean="0"/>
              <a:t>في حالة المنتج</a:t>
            </a:r>
            <a:r>
              <a:rPr lang="en-GB" dirty="0" smtClean="0"/>
              <a:t> </a:t>
            </a:r>
            <a:r>
              <a:rPr lang="ar-SA" dirty="0" smtClean="0"/>
              <a:t>فقد يكون الهدف تعظيم الأرباح </a:t>
            </a:r>
            <a:r>
              <a:rPr lang="en-US" i="1" dirty="0" smtClean="0"/>
              <a:t>Profits</a:t>
            </a:r>
            <a:r>
              <a:rPr lang="ar-SA" dirty="0" smtClean="0"/>
              <a:t> أو المبيعات </a:t>
            </a:r>
            <a:r>
              <a:rPr lang="en-US" i="1" dirty="0" smtClean="0"/>
              <a:t>Sales</a:t>
            </a:r>
            <a:endParaRPr lang="ar-SA" i="1" dirty="0" smtClean="0"/>
          </a:p>
          <a:p>
            <a:pPr marL="981075" lvl="1" indent="-242888" algn="r" rtl="1" eaLnBrk="1" hangingPunct="1">
              <a:defRPr/>
            </a:pPr>
            <a:r>
              <a:rPr lang="ar-SA" dirty="0" smtClean="0"/>
              <a:t>في حالة المجتمع فقد يكون الهدف تعظيم الرفاهية </a:t>
            </a:r>
            <a:r>
              <a:rPr lang="en-US" i="1" dirty="0" smtClean="0"/>
              <a:t>Welfare</a:t>
            </a:r>
            <a:endParaRPr lang="ar-SA" i="1" dirty="0" smtClean="0"/>
          </a:p>
          <a:p>
            <a:pPr marL="609600" indent="-609600" algn="r" rtl="1" eaLnBrk="1" hangingPunct="1">
              <a:defRPr/>
            </a:pPr>
            <a:r>
              <a:rPr lang="ar-SA" dirty="0" smtClean="0"/>
              <a:t>يفترض أن القرار الاقتصادي قد أتخذ لغرض تحقيق أحد هذه الأهداف.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658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التحليل الحدي</a:t>
            </a:r>
            <a:br>
              <a:rPr lang="ar-SA" sz="4000" b="1" smtClean="0"/>
            </a:br>
            <a:r>
              <a:rPr lang="en-US" sz="4000" smtClean="0"/>
              <a:t> </a:t>
            </a:r>
            <a:r>
              <a:rPr lang="en-US" sz="4000" b="1" smtClean="0"/>
              <a:t>Marginal Analysis</a:t>
            </a:r>
            <a:r>
              <a:rPr lang="en-GB" sz="4000" smtClean="0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4525963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ar-SA" sz="2800" b="1" smtClean="0"/>
              <a:t>الوحدات الحدية أو الهامشية هي الوحدات الأخيرة المضافة مثل: الوحدة الأخيرة من السلعة المستهلكة، والوحدة الأخيرة من العنصر الإنتاجي المستخدم، والوحدة الأخيرة من السلعة المنتجة. وهكذا فكلمة حدي </a:t>
            </a:r>
            <a:r>
              <a:rPr lang="en-US" sz="2800" b="1" i="1" smtClean="0"/>
              <a:t>Marginal</a:t>
            </a:r>
            <a:r>
              <a:rPr lang="en-US" sz="2800" b="1" smtClean="0"/>
              <a:t> </a:t>
            </a:r>
            <a:r>
              <a:rPr lang="ar-SA" sz="2800" b="1" smtClean="0"/>
              <a:t> تعني إضافي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sz="2800" b="1" smtClean="0"/>
              <a:t>القرارات الاقتصادية قرارات حدية يستعمل فيها التحليل الحدي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en-GB" sz="2800" b="1" smtClean="0"/>
              <a:t> </a:t>
            </a:r>
            <a:r>
              <a:rPr lang="ar-SA" sz="2800" b="1" smtClean="0"/>
              <a:t>المنتج: لإنتاج وحدة إضافية من السلعة: مقارنة ما تضيفه هذه الوحدة الأخيرة إلى التكلفة الكلية مع ما تضيفه هذه الوحدة الأخيرة المنتجة إلى الإيراد الكلي أي:</a:t>
            </a:r>
          </a:p>
          <a:p>
            <a:pPr algn="ct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(Marginal Revenue)</a:t>
            </a:r>
            <a:r>
              <a:rPr lang="ar-SA" sz="2800" smtClean="0"/>
              <a:t> </a:t>
            </a:r>
            <a:r>
              <a:rPr lang="en-US" sz="2800" smtClean="0"/>
              <a:t>(</a:t>
            </a:r>
            <a:r>
              <a:rPr lang="en-US" sz="2800" i="1" smtClean="0"/>
              <a:t>Marginal Cost)   Vs</a:t>
            </a:r>
            <a:endParaRPr lang="ar-SA" sz="2800" i="1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en-GB" sz="2800" smtClean="0"/>
              <a:t> </a:t>
            </a:r>
            <a:r>
              <a:rPr lang="ar-SA" sz="2800" b="1" smtClean="0"/>
              <a:t>عندما تفكر في العمل /الدراسة ساعة إضافية ماذا يدور في ذهنك؟؟ </a:t>
            </a:r>
            <a:endParaRPr lang="en-GB" sz="2800" b="1" smtClean="0"/>
          </a:p>
        </p:txBody>
      </p:sp>
    </p:spTree>
    <p:extLst>
      <p:ext uri="{BB962C8B-B14F-4D97-AF65-F5344CB8AC3E}">
        <p14:creationId xmlns:p14="http://schemas.microsoft.com/office/powerpoint/2010/main" val="36246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b="1" smtClean="0"/>
              <a:t>الاقتصاد الوصفي، الواقعي، التقريري ( الحقيقى ) والاقتصاد المعيارى (المثالى)</a:t>
            </a:r>
            <a:endParaRPr lang="en-GB" sz="400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400" b="1" smtClean="0"/>
              <a:t>الاقتصاد الوصفي أو الحقيقى </a:t>
            </a:r>
            <a:r>
              <a:rPr lang="en-GB" sz="2400" b="1" i="1" smtClean="0"/>
              <a:t>Positive Economics</a:t>
            </a:r>
            <a:r>
              <a:rPr lang="en-GB" sz="2400" b="1" smtClean="0"/>
              <a:t> </a:t>
            </a:r>
            <a:endParaRPr lang="ar-SA" sz="2400" b="1" smtClean="0"/>
          </a:p>
          <a:p>
            <a:pPr lvl="1" algn="r" rtl="1" eaLnBrk="1" hangingPunct="1">
              <a:defRPr/>
            </a:pPr>
            <a:r>
              <a:rPr lang="ar-SA" sz="2400" b="1" smtClean="0"/>
              <a:t>تفسير الواقع بمحاولة الإجابة على الأسئلة من نوع " ما هو كائن " 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يفترض وجود علاقة يمكن بحثها وتحليلها: العرض/السعر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الاقتصاد الحقيقى يصدر أحكاماً تقريرية موضوعية يمكن اختبار صحتها أو عدم صحتها بالرجوع إلى الواقع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SA" sz="2400" b="1" smtClean="0"/>
              <a:t>الاقتصاد المعياري (المثالي) </a:t>
            </a:r>
            <a:r>
              <a:rPr lang="en-GB" sz="2400" b="1" i="1" smtClean="0"/>
              <a:t>Normative Economics</a:t>
            </a:r>
            <a:r>
              <a:rPr lang="en-GB" sz="2400" b="1" smtClean="0"/>
              <a:t> </a:t>
            </a:r>
            <a:r>
              <a:rPr lang="ar-SA" sz="2400" b="1" smtClean="0"/>
              <a:t> 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يستخدم أحكاماً تقديرية قيمية : </a:t>
            </a:r>
          </a:p>
          <a:p>
            <a:pPr lvl="1" algn="r" rtl="1" eaLnBrk="1" hangingPunct="1">
              <a:defRPr/>
            </a:pPr>
            <a:r>
              <a:rPr lang="ar-SA" sz="2400" b="1" smtClean="0"/>
              <a:t>الهدف هو الوصول إلى معايير تتعلق بـ: ”ما ذا يجب أن يكون“</a:t>
            </a:r>
            <a:r>
              <a:rPr lang="en-GB" sz="2400" b="1" smtClean="0"/>
              <a:t> </a:t>
            </a:r>
            <a:endParaRPr lang="ar-SA" sz="2400" b="1" smtClean="0"/>
          </a:p>
          <a:p>
            <a:pPr lvl="1" algn="r" rtl="1" eaLnBrk="1" hangingPunct="1">
              <a:defRPr/>
            </a:pPr>
            <a:r>
              <a:rPr lang="ar-SA" sz="2400" b="1" smtClean="0"/>
              <a:t>تعتمد على ذات الشخص الذى يدلى بها أو يحكم فيها من حيث حالته النفسية وانتمائه الإجتماعى والفكرى</a:t>
            </a:r>
            <a:r>
              <a:rPr lang="en-GB" sz="24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93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r" rtl="1" eaLnBrk="1" hangingPunct="1">
              <a:defRPr/>
            </a:pPr>
            <a:r>
              <a:rPr lang="ar-SA" b="1" smtClean="0"/>
              <a:t>مثال:</a:t>
            </a:r>
          </a:p>
          <a:p>
            <a:pPr lvl="1" algn="r" rtl="1" eaLnBrk="1" hangingPunct="1">
              <a:defRPr/>
            </a:pPr>
            <a:r>
              <a:rPr lang="ar-SA" b="1" smtClean="0"/>
              <a:t>هل استمرار الدعم الحكومي للقطاع الزراعي يزيد الانتاج؟</a:t>
            </a:r>
          </a:p>
          <a:p>
            <a:pPr lvl="2" algn="r" rtl="1" eaLnBrk="1" hangingPunct="1">
              <a:defRPr/>
            </a:pPr>
            <a:r>
              <a:rPr lang="ar-SA" b="1" smtClean="0"/>
              <a:t>حقيقي؟ لماذا؟</a:t>
            </a:r>
          </a:p>
          <a:p>
            <a:pPr lvl="1" algn="r" rtl="1" eaLnBrk="1" hangingPunct="1">
              <a:defRPr/>
            </a:pPr>
            <a:r>
              <a:rPr lang="ar-SA" b="1" smtClean="0"/>
              <a:t> هل يجب استمرار الدعم الحكومى للقطاع الزراعي في المملكة حتى نوفر للمزارع دخـل معقول يتساوى مع بقية أفراد المجتمع في القطاعات الاقتصادية الأخرى ؟</a:t>
            </a:r>
          </a:p>
          <a:p>
            <a:pPr lvl="2" algn="r" rtl="1" eaLnBrk="1" hangingPunct="1">
              <a:defRPr/>
            </a:pPr>
            <a:r>
              <a:rPr lang="ar-SA" b="1" smtClean="0"/>
              <a:t>مثل هذا القول يرتكز على قيمة اجتماعية وهي العدالة التي لا يمكن التثبت من صحتها بالرجوع إلى الواقع لأن العدالة معيار أو قيمة تتعلق بقضية فلسفية .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31635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71445406"/>
              </p:ext>
            </p:extLst>
          </p:nvPr>
        </p:nvGraphicFramePr>
        <p:xfrm>
          <a:off x="1475656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Up Arrow 4"/>
          <p:cNvSpPr/>
          <p:nvPr/>
        </p:nvSpPr>
        <p:spPr>
          <a:xfrm>
            <a:off x="251520" y="1700808"/>
            <a:ext cx="1008112" cy="3384376"/>
          </a:xfrm>
          <a:prstGeom prst="upArrow">
            <a:avLst>
              <a:gd name="adj1" fmla="val 78610"/>
              <a:gd name="adj2" fmla="val 124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اقل قيود اقل ملكيه جماعيه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292154" y="5157192"/>
            <a:ext cx="6448198" cy="1152128"/>
          </a:xfrm>
          <a:prstGeom prst="rightArrow">
            <a:avLst>
              <a:gd name="adj1" fmla="val 50000"/>
              <a:gd name="adj2" fmla="val 122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الاستمراريه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9183"/>
            <a:ext cx="6624736" cy="149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5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النظام الاقتصادي الإسلامي</a:t>
            </a:r>
            <a:r>
              <a:rPr lang="en-GB" b="1" smtClean="0"/>
              <a:t> </a:t>
            </a:r>
            <a:r>
              <a:rPr lang="ar-SA" b="1" smtClean="0"/>
              <a:t>ماذا عن</a:t>
            </a:r>
            <a:endParaRPr lang="en-GB" b="1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ar-SA" sz="2400" b="1" dirty="0" smtClean="0"/>
              <a:t>يمكن تحديد أهم الأسس و الملامح التي يتسم بها :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ar-SA" sz="2400" b="1" dirty="0" smtClean="0"/>
              <a:t>المشكلة الاقتصادية تتعلق ب لإنسان نفسه: حاجاته/ رغباته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400" b="1" dirty="0" smtClean="0"/>
              <a:t> </a:t>
            </a:r>
            <a:r>
              <a:rPr lang="ar-SA" sz="2400" b="1" dirty="0" smtClean="0"/>
              <a:t>يقر الإسلام مبدأ الحرية الاقتصادية للفرد</a:t>
            </a:r>
            <a:r>
              <a:rPr lang="en-GB" sz="2400" b="1" dirty="0" smtClean="0"/>
              <a:t> </a:t>
            </a:r>
            <a:r>
              <a:rPr lang="ar-SA" sz="2400" b="1" dirty="0" smtClean="0"/>
              <a:t>_ليس مطلقا: قيود موضوعية + روحية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ar-SA" sz="2400" b="1" dirty="0" smtClean="0"/>
              <a:t>التوزيع العادل للدخل و الثروة</a:t>
            </a:r>
            <a:r>
              <a:rPr lang="en-GB" sz="2400" b="1" dirty="0" smtClean="0"/>
              <a:t> </a:t>
            </a:r>
            <a:r>
              <a:rPr lang="ar-SA" sz="2400" b="1" dirty="0" smtClean="0"/>
              <a:t>يقوم علي:</a:t>
            </a:r>
          </a:p>
          <a:p>
            <a:pPr marL="1287463" lvl="1" indent="-533400" algn="r" rtl="1" eaLnBrk="1" hangingPunct="1">
              <a:lnSpc>
                <a:spcPct val="80000"/>
              </a:lnSpc>
              <a:defRPr/>
            </a:pPr>
            <a:r>
              <a:rPr lang="ar-SA" sz="2400" b="1" dirty="0" smtClean="0"/>
              <a:t>تحريم الربا.</a:t>
            </a:r>
          </a:p>
          <a:p>
            <a:pPr marL="1287463" lvl="1" indent="-533400" algn="r" rtl="1" eaLnBrk="1" hangingPunct="1">
              <a:lnSpc>
                <a:spcPct val="80000"/>
              </a:lnSpc>
              <a:defRPr/>
            </a:pPr>
            <a:r>
              <a:rPr lang="ar-SA" sz="2400" b="1" dirty="0" smtClean="0"/>
              <a:t>-تحريم الاستغلال.</a:t>
            </a:r>
          </a:p>
          <a:p>
            <a:pPr marL="1287463" lvl="1" indent="-533400" algn="r" rtl="1" eaLnBrk="1" hangingPunct="1">
              <a:lnSpc>
                <a:spcPct val="80000"/>
              </a:lnSpc>
              <a:defRPr/>
            </a:pPr>
            <a:r>
              <a:rPr lang="ar-SA" sz="2400" b="1" dirty="0" smtClean="0"/>
              <a:t>-تحريم الإسراف و التبذير.</a:t>
            </a:r>
          </a:p>
          <a:p>
            <a:pPr marL="1287463" lvl="1" indent="-533400" algn="r" rtl="1" eaLnBrk="1" hangingPunct="1">
              <a:lnSpc>
                <a:spcPct val="80000"/>
              </a:lnSpc>
              <a:defRPr/>
            </a:pPr>
            <a:r>
              <a:rPr lang="ar-SA" sz="2400" b="1" dirty="0" smtClean="0"/>
              <a:t>- تحريم الغش و النفاق و الخداع.</a:t>
            </a:r>
          </a:p>
          <a:p>
            <a:pPr marL="1287463" lvl="1" indent="-533400" algn="r" rtl="1" eaLnBrk="1" hangingPunct="1">
              <a:lnSpc>
                <a:spcPct val="80000"/>
              </a:lnSpc>
              <a:defRPr/>
            </a:pPr>
            <a:r>
              <a:rPr lang="ar-SA" sz="2400" b="1" dirty="0" smtClean="0"/>
              <a:t>- الزكاة</a:t>
            </a:r>
          </a:p>
          <a:p>
            <a:pPr marL="1287463" lvl="1" indent="-533400" algn="r" rtl="1" eaLnBrk="1" hangingPunct="1">
              <a:lnSpc>
                <a:spcPct val="80000"/>
              </a:lnSpc>
              <a:defRPr/>
            </a:pPr>
            <a:r>
              <a:rPr lang="ar-SA" sz="2400" b="1" dirty="0" smtClean="0"/>
              <a:t>-تنظيم المعاملات المالية و التجارية</a:t>
            </a:r>
            <a:r>
              <a:rPr lang="en-GB" sz="2400" b="1" dirty="0" smtClean="0"/>
              <a:t> </a:t>
            </a:r>
            <a:endParaRPr lang="ar-SA" sz="2400" b="1" dirty="0" smtClean="0"/>
          </a:p>
          <a:p>
            <a:pPr marL="754063" lvl="1" indent="0" algn="r" rtl="1" eaLnBrk="1" hangingPunct="1">
              <a:lnSpc>
                <a:spcPct val="80000"/>
              </a:lnSpc>
              <a:buNone/>
              <a:defRPr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144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أقسام النظرية الاقتصادية </a:t>
            </a:r>
            <a:br>
              <a:rPr lang="ar-SA" sz="4000" b="1" smtClean="0"/>
            </a:br>
            <a:r>
              <a:rPr lang="ar-SA" sz="4000" b="1" smtClean="0"/>
              <a:t> </a:t>
            </a:r>
            <a:r>
              <a:rPr lang="en-GB" sz="4000" b="1" smtClean="0"/>
              <a:t>Economic Theory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r" rtl="1" eaLnBrk="1" hangingPunct="1">
              <a:defRPr/>
            </a:pPr>
            <a:r>
              <a:rPr lang="ar-SA" b="1" dirty="0" smtClean="0"/>
              <a:t>فهم طبيعة النشاط الاقتصادي</a:t>
            </a:r>
          </a:p>
          <a:p>
            <a:pPr algn="r" rtl="1" eaLnBrk="1" hangingPunct="1">
              <a:defRPr/>
            </a:pPr>
            <a:r>
              <a:rPr lang="ar-SA" b="1" dirty="0" smtClean="0"/>
              <a:t>التنبؤ </a:t>
            </a:r>
            <a:r>
              <a:rPr lang="en-US" b="1" i="1" dirty="0" smtClean="0"/>
              <a:t>Prediction</a:t>
            </a:r>
            <a:r>
              <a:rPr lang="ar-SA" b="1" dirty="0" smtClean="0"/>
              <a:t> بما سيحدث في المستقبل للاقتصاد نتيجة تغير الظواهر</a:t>
            </a:r>
          </a:p>
          <a:p>
            <a:pPr marL="609600" indent="-609600" algn="r" rtl="1">
              <a:defRPr/>
            </a:pPr>
            <a:r>
              <a:rPr lang="ar-SA" dirty="0"/>
              <a:t>و تتكون النظرية الاقتصادية من قسمين رئيسييـن هما:</a:t>
            </a:r>
          </a:p>
          <a:p>
            <a:pPr marL="990600" lvl="1" indent="-533400" algn="r" rtl="1">
              <a:buFont typeface="Wingdings" pitchFamily="2" charset="2"/>
              <a:buAutoNum type="arabicPeriod"/>
              <a:defRPr/>
            </a:pPr>
            <a:r>
              <a:rPr lang="ar-SA" b="1" dirty="0"/>
              <a:t>نظرية الاقتصاد الجزئي </a:t>
            </a:r>
            <a:r>
              <a:rPr lang="en-GB" b="1" i="1" dirty="0"/>
              <a:t>Micro</a:t>
            </a:r>
            <a:r>
              <a:rPr lang="en-GB" b="1" dirty="0"/>
              <a:t>e</a:t>
            </a:r>
            <a:r>
              <a:rPr lang="en-GB" b="1" i="1" dirty="0"/>
              <a:t>conomic</a:t>
            </a:r>
            <a:r>
              <a:rPr lang="en-GB" b="1" dirty="0"/>
              <a:t> </a:t>
            </a:r>
            <a:r>
              <a:rPr lang="en-GB" b="1" i="1" dirty="0"/>
              <a:t>Theory</a:t>
            </a:r>
            <a:endParaRPr lang="ar-SA" b="1" dirty="0"/>
          </a:p>
          <a:p>
            <a:pPr marL="990600" lvl="1" indent="-533400" algn="r" rtl="1">
              <a:buFont typeface="Wingdings" pitchFamily="2" charset="2"/>
              <a:buAutoNum type="arabicPeriod"/>
              <a:defRPr/>
            </a:pPr>
            <a:r>
              <a:rPr lang="ar-SA" b="1" dirty="0"/>
              <a:t>نظرية الاقتصاد الكلى </a:t>
            </a:r>
            <a:r>
              <a:rPr lang="en-GB" b="1" i="1" dirty="0"/>
              <a:t>Macro</a:t>
            </a:r>
            <a:r>
              <a:rPr lang="en-GB" b="1" dirty="0"/>
              <a:t>e</a:t>
            </a:r>
            <a:r>
              <a:rPr lang="en-GB" b="1" i="1" dirty="0"/>
              <a:t>conomic</a:t>
            </a:r>
            <a:r>
              <a:rPr lang="en-GB" b="1" dirty="0"/>
              <a:t> </a:t>
            </a:r>
            <a:r>
              <a:rPr lang="en-GB" b="1" i="1" dirty="0"/>
              <a:t>Theory</a:t>
            </a:r>
            <a:r>
              <a:rPr lang="ar-SA" b="1" dirty="0"/>
              <a:t>.</a:t>
            </a:r>
            <a:endParaRPr lang="en-GB" b="1" dirty="0"/>
          </a:p>
          <a:p>
            <a:pPr marL="0" indent="0" algn="r" rtl="1" eaLnBrk="1" hangingPunct="1">
              <a:buNone/>
              <a:defRPr/>
            </a:pPr>
            <a:endParaRPr lang="ar-SA" sz="2800" b="1" dirty="0" smtClean="0"/>
          </a:p>
          <a:p>
            <a:pPr marL="0" indent="0" algn="r" rtl="1" eaLnBrk="1" hangingPunct="1">
              <a:buNone/>
              <a:defRPr/>
            </a:pPr>
            <a:r>
              <a:rPr lang="ar-SA" sz="2800" b="1" dirty="0" smtClean="0"/>
              <a:t>      تشكل مبادئ النظرية الاقتصادية العمود الفقري للتحليل الاقتصادي، حيث تطبق تلك المبادئ في موضوعات و مجالات متعددة مثل:</a:t>
            </a:r>
          </a:p>
          <a:p>
            <a:pPr lvl="1" algn="r" rtl="1" eaLnBrk="1" hangingPunct="1">
              <a:defRPr/>
            </a:pPr>
            <a:r>
              <a:rPr lang="ar-SA" sz="2400" b="1" dirty="0" smtClean="0"/>
              <a:t>التجارة الخارجية، السياسات النقدية أو المالية، التمويل، الاقتصاد الزراعي، اقتصاديات الرفاه وغيرها من المجالات.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972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sz="4000" b="1" smtClean="0"/>
              <a:t>الاقتصاد الجـــزئى </a:t>
            </a:r>
            <a:br>
              <a:rPr lang="ar-SA" sz="4000" b="1" smtClean="0"/>
            </a:br>
            <a:r>
              <a:rPr lang="en-GB" sz="4000" b="1" i="1" smtClean="0"/>
              <a:t>Micro</a:t>
            </a:r>
            <a:r>
              <a:rPr lang="en-GB" sz="4000" b="1" smtClean="0"/>
              <a:t>e</a:t>
            </a:r>
            <a:r>
              <a:rPr lang="en-GB" sz="4000" b="1" i="1" smtClean="0"/>
              <a:t>conomic</a:t>
            </a:r>
            <a:r>
              <a:rPr lang="en-GB" sz="4000" smtClean="0"/>
              <a:t> </a:t>
            </a:r>
            <a:r>
              <a:rPr lang="en-GB" sz="4000" b="1" i="1" smtClean="0"/>
              <a:t>Theory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يهتم بتحليل سلوك الوحدات الاقتصادية الفردية </a:t>
            </a:r>
            <a:r>
              <a:rPr lang="en-US" smtClean="0"/>
              <a:t> ,</a:t>
            </a:r>
            <a:r>
              <a:rPr lang="ar-SA" smtClean="0"/>
              <a:t>والوحدات قد تكون:</a:t>
            </a:r>
          </a:p>
          <a:p>
            <a:pPr lvl="1" algn="r" rtl="1" eaLnBrk="1" hangingPunct="1">
              <a:defRPr/>
            </a:pPr>
            <a:r>
              <a:rPr lang="ar-SA" b="1" smtClean="0"/>
              <a:t>استهلاكية: كتوزيع دخــل العائلة المحدود على احتياجاتها من الســلع والخدمات؛ أو </a:t>
            </a:r>
          </a:p>
          <a:p>
            <a:pPr lvl="1" algn="r" rtl="1" eaLnBrk="1" hangingPunct="1">
              <a:defRPr/>
            </a:pPr>
            <a:r>
              <a:rPr lang="ar-SA" b="1" smtClean="0"/>
              <a:t>إنتاجية</a:t>
            </a:r>
            <a:r>
              <a:rPr lang="en-US" b="1" smtClean="0"/>
              <a:t>:</a:t>
            </a:r>
            <a:r>
              <a:rPr lang="ar-SA" b="1" smtClean="0"/>
              <a:t> كتوجيه</a:t>
            </a:r>
            <a:r>
              <a:rPr lang="en-US" b="1" smtClean="0"/>
              <a:t> (Allocation)</a:t>
            </a:r>
            <a:r>
              <a:rPr lang="ar-SA" b="1" smtClean="0"/>
              <a:t> الموارد التي تمتلكها المنشأة على النشاطات المتنافسة</a:t>
            </a:r>
            <a:r>
              <a:rPr lang="en-GB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5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b="1" smtClean="0"/>
              <a:t>المشاكل التي يهتم بها الاقتصاد الجزئي</a:t>
            </a:r>
            <a:endParaRPr lang="en-GB" b="1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كيف يتم تخصيص الموارد لإنتاج نوعيات معينة من السلع و الخدمات؟</a:t>
            </a:r>
          </a:p>
          <a:p>
            <a:pPr algn="r" rtl="1" eaLnBrk="1" hangingPunct="1">
              <a:defRPr/>
            </a:pPr>
            <a:r>
              <a:rPr lang="ar-SA" smtClean="0"/>
              <a:t>كيف يتم توزيع السلع و الخدمات بين الأفراد؟</a:t>
            </a:r>
          </a:p>
          <a:p>
            <a:pPr algn="r" rtl="1" eaLnBrk="1" hangingPunct="1">
              <a:defRPr/>
            </a:pPr>
            <a:r>
              <a:rPr lang="ar-SA" smtClean="0"/>
              <a:t>ما هي درجة </a:t>
            </a:r>
            <a:r>
              <a:rPr lang="ar-SA" u="sng" smtClean="0"/>
              <a:t>كفاءة</a:t>
            </a:r>
            <a:r>
              <a:rPr lang="ar-SA" smtClean="0"/>
              <a:t> التوزيع للسلع و الخدمات؟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390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z="4000" smtClean="0"/>
              <a:t>أهمية الاقتصاد الجزئي في حياتنا: لماذا ندرسه؟</a:t>
            </a:r>
            <a:endParaRPr lang="en-GB" sz="40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يستخدم لفهم عمل الاقتصاد وبالذات المشروعات الخاصة حيث لا توجد سلطات مركزية للتخطيط و التنسيق فالقرارات الخاصة يتم اتخاذها بواسطة المستهلكين و المنتجين.</a:t>
            </a:r>
          </a:p>
          <a:p>
            <a:pPr algn="r" rtl="1" eaLnBrk="1" hangingPunct="1">
              <a:defRPr/>
            </a:pPr>
            <a:r>
              <a:rPr lang="ar-SA" smtClean="0"/>
              <a:t>يمدنا بالأدوات التحليلية لتقييم السياسة الاقتصادية للدولة </a:t>
            </a:r>
          </a:p>
          <a:p>
            <a:pPr algn="r" rtl="1" eaLnBrk="1" hangingPunct="1">
              <a:defRPr/>
            </a:pPr>
            <a:r>
              <a:rPr lang="ar-SA" smtClean="0"/>
              <a:t>يساعد في توظيف الموارد النادرة بين الغايات المتنافسة بطريقة سليمة </a:t>
            </a:r>
          </a:p>
          <a:p>
            <a:pPr algn="r" rtl="1" eaLnBrk="1" hangingPunct="1">
              <a:defRPr/>
            </a:pPr>
            <a:r>
              <a:rPr lang="ar-SA" smtClean="0"/>
              <a:t>يساعد في فهم مشاكل/عواقب الضرائب و التجارة الخارجية علي توزيع الموارد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762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smtClean="0"/>
              <a:t>تابع</a:t>
            </a:r>
            <a:endParaRPr lang="en-GB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mtClean="0"/>
              <a:t>يساعد في فهم التجارة الدولية، تحديد سعر الصرف</a:t>
            </a:r>
          </a:p>
          <a:p>
            <a:pPr algn="r" rtl="1" eaLnBrk="1" hangingPunct="1">
              <a:defRPr/>
            </a:pPr>
            <a:r>
              <a:rPr lang="ar-SA" smtClean="0"/>
              <a:t>يستخدم كأساس للتنبؤ</a:t>
            </a:r>
            <a:r>
              <a:rPr lang="en-GB" smtClean="0"/>
              <a:t> </a:t>
            </a:r>
            <a:r>
              <a:rPr lang="ar-SA" smtClean="0"/>
              <a:t>بآثار تغير البيئة الاقتصادية من خلال بناء نماذج </a:t>
            </a:r>
            <a:r>
              <a:rPr lang="en-US" i="1" smtClean="0"/>
              <a:t>Models</a:t>
            </a:r>
            <a:r>
              <a:rPr lang="ar-SA" smtClean="0"/>
              <a:t> للظواهر الإقتصادية 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171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1611</Words>
  <Application>Microsoft Office PowerPoint</Application>
  <PresentationFormat>On-screen Show (4:3)</PresentationFormat>
  <Paragraphs>184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النظم الاقتصادية المعاصرة </vt:lpstr>
      <vt:lpstr>تابع</vt:lpstr>
      <vt:lpstr>PowerPoint Presentation</vt:lpstr>
      <vt:lpstr>النظام الاقتصادي الإسلامي ماذا عن</vt:lpstr>
      <vt:lpstr>أقسام النظرية الاقتصادية   Economic Theory</vt:lpstr>
      <vt:lpstr>الاقتصاد الجـــزئى  Microeconomic Theory</vt:lpstr>
      <vt:lpstr>المشاكل التي يهتم بها الاقتصاد الجزئي</vt:lpstr>
      <vt:lpstr>أهمية الاقتصاد الجزئي في حياتنا: لماذا ندرسه؟</vt:lpstr>
      <vt:lpstr>تابع</vt:lpstr>
      <vt:lpstr>الاقتصاد الكلى  Macroeconomic Theory</vt:lpstr>
      <vt:lpstr>أهمية الاقتصاد الكلي في حياتنا: لماذا ندرسه؟</vt:lpstr>
      <vt:lpstr>بعض أوجه الاختلاف بين   الاقتصاد الجـــزئى و الاقتصاد الكلى </vt:lpstr>
      <vt:lpstr>موقع التحليل القطاعي بين ”الاقتصاد الجزئي والكلي“ Sectoral analysis</vt:lpstr>
      <vt:lpstr>أقسام التحليل الاقتصادي حسب درجة الشمول </vt:lpstr>
      <vt:lpstr>طرق و أدوات التحليل الاقتصادي Tools of Economic Analysis</vt:lpstr>
      <vt:lpstr>أدوات التحليل الاقتصادي </vt:lpstr>
      <vt:lpstr>تابع: أدوات</vt:lpstr>
      <vt:lpstr>تابع: أدوات</vt:lpstr>
      <vt:lpstr>التحليل الاقتصادي و متغير الزمن</vt:lpstr>
      <vt:lpstr>النموذج الاقتصادي Economic Model </vt:lpstr>
      <vt:lpstr>النموذج الاقتصادي: مثال توضيحي</vt:lpstr>
      <vt:lpstr>تابع</vt:lpstr>
      <vt:lpstr>الافتراضات الأساسية في التحليل الاقتصادي Basic Assumptions </vt:lpstr>
      <vt:lpstr>تابع</vt:lpstr>
      <vt:lpstr>تابع</vt:lpstr>
      <vt:lpstr>تابع</vt:lpstr>
      <vt:lpstr>التحليل الحدي  Marginal Analysis </vt:lpstr>
      <vt:lpstr>الاقتصاد الوصفي، الواقعي، التقريري ( الحقيقى ) والاقتصاد المعيارى (المثالى)</vt:lpstr>
      <vt:lpstr>تابع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النظم الاقتصادية المعاصرة </dc:title>
  <dc:creator>kham</dc:creator>
  <cp:lastModifiedBy>User</cp:lastModifiedBy>
  <cp:revision>7</cp:revision>
  <dcterms:created xsi:type="dcterms:W3CDTF">2014-01-27T18:37:53Z</dcterms:created>
  <dcterms:modified xsi:type="dcterms:W3CDTF">2014-02-09T04:49:46Z</dcterms:modified>
</cp:coreProperties>
</file>