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p:scale>
          <a:sx n="80" d="100"/>
          <a:sy n="80" d="100"/>
        </p:scale>
        <p:origin x="-96" y="-5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5744BD-E6C2-4330-B511-1DA0BC0EB9CA}" type="doc">
      <dgm:prSet loTypeId="urn:microsoft.com/office/officeart/2005/8/layout/vList2" loCatId="list" qsTypeId="urn:microsoft.com/office/officeart/2005/8/quickstyle/simple1" qsCatId="simple" csTypeId="urn:microsoft.com/office/officeart/2005/8/colors/colorful4" csCatId="colorful" phldr="1"/>
      <dgm:spPr/>
      <dgm:t>
        <a:bodyPr/>
        <a:lstStyle/>
        <a:p>
          <a:pPr rtl="1"/>
          <a:endParaRPr lang="ar-SA"/>
        </a:p>
      </dgm:t>
    </dgm:pt>
    <dgm:pt modelId="{F1A949A3-B02A-4682-8251-8173E70D8FF1}">
      <dgm:prSet custT="1"/>
      <dgm:spPr/>
      <dgm:t>
        <a:bodyPr/>
        <a:lstStyle/>
        <a:p>
          <a:pPr rtl="1"/>
          <a:r>
            <a:rPr lang="ar-SA" sz="2800" b="1" smtClean="0">
              <a:solidFill>
                <a:schemeClr val="tx1"/>
              </a:solidFill>
              <a:effectLst>
                <a:outerShdw blurRad="38100" dist="38100" dir="2700000" algn="tl">
                  <a:srgbClr val="000000">
                    <a:alpha val="43137"/>
                  </a:srgbClr>
                </a:outerShdw>
              </a:effectLst>
            </a:rPr>
            <a:t>النظام الاقتصادي نظام عام يسود جميع المجتمعات الإنسانية، فليس هناك مجتمع واحد مهما صغر حجمه ليس فيه نظام اقتصادي.</a:t>
          </a:r>
          <a:endParaRPr lang="ar-SA" sz="2800">
            <a:solidFill>
              <a:schemeClr val="tx1"/>
            </a:solidFill>
            <a:effectLst>
              <a:outerShdw blurRad="38100" dist="38100" dir="2700000" algn="tl">
                <a:srgbClr val="000000">
                  <a:alpha val="43137"/>
                </a:srgbClr>
              </a:outerShdw>
            </a:effectLst>
          </a:endParaRPr>
        </a:p>
      </dgm:t>
    </dgm:pt>
    <dgm:pt modelId="{E1004B4A-B14C-431C-BE9A-0E523A085CB4}" type="parTrans" cxnId="{B6AB2AF9-8AD8-4263-8D66-083207F27020}">
      <dgm:prSet/>
      <dgm:spPr/>
      <dgm:t>
        <a:bodyPr/>
        <a:lstStyle/>
        <a:p>
          <a:pPr rtl="1"/>
          <a:endParaRPr lang="ar-SA"/>
        </a:p>
      </dgm:t>
    </dgm:pt>
    <dgm:pt modelId="{5CA1CE3E-2949-4C7A-8282-966A3ACB6F7F}" type="sibTrans" cxnId="{B6AB2AF9-8AD8-4263-8D66-083207F27020}">
      <dgm:prSet/>
      <dgm:spPr/>
      <dgm:t>
        <a:bodyPr/>
        <a:lstStyle/>
        <a:p>
          <a:pPr rtl="1"/>
          <a:endParaRPr lang="ar-SA"/>
        </a:p>
      </dgm:t>
    </dgm:pt>
    <dgm:pt modelId="{F03A9A56-3193-4B65-969F-6AB7BEBC42DB}">
      <dgm:prSet custT="1"/>
      <dgm:spPr/>
      <dgm:t>
        <a:bodyPr/>
        <a:lstStyle/>
        <a:p>
          <a:pPr rtl="1"/>
          <a:r>
            <a:rPr lang="ar-SA" sz="2800" b="1" dirty="0" smtClean="0">
              <a:solidFill>
                <a:schemeClr val="tx1"/>
              </a:solidFill>
              <a:effectLst>
                <a:outerShdw blurRad="38100" dist="38100" dir="2700000" algn="tl">
                  <a:srgbClr val="000000">
                    <a:alpha val="43137"/>
                  </a:srgbClr>
                </a:outerShdw>
              </a:effectLst>
            </a:rPr>
            <a:t>يُقصَد بالنظام الاقتصادي في القاموس الاجتماعي «تلك المؤسسات الاجتماعية المتصلة بإدارة الموارد المادية، وانتاجها، وتوزيعها».</a:t>
          </a:r>
        </a:p>
        <a:p>
          <a:pPr rtl="1"/>
          <a:r>
            <a:rPr lang="ar-SA" sz="2800" b="1" dirty="0" smtClean="0">
              <a:solidFill>
                <a:schemeClr val="tx1"/>
              </a:solidFill>
              <a:effectLst>
                <a:outerShdw blurRad="38100" dist="38100" dir="2700000" algn="tl">
                  <a:srgbClr val="000000">
                    <a:alpha val="43137"/>
                  </a:srgbClr>
                </a:outerShdw>
              </a:effectLst>
            </a:rPr>
            <a:t>فالنظام الاقتصادي هو ذلك الجزء من البناء الاجتماعي المسؤول عن تحديد الاحتياجات الرئيسية للأفراد، وكيف ستنتج، ومن سينتجها، وكيف توزع هذي المنتجات. </a:t>
          </a:r>
          <a:endParaRPr lang="ar-SA" sz="2800" dirty="0">
            <a:solidFill>
              <a:schemeClr val="tx1"/>
            </a:solidFill>
            <a:effectLst>
              <a:outerShdw blurRad="38100" dist="38100" dir="2700000" algn="tl">
                <a:srgbClr val="000000">
                  <a:alpha val="43137"/>
                </a:srgbClr>
              </a:outerShdw>
            </a:effectLst>
          </a:endParaRPr>
        </a:p>
      </dgm:t>
    </dgm:pt>
    <dgm:pt modelId="{C943C07B-555E-4A7A-B9A9-D273C7BB2954}" type="parTrans" cxnId="{B2B11631-47EE-4E39-A150-9A6B0FF67D6F}">
      <dgm:prSet/>
      <dgm:spPr/>
      <dgm:t>
        <a:bodyPr/>
        <a:lstStyle/>
        <a:p>
          <a:pPr rtl="1"/>
          <a:endParaRPr lang="ar-SA"/>
        </a:p>
      </dgm:t>
    </dgm:pt>
    <dgm:pt modelId="{B5CF2692-896F-498B-AC48-FF258C5C8F85}" type="sibTrans" cxnId="{B2B11631-47EE-4E39-A150-9A6B0FF67D6F}">
      <dgm:prSet/>
      <dgm:spPr/>
      <dgm:t>
        <a:bodyPr/>
        <a:lstStyle/>
        <a:p>
          <a:pPr rtl="1"/>
          <a:endParaRPr lang="ar-SA"/>
        </a:p>
      </dgm:t>
    </dgm:pt>
    <dgm:pt modelId="{EBEEAA51-AE4F-424B-992E-F0FA1702D84D}">
      <dgm:prSet custT="1"/>
      <dgm:spPr/>
      <dgm:t>
        <a:bodyPr/>
        <a:lstStyle/>
        <a:p>
          <a:pPr rtl="1"/>
          <a:r>
            <a:rPr lang="ar-SA" sz="2800" b="1" dirty="0" smtClean="0">
              <a:solidFill>
                <a:schemeClr val="tx1"/>
              </a:solidFill>
              <a:effectLst>
                <a:outerShdw blurRad="38100" dist="38100" dir="2700000" algn="tl">
                  <a:srgbClr val="000000">
                    <a:alpha val="43137"/>
                  </a:srgbClr>
                </a:outerShdw>
              </a:effectLst>
            </a:rPr>
            <a:t>ويختلف النظام الاقتصادي من مجتمع إلى آخر باختلاف الظروف البيئية والثقافية السائدة.</a:t>
          </a:r>
          <a:endParaRPr lang="ar-SA" sz="2800" dirty="0">
            <a:solidFill>
              <a:schemeClr val="tx1"/>
            </a:solidFill>
            <a:effectLst>
              <a:outerShdw blurRad="38100" dist="38100" dir="2700000" algn="tl">
                <a:srgbClr val="000000">
                  <a:alpha val="43137"/>
                </a:srgbClr>
              </a:outerShdw>
            </a:effectLst>
          </a:endParaRPr>
        </a:p>
      </dgm:t>
    </dgm:pt>
    <dgm:pt modelId="{487A2B96-BD19-415B-9A17-4339D883680A}" type="parTrans" cxnId="{43B817EB-E500-4247-BD2E-27E710B78295}">
      <dgm:prSet/>
      <dgm:spPr/>
      <dgm:t>
        <a:bodyPr/>
        <a:lstStyle/>
        <a:p>
          <a:pPr rtl="1"/>
          <a:endParaRPr lang="ar-SA"/>
        </a:p>
      </dgm:t>
    </dgm:pt>
    <dgm:pt modelId="{F79247E3-6BC2-471F-BB4A-3085ADF17AD9}" type="sibTrans" cxnId="{43B817EB-E500-4247-BD2E-27E710B78295}">
      <dgm:prSet/>
      <dgm:spPr/>
      <dgm:t>
        <a:bodyPr/>
        <a:lstStyle/>
        <a:p>
          <a:pPr rtl="1"/>
          <a:endParaRPr lang="ar-SA"/>
        </a:p>
      </dgm:t>
    </dgm:pt>
    <dgm:pt modelId="{E2E30871-31B3-4B3B-BEF5-41F5B882AEF1}" type="pres">
      <dgm:prSet presAssocID="{1E5744BD-E6C2-4330-B511-1DA0BC0EB9CA}" presName="linear" presStyleCnt="0">
        <dgm:presLayoutVars>
          <dgm:animLvl val="lvl"/>
          <dgm:resizeHandles val="exact"/>
        </dgm:presLayoutVars>
      </dgm:prSet>
      <dgm:spPr/>
      <dgm:t>
        <a:bodyPr/>
        <a:lstStyle/>
        <a:p>
          <a:pPr rtl="1"/>
          <a:endParaRPr lang="ar-SA"/>
        </a:p>
      </dgm:t>
    </dgm:pt>
    <dgm:pt modelId="{E1875F82-82A8-425A-9077-0DD8CD25C70D}" type="pres">
      <dgm:prSet presAssocID="{F1A949A3-B02A-4682-8251-8173E70D8FF1}" presName="parentText" presStyleLbl="node1" presStyleIdx="0" presStyleCnt="3" custLinFactY="-18659" custLinFactNeighborY="-100000">
        <dgm:presLayoutVars>
          <dgm:chMax val="0"/>
          <dgm:bulletEnabled val="1"/>
        </dgm:presLayoutVars>
      </dgm:prSet>
      <dgm:spPr/>
      <dgm:t>
        <a:bodyPr/>
        <a:lstStyle/>
        <a:p>
          <a:pPr rtl="1"/>
          <a:endParaRPr lang="ar-SA"/>
        </a:p>
      </dgm:t>
    </dgm:pt>
    <dgm:pt modelId="{E2D6B6DA-80B6-4665-AE5B-221E87BA5F40}" type="pres">
      <dgm:prSet presAssocID="{5CA1CE3E-2949-4C7A-8282-966A3ACB6F7F}" presName="spacer" presStyleCnt="0"/>
      <dgm:spPr/>
    </dgm:pt>
    <dgm:pt modelId="{E60E52F4-16F7-455D-A4C8-0763AA7DDDFF}" type="pres">
      <dgm:prSet presAssocID="{F03A9A56-3193-4B65-969F-6AB7BEBC42DB}" presName="parentText" presStyleLbl="node1" presStyleIdx="1" presStyleCnt="3" custScaleY="126864">
        <dgm:presLayoutVars>
          <dgm:chMax val="0"/>
          <dgm:bulletEnabled val="1"/>
        </dgm:presLayoutVars>
      </dgm:prSet>
      <dgm:spPr/>
      <dgm:t>
        <a:bodyPr/>
        <a:lstStyle/>
        <a:p>
          <a:pPr rtl="1"/>
          <a:endParaRPr lang="ar-SA"/>
        </a:p>
      </dgm:t>
    </dgm:pt>
    <dgm:pt modelId="{21FA4188-10AC-4A19-BCE8-F0D910237B1F}" type="pres">
      <dgm:prSet presAssocID="{B5CF2692-896F-498B-AC48-FF258C5C8F85}" presName="spacer" presStyleCnt="0"/>
      <dgm:spPr/>
    </dgm:pt>
    <dgm:pt modelId="{7CAAFADF-DD60-461C-8D94-685717A686B1}" type="pres">
      <dgm:prSet presAssocID="{EBEEAA51-AE4F-424B-992E-F0FA1702D84D}" presName="parentText" presStyleLbl="node1" presStyleIdx="2" presStyleCnt="3" custLinFactY="20577" custLinFactNeighborX="-1079" custLinFactNeighborY="100000">
        <dgm:presLayoutVars>
          <dgm:chMax val="0"/>
          <dgm:bulletEnabled val="1"/>
        </dgm:presLayoutVars>
      </dgm:prSet>
      <dgm:spPr/>
      <dgm:t>
        <a:bodyPr/>
        <a:lstStyle/>
        <a:p>
          <a:pPr rtl="1"/>
          <a:endParaRPr lang="ar-SA"/>
        </a:p>
      </dgm:t>
    </dgm:pt>
  </dgm:ptLst>
  <dgm:cxnLst>
    <dgm:cxn modelId="{18623474-79E9-4A06-9B93-B18C81301E33}" type="presOf" srcId="{F1A949A3-B02A-4682-8251-8173E70D8FF1}" destId="{E1875F82-82A8-425A-9077-0DD8CD25C70D}" srcOrd="0" destOrd="0" presId="urn:microsoft.com/office/officeart/2005/8/layout/vList2"/>
    <dgm:cxn modelId="{B2B11631-47EE-4E39-A150-9A6B0FF67D6F}" srcId="{1E5744BD-E6C2-4330-B511-1DA0BC0EB9CA}" destId="{F03A9A56-3193-4B65-969F-6AB7BEBC42DB}" srcOrd="1" destOrd="0" parTransId="{C943C07B-555E-4A7A-B9A9-D273C7BB2954}" sibTransId="{B5CF2692-896F-498B-AC48-FF258C5C8F85}"/>
    <dgm:cxn modelId="{21C0F2C2-4391-4531-9E07-8CC58C55435D}" type="presOf" srcId="{EBEEAA51-AE4F-424B-992E-F0FA1702D84D}" destId="{7CAAFADF-DD60-461C-8D94-685717A686B1}" srcOrd="0" destOrd="0" presId="urn:microsoft.com/office/officeart/2005/8/layout/vList2"/>
    <dgm:cxn modelId="{B6AB2AF9-8AD8-4263-8D66-083207F27020}" srcId="{1E5744BD-E6C2-4330-B511-1DA0BC0EB9CA}" destId="{F1A949A3-B02A-4682-8251-8173E70D8FF1}" srcOrd="0" destOrd="0" parTransId="{E1004B4A-B14C-431C-BE9A-0E523A085CB4}" sibTransId="{5CA1CE3E-2949-4C7A-8282-966A3ACB6F7F}"/>
    <dgm:cxn modelId="{3E7BB380-B0F8-4784-9E33-7E191F50B667}" type="presOf" srcId="{F03A9A56-3193-4B65-969F-6AB7BEBC42DB}" destId="{E60E52F4-16F7-455D-A4C8-0763AA7DDDFF}" srcOrd="0" destOrd="0" presId="urn:microsoft.com/office/officeart/2005/8/layout/vList2"/>
    <dgm:cxn modelId="{8D39017C-CF09-4037-8AB4-BC774D0ECE40}" type="presOf" srcId="{1E5744BD-E6C2-4330-B511-1DA0BC0EB9CA}" destId="{E2E30871-31B3-4B3B-BEF5-41F5B882AEF1}" srcOrd="0" destOrd="0" presId="urn:microsoft.com/office/officeart/2005/8/layout/vList2"/>
    <dgm:cxn modelId="{43B817EB-E500-4247-BD2E-27E710B78295}" srcId="{1E5744BD-E6C2-4330-B511-1DA0BC0EB9CA}" destId="{EBEEAA51-AE4F-424B-992E-F0FA1702D84D}" srcOrd="2" destOrd="0" parTransId="{487A2B96-BD19-415B-9A17-4339D883680A}" sibTransId="{F79247E3-6BC2-471F-BB4A-3085ADF17AD9}"/>
    <dgm:cxn modelId="{08062606-2167-4BC2-B058-30F1FE1B45FA}" type="presParOf" srcId="{E2E30871-31B3-4B3B-BEF5-41F5B882AEF1}" destId="{E1875F82-82A8-425A-9077-0DD8CD25C70D}" srcOrd="0" destOrd="0" presId="urn:microsoft.com/office/officeart/2005/8/layout/vList2"/>
    <dgm:cxn modelId="{1AB2B86B-9236-45FB-AF15-5F71AA41C054}" type="presParOf" srcId="{E2E30871-31B3-4B3B-BEF5-41F5B882AEF1}" destId="{E2D6B6DA-80B6-4665-AE5B-221E87BA5F40}" srcOrd="1" destOrd="0" presId="urn:microsoft.com/office/officeart/2005/8/layout/vList2"/>
    <dgm:cxn modelId="{91EEFD5F-BD8E-4092-A4AE-2D93578C4D2B}" type="presParOf" srcId="{E2E30871-31B3-4B3B-BEF5-41F5B882AEF1}" destId="{E60E52F4-16F7-455D-A4C8-0763AA7DDDFF}" srcOrd="2" destOrd="0" presId="urn:microsoft.com/office/officeart/2005/8/layout/vList2"/>
    <dgm:cxn modelId="{98C555F0-C630-4231-AAC0-30672C8B3E50}" type="presParOf" srcId="{E2E30871-31B3-4B3B-BEF5-41F5B882AEF1}" destId="{21FA4188-10AC-4A19-BCE8-F0D910237B1F}" srcOrd="3" destOrd="0" presId="urn:microsoft.com/office/officeart/2005/8/layout/vList2"/>
    <dgm:cxn modelId="{A826C692-1026-499C-B053-83C06F9563CF}" type="presParOf" srcId="{E2E30871-31B3-4B3B-BEF5-41F5B882AEF1}" destId="{7CAAFADF-DD60-461C-8D94-685717A686B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75F82-82A8-425A-9077-0DD8CD25C70D}">
      <dsp:nvSpPr>
        <dsp:cNvPr id="0" name=""/>
        <dsp:cNvSpPr/>
      </dsp:nvSpPr>
      <dsp:spPr>
        <a:xfrm>
          <a:off x="0" y="352276"/>
          <a:ext cx="11382233" cy="1433845"/>
        </a:xfrm>
        <a:prstGeom prst="round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smtClean="0">
              <a:solidFill>
                <a:schemeClr val="tx1"/>
              </a:solidFill>
              <a:effectLst>
                <a:outerShdw blurRad="38100" dist="38100" dir="2700000" algn="tl">
                  <a:srgbClr val="000000">
                    <a:alpha val="43137"/>
                  </a:srgbClr>
                </a:outerShdw>
              </a:effectLst>
            </a:rPr>
            <a:t>النظام الاقتصادي نظام عام يسود جميع المجتمعات الإنسانية، فليس هناك مجتمع واحد مهما صغر حجمه ليس فيه نظام اقتصادي.</a:t>
          </a:r>
          <a:endParaRPr lang="ar-SA" sz="2800" kern="1200">
            <a:solidFill>
              <a:schemeClr val="tx1"/>
            </a:solidFill>
            <a:effectLst>
              <a:outerShdw blurRad="38100" dist="38100" dir="2700000" algn="tl">
                <a:srgbClr val="000000">
                  <a:alpha val="43137"/>
                </a:srgbClr>
              </a:outerShdw>
            </a:effectLst>
          </a:endParaRPr>
        </a:p>
      </dsp:txBody>
      <dsp:txXfrm>
        <a:off x="69995" y="422271"/>
        <a:ext cx="11242243" cy="1293855"/>
      </dsp:txXfrm>
    </dsp:sp>
    <dsp:sp modelId="{E60E52F4-16F7-455D-A4C8-0763AA7DDDFF}">
      <dsp:nvSpPr>
        <dsp:cNvPr id="0" name=""/>
        <dsp:cNvSpPr/>
      </dsp:nvSpPr>
      <dsp:spPr>
        <a:xfrm>
          <a:off x="0" y="2079342"/>
          <a:ext cx="11382233" cy="1819034"/>
        </a:xfrm>
        <a:prstGeom prst="roundRect">
          <a:avLst/>
        </a:prstGeom>
        <a:solidFill>
          <a:schemeClr val="accent4">
            <a:hueOff val="-3614693"/>
            <a:satOff val="16429"/>
            <a:lumOff val="9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solidFill>
                <a:schemeClr val="tx1"/>
              </a:solidFill>
              <a:effectLst>
                <a:outerShdw blurRad="38100" dist="38100" dir="2700000" algn="tl">
                  <a:srgbClr val="000000">
                    <a:alpha val="43137"/>
                  </a:srgbClr>
                </a:outerShdw>
              </a:effectLst>
            </a:rPr>
            <a:t>يُقصَد بالنظام الاقتصادي في القاموس الاجتماعي «تلك المؤسسات الاجتماعية المتصلة بإدارة الموارد المادية، وانتاجها، وتوزيعها».</a:t>
          </a:r>
        </a:p>
        <a:p>
          <a:pPr lvl="0" algn="r" defTabSz="1244600" rtl="1">
            <a:lnSpc>
              <a:spcPct val="90000"/>
            </a:lnSpc>
            <a:spcBef>
              <a:spcPct val="0"/>
            </a:spcBef>
            <a:spcAft>
              <a:spcPct val="35000"/>
            </a:spcAft>
          </a:pPr>
          <a:r>
            <a:rPr lang="ar-SA" sz="2800" b="1" kern="1200" dirty="0" smtClean="0">
              <a:solidFill>
                <a:schemeClr val="tx1"/>
              </a:solidFill>
              <a:effectLst>
                <a:outerShdw blurRad="38100" dist="38100" dir="2700000" algn="tl">
                  <a:srgbClr val="000000">
                    <a:alpha val="43137"/>
                  </a:srgbClr>
                </a:outerShdw>
              </a:effectLst>
            </a:rPr>
            <a:t>فالنظام الاقتصادي هو ذلك الجزء من البناء الاجتماعي المسؤول عن تحديد الاحتياجات الرئيسية للأفراد، وكيف ستنتج، ومن سينتجها، وكيف توزع هذي المنتجات. </a:t>
          </a:r>
          <a:endParaRPr lang="ar-SA" sz="2800" kern="1200" dirty="0">
            <a:solidFill>
              <a:schemeClr val="tx1"/>
            </a:solidFill>
            <a:effectLst>
              <a:outerShdw blurRad="38100" dist="38100" dir="2700000" algn="tl">
                <a:srgbClr val="000000">
                  <a:alpha val="43137"/>
                </a:srgbClr>
              </a:outerShdw>
            </a:effectLst>
          </a:endParaRPr>
        </a:p>
      </dsp:txBody>
      <dsp:txXfrm>
        <a:off x="88798" y="2168140"/>
        <a:ext cx="11204637" cy="1641438"/>
      </dsp:txXfrm>
    </dsp:sp>
    <dsp:sp modelId="{7CAAFADF-DD60-461C-8D94-685717A686B1}">
      <dsp:nvSpPr>
        <dsp:cNvPr id="0" name=""/>
        <dsp:cNvSpPr/>
      </dsp:nvSpPr>
      <dsp:spPr>
        <a:xfrm>
          <a:off x="0" y="4219097"/>
          <a:ext cx="11382233" cy="1433845"/>
        </a:xfrm>
        <a:prstGeom prst="roundRect">
          <a:avLst/>
        </a:prstGeom>
        <a:solidFill>
          <a:schemeClr val="accent4">
            <a:hueOff val="-7229386"/>
            <a:satOff val="32858"/>
            <a:lumOff val="19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solidFill>
                <a:schemeClr val="tx1"/>
              </a:solidFill>
              <a:effectLst>
                <a:outerShdw blurRad="38100" dist="38100" dir="2700000" algn="tl">
                  <a:srgbClr val="000000">
                    <a:alpha val="43137"/>
                  </a:srgbClr>
                </a:outerShdw>
              </a:effectLst>
            </a:rPr>
            <a:t>ويختلف النظام الاقتصادي من مجتمع إلى آخر باختلاف الظروف البيئية والثقافية السائدة.</a:t>
          </a:r>
          <a:endParaRPr lang="ar-SA" sz="2800" kern="1200" dirty="0">
            <a:solidFill>
              <a:schemeClr val="tx1"/>
            </a:solidFill>
            <a:effectLst>
              <a:outerShdw blurRad="38100" dist="38100" dir="2700000" algn="tl">
                <a:srgbClr val="000000">
                  <a:alpha val="43137"/>
                </a:srgbClr>
              </a:outerShdw>
            </a:effectLst>
          </a:endParaRPr>
        </a:p>
      </dsp:txBody>
      <dsp:txXfrm>
        <a:off x="69995" y="4289092"/>
        <a:ext cx="11242243" cy="12938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65B2A7F-7204-47C9-9FB8-A3BA14D957C9}" type="datetimeFigureOut">
              <a:rPr lang="ar-SA" smtClean="0"/>
              <a:t>07/02/37</a:t>
            </a:fld>
            <a:endParaRPr lang="ar-SA"/>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ar-SA"/>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02D5CEB-EA2D-4910-BE7A-C254C224F81F}" type="slidenum">
              <a:rPr lang="ar-SA" smtClean="0"/>
              <a:t>‹#›</a:t>
            </a:fld>
            <a:endParaRPr lang="ar-SA"/>
          </a:p>
        </p:txBody>
      </p:sp>
    </p:spTree>
    <p:extLst>
      <p:ext uri="{BB962C8B-B14F-4D97-AF65-F5344CB8AC3E}">
        <p14:creationId xmlns:p14="http://schemas.microsoft.com/office/powerpoint/2010/main" val="159366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65B2A7F-7204-47C9-9FB8-A3BA14D957C9}" type="datetimeFigureOut">
              <a:rPr lang="ar-SA" smtClean="0"/>
              <a:t>07/02/37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02D5CEB-EA2D-4910-BE7A-C254C224F81F}" type="slidenum">
              <a:rPr lang="ar-SA" smtClean="0"/>
              <a:t>‹#›</a:t>
            </a:fld>
            <a:endParaRPr lang="ar-SA"/>
          </a:p>
        </p:txBody>
      </p:sp>
    </p:spTree>
    <p:extLst>
      <p:ext uri="{BB962C8B-B14F-4D97-AF65-F5344CB8AC3E}">
        <p14:creationId xmlns:p14="http://schemas.microsoft.com/office/powerpoint/2010/main" val="298175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65B2A7F-7204-47C9-9FB8-A3BA14D957C9}" type="datetimeFigureOut">
              <a:rPr lang="ar-SA" smtClean="0"/>
              <a:t>07/02/37</a:t>
            </a:fld>
            <a:endParaRPr lang="ar-SA"/>
          </a:p>
        </p:txBody>
      </p:sp>
      <p:sp>
        <p:nvSpPr>
          <p:cNvPr id="5" name="Footer Placeholder 4"/>
          <p:cNvSpPr>
            <a:spLocks noGrp="1"/>
          </p:cNvSpPr>
          <p:nvPr>
            <p:ph type="ftr" sz="quarter" idx="11"/>
          </p:nvPr>
        </p:nvSpPr>
        <p:spPr>
          <a:xfrm>
            <a:off x="774923" y="5951811"/>
            <a:ext cx="7896279" cy="365125"/>
          </a:xfrm>
        </p:spPr>
        <p:txBody>
          <a:bodyPr/>
          <a:lstStyle/>
          <a:p>
            <a:endParaRPr lang="ar-SA"/>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02D5CEB-EA2D-4910-BE7A-C254C224F81F}" type="slidenum">
              <a:rPr lang="ar-SA" smtClean="0"/>
              <a:t>‹#›</a:t>
            </a:fld>
            <a:endParaRPr lang="ar-SA"/>
          </a:p>
        </p:txBody>
      </p:sp>
    </p:spTree>
    <p:extLst>
      <p:ext uri="{BB962C8B-B14F-4D97-AF65-F5344CB8AC3E}">
        <p14:creationId xmlns:p14="http://schemas.microsoft.com/office/powerpoint/2010/main" val="1999349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65B2A7F-7204-47C9-9FB8-A3BA14D957C9}" type="datetimeFigureOut">
              <a:rPr lang="ar-SA" smtClean="0"/>
              <a:t>07/02/37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10558300" y="5956137"/>
            <a:ext cx="1052508" cy="365125"/>
          </a:xfrm>
        </p:spPr>
        <p:txBody>
          <a:bodyPr/>
          <a:lstStyle/>
          <a:p>
            <a:fld id="{F02D5CEB-EA2D-4910-BE7A-C254C224F81F}" type="slidenum">
              <a:rPr lang="ar-SA" smtClean="0"/>
              <a:t>‹#›</a:t>
            </a:fld>
            <a:endParaRPr lang="ar-SA"/>
          </a:p>
        </p:txBody>
      </p:sp>
    </p:spTree>
    <p:extLst>
      <p:ext uri="{BB962C8B-B14F-4D97-AF65-F5344CB8AC3E}">
        <p14:creationId xmlns:p14="http://schemas.microsoft.com/office/powerpoint/2010/main" val="125406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65B2A7F-7204-47C9-9FB8-A3BA14D957C9}" type="datetimeFigureOut">
              <a:rPr lang="ar-SA" smtClean="0"/>
              <a:t>07/02/37</a:t>
            </a:fld>
            <a:endParaRPr lang="ar-SA"/>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02D5CEB-EA2D-4910-BE7A-C254C224F81F}" type="slidenum">
              <a:rPr lang="ar-SA" smtClean="0"/>
              <a:t>‹#›</a:t>
            </a:fld>
            <a:endParaRPr lang="ar-SA"/>
          </a:p>
        </p:txBody>
      </p:sp>
    </p:spTree>
    <p:extLst>
      <p:ext uri="{BB962C8B-B14F-4D97-AF65-F5344CB8AC3E}">
        <p14:creationId xmlns:p14="http://schemas.microsoft.com/office/powerpoint/2010/main" val="34315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65B2A7F-7204-47C9-9FB8-A3BA14D957C9}" type="datetimeFigureOut">
              <a:rPr lang="ar-SA" smtClean="0"/>
              <a:t>07/02/37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D5CEB-EA2D-4910-BE7A-C254C224F81F}" type="slidenum">
              <a:rPr lang="ar-SA" smtClean="0"/>
              <a:t>‹#›</a:t>
            </a:fld>
            <a:endParaRPr lang="ar-SA"/>
          </a:p>
        </p:txBody>
      </p:sp>
    </p:spTree>
    <p:extLst>
      <p:ext uri="{BB962C8B-B14F-4D97-AF65-F5344CB8AC3E}">
        <p14:creationId xmlns:p14="http://schemas.microsoft.com/office/powerpoint/2010/main" val="213016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65B2A7F-7204-47C9-9FB8-A3BA14D957C9}" type="datetimeFigureOut">
              <a:rPr lang="ar-SA" smtClean="0"/>
              <a:t>07/02/37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02D5CEB-EA2D-4910-BE7A-C254C224F81F}" type="slidenum">
              <a:rPr lang="ar-SA" smtClean="0"/>
              <a:t>‹#›</a:t>
            </a:fld>
            <a:endParaRPr lang="ar-SA"/>
          </a:p>
        </p:txBody>
      </p:sp>
    </p:spTree>
    <p:extLst>
      <p:ext uri="{BB962C8B-B14F-4D97-AF65-F5344CB8AC3E}">
        <p14:creationId xmlns:p14="http://schemas.microsoft.com/office/powerpoint/2010/main" val="100416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5B2A7F-7204-47C9-9FB8-A3BA14D957C9}" type="datetimeFigureOut">
              <a:rPr lang="ar-SA" smtClean="0"/>
              <a:t>07/02/37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02D5CEB-EA2D-4910-BE7A-C254C224F81F}" type="slidenum">
              <a:rPr lang="ar-SA" smtClean="0"/>
              <a:t>‹#›</a:t>
            </a:fld>
            <a:endParaRPr lang="ar-SA"/>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62064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B2A7F-7204-47C9-9FB8-A3BA14D957C9}" type="datetimeFigureOut">
              <a:rPr lang="ar-SA" smtClean="0"/>
              <a:t>07/02/37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02D5CEB-EA2D-4910-BE7A-C254C224F81F}" type="slidenum">
              <a:rPr lang="ar-SA" smtClean="0"/>
              <a:t>‹#›</a:t>
            </a:fld>
            <a:endParaRPr lang="ar-SA"/>
          </a:p>
        </p:txBody>
      </p:sp>
    </p:spTree>
    <p:extLst>
      <p:ext uri="{BB962C8B-B14F-4D97-AF65-F5344CB8AC3E}">
        <p14:creationId xmlns:p14="http://schemas.microsoft.com/office/powerpoint/2010/main" val="418491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65B2A7F-7204-47C9-9FB8-A3BA14D957C9}" type="datetimeFigureOut">
              <a:rPr lang="ar-SA" smtClean="0"/>
              <a:t>07/02/37</a:t>
            </a:fld>
            <a:endParaRPr lang="ar-SA"/>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02D5CEB-EA2D-4910-BE7A-C254C224F81F}" type="slidenum">
              <a:rPr lang="ar-SA" smtClean="0"/>
              <a:t>‹#›</a:t>
            </a:fld>
            <a:endParaRPr lang="ar-SA"/>
          </a:p>
        </p:txBody>
      </p:sp>
    </p:spTree>
    <p:extLst>
      <p:ext uri="{BB962C8B-B14F-4D97-AF65-F5344CB8AC3E}">
        <p14:creationId xmlns:p14="http://schemas.microsoft.com/office/powerpoint/2010/main" val="65450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65B2A7F-7204-47C9-9FB8-A3BA14D957C9}" type="datetimeFigureOut">
              <a:rPr lang="ar-SA" smtClean="0"/>
              <a:t>07/02/37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02D5CEB-EA2D-4910-BE7A-C254C224F81F}" type="slidenum">
              <a:rPr lang="ar-SA" smtClean="0"/>
              <a:t>‹#›</a:t>
            </a:fld>
            <a:endParaRPr lang="ar-SA"/>
          </a:p>
        </p:txBody>
      </p:sp>
    </p:spTree>
    <p:extLst>
      <p:ext uri="{BB962C8B-B14F-4D97-AF65-F5344CB8AC3E}">
        <p14:creationId xmlns:p14="http://schemas.microsoft.com/office/powerpoint/2010/main" val="74607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65B2A7F-7204-47C9-9FB8-A3BA14D957C9}" type="datetimeFigureOut">
              <a:rPr lang="ar-SA" smtClean="0"/>
              <a:t>07/02/37</a:t>
            </a:fld>
            <a:endParaRPr lang="ar-SA"/>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ar-SA"/>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02D5CEB-EA2D-4910-BE7A-C254C224F81F}" type="slidenum">
              <a:rPr lang="ar-SA" smtClean="0"/>
              <a:t>‹#›</a:t>
            </a:fld>
            <a:endParaRPr lang="ar-SA"/>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4079964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000" b="1" dirty="0" smtClean="0">
                <a:effectLst>
                  <a:outerShdw blurRad="38100" dist="38100" dir="2700000" algn="tl">
                    <a:srgbClr val="000000">
                      <a:alpha val="43137"/>
                    </a:srgbClr>
                  </a:outerShdw>
                </a:effectLst>
              </a:rPr>
              <a:t>النظام الاقتصادي</a:t>
            </a:r>
            <a:endParaRPr lang="ar-SA" sz="4000" b="1"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p:txBody>
          <a:bodyPr/>
          <a:lstStyle/>
          <a:p>
            <a:endParaRPr lang="ar-SA"/>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898" y="3248290"/>
            <a:ext cx="3862155" cy="2896616"/>
          </a:xfrm>
          <a:prstGeom prst="ellipse">
            <a:avLst/>
          </a:prstGeom>
          <a:ln>
            <a:noFill/>
          </a:ln>
          <a:effectLst>
            <a:softEdge rad="11250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8870" y="3791723"/>
            <a:ext cx="2533650" cy="1809750"/>
          </a:xfrm>
          <a:prstGeom prst="ellipse">
            <a:avLst/>
          </a:prstGeom>
          <a:ln>
            <a:noFill/>
          </a:ln>
          <a:effectLst>
            <a:softEdge rad="112500"/>
          </a:effectLst>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5700" y="3791846"/>
            <a:ext cx="2495550" cy="1828800"/>
          </a:xfrm>
          <a:prstGeom prst="ellipse">
            <a:avLst/>
          </a:prstGeom>
          <a:ln>
            <a:noFill/>
          </a:ln>
          <a:effectLst>
            <a:softEdge rad="112500"/>
          </a:effectLst>
        </p:spPr>
      </p:pic>
    </p:spTree>
    <p:extLst>
      <p:ext uri="{BB962C8B-B14F-4D97-AF65-F5344CB8AC3E}">
        <p14:creationId xmlns:p14="http://schemas.microsoft.com/office/powerpoint/2010/main" val="64969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يتبع: مجتمعات ما بعد الصناعية:</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77672" y="2251881"/>
            <a:ext cx="11273049" cy="2062103"/>
          </a:xfrm>
          <a:prstGeom prst="rect">
            <a:avLst/>
          </a:prstGeom>
          <a:noFill/>
        </p:spPr>
        <p:txBody>
          <a:bodyPr wrap="square" rtlCol="1">
            <a:spAutoFit/>
          </a:bodyPr>
          <a:lstStyle/>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ولم يعرف علماء الاجتماع إلى الآن ماهي العوامل التي أدت إلى انتقال المجتمعات من المرحلة الصناعية إلى مرحلة ما بعد الصناعية، وإن كانوا يعتقدون أن التعليم لعب دورا هاما في ظهور هذا النوع من المجتمعات.</a:t>
            </a:r>
          </a:p>
          <a:p>
            <a:pPr algn="just"/>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3514" y="3623683"/>
            <a:ext cx="3810000" cy="2857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655" y="3282932"/>
            <a:ext cx="3775877" cy="3198252"/>
          </a:xfrm>
          <a:prstGeom prst="rect">
            <a:avLst/>
          </a:prstGeom>
        </p:spPr>
      </p:pic>
    </p:spTree>
    <p:extLst>
      <p:ext uri="{BB962C8B-B14F-4D97-AF65-F5344CB8AC3E}">
        <p14:creationId xmlns:p14="http://schemas.microsoft.com/office/powerpoint/2010/main" val="960343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65896804"/>
              </p:ext>
            </p:extLst>
          </p:nvPr>
        </p:nvGraphicFramePr>
        <p:xfrm>
          <a:off x="409433" y="668740"/>
          <a:ext cx="11382233" cy="5977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229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457200" indent="-457200" algn="r">
              <a:buFont typeface="Wingdings" panose="05000000000000000000" pitchFamily="2" charset="2"/>
              <a:buChar char="q"/>
            </a:pPr>
            <a:r>
              <a:rPr lang="ar-SA" sz="3200" b="1" dirty="0" smtClean="0">
                <a:effectLst>
                  <a:outerShdw blurRad="38100" dist="38100" dir="2700000" algn="tl">
                    <a:srgbClr val="000000">
                      <a:alpha val="43137"/>
                    </a:srgbClr>
                  </a:outerShdw>
                </a:effectLst>
              </a:rPr>
              <a:t>تطور النظم الاقتصادية عبر التاريخ:</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23081" y="2251881"/>
            <a:ext cx="11327641" cy="2554545"/>
          </a:xfrm>
          <a:prstGeom prst="rect">
            <a:avLst/>
          </a:prstGeom>
          <a:noFill/>
        </p:spPr>
        <p:txBody>
          <a:bodyPr wrap="square" rtlCol="1">
            <a:spAutoFit/>
          </a:bodyPr>
          <a:lstStyle/>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مرت المجتمعات الإنسانية أثناء تطورها في عدة مراحل، وانتقلت خلالها من المجتمعات الرعوية البسيطة إلى المجتمعات الصناعية المعقدة. ويمكننا أن نميز من خلال تاريخ البشرية ستة أنواع من المجتمعات.</a:t>
            </a:r>
          </a:p>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وتختلف هذه المجتمعات عن بعضها البعض في ظروفها الجغرافية ونشاطها الاقتصادي وثقافتها ونظمها الاجتماعية والسياسية. ويمكننا القول أن النظام الاقتصادي هو العامل الأساسي المميز بين هذه المجتمعات. </a:t>
            </a:r>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0655" y="4662527"/>
            <a:ext cx="2754366" cy="2087293"/>
          </a:xfrm>
          <a:prstGeom prst="rect">
            <a:avLst/>
          </a:prstGeom>
          <a:ln>
            <a:noFill/>
          </a:ln>
          <a:effectLst>
            <a:softEdge rad="11250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740" y="4682609"/>
            <a:ext cx="2175192" cy="2165525"/>
          </a:xfrm>
          <a:prstGeom prst="rect">
            <a:avLst/>
          </a:prstGeom>
        </p:spPr>
      </p:pic>
    </p:spTree>
    <p:extLst>
      <p:ext uri="{BB962C8B-B14F-4D97-AF65-F5344CB8AC3E}">
        <p14:creationId xmlns:p14="http://schemas.microsoft.com/office/powerpoint/2010/main" val="57420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أولا: مجتمعات الصيد والالتقاط:</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5581934" y="2251881"/>
            <a:ext cx="6168787" cy="3539430"/>
          </a:xfrm>
          <a:prstGeom prst="rect">
            <a:avLst/>
          </a:prstGeom>
          <a:noFill/>
        </p:spPr>
        <p:txBody>
          <a:bodyPr wrap="square" rtlCol="1">
            <a:spAutoFit/>
          </a:bodyPr>
          <a:lstStyle/>
          <a:p>
            <a:pPr marL="457200" indent="-457200" algn="just">
              <a:buFont typeface="Arial" panose="020B0604020202020204" pitchFamily="34" charset="0"/>
              <a:buChar char="•"/>
            </a:pP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تعيش مجتمعات الصيد والالتقاط على صيد الحيوانات وجمع الفواكه والخضراوات.</a:t>
            </a:r>
          </a:p>
          <a:p>
            <a:pPr marL="457200" indent="-457200" algn="just">
              <a:buFont typeface="Arial" panose="020B0604020202020204" pitchFamily="34" charset="0"/>
              <a:buChar char="•"/>
            </a:pP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ويوجد لدى هذه المجتمعات تقسيم بسيط للعمل قائم على أساس الجنس والسن.</a:t>
            </a:r>
          </a:p>
          <a:p>
            <a:pPr marL="457200" indent="-457200" algn="just">
              <a:buFont typeface="Arial" panose="020B0604020202020204" pitchFamily="34" charset="0"/>
              <a:buChar char="•"/>
            </a:pP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وتعيش هذه المجتمعات على التنقل المستمر من مكان إلى آخر بحثا عن الغذاء في المناطق المختلفة. </a:t>
            </a:r>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976" y="2538484"/>
            <a:ext cx="4970250" cy="30619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96842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ثانيا: مجتمعات زراعة البساتين:</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77672" y="2251881"/>
            <a:ext cx="11273049" cy="3046988"/>
          </a:xfrm>
          <a:prstGeom prst="rect">
            <a:avLst/>
          </a:prstGeom>
          <a:noFill/>
        </p:spPr>
        <p:txBody>
          <a:bodyPr wrap="square" rtlCol="1">
            <a:spAutoFit/>
          </a:bodyPr>
          <a:lstStyle/>
          <a:p>
            <a:pPr marL="457200" indent="-457200" algn="just">
              <a:lnSpc>
                <a:spcPct val="150000"/>
              </a:lnSpc>
              <a:buFont typeface="Arial" panose="020B0604020202020204" pitchFamily="34" charset="0"/>
              <a:buChar char="•"/>
            </a:pP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ظهرت مجتمعات زراعة البساتين منذ اثنتي عشر ألف سنة تقريبا. وتتميز هذه المرحلة بزراعة الحدائق الكبيرة الشاسعة.</a:t>
            </a:r>
          </a:p>
          <a:p>
            <a:pPr marL="457200" indent="-457200" algn="just">
              <a:lnSpc>
                <a:spcPct val="150000"/>
              </a:lnSpc>
              <a:buFont typeface="Arial" panose="020B0604020202020204" pitchFamily="34" charset="0"/>
              <a:buChar char="•"/>
            </a:pP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وتعتبر هذه المرحلة أقل تقدما من الناحية الزراعية من مرحلة الزراعة، إذ كان الناس يزرعون نوعا واحدا فقط، ووسائلهم التكنولوجية بسيطة جدا.</a:t>
            </a:r>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66369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ثالثا: مجتمعات الرعي:</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77672" y="2251881"/>
            <a:ext cx="11273049" cy="2554545"/>
          </a:xfrm>
          <a:prstGeom prst="rect">
            <a:avLst/>
          </a:prstGeom>
          <a:noFill/>
        </p:spPr>
        <p:txBody>
          <a:bodyPr wrap="square" rtlCol="1">
            <a:spAutoFit/>
          </a:bodyPr>
          <a:lstStyle/>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أدت الظروف البيئية القاسية وندرة المياه وقلة العشب والمرعى إلى ظهور نمط للحياة قائم على التنقل والترحال وراء الماء والكلأ، وهو النمط البدوي. وكان الرعي هو المهنة الرئيسية للسكان. إذ يعمل البدو على رعي الإبل والماشية. وقد ظهر نتيجة لهذا النشاط الاقتصادي نمط من الملكية يُعرف بالملكية الجماعية للأرض والحيوان؛ إذ يتمتع أفراد القبيلة الواحدة بحق الاستفادة من الأرض، ولكن ليس لهم حق بيعها أو التصرف فيها.</a:t>
            </a:r>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141" y="4429905"/>
            <a:ext cx="4429052" cy="2291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7662" y="4702861"/>
            <a:ext cx="3810000" cy="20182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7805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رابعا: المجتمعات الزراعية:</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77672" y="2251881"/>
            <a:ext cx="11273049" cy="3539430"/>
          </a:xfrm>
          <a:prstGeom prst="rect">
            <a:avLst/>
          </a:prstGeom>
          <a:noFill/>
        </p:spPr>
        <p:txBody>
          <a:bodyPr wrap="square" rtlCol="1">
            <a:spAutoFit/>
          </a:bodyPr>
          <a:lstStyle/>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عرف الإنسان الزراعة منذ ستة آلاف سنة تقريبا عندما عرف المحراث وأخذ يستخدمه في إعداد </a:t>
            </a: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التربة</a:t>
            </a:r>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كما استأنس الفلاح الحيوانات واستخدمها في الزراعة، وفي رفع المياه، وفي جمع المحاصيل مما وفر عليه الكثير من الوقت والجهد. وساعدت نظم الري الحديثة والأسمدة على مضاعفة الإنتاج الزراعي وزيادة مساحة الأراضي الصالحة للزراعة. وهذا بدوره ساعد على زيادة فائض الإنتاج. وقد شجع وجود الفائض أعدادا كبيرة من الناس على الاستقرار حيث تكثر الزراعة وترك حياة الرعي القاسية. ومن هنا ظهرت العديد من المدن حول ضفاف الأنهار وجذبت الكثير من البدو وأصحاب البساتين. </a:t>
            </a:r>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342" y="5298869"/>
            <a:ext cx="3552825" cy="1285875"/>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3229" y="5298869"/>
            <a:ext cx="3552825" cy="1285875"/>
          </a:xfrm>
          <a:prstGeom prst="rect">
            <a:avLst/>
          </a:prstGeom>
        </p:spPr>
      </p:pic>
    </p:spTree>
    <p:extLst>
      <p:ext uri="{BB962C8B-B14F-4D97-AF65-F5344CB8AC3E}">
        <p14:creationId xmlns:p14="http://schemas.microsoft.com/office/powerpoint/2010/main" val="4209333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خامسا: المجتمعات الصناعية:</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77672" y="2251881"/>
            <a:ext cx="11273049" cy="2554545"/>
          </a:xfrm>
          <a:prstGeom prst="rect">
            <a:avLst/>
          </a:prstGeom>
          <a:noFill/>
        </p:spPr>
        <p:txBody>
          <a:bodyPr wrap="square" rtlCol="1">
            <a:spAutoFit/>
          </a:bodyPr>
          <a:lstStyle/>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عاش الإنسان في المرحلة الزراعية آلاف السنين، وكانت الزراعة هي المصدر الأساسي للدخل. ثم ظهرت الثورة الصناعية في بريطانيا عام 1780 واستطاع الإنسان في فترة وجيزة القفز بخطوات سريعة نحو التقدم التكنولوجي. وتتميز هذه المرحلة باستخدام الوسائل التكنولوجية الحديثة في جميع جوانب حياة الإنسان، في المنزل والعمل، وأثناء الراحة، وفي الاتصال بالآخرين، وجزء كبير من الدخل القومي يوجه في هذه المجتمعات للبحث والاختراع، وتميل هذه المجتمعات للتغير والتجديد.</a:t>
            </a:r>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92" y="4689815"/>
            <a:ext cx="2913265" cy="19981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5964" y="4806426"/>
            <a:ext cx="5253821" cy="17649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4934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rPr>
              <a:t>سادسا: مجتمعات ما بعد الصناعية:</a:t>
            </a:r>
            <a:endParaRPr lang="ar-SA" sz="3200" b="1" dirty="0">
              <a:effectLst>
                <a:outerShdw blurRad="38100" dist="38100" dir="2700000" algn="tl">
                  <a:srgbClr val="000000">
                    <a:alpha val="43137"/>
                  </a:srgbClr>
                </a:outerShdw>
              </a:effectLst>
            </a:endParaRPr>
          </a:p>
        </p:txBody>
      </p:sp>
      <p:sp>
        <p:nvSpPr>
          <p:cNvPr id="3" name="مربع نص 2"/>
          <p:cNvSpPr txBox="1"/>
          <p:nvPr/>
        </p:nvSpPr>
        <p:spPr>
          <a:xfrm>
            <a:off x="477672" y="2251881"/>
            <a:ext cx="11273049" cy="4031873"/>
          </a:xfrm>
          <a:prstGeom prst="rect">
            <a:avLst/>
          </a:prstGeom>
          <a:noFill/>
        </p:spPr>
        <p:txBody>
          <a:bodyPr wrap="square" rtlCol="1">
            <a:spAutoFit/>
          </a:bodyPr>
          <a:lstStyle/>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تعتمد المجتمعات الصناعية على الصناعة كمصدر أساسي للدخل، أما المجتمعات ما بعد الصناعية فهي تعتمد على المعرفة كمصدر أساسي للدخل.</a:t>
            </a:r>
          </a:p>
          <a:p>
            <a:pPr algn="just"/>
            <a:r>
              <a:rPr lang="ar-SA" sz="3200"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وظهرت هذه المرحلة في منتصف الثمانينيات من القرن العشرين. حيث ظهر نوع من المجتمعات التي يعمل جزء كبير من أفرادها في مجالات المعرفة المختلفة. فهم يعتمدون على معرفتهم كمصدر أساسي للدخل مثل المعلمين، والمحامين، والخبراء، والمحاسبين، والأطباء، والمستشارين، والمهندسين وغيرهم من الأفراد الذين يعتمدون على معارفهم كمصدر أساسي للدخل. فهؤلاء الأفراد يتقاضون أجورهم مقابل بيع معارفهم للمحتاجين إليها. فمعارفهم  لا قوتهم الفيزيقية هي التي توفر لهم الدخل.</a:t>
            </a:r>
          </a:p>
          <a:p>
            <a:pPr algn="just"/>
            <a:endParaRPr lang="ar-SA" sz="32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5" name="سهم إلى اليمين 4"/>
          <p:cNvSpPr/>
          <p:nvPr/>
        </p:nvSpPr>
        <p:spPr>
          <a:xfrm rot="10800000">
            <a:off x="1119117" y="6126804"/>
            <a:ext cx="1310185" cy="3138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022130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المقسوم">
  <a:themeElements>
    <a:clrScheme name="المقسوم">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المقسوم">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لمقسوم">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TM03457464[[fn=مقسوم]]</Template>
  <TotalTime>101</TotalTime>
  <Words>659</Words>
  <Application>Microsoft Office PowerPoint</Application>
  <PresentationFormat>Custom</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المقسوم</vt:lpstr>
      <vt:lpstr>النظام الاقتصادي</vt:lpstr>
      <vt:lpstr>PowerPoint Presentation</vt:lpstr>
      <vt:lpstr>تطور النظم الاقتصادية عبر التاريخ:</vt:lpstr>
      <vt:lpstr>أولا: مجتمعات الصيد والالتقاط:</vt:lpstr>
      <vt:lpstr>ثانيا: مجتمعات زراعة البساتين:</vt:lpstr>
      <vt:lpstr>ثالثا: مجتمعات الرعي:</vt:lpstr>
      <vt:lpstr>رابعا: المجتمعات الزراعية:</vt:lpstr>
      <vt:lpstr>خامسا: المجتمعات الصناعية:</vt:lpstr>
      <vt:lpstr>سادسا: مجتمعات ما بعد الصناعية:</vt:lpstr>
      <vt:lpstr>يتبع: مجتمعات ما بعد الصناعية: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النظام الاقتصادي</dc:title>
  <dc:creator>الاء عسيري</dc:creator>
  <cp:lastModifiedBy>د سحر</cp:lastModifiedBy>
  <cp:revision>19</cp:revision>
  <dcterms:created xsi:type="dcterms:W3CDTF">2015-11-18T19:33:35Z</dcterms:created>
  <dcterms:modified xsi:type="dcterms:W3CDTF">2015-11-19T04:21:42Z</dcterms:modified>
</cp:coreProperties>
</file>