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256" r:id="rId2"/>
    <p:sldId id="260" r:id="rId3"/>
    <p:sldId id="261" r:id="rId4"/>
    <p:sldId id="263" r:id="rId5"/>
    <p:sldId id="275" r:id="rId6"/>
    <p:sldId id="320" r:id="rId7"/>
    <p:sldId id="321" r:id="rId8"/>
    <p:sldId id="322" r:id="rId9"/>
    <p:sldId id="323" r:id="rId10"/>
    <p:sldId id="276" r:id="rId11"/>
    <p:sldId id="277" r:id="rId12"/>
    <p:sldId id="305" r:id="rId13"/>
    <p:sldId id="306" r:id="rId14"/>
    <p:sldId id="278" r:id="rId15"/>
    <p:sldId id="279" r:id="rId16"/>
    <p:sldId id="284" r:id="rId17"/>
    <p:sldId id="283" r:id="rId18"/>
    <p:sldId id="309" r:id="rId19"/>
    <p:sldId id="310" r:id="rId20"/>
    <p:sldId id="311" r:id="rId21"/>
    <p:sldId id="312" r:id="rId22"/>
    <p:sldId id="313" r:id="rId23"/>
    <p:sldId id="315" r:id="rId24"/>
    <p:sldId id="281" r:id="rId25"/>
    <p:sldId id="316" r:id="rId26"/>
    <p:sldId id="319" r:id="rId27"/>
    <p:sldId id="280" r:id="rId28"/>
    <p:sldId id="290" r:id="rId29"/>
    <p:sldId id="291" r:id="rId30"/>
    <p:sldId id="317" r:id="rId31"/>
    <p:sldId id="318" r:id="rId32"/>
    <p:sldId id="295" r:id="rId33"/>
    <p:sldId id="330" r:id="rId34"/>
    <p:sldId id="297" r:id="rId35"/>
    <p:sldId id="296" r:id="rId36"/>
    <p:sldId id="303" r:id="rId37"/>
    <p:sldId id="299" r:id="rId38"/>
    <p:sldId id="331" r:id="rId39"/>
    <p:sldId id="300" r:id="rId40"/>
    <p:sldId id="332"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15" autoAdjust="0"/>
  </p:normalViewPr>
  <p:slideViewPr>
    <p:cSldViewPr>
      <p:cViewPr varScale="1">
        <p:scale>
          <a:sx n="65" d="100"/>
          <a:sy n="65" d="100"/>
        </p:scale>
        <p:origin x="-1306" y="-72"/>
      </p:cViewPr>
      <p:guideLst>
        <p:guide orient="horz" pos="2160"/>
        <p:guide pos="2880"/>
      </p:guideLst>
    </p:cSldViewPr>
  </p:slideViewPr>
  <p:outlineViewPr>
    <p:cViewPr>
      <p:scale>
        <a:sx n="33" d="100"/>
        <a:sy n="33" d="100"/>
      </p:scale>
      <p:origin x="0" y="4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C6C302-7150-42DC-AD0D-DAA96B7DEB54}" type="datetimeFigureOut">
              <a:rPr lang="ar-SA" smtClean="0"/>
              <a:pPr/>
              <a:t>22/12/34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6A7BAF3-5158-4021-807B-1A19BA87AE2D}"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6885CE1-BFCA-4BFE-89C1-6C14F33EE627}" type="datetimeFigureOut">
              <a:rPr lang="ar-SA" smtClean="0"/>
              <a:pPr/>
              <a:t>22/12/34</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925E47-B7D1-4BBB-8EA9-0533D2F67716}"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885CE1-BFCA-4BFE-89C1-6C14F33EE627}" type="datetimeFigureOut">
              <a:rPr lang="ar-SA" smtClean="0"/>
              <a:pPr/>
              <a:t>22/12/34</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6885CE1-BFCA-4BFE-89C1-6C14F33EE627}" type="datetimeFigureOut">
              <a:rPr lang="ar-SA" smtClean="0"/>
              <a:pPr/>
              <a:t>22/12/34</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925E47-B7D1-4BBB-8EA9-0533D2F67716}"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885CE1-BFCA-4BFE-89C1-6C14F33EE627}" type="datetimeFigureOut">
              <a:rPr lang="ar-SA" smtClean="0"/>
              <a:pPr/>
              <a:t>22/12/34</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6885CE1-BFCA-4BFE-89C1-6C14F33EE627}" type="datetimeFigureOut">
              <a:rPr lang="ar-SA" smtClean="0"/>
              <a:pPr/>
              <a:t>22/12/34</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925E47-B7D1-4BBB-8EA9-0533D2F67716}"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885CE1-BFCA-4BFE-89C1-6C14F33EE627}" type="datetimeFigureOut">
              <a:rPr lang="ar-SA" smtClean="0"/>
              <a:pPr/>
              <a:t>22/12/34</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885CE1-BFCA-4BFE-89C1-6C14F33EE627}" type="datetimeFigureOut">
              <a:rPr lang="ar-SA" smtClean="0"/>
              <a:pPr/>
              <a:t>22/12/34</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885CE1-BFCA-4BFE-89C1-6C14F33EE627}" type="datetimeFigureOut">
              <a:rPr lang="ar-SA" smtClean="0"/>
              <a:pPr/>
              <a:t>22/12/34</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6885CE1-BFCA-4BFE-89C1-6C14F33EE627}" type="datetimeFigureOut">
              <a:rPr lang="ar-SA" smtClean="0"/>
              <a:pPr/>
              <a:t>22/12/34</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885CE1-BFCA-4BFE-89C1-6C14F33EE627}" type="datetimeFigureOut">
              <a:rPr lang="ar-SA" smtClean="0"/>
              <a:pPr/>
              <a:t>22/12/34</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E925E47-B7D1-4BBB-8EA9-0533D2F67716}"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6885CE1-BFCA-4BFE-89C1-6C14F33EE627}" type="datetimeFigureOut">
              <a:rPr lang="ar-SA" smtClean="0"/>
              <a:pPr/>
              <a:t>22/12/34</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E925E47-B7D1-4BBB-8EA9-0533D2F67716}"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885CE1-BFCA-4BFE-89C1-6C14F33EE627}" type="datetimeFigureOut">
              <a:rPr lang="ar-SA" smtClean="0"/>
              <a:pPr/>
              <a:t>22/12/34</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925E47-B7D1-4BBB-8EA9-0533D2F67716}"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8.xml"/><Relationship Id="rId7" Type="http://schemas.openxmlformats.org/officeDocument/2006/relationships/hyperlink" Target="../&#1585;&#1574;&#1575;&#1587;&#1577;%20&#1575;&#1604;&#1583;&#1608;&#1604;&#1577;%20&#1576;&#1610;&#1606;%20&#1575;&#1604;&#1571;&#1606;&#1592;&#1605;&#1577;%20&#1575;&#1604;&#1608;&#1590;&#1593;&#1610;&#1577;%20&#1608;&#1575;&#1604;&#1571;&#1581;&#1603;&#1575;&#1605;%20&#1575;&#1604;&#1588;&#1585;&#1593;&#1610;&#1577;.docx" TargetMode="Externa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33.xml"/><Relationship Id="rId4" Type="http://schemas.openxmlformats.org/officeDocument/2006/relationships/slide" Target="slide4.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18.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10.png"/><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30.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p:cNvPr>
          <p:cNvSpPr/>
          <p:nvPr/>
        </p:nvSpPr>
        <p:spPr>
          <a:xfrm>
            <a:off x="2987824" y="1916832"/>
            <a:ext cx="3384376" cy="244827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3200" b="1" u="sng" dirty="0" smtClean="0">
                <a:solidFill>
                  <a:schemeClr val="tx2">
                    <a:lumMod val="75000"/>
                  </a:schemeClr>
                </a:solidFill>
                <a:latin typeface="Times New Roman" pitchFamily="18" charset="0"/>
                <a:cs typeface="Times New Roman" pitchFamily="18" charset="0"/>
              </a:rPr>
              <a:t>الأنظمة الاقتصادية الوضعية</a:t>
            </a:r>
            <a:endParaRPr lang="ar-SA" sz="3200" b="1" u="sng" dirty="0">
              <a:solidFill>
                <a:schemeClr val="tx2">
                  <a:lumMod val="75000"/>
                </a:schemeClr>
              </a:solidFill>
              <a:latin typeface="Times New Roman" pitchFamily="18" charset="0"/>
              <a:cs typeface="Times New Roman" pitchFamily="18" charset="0"/>
            </a:endParaRPr>
          </a:p>
        </p:txBody>
      </p:sp>
      <p:sp>
        <p:nvSpPr>
          <p:cNvPr id="5" name="Rounded Rectangle 4">
            <a:hlinkClick r:id="rId3" action="ppaction://hlinksldjump"/>
          </p:cNvPr>
          <p:cNvSpPr/>
          <p:nvPr/>
        </p:nvSpPr>
        <p:spPr>
          <a:xfrm>
            <a:off x="7020272" y="260648"/>
            <a:ext cx="1800200" cy="72008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العلاقات </a:t>
            </a:r>
            <a:r>
              <a:rPr lang="ar-SA" sz="1600" b="1" u="sng" dirty="0" smtClean="0">
                <a:solidFill>
                  <a:schemeClr val="tx2">
                    <a:lumMod val="75000"/>
                  </a:schemeClr>
                </a:solidFill>
                <a:latin typeface="Times New Roman" pitchFamily="18" charset="0"/>
                <a:cs typeface="Times New Roman" pitchFamily="18" charset="0"/>
              </a:rPr>
              <a:t>الأسرية</a:t>
            </a:r>
            <a:endParaRPr lang="ar-SA" sz="1600" b="1" u="sng" dirty="0">
              <a:solidFill>
                <a:schemeClr val="tx2">
                  <a:lumMod val="75000"/>
                </a:schemeClr>
              </a:solidFill>
              <a:latin typeface="Times New Roman" pitchFamily="18" charset="0"/>
              <a:cs typeface="Times New Roman" pitchFamily="18" charset="0"/>
            </a:endParaRPr>
          </a:p>
          <a:p>
            <a:pPr algn="ctr"/>
            <a:r>
              <a:rPr lang="ar-SA" sz="1600" b="1" u="sng" dirty="0" smtClean="0">
                <a:solidFill>
                  <a:schemeClr val="tx2">
                    <a:lumMod val="75000"/>
                  </a:schemeClr>
                </a:solidFill>
                <a:latin typeface="Times New Roman" pitchFamily="18" charset="0"/>
                <a:cs typeface="Times New Roman" pitchFamily="18" charset="0"/>
              </a:rPr>
              <a:t>و النظم </a:t>
            </a:r>
            <a:r>
              <a:rPr lang="ar-SA" sz="1600" b="1" u="sng" dirty="0">
                <a:solidFill>
                  <a:schemeClr val="tx2">
                    <a:lumMod val="75000"/>
                  </a:schemeClr>
                </a:solidFill>
                <a:latin typeface="Times New Roman" pitchFamily="18" charset="0"/>
                <a:cs typeface="Times New Roman" pitchFamily="18" charset="0"/>
              </a:rPr>
              <a:t>الاقتصادية</a:t>
            </a:r>
          </a:p>
        </p:txBody>
      </p:sp>
      <p:sp>
        <p:nvSpPr>
          <p:cNvPr id="6" name="Rounded Rectangle 5">
            <a:hlinkClick r:id="rId4" action="ppaction://hlinksldjump"/>
          </p:cNvPr>
          <p:cNvSpPr/>
          <p:nvPr/>
        </p:nvSpPr>
        <p:spPr>
          <a:xfrm>
            <a:off x="7020272" y="2204864"/>
            <a:ext cx="1800200" cy="648072"/>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العولمة والاقتصاد</a:t>
            </a:r>
            <a:endParaRPr lang="ar-SA" sz="1600" b="1" u="sng" dirty="0">
              <a:solidFill>
                <a:schemeClr val="tx2">
                  <a:lumMod val="75000"/>
                </a:schemeClr>
              </a:solidFill>
              <a:latin typeface="Times New Roman" pitchFamily="18" charset="0"/>
              <a:cs typeface="Times New Roman" pitchFamily="18" charset="0"/>
            </a:endParaRPr>
          </a:p>
        </p:txBody>
      </p:sp>
      <p:sp>
        <p:nvSpPr>
          <p:cNvPr id="7" name="Rounded Rectangle 6">
            <a:hlinkClick r:id="rId5" action="ppaction://hlinksldjump"/>
          </p:cNvPr>
          <p:cNvSpPr/>
          <p:nvPr/>
        </p:nvSpPr>
        <p:spPr>
          <a:xfrm>
            <a:off x="7020272" y="4149080"/>
            <a:ext cx="1800200"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معايير تقييم النظام الاقتصادي وسياساته</a:t>
            </a:r>
          </a:p>
        </p:txBody>
      </p:sp>
      <p:sp>
        <p:nvSpPr>
          <p:cNvPr id="8" name="Rounded Rectangle 7">
            <a:hlinkClick r:id="rId6" action="ppaction://hlinksldjump"/>
          </p:cNvPr>
          <p:cNvSpPr/>
          <p:nvPr/>
        </p:nvSpPr>
        <p:spPr>
          <a:xfrm>
            <a:off x="7020272" y="5229200"/>
            <a:ext cx="1800200" cy="72008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اقتصاديات الدول النامية</a:t>
            </a:r>
          </a:p>
        </p:txBody>
      </p:sp>
      <p:sp>
        <p:nvSpPr>
          <p:cNvPr id="9" name="Rounded Rectangle 8">
            <a:hlinkClick r:id="rId7" action="ppaction://hlinkfile"/>
          </p:cNvPr>
          <p:cNvSpPr/>
          <p:nvPr/>
        </p:nvSpPr>
        <p:spPr>
          <a:xfrm>
            <a:off x="7020272" y="3068960"/>
            <a:ext cx="1800200"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a:solidFill>
                  <a:schemeClr val="tx2">
                    <a:lumMod val="75000"/>
                  </a:schemeClr>
                </a:solidFill>
                <a:latin typeface="Times New Roman" pitchFamily="18" charset="0"/>
                <a:cs typeface="Times New Roman" pitchFamily="18" charset="0"/>
              </a:rPr>
              <a:t>مقالة </a:t>
            </a:r>
            <a:r>
              <a:rPr lang="ar-SA" sz="1600" b="1" u="sng" dirty="0" smtClean="0">
                <a:solidFill>
                  <a:schemeClr val="tx2">
                    <a:lumMod val="75000"/>
                  </a:schemeClr>
                </a:solidFill>
                <a:latin typeface="Times New Roman" pitchFamily="18" charset="0"/>
                <a:cs typeface="Times New Roman" pitchFamily="18" charset="0"/>
              </a:rPr>
              <a:t>رئاسة الدولة </a:t>
            </a:r>
            <a:r>
              <a:rPr lang="ar-SA" sz="1600" b="1" u="sng" dirty="0">
                <a:solidFill>
                  <a:schemeClr val="tx2">
                    <a:lumMod val="75000"/>
                  </a:schemeClr>
                </a:solidFill>
                <a:latin typeface="Times New Roman" pitchFamily="18" charset="0"/>
                <a:cs typeface="Times New Roman" pitchFamily="18" charset="0"/>
              </a:rPr>
              <a:t>بين </a:t>
            </a:r>
            <a:r>
              <a:rPr lang="ar-SA" sz="1600" b="1" u="sng" dirty="0" smtClean="0">
                <a:solidFill>
                  <a:schemeClr val="tx2">
                    <a:lumMod val="75000"/>
                  </a:schemeClr>
                </a:solidFill>
                <a:latin typeface="Times New Roman" pitchFamily="18" charset="0"/>
                <a:cs typeface="Times New Roman" pitchFamily="18" charset="0"/>
              </a:rPr>
              <a:t>الأنظمة الوضعية</a:t>
            </a:r>
            <a:endParaRPr lang="ar-SA" sz="1600" b="1" u="sng" dirty="0">
              <a:solidFill>
                <a:schemeClr val="tx2">
                  <a:lumMod val="75000"/>
                </a:schemeClr>
              </a:solidFill>
              <a:latin typeface="Times New Roman" pitchFamily="18" charset="0"/>
              <a:cs typeface="Times New Roman" pitchFamily="18" charset="0"/>
            </a:endParaRPr>
          </a:p>
        </p:txBody>
      </p:sp>
      <p:sp>
        <p:nvSpPr>
          <p:cNvPr id="10" name="Rounded Rectangle 9">
            <a:hlinkClick r:id="rId8" action="ppaction://hlinksldjump"/>
          </p:cNvPr>
          <p:cNvSpPr/>
          <p:nvPr/>
        </p:nvSpPr>
        <p:spPr>
          <a:xfrm>
            <a:off x="7092280" y="1196752"/>
            <a:ext cx="1800200" cy="72008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الثورة الزراعية والصناعية</a:t>
            </a:r>
            <a:endParaRPr lang="ar-SA" sz="1600" b="1" u="sng" dirty="0">
              <a:solidFill>
                <a:schemeClr val="tx2">
                  <a:lumMod val="75000"/>
                </a:schemeClr>
              </a:solidFill>
              <a:latin typeface="Times New Roman" pitchFamily="18" charset="0"/>
              <a:cs typeface="Times New Roman" pitchFamily="18" charset="0"/>
            </a:endParaRPr>
          </a:p>
        </p:txBody>
      </p:sp>
      <p:pic>
        <p:nvPicPr>
          <p:cNvPr id="13" name="Picture 12" descr="imagesCA3APYBL.jpg"/>
          <p:cNvPicPr>
            <a:picLocks noChangeAspect="1"/>
          </p:cNvPicPr>
          <p:nvPr/>
        </p:nvPicPr>
        <p:blipFill>
          <a:blip r:embed="rId9" cstate="print"/>
          <a:stretch>
            <a:fillRect/>
          </a:stretch>
        </p:blipFill>
        <p:spPr>
          <a:xfrm>
            <a:off x="179512" y="332656"/>
            <a:ext cx="2304256" cy="6264696"/>
          </a:xfrm>
          <a:prstGeom prst="rect">
            <a:avLst/>
          </a:prstGeom>
          <a:ln>
            <a:noFill/>
          </a:ln>
          <a:effectLst>
            <a:softEdge rad="112500"/>
          </a:effectLst>
        </p:spPr>
      </p:pic>
      <p:sp>
        <p:nvSpPr>
          <p:cNvPr id="20" name="Rounded Rectangle 19">
            <a:hlinkClick r:id="rId10" action="ppaction://hlinksldjump"/>
          </p:cNvPr>
          <p:cNvSpPr/>
          <p:nvPr/>
        </p:nvSpPr>
        <p:spPr>
          <a:xfrm>
            <a:off x="3491880" y="5229200"/>
            <a:ext cx="2592288"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مساوئ الأنظمة الوضعية من مناظير متعددة</a:t>
            </a:r>
            <a:endParaRPr lang="ar-SA" sz="1600" b="1" u="sng" dirty="0">
              <a:solidFill>
                <a:schemeClr val="tx2">
                  <a:lumMod val="75000"/>
                </a:schemeClr>
              </a:solidFill>
              <a:latin typeface="Times New Roman" pitchFamily="18" charset="0"/>
              <a:cs typeface="Times New Roman" pitchFamily="18" charset="0"/>
            </a:endParaRPr>
          </a:p>
        </p:txBody>
      </p:sp>
      <p:sp>
        <p:nvSpPr>
          <p:cNvPr id="21" name="Rounded Rectangle 20">
            <a:hlinkClick r:id="" action="ppaction://noaction"/>
          </p:cNvPr>
          <p:cNvSpPr/>
          <p:nvPr/>
        </p:nvSpPr>
        <p:spPr>
          <a:xfrm>
            <a:off x="7020272" y="6093296"/>
            <a:ext cx="1728192" cy="576064"/>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2">
                    <a:lumMod val="75000"/>
                  </a:schemeClr>
                </a:solidFill>
                <a:latin typeface="Times New Roman" pitchFamily="18" charset="0"/>
                <a:cs typeface="Times New Roman" pitchFamily="18" charset="0"/>
              </a:rPr>
              <a:t>مراجع</a:t>
            </a:r>
            <a:endParaRPr lang="ar-SA" sz="1600" b="1" u="sng" dirty="0">
              <a:solidFill>
                <a:schemeClr val="tx2">
                  <a:lumMod val="75000"/>
                </a:schemeClr>
              </a:solidFill>
              <a:latin typeface="Times New Roman" pitchFamily="18" charset="0"/>
              <a:cs typeface="Times New Roman" pitchFamily="18" charset="0"/>
            </a:endParaRPr>
          </a:p>
        </p:txBody>
      </p:sp>
      <p:sp>
        <p:nvSpPr>
          <p:cNvPr id="12" name="Rounded Rectangle 19">
            <a:hlinkClick r:id="rId10" action="ppaction://hlinksldjump"/>
          </p:cNvPr>
          <p:cNvSpPr/>
          <p:nvPr/>
        </p:nvSpPr>
        <p:spPr>
          <a:xfrm>
            <a:off x="3059832" y="476672"/>
            <a:ext cx="3168352" cy="792088"/>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r>
              <a:rPr lang="ar-SA" sz="1600" b="1" u="sng"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Al-Aramco Bold" pitchFamily="2" charset="-78"/>
              </a:rPr>
              <a:t>وفاء بنت محمد العيسى</a:t>
            </a:r>
            <a:endParaRPr lang="ar-SA" sz="1600" b="1" u="sng" dirty="0">
              <a:solidFill>
                <a:schemeClr val="tx1">
                  <a:lumMod val="85000"/>
                  <a:lumOff val="15000"/>
                </a:schemeClr>
              </a:solidFill>
              <a:effectLst>
                <a:outerShdw blurRad="38100" dist="38100" dir="2700000" algn="tl">
                  <a:srgbClr val="000000">
                    <a:alpha val="43137"/>
                  </a:srgbClr>
                </a:outerShdw>
              </a:effectLst>
              <a:latin typeface="Times New Roman" pitchFamily="18" charset="0"/>
              <a:cs typeface="Al-Aramco Bold" pitchFamily="2" charset="-78"/>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239000" cy="954360"/>
          </a:xfrm>
        </p:spPr>
        <p:txBody>
          <a:bodyPr/>
          <a:lstStyle/>
          <a:p>
            <a:pPr algn="ctr"/>
            <a:r>
              <a:rPr lang="ar-SA" dirty="0" smtClean="0"/>
              <a:t>الأنظمة الاقتصادية</a:t>
            </a:r>
            <a:endParaRPr lang="ar-SA" dirty="0"/>
          </a:p>
        </p:txBody>
      </p:sp>
      <p:sp>
        <p:nvSpPr>
          <p:cNvPr id="3" name="Content Placeholder 2"/>
          <p:cNvSpPr>
            <a:spLocks noGrp="1"/>
          </p:cNvSpPr>
          <p:nvPr>
            <p:ph idx="1"/>
          </p:nvPr>
        </p:nvSpPr>
        <p:spPr>
          <a:xfrm>
            <a:off x="467544" y="1628800"/>
            <a:ext cx="7239000" cy="2899704"/>
          </a:xfrm>
        </p:spPr>
        <p:txBody>
          <a:bodyPr>
            <a:normAutofit/>
          </a:bodyPr>
          <a:lstStyle/>
          <a:p>
            <a:pPr algn="justLow"/>
            <a:r>
              <a:rPr lang="ar-SA" sz="2400" dirty="0" smtClean="0">
                <a:latin typeface="Times New Roman" pitchFamily="18" charset="0"/>
                <a:cs typeface="mohammad bold art 1" pitchFamily="2" charset="-78"/>
              </a:rPr>
              <a:t>اشتهر في علم الاقتصاد ثلاثة أنظمة اقتصادية تحاول معالجة المشاكل الاقتصادية المختلفة ، وهي النظام الرأسمالي او نظام السوق الحر ، والثاني النظام الاشتراكي ، والاخير النظام المختلط الذي ينطوي النظام الاسلامي تحته</a:t>
            </a:r>
            <a:endParaRPr lang="ar-SA" sz="2400" dirty="0">
              <a:latin typeface="Times New Roman" pitchFamily="18" charset="0"/>
              <a:cs typeface="mohammad bold art 1" pitchFamily="2" charset="-78"/>
            </a:endParaRPr>
          </a:p>
        </p:txBody>
      </p:sp>
      <p:sp>
        <p:nvSpPr>
          <p:cNvPr id="4" name="Flowchart: Alternate Process 3">
            <a:hlinkClick r:id="rId2" action="ppaction://hlinksldjump"/>
          </p:cNvPr>
          <p:cNvSpPr/>
          <p:nvPr/>
        </p:nvSpPr>
        <p:spPr>
          <a:xfrm>
            <a:off x="5868144" y="3933056"/>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t>النظام </a:t>
            </a:r>
            <a:r>
              <a:rPr lang="ar-SA" b="1" u="sng" dirty="0" smtClean="0">
                <a:hlinkClick r:id="rId2" action="ppaction://hlinksldjump"/>
              </a:rPr>
              <a:t>الرأسمالي</a:t>
            </a:r>
            <a:endParaRPr lang="ar-SA" b="1" u="sng" dirty="0"/>
          </a:p>
        </p:txBody>
      </p:sp>
      <p:sp>
        <p:nvSpPr>
          <p:cNvPr id="5" name="Flowchart: Alternate Process 4">
            <a:hlinkClick r:id="rId3" action="ppaction://hlinksldjump"/>
          </p:cNvPr>
          <p:cNvSpPr/>
          <p:nvPr/>
        </p:nvSpPr>
        <p:spPr>
          <a:xfrm>
            <a:off x="395536" y="3861048"/>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t>النظام المختلط</a:t>
            </a:r>
          </a:p>
        </p:txBody>
      </p:sp>
      <p:sp>
        <p:nvSpPr>
          <p:cNvPr id="6" name="Flowchart: Alternate Process 5">
            <a:hlinkClick r:id="rId4" action="ppaction://hlinksldjump"/>
          </p:cNvPr>
          <p:cNvSpPr/>
          <p:nvPr/>
        </p:nvSpPr>
        <p:spPr>
          <a:xfrm>
            <a:off x="3059832" y="4509120"/>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u="sng" dirty="0" smtClean="0"/>
              <a:t>النظام الاشتراكي</a:t>
            </a:r>
            <a:endParaRPr lang="ar-SA" b="1" u="sng" dirty="0"/>
          </a:p>
        </p:txBody>
      </p:sp>
      <p:sp>
        <p:nvSpPr>
          <p:cNvPr id="8" name="Action Button: Home 7">
            <a:hlinkClick r:id="" action="ppaction://hlinkshowjump?jump=firstslide" highlightClick="1"/>
          </p:cNvPr>
          <p:cNvSpPr/>
          <p:nvPr/>
        </p:nvSpPr>
        <p:spPr>
          <a:xfrm>
            <a:off x="251520" y="5733256"/>
            <a:ext cx="864096" cy="93610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النظام الرأسمالي </a:t>
            </a:r>
            <a:br>
              <a:rPr lang="ar-SA" dirty="0" smtClean="0"/>
            </a:br>
            <a:r>
              <a:rPr lang="ar-SA" dirty="0" smtClean="0"/>
              <a:t>( اقتصاد السوق الحر) </a:t>
            </a:r>
            <a:endParaRPr lang="ar-SA" dirty="0"/>
          </a:p>
        </p:txBody>
      </p:sp>
      <p:sp>
        <p:nvSpPr>
          <p:cNvPr id="3" name="Content Placeholder 2"/>
          <p:cNvSpPr>
            <a:spLocks noGrp="1"/>
          </p:cNvSpPr>
          <p:nvPr>
            <p:ph idx="1"/>
          </p:nvPr>
        </p:nvSpPr>
        <p:spPr>
          <a:xfrm>
            <a:off x="467544" y="1844824"/>
            <a:ext cx="7239000" cy="4846320"/>
          </a:xfrm>
        </p:spPr>
        <p:txBody>
          <a:bodyPr/>
          <a:lstStyle/>
          <a:p>
            <a:pPr>
              <a:buNone/>
            </a:pPr>
            <a:r>
              <a:rPr lang="ar-SA" dirty="0" smtClean="0">
                <a:latin typeface="Times New Roman" pitchFamily="18" charset="0"/>
                <a:cs typeface="Times New Roman" pitchFamily="18" charset="0"/>
              </a:rPr>
              <a:t/>
            </a:r>
            <a:br>
              <a:rPr lang="ar-SA" dirty="0" smtClean="0">
                <a:latin typeface="Times New Roman" pitchFamily="18" charset="0"/>
                <a:cs typeface="Times New Roman" pitchFamily="18" charset="0"/>
              </a:rPr>
            </a:br>
            <a:endParaRPr lang="ar-SA" dirty="0">
              <a:latin typeface="Times New Roman" pitchFamily="18" charset="0"/>
              <a:cs typeface="Times New Roman" pitchFamily="18" charset="0"/>
            </a:endParaRPr>
          </a:p>
        </p:txBody>
      </p:sp>
      <p:sp>
        <p:nvSpPr>
          <p:cNvPr id="5" name="Rectangle 4">
            <a:hlinkClick r:id="rId2" action="ppaction://hlinksldjump"/>
          </p:cNvPr>
          <p:cNvSpPr/>
          <p:nvPr/>
        </p:nvSpPr>
        <p:spPr>
          <a:xfrm>
            <a:off x="5436096" y="16288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smtClean="0">
                <a:latin typeface="Times New Roman" pitchFamily="18" charset="0"/>
                <a:cs typeface="Times New Roman" pitchFamily="18" charset="0"/>
              </a:rPr>
              <a:t>تعريفه</a:t>
            </a:r>
            <a:endParaRPr lang="ar-SA" sz="3200" b="1" u="sng" dirty="0">
              <a:latin typeface="Times New Roman" pitchFamily="18" charset="0"/>
              <a:cs typeface="Times New Roman" pitchFamily="18" charset="0"/>
            </a:endParaRPr>
          </a:p>
        </p:txBody>
      </p:sp>
      <p:sp>
        <p:nvSpPr>
          <p:cNvPr id="6" name="Rectangle 5">
            <a:hlinkClick r:id="rId3" action="ppaction://hlinksldjump"/>
          </p:cNvPr>
          <p:cNvSpPr/>
          <p:nvPr/>
        </p:nvSpPr>
        <p:spPr>
          <a:xfrm>
            <a:off x="3707904" y="2492896"/>
            <a:ext cx="2448272" cy="1080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3200" b="1" u="sng" dirty="0">
                <a:latin typeface="Times New Roman" pitchFamily="18" charset="0"/>
                <a:cs typeface="Times New Roman" pitchFamily="18" charset="0"/>
              </a:rPr>
              <a:t>نشأته</a:t>
            </a:r>
          </a:p>
        </p:txBody>
      </p:sp>
      <p:sp>
        <p:nvSpPr>
          <p:cNvPr id="7" name="Rectangle 6">
            <a:hlinkClick r:id="rId4" action="ppaction://hlinksldjump"/>
          </p:cNvPr>
          <p:cNvSpPr/>
          <p:nvPr/>
        </p:nvSpPr>
        <p:spPr>
          <a:xfrm>
            <a:off x="2195736" y="34290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الأسس والخصائص</a:t>
            </a:r>
          </a:p>
        </p:txBody>
      </p:sp>
      <p:sp>
        <p:nvSpPr>
          <p:cNvPr id="8" name="Rectangle 7">
            <a:hlinkClick r:id="rId5" action="ppaction://hlinksldjump"/>
          </p:cNvPr>
          <p:cNvSpPr/>
          <p:nvPr/>
        </p:nvSpPr>
        <p:spPr>
          <a:xfrm>
            <a:off x="539552" y="4437112"/>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المساوئ</a:t>
            </a:r>
          </a:p>
        </p:txBody>
      </p:sp>
      <p:sp>
        <p:nvSpPr>
          <p:cNvPr id="10" name="Oval 9">
            <a:hlinkClick r:id="rId5" action="ppaction://hlinksldjump"/>
          </p:cNvPr>
          <p:cNvSpPr/>
          <p:nvPr/>
        </p:nvSpPr>
        <p:spPr>
          <a:xfrm>
            <a:off x="395536" y="2348880"/>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u="sng" dirty="0" smtClean="0">
                <a:latin typeface="Times New Roman" pitchFamily="18" charset="0"/>
                <a:cs typeface="Times New Roman" pitchFamily="18" charset="0"/>
              </a:rPr>
              <a:t>الجذور الفكرية </a:t>
            </a:r>
          </a:p>
          <a:p>
            <a:pPr algn="ctr"/>
            <a:r>
              <a:rPr lang="ar-SA" sz="2000" b="1" u="sng" dirty="0" smtClean="0">
                <a:latin typeface="Times New Roman" pitchFamily="18" charset="0"/>
                <a:cs typeface="Times New Roman" pitchFamily="18" charset="0"/>
              </a:rPr>
              <a:t>والعقائدية</a:t>
            </a:r>
            <a:endParaRPr lang="ar-SA" sz="2000" b="1" u="sng" dirty="0">
              <a:latin typeface="Times New Roman" pitchFamily="18" charset="0"/>
              <a:cs typeface="Times New Roman" pitchFamily="18" charset="0"/>
            </a:endParaRPr>
          </a:p>
        </p:txBody>
      </p:sp>
      <p:pic>
        <p:nvPicPr>
          <p:cNvPr id="12" name="Picture 2" descr="http://www.elshaab.org/articles_images/24_02_2012_1097056898_737365.jpg"/>
          <p:cNvPicPr>
            <a:picLocks noChangeAspect="1" noChangeArrowheads="1"/>
          </p:cNvPicPr>
          <p:nvPr/>
        </p:nvPicPr>
        <p:blipFill>
          <a:blip r:embed="rId6" cstate="print"/>
          <a:srcRect/>
          <a:stretch>
            <a:fillRect/>
          </a:stretch>
        </p:blipFill>
        <p:spPr bwMode="auto">
          <a:xfrm>
            <a:off x="5364088" y="3717032"/>
            <a:ext cx="2190750" cy="288032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Effect transition="in" filter="fade">
                                      <p:cBhvr>
                                        <p:cTn id="35" dur="2000"/>
                                        <p:tgtEl>
                                          <p:spTgt spid="8">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20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Effect transition="in" filter="fade">
                                      <p:cBhvr>
                                        <p:cTn id="45" dur="2000"/>
                                        <p:tgtEl>
                                          <p:spTgt spid="10">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20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allAtOnce" animBg="1"/>
      <p:bldP spid="8" grpId="0" build="p" animBg="1"/>
      <p:bldP spid="1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074704" y="3169704"/>
            <a:ext cx="7239000" cy="899592"/>
          </a:xfrm>
        </p:spPr>
        <p:txBody>
          <a:bodyPr>
            <a:normAutofit fontScale="90000"/>
          </a:bodyPr>
          <a:lstStyle/>
          <a:p>
            <a:pPr algn="ctr"/>
            <a:r>
              <a:rPr lang="ar-SA" dirty="0" smtClean="0"/>
              <a:t>النظام الرأسمالي </a:t>
            </a:r>
            <a:br>
              <a:rPr lang="ar-SA" dirty="0" smtClean="0"/>
            </a:br>
            <a:r>
              <a:rPr lang="ar-SA" dirty="0" smtClean="0"/>
              <a:t>( اقتصاد السوق الحر) </a:t>
            </a:r>
            <a:endParaRPr lang="ar-SA" dirty="0"/>
          </a:p>
        </p:txBody>
      </p:sp>
      <p:sp>
        <p:nvSpPr>
          <p:cNvPr id="3" name="Content Placeholder 2"/>
          <p:cNvSpPr>
            <a:spLocks noGrp="1"/>
          </p:cNvSpPr>
          <p:nvPr>
            <p:ph idx="1"/>
          </p:nvPr>
        </p:nvSpPr>
        <p:spPr>
          <a:xfrm>
            <a:off x="467544" y="260648"/>
            <a:ext cx="7239000" cy="6430496"/>
          </a:xfrm>
        </p:spPr>
        <p:txBody>
          <a:bodyPr>
            <a:noAutofit/>
          </a:bodyPr>
          <a:lstStyle/>
          <a:p>
            <a:pPr algn="justLow"/>
            <a:r>
              <a:rPr lang="ar-SA" dirty="0" smtClean="0">
                <a:latin typeface="Times New Roman" pitchFamily="18" charset="0"/>
                <a:cs typeface="mohammad bold art 1" pitchFamily="2" charset="-78"/>
              </a:rPr>
              <a:t>الرأسمالية نظام اقتصادي ذو فلسفة اجتماعية وسياسية يقوم على أساس تنمية الملكية الفردية والمحافظة عليها، متوسعاً في مفهوم الحرية. يزداد أهمية مفهوم الملكية الفردية في الموارد النادرة حيث يفتح السوق المنافسة الصرفة بين الأفراد لاستغلالها بكفاءة.</a:t>
            </a:r>
          </a:p>
          <a:p>
            <a:pPr algn="justLow"/>
            <a:r>
              <a:rPr lang="ar-SA" dirty="0" smtClean="0">
                <a:latin typeface="Times New Roman" pitchFamily="18" charset="0"/>
                <a:cs typeface="mohammad bold art 1" pitchFamily="2" charset="-78"/>
              </a:rPr>
              <a:t> بما ان الرأسمالية تعزز الملكية الفردية، فأنها تقلص الملكية العامة، ويوصف دور الحكومة فيه على انه دور رقابي فقط. بيد أن الاقتصادي البريطاني جون </a:t>
            </a:r>
            <a:r>
              <a:rPr lang="ar-SA" dirty="0" err="1" smtClean="0">
                <a:latin typeface="Times New Roman" pitchFamily="18" charset="0"/>
                <a:cs typeface="mohammad bold art 1" pitchFamily="2" charset="-78"/>
              </a:rPr>
              <a:t>كينياس</a:t>
            </a:r>
            <a:r>
              <a:rPr lang="ar-SA" dirty="0" smtClean="0">
                <a:latin typeface="Times New Roman" pitchFamily="18" charset="0"/>
                <a:cs typeface="mohammad bold art 1" pitchFamily="2" charset="-78"/>
              </a:rPr>
              <a:t> قد جاء </a:t>
            </a:r>
            <a:r>
              <a:rPr lang="ar-SA" dirty="0" err="1" smtClean="0">
                <a:latin typeface="Times New Roman" pitchFamily="18" charset="0"/>
                <a:cs typeface="mohammad bold art 1" pitchFamily="2" charset="-78"/>
              </a:rPr>
              <a:t>بنظربته</a:t>
            </a:r>
            <a:r>
              <a:rPr lang="ar-SA" dirty="0" smtClean="0">
                <a:latin typeface="Times New Roman" pitchFamily="18" charset="0"/>
                <a:cs typeface="mohammad bold art 1" pitchFamily="2" charset="-78"/>
              </a:rPr>
              <a:t> الاقتصادية المنسوبة إليه في منتصف الثلاثينات اقترح فيها أن الاقتصاد الرأسمالي غير قادر على حل مشاكله بنفسه كما في النظرية الكلاسيكية، بل أن هناك أوقات كساد اقتصادي (كالكساد الاقتصادي في امريكا فالثلاثينات والحالي) .</a:t>
            </a:r>
            <a:endParaRPr lang="ar-SA" dirty="0">
              <a:latin typeface="Times New Roman" pitchFamily="18" charset="0"/>
              <a:cs typeface="mohammad bold art 1" pitchFamily="2" charset="-78"/>
            </a:endParaRPr>
          </a:p>
        </p:txBody>
      </p:sp>
      <p:sp>
        <p:nvSpPr>
          <p:cNvPr id="4" name="Left Arrow 3">
            <a:hlinkClick r:id="rId2" action="ppaction://hlinksldjump"/>
          </p:cNvPr>
          <p:cNvSpPr/>
          <p:nvPr/>
        </p:nvSpPr>
        <p:spPr>
          <a:xfrm>
            <a:off x="0" y="5949280"/>
            <a:ext cx="1296144" cy="908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pPr algn="ctr"/>
            <a:r>
              <a:rPr lang="ar-SA" dirty="0" smtClean="0"/>
              <a:t>نشأته</a:t>
            </a:r>
            <a:endParaRPr lang="ar-SA" dirty="0"/>
          </a:p>
        </p:txBody>
      </p:sp>
      <p:sp>
        <p:nvSpPr>
          <p:cNvPr id="3" name="Content Placeholder 2"/>
          <p:cNvSpPr>
            <a:spLocks noGrp="1"/>
          </p:cNvSpPr>
          <p:nvPr>
            <p:ph idx="1"/>
          </p:nvPr>
        </p:nvSpPr>
        <p:spPr>
          <a:xfrm>
            <a:off x="2555776" y="1268760"/>
            <a:ext cx="5544616" cy="5589240"/>
          </a:xfrm>
        </p:spPr>
        <p:txBody>
          <a:bodyPr>
            <a:noAutofit/>
          </a:bodyPr>
          <a:lstStyle/>
          <a:p>
            <a:pPr algn="justLow"/>
            <a:r>
              <a:rPr lang="ar-SA" sz="2200" dirty="0" smtClean="0">
                <a:cs typeface="mohammad bold art 1" pitchFamily="2" charset="-78"/>
              </a:rPr>
              <a:t>كانت أوروبا محكومة بنظام الإمبراطورية الرومانية التي ورثها النظام الإقطاعي.</a:t>
            </a:r>
          </a:p>
          <a:p>
            <a:pPr algn="justLow"/>
            <a:r>
              <a:rPr lang="ar-SA" sz="2200" dirty="0" smtClean="0">
                <a:cs typeface="mohammad bold art 1" pitchFamily="2" charset="-78"/>
              </a:rPr>
              <a:t>لقد ظهرت ما بين القرن الرابع عشر والسادس عشر الطبقة البورجوازية تالية لمرحلة الإِقطاع ومتداخلة معها.</a:t>
            </a:r>
          </a:p>
          <a:p>
            <a:pPr algn="justLow"/>
            <a:r>
              <a:rPr lang="ar-SA" sz="2200" dirty="0" smtClean="0">
                <a:cs typeface="mohammad bold art 1" pitchFamily="2" charset="-78"/>
              </a:rPr>
              <a:t>تلت مرحلة البورجوازية مرحلة الرأسمالية وذلك منذ بداية القرن السادس عشر ولكن بشكل متدرج.</a:t>
            </a:r>
          </a:p>
          <a:p>
            <a:pPr algn="justLow"/>
            <a:r>
              <a:rPr lang="ar-SA" sz="2200" dirty="0" smtClean="0">
                <a:cs typeface="mohammad bold art 1" pitchFamily="2" charset="-78"/>
              </a:rPr>
              <a:t>فلقد ظهرت أولاً الدعوة إلى الحرية وكذلك الدعوة إلى إنشاء القوميات </a:t>
            </a:r>
            <a:r>
              <a:rPr lang="ar-SA" sz="2200" dirty="0" err="1" smtClean="0">
                <a:cs typeface="mohammad bold art 1" pitchFamily="2" charset="-78"/>
              </a:rPr>
              <a:t>اللادينيه</a:t>
            </a:r>
            <a:r>
              <a:rPr lang="ar-SA" sz="2200" dirty="0" smtClean="0">
                <a:cs typeface="mohammad bold art 1" pitchFamily="2" charset="-78"/>
              </a:rPr>
              <a:t> والدعوة إلى تقليص ظل البابا الروحي.</a:t>
            </a:r>
          </a:p>
          <a:p>
            <a:pPr algn="justLow"/>
            <a:r>
              <a:rPr lang="ar-SA" sz="2200" dirty="0" smtClean="0">
                <a:cs typeface="mohammad bold art 1" pitchFamily="2" charset="-78"/>
              </a:rPr>
              <a:t>ظهر المذهب الحر (الطبيعي) في النصف الثاني من القرن الثامن عشر في فرنسا حيث ظهر الطبيعيون.</a:t>
            </a:r>
          </a:p>
          <a:p>
            <a:pPr algn="justLow"/>
            <a:endParaRPr lang="ar-SA" sz="2200" dirty="0">
              <a:cs typeface="mohammad bold art 1" pitchFamily="2" charset="-78"/>
            </a:endParaRPr>
          </a:p>
        </p:txBody>
      </p:sp>
      <p:pic>
        <p:nvPicPr>
          <p:cNvPr id="30724" name="Picture 4" descr="http://t1.gstatic.com/images?q=tbn:ANd9GcQhPc6mVtDvLaqcQuXbPCpGw6eEBRcXHZ2pYxHbMDA4qNhkLX8wuA"/>
          <p:cNvPicPr>
            <a:picLocks noChangeAspect="1" noChangeArrowheads="1"/>
          </p:cNvPicPr>
          <p:nvPr/>
        </p:nvPicPr>
        <p:blipFill>
          <a:blip r:embed="rId2" cstate="print"/>
          <a:srcRect/>
          <a:stretch>
            <a:fillRect/>
          </a:stretch>
        </p:blipFill>
        <p:spPr bwMode="auto">
          <a:xfrm>
            <a:off x="179512" y="1340768"/>
            <a:ext cx="2143125" cy="4752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أ‌) قانون العرض والطلب </a:t>
            </a:r>
            <a:br>
              <a:rPr lang="ar-SA" dirty="0" smtClean="0"/>
            </a:br>
            <a:r>
              <a:rPr lang="ar-SA" dirty="0" smtClean="0"/>
              <a:t> عدم تدخل الحكومة في السوق :</a:t>
            </a:r>
            <a:endParaRPr lang="ar-SA" dirty="0"/>
          </a:p>
        </p:txBody>
      </p:sp>
      <p:sp>
        <p:nvSpPr>
          <p:cNvPr id="3" name="Content Placeholder 2"/>
          <p:cNvSpPr>
            <a:spLocks noGrp="1"/>
          </p:cNvSpPr>
          <p:nvPr>
            <p:ph idx="1"/>
          </p:nvPr>
        </p:nvSpPr>
        <p:spPr>
          <a:xfrm>
            <a:off x="457200" y="1609416"/>
            <a:ext cx="7239000" cy="3862596"/>
          </a:xfrm>
        </p:spPr>
        <p:txBody>
          <a:bodyPr wrap="square">
            <a:spAutoFit/>
          </a:bodyPr>
          <a:lstStyle/>
          <a:p>
            <a:pPr marL="0" algn="justLow"/>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ففي النظام الرأسمالي او السوق الحر يترك أمر الانتاج والبيع والشراء للمستهلك والمنتج دون اي تدخل للحكومة في تحديد خطوط الانتاج والبيع ، وعدم تدخلها كذلك في تحديد اسعار السلع او انواع السلع. وينحصر دور الحكومة في الرقابة للتأكد من التزام الجميع بالقواعد القانونية العامة أهمها استمرار المنافسة فيما بين المنتجين .</a:t>
            </a:r>
          </a:p>
          <a:p>
            <a:pPr marL="0" algn="justLow"/>
            <a:r>
              <a:rPr lang="ar-SA" sz="2400" dirty="0" smtClean="0">
                <a:latin typeface="Arial" pitchFamily="34" charset="0"/>
                <a:cs typeface="mohammad bold art 1" pitchFamily="2" charset="-78"/>
              </a:rPr>
              <a:t>كذلك ينحصر دور الحكومة في انتاج سلع معينة محرومة، وإلزام شروط محددة في السلع المنتجة مثل منع انتاج وبيع المخدرات، وشروط السلامة في السيارات وغيرها.</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ب)المستهلك حر </a:t>
            </a:r>
            <a:endParaRPr lang="ar-SA" dirty="0"/>
          </a:p>
        </p:txBody>
      </p:sp>
      <p:sp>
        <p:nvSpPr>
          <p:cNvPr id="3" name="Content Placeholder 2"/>
          <p:cNvSpPr>
            <a:spLocks noGrp="1"/>
          </p:cNvSpPr>
          <p:nvPr>
            <p:ph idx="1"/>
          </p:nvPr>
        </p:nvSpPr>
        <p:spPr>
          <a:xfrm>
            <a:off x="3203848" y="1687448"/>
            <a:ext cx="4492352" cy="4708981"/>
          </a:xfrm>
        </p:spPr>
        <p:txBody>
          <a:bodyPr vert="horz" wrap="square">
            <a:spAutoFit/>
          </a:bodyPr>
          <a:lstStyle/>
          <a:p>
            <a:pPr marL="0" algn="justLow">
              <a:lnSpc>
                <a:spcPct val="150000"/>
              </a:lnSpc>
              <a:buNone/>
            </a:pPr>
            <a:r>
              <a:rPr lang="ar-SA" sz="2000" dirty="0" smtClean="0">
                <a:latin typeface="Arial" pitchFamily="34" charset="0"/>
                <a:cs typeface="mohammad bold art 1" pitchFamily="2" charset="-78"/>
              </a:rPr>
              <a:t>لأنه يعتبر جزءا اساسيا في السوق والعملية الاقتصادية التي تحاول كما قلنا في البداية بايجاد افضل الحلول للمشكلة الاقتصادية ، فان رغبات ونمط الاستهلاك الذي يرغب فيه متروك له لكي يختاره ويسعى لتحقيقة ، فللكل له مطلق الحرية في اختيار نوعية السلع والكمية التي يطلبها ، والفترة الزمنية التي يرغب في اقتناء السلعة فيها .</a:t>
            </a:r>
          </a:p>
          <a:p>
            <a:pPr marL="0" algn="justLow">
              <a:lnSpc>
                <a:spcPct val="150000"/>
              </a:lnSpc>
              <a:buNone/>
            </a:pPr>
            <a:r>
              <a:rPr lang="ar-SA" sz="2000" dirty="0" smtClean="0">
                <a:latin typeface="Arial" pitchFamily="34" charset="0"/>
                <a:cs typeface="mohammad bold art 1" pitchFamily="2" charset="-78"/>
              </a:rPr>
              <a:t> أي انه ليس هناك أي تأثير إجباري على سلوك المستهلك في السوق.</a:t>
            </a:r>
          </a:p>
        </p:txBody>
      </p:sp>
      <p:pic>
        <p:nvPicPr>
          <p:cNvPr id="28674" name="Picture 2" descr="http://3.bp.blogspot.com/-gz48Oh6EN9I/TWQ3y5KdYqI/AAAAAAAAAf8/wE6jpOWc2Uw/s400/managment.gif"/>
          <p:cNvPicPr>
            <a:picLocks noChangeAspect="1" noChangeArrowheads="1"/>
          </p:cNvPicPr>
          <p:nvPr/>
        </p:nvPicPr>
        <p:blipFill>
          <a:blip r:embed="rId2" cstate="print"/>
          <a:srcRect/>
          <a:stretch>
            <a:fillRect/>
          </a:stretch>
        </p:blipFill>
        <p:spPr bwMode="auto">
          <a:xfrm>
            <a:off x="251520" y="1844824"/>
            <a:ext cx="2933700" cy="432048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239000" cy="1143000"/>
          </a:xfrm>
        </p:spPr>
        <p:txBody>
          <a:bodyPr>
            <a:normAutofit fontScale="90000"/>
          </a:bodyPr>
          <a:lstStyle/>
          <a:p>
            <a:r>
              <a:rPr lang="ar-SA" dirty="0" err="1" smtClean="0"/>
              <a:t>جـ</a:t>
            </a:r>
            <a:r>
              <a:rPr lang="ar-SA" dirty="0" smtClean="0"/>
              <a:t>)المنافسة الحرة ، وحرية الانتاج :</a:t>
            </a:r>
            <a:endParaRPr lang="ar-SA" dirty="0"/>
          </a:p>
        </p:txBody>
      </p:sp>
      <p:sp>
        <p:nvSpPr>
          <p:cNvPr id="3" name="Content Placeholder 2"/>
          <p:cNvSpPr>
            <a:spLocks noGrp="1"/>
          </p:cNvSpPr>
          <p:nvPr>
            <p:ph idx="1"/>
          </p:nvPr>
        </p:nvSpPr>
        <p:spPr>
          <a:xfrm>
            <a:off x="2915816" y="1412777"/>
            <a:ext cx="5184576" cy="5078313"/>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يمتاز النظام الرأسمالي بكثرة وتعدد المنتجين مع صغر حجم كل منتج في جانب الانتاج ، اي انه لا يمكن ان يكون للمنتج دور مهيمن على التاثير في عملية الانتاج والتحكم بالوحدات التي يتم عرضها في السوق ومن ثم مستوى السعر . إلا أنه من حق المنتج أن يقوم بإنتاج أي سلعة يرغب في إنتاجها وبالكمية التي يريدها ، أو حتى الامتناع عن انتاج سلعة معينة.</a:t>
            </a:r>
          </a:p>
        </p:txBody>
      </p:sp>
      <p:pic>
        <p:nvPicPr>
          <p:cNvPr id="27650" name="Picture 2" descr="http://t2.gstatic.com/images?q=tbn:ANd9GcRg9ZmOQlJmdn7ZPDN8Qu4A79g81BdKIMjscuIfSd1GJzQvuwkeBg"/>
          <p:cNvPicPr>
            <a:picLocks noChangeAspect="1" noChangeArrowheads="1"/>
          </p:cNvPicPr>
          <p:nvPr/>
        </p:nvPicPr>
        <p:blipFill>
          <a:blip r:embed="rId2" cstate="print"/>
          <a:srcRect/>
          <a:stretch>
            <a:fillRect/>
          </a:stretch>
        </p:blipFill>
        <p:spPr bwMode="auto">
          <a:xfrm>
            <a:off x="251520" y="1556792"/>
            <a:ext cx="2609528" cy="4653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err="1" smtClean="0"/>
              <a:t>دـ</a:t>
            </a:r>
            <a:r>
              <a:rPr lang="ar-SA" dirty="0" smtClean="0"/>
              <a:t>)حماية الملكية الخاصة</a:t>
            </a:r>
            <a:endParaRPr lang="ar-SA" dirty="0"/>
          </a:p>
        </p:txBody>
      </p:sp>
      <p:sp>
        <p:nvSpPr>
          <p:cNvPr id="3" name="Content Placeholder 2"/>
          <p:cNvSpPr>
            <a:spLocks noGrp="1"/>
          </p:cNvSpPr>
          <p:nvPr>
            <p:ph idx="1"/>
          </p:nvPr>
        </p:nvSpPr>
        <p:spPr>
          <a:xfrm>
            <a:off x="457200" y="1609416"/>
            <a:ext cx="7239000" cy="3370153"/>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في النظام الرأسمالي تكون الملكية ونقل الملكية من شخص لاخر على اي شكل وفي اي وقت عملية حرة لا تتدخل فيها الحكومة ، فالمنتج او الفرد له مطلق الحرية في الانفراد او المشاركة مع الاخرين في كل ما يملكه من موارد انتاج أو سلع او خدمات ، سواء كانت رأسمالية او استهلاكية.</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مساوئ النظام الرأس مالي</a:t>
            </a:r>
            <a:endParaRPr lang="ar-SA" dirty="0"/>
          </a:p>
        </p:txBody>
      </p:sp>
      <p:sp>
        <p:nvSpPr>
          <p:cNvPr id="3" name="Content Placeholder 2"/>
          <p:cNvSpPr>
            <a:spLocks noGrp="1"/>
          </p:cNvSpPr>
          <p:nvPr>
            <p:ph idx="1"/>
          </p:nvPr>
        </p:nvSpPr>
        <p:spPr/>
        <p:txBody>
          <a:bodyPr>
            <a:normAutofit lnSpcReduction="10000"/>
          </a:bodyPr>
          <a:lstStyle/>
          <a:p>
            <a:pPr algn="justLow"/>
            <a:r>
              <a:rPr lang="ar-SA" dirty="0" smtClean="0">
                <a:latin typeface="Times New Roman" pitchFamily="18" charset="0"/>
                <a:cs typeface="mohammad bold art 1" pitchFamily="2" charset="-78"/>
              </a:rPr>
              <a:t>في بداية عهد تطبيق النظام الرأسمالي أسفر عن بعض العيوب بسبب صعوبة توفر الشروط المطلوبة ليكون نظام مثالي.</a:t>
            </a:r>
          </a:p>
          <a:p>
            <a:pPr algn="justLow"/>
            <a:r>
              <a:rPr lang="ar-SA" dirty="0" smtClean="0">
                <a:latin typeface="Times New Roman" pitchFamily="18" charset="0"/>
                <a:cs typeface="mohammad bold art 1" pitchFamily="2" charset="-78"/>
              </a:rPr>
              <a:t> فلم يستطيع هذا النظام في حينها من عمل موازنة بين المنتج والمستهلك في ظل أن هناك من احتكر السوق واستطاع أن يتحكم بسعر المنتج </a:t>
            </a:r>
          </a:p>
          <a:p>
            <a:pPr algn="justLow"/>
            <a:r>
              <a:rPr lang="ar-SA" dirty="0" smtClean="0">
                <a:latin typeface="Times New Roman" pitchFamily="18" charset="0"/>
                <a:cs typeface="mohammad bold art 1" pitchFamily="2" charset="-78"/>
              </a:rPr>
              <a:t>مما اضطر بالمستهلك بالرغم من مرونة هذا النظام التي جعله قابل لأي تعديل مع مرور الوقت لهذا حقق النجاح المطلوب منه وذلك خلافا للنظام الاشتراكي وهنا سوف نستعرض المزيد كم عيوب هذا النظام. </a:t>
            </a:r>
            <a:br>
              <a:rPr lang="ar-SA" dirty="0" smtClean="0">
                <a:latin typeface="Times New Roman" pitchFamily="18" charset="0"/>
                <a:cs typeface="mohammad bold art 1" pitchFamily="2" charset="-78"/>
              </a:rPr>
            </a:br>
            <a:r>
              <a:rPr lang="ar-SA" dirty="0" smtClean="0">
                <a:latin typeface="Times New Roman" pitchFamily="18" charset="0"/>
                <a:cs typeface="mohammad bold art 1" pitchFamily="2" charset="-78"/>
              </a:rPr>
              <a:t/>
            </a:r>
            <a:br>
              <a:rPr lang="ar-SA" dirty="0" smtClean="0">
                <a:latin typeface="Times New Roman" pitchFamily="18" charset="0"/>
                <a:cs typeface="mohammad bold art 1" pitchFamily="2" charset="-78"/>
              </a:rPr>
            </a:br>
            <a:endParaRPr lang="ar-SA" dirty="0">
              <a:latin typeface="Times New Roman" pitchFamily="18"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(1) الاحتكار</a:t>
            </a:r>
            <a:endParaRPr lang="ar-SA" dirty="0"/>
          </a:p>
        </p:txBody>
      </p:sp>
      <p:sp>
        <p:nvSpPr>
          <p:cNvPr id="3" name="Content Placeholder 2"/>
          <p:cNvSpPr>
            <a:spLocks noGrp="1"/>
          </p:cNvSpPr>
          <p:nvPr>
            <p:ph idx="1"/>
          </p:nvPr>
        </p:nvSpPr>
        <p:spPr>
          <a:xfrm>
            <a:off x="457200" y="1634024"/>
            <a:ext cx="7239000" cy="3370153"/>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وهو أن تقوم جهة واحده فقط بإنتاج سلعه معينه بحيث لا يسمح لأي جهة أخرى أن تدخل منافسه بنفس المنتج بحيث يسهل السيطرة على هذا المنتج لهذه الجهة ويفقد مما يفقد جهاز الثمن قيمته في هذه النقطة مما يجعل المستهلك تحت رحمة هذه الفئة.</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320040"/>
            <a:ext cx="3628256" cy="1143000"/>
          </a:xfrm>
        </p:spPr>
        <p:txBody>
          <a:bodyPr/>
          <a:lstStyle/>
          <a:p>
            <a:pPr algn="ctr"/>
            <a:r>
              <a:rPr lang="ar-SA" dirty="0" smtClean="0"/>
              <a:t>الثورة والاقتصاد</a:t>
            </a:r>
            <a:endParaRPr lang="ar-SA" dirty="0"/>
          </a:p>
        </p:txBody>
      </p:sp>
      <p:sp>
        <p:nvSpPr>
          <p:cNvPr id="3" name="Content Placeholder 2"/>
          <p:cNvSpPr>
            <a:spLocks noGrp="1"/>
          </p:cNvSpPr>
          <p:nvPr>
            <p:ph idx="1"/>
          </p:nvPr>
        </p:nvSpPr>
        <p:spPr>
          <a:xfrm>
            <a:off x="3203848" y="1842424"/>
            <a:ext cx="4968552" cy="4682920"/>
          </a:xfrm>
        </p:spPr>
        <p:txBody>
          <a:bodyPr>
            <a:normAutofit fontScale="70000" lnSpcReduction="20000"/>
          </a:bodyPr>
          <a:lstStyle/>
          <a:p>
            <a:pPr algn="justLow">
              <a:lnSpc>
                <a:spcPct val="170000"/>
              </a:lnSpc>
            </a:pPr>
            <a:r>
              <a:rPr lang="ar-SA" dirty="0" smtClean="0">
                <a:latin typeface="Times New Roman" pitchFamily="18" charset="0"/>
                <a:cs typeface="mohammad bold art 1" pitchFamily="2" charset="-78"/>
              </a:rPr>
              <a:t> </a:t>
            </a:r>
            <a:r>
              <a:rPr lang="ar-SA" sz="3800" dirty="0" smtClean="0">
                <a:latin typeface="Times New Roman" pitchFamily="18" charset="0"/>
                <a:cs typeface="mohammad bold art 1" pitchFamily="2" charset="-78"/>
              </a:rPr>
              <a:t>مرت البشرية على مر التاريخ بتحولات عدة انتقلت خلالها من الثورة الزراعية التي نقلت الإنسان من مرحلة الصيد والرعي إلى مرحلة الاستقرار .</a:t>
            </a:r>
          </a:p>
          <a:p>
            <a:pPr algn="justLow">
              <a:lnSpc>
                <a:spcPct val="170000"/>
              </a:lnSpc>
            </a:pPr>
            <a:r>
              <a:rPr lang="ar-SA" sz="3800" dirty="0" smtClean="0">
                <a:latin typeface="Times New Roman" pitchFamily="18" charset="0"/>
                <a:cs typeface="mohammad bold art 1" pitchFamily="2" charset="-78"/>
              </a:rPr>
              <a:t>الثورة الصناعية في القرن الثامن عشر التي نقلت الإنسان من الزراعة والحرف اليدوية إلى الإنتاج الصناعي الوفير.</a:t>
            </a:r>
          </a:p>
          <a:p>
            <a:pPr algn="justLow">
              <a:lnSpc>
                <a:spcPct val="170000"/>
              </a:lnSpc>
            </a:pPr>
            <a:r>
              <a:rPr lang="ar-SA" sz="3800" dirty="0" smtClean="0">
                <a:latin typeface="Times New Roman" pitchFamily="18" charset="0"/>
                <a:cs typeface="mohammad bold art 1" pitchFamily="2" charset="-78"/>
              </a:rPr>
              <a:t>الثورة التقنية في منتصف القرن العشرين التي لا تزال مستمرة حتى الآن . </a:t>
            </a:r>
            <a:endParaRPr lang="ar-SA" sz="3800" dirty="0">
              <a:latin typeface="Times New Roman" pitchFamily="18" charset="0"/>
              <a:cs typeface="mohammad bold art 1" pitchFamily="2" charset="-78"/>
            </a:endParaRPr>
          </a:p>
        </p:txBody>
      </p:sp>
      <p:pic>
        <p:nvPicPr>
          <p:cNvPr id="4" name="Picture 2" descr="C:\Users\welcome\Pictures\u12061817.jpg"/>
          <p:cNvPicPr>
            <a:picLocks noChangeAspect="1" noChangeArrowheads="1"/>
          </p:cNvPicPr>
          <p:nvPr/>
        </p:nvPicPr>
        <p:blipFill>
          <a:blip r:embed="rId2" cstate="print"/>
          <a:srcRect/>
          <a:stretch>
            <a:fillRect/>
          </a:stretch>
        </p:blipFill>
        <p:spPr bwMode="auto">
          <a:xfrm>
            <a:off x="0" y="0"/>
            <a:ext cx="3131840" cy="6858000"/>
          </a:xfrm>
          <a:prstGeom prst="rect">
            <a:avLst/>
          </a:prstGeom>
          <a:noFill/>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(2) سوء توزيع الدخل والثروة</a:t>
            </a:r>
            <a:endParaRPr lang="ar-SA" dirty="0"/>
          </a:p>
        </p:txBody>
      </p:sp>
      <p:sp>
        <p:nvSpPr>
          <p:cNvPr id="3" name="Content Placeholder 2"/>
          <p:cNvSpPr>
            <a:spLocks noGrp="1"/>
          </p:cNvSpPr>
          <p:nvPr>
            <p:ph idx="1"/>
          </p:nvPr>
        </p:nvSpPr>
        <p:spPr>
          <a:xfrm>
            <a:off x="457200" y="1609416"/>
            <a:ext cx="7239000" cy="5570756"/>
          </a:xfrm>
        </p:spPr>
        <p:txBody>
          <a:bodyPr vert="horz" wrap="square">
            <a:spAutoFit/>
          </a:bodyPr>
          <a:lstStyle/>
          <a:p>
            <a:pPr marL="0" algn="justLow">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يرتكز النظام الرأسمالي على عدد من الدعائم:</a:t>
            </a:r>
          </a:p>
          <a:p>
            <a:pPr marL="0" algn="justLow">
              <a:buFontTx/>
              <a:buChar char="-"/>
            </a:pPr>
            <a:r>
              <a:rPr lang="ar-SA" sz="2400" dirty="0" smtClean="0">
                <a:latin typeface="Arial" pitchFamily="34" charset="0"/>
                <a:cs typeface="mohammad bold art 1" pitchFamily="2" charset="-78"/>
              </a:rPr>
              <a:t>أهمها الملكية الخاصة لعناصر الإنتاج ونظرًا لندرة عناصر الإنتاج بالنسبة لعدد السكان في كل دولة؛ فإنه من المشاهد أن تتركز عناصر الإنتاج في أيدي فئة قليلة من المجتمع، ويبقى جمهور المجتمع من الطبقة العاملة الكادحة،</a:t>
            </a:r>
          </a:p>
          <a:p>
            <a:pPr marL="0" algn="justLow">
              <a:buFontTx/>
              <a:buChar char="-"/>
            </a:pPr>
            <a:r>
              <a:rPr lang="ar-SA" sz="2400" dirty="0" smtClean="0">
                <a:latin typeface="Arial" pitchFamily="34" charset="0"/>
                <a:cs typeface="mohammad bold art 1" pitchFamily="2" charset="-78"/>
              </a:rPr>
              <a:t> وهكذا يربح أصحاب رؤوس الأموال من عناصر إنتاجهم مباشرة كما هو الحال بالنسبة لأصحاب الأراضي مثلاً الذين يحصلون الريع أو الإيجار أما العمال الذين لا يملكون عناصر الإنتاج فإنهم يحصلون على دخلهم مقابل المجهود الذي يبذلونه.</a:t>
            </a:r>
          </a:p>
          <a:p>
            <a:pPr marL="0" algn="justLow">
              <a:buFontTx/>
              <a:buChar char="-"/>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a:p>
            <a:pPr marL="0" algn="justLow">
              <a:buNone/>
            </a:pPr>
            <a:endParaRPr lang="ar-SA" sz="2400" dirty="0" smtClean="0">
              <a:latin typeface="Arial" pitchFamily="34"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تزايد البطالة ووجود الأزمات الدورية والتقلبات الاقتصادية</a:t>
            </a:r>
            <a:endParaRPr lang="ar-SA" dirty="0"/>
          </a:p>
        </p:txBody>
      </p:sp>
      <p:sp>
        <p:nvSpPr>
          <p:cNvPr id="3" name="Content Placeholder 2"/>
          <p:cNvSpPr>
            <a:spLocks noGrp="1"/>
          </p:cNvSpPr>
          <p:nvPr>
            <p:ph idx="1"/>
          </p:nvPr>
        </p:nvSpPr>
        <p:spPr>
          <a:xfrm>
            <a:off x="457200" y="1609416"/>
            <a:ext cx="7239000" cy="2677656"/>
          </a:xfrm>
        </p:spPr>
        <p:txBody>
          <a:bodyPr vert="horz" wrap="square">
            <a:spAutoFit/>
          </a:bodyPr>
          <a:lstStyle/>
          <a:p>
            <a:pPr marL="0" algn="justLow">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لقد ساد الاعتقاد أن جهاز الثمن في إطار من الحرية الاقتصادية، كفيل بتحقيق الاستخدام الأمثل والكامل والكفء للموارد إلا أن السير الطبيعي للنظام الرأسمالي أدى إلى ظهور البطالة، ودخول الاقتصاد في أزمات دورية متلاحقة</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p:txBody>
      </p:sp>
      <p:pic>
        <p:nvPicPr>
          <p:cNvPr id="20482" name="Picture 2" descr="http://t1.gstatic.com/images?q=tbn:ANd9GcRoV3Q1jdKku-eau8T3tbI_BJUQFEi3oInIhEv_q62llPUOO7xE"/>
          <p:cNvPicPr>
            <a:picLocks noChangeAspect="1" noChangeArrowheads="1"/>
          </p:cNvPicPr>
          <p:nvPr/>
        </p:nvPicPr>
        <p:blipFill>
          <a:blip r:embed="rId2" cstate="print"/>
          <a:srcRect/>
          <a:stretch>
            <a:fillRect/>
          </a:stretch>
        </p:blipFill>
        <p:spPr bwMode="auto">
          <a:xfrm>
            <a:off x="611560" y="3789040"/>
            <a:ext cx="7128792" cy="2736304"/>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(3) الحرية الوهمية</a:t>
            </a:r>
            <a:endParaRPr lang="ar-SA" dirty="0"/>
          </a:p>
        </p:txBody>
      </p:sp>
      <p:sp>
        <p:nvSpPr>
          <p:cNvPr id="3" name="Content Placeholder 2"/>
          <p:cNvSpPr>
            <a:spLocks noGrp="1"/>
          </p:cNvSpPr>
          <p:nvPr>
            <p:ph idx="1"/>
          </p:nvPr>
        </p:nvSpPr>
        <p:spPr>
          <a:xfrm>
            <a:off x="457200" y="1609416"/>
            <a:ext cx="7239000" cy="4601260"/>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الحرية التي افترضها أنصار المذهب الرأسمالي ليست مطلقة إذ لا تتمتع </a:t>
            </a:r>
            <a:r>
              <a:rPr lang="ar-SA" sz="2400" dirty="0" err="1" smtClean="0">
                <a:latin typeface="Arial" pitchFamily="34" charset="0"/>
                <a:cs typeface="mohammad bold art 1" pitchFamily="2" charset="-78"/>
              </a:rPr>
              <a:t>بها</a:t>
            </a:r>
            <a:r>
              <a:rPr lang="ar-SA" sz="2400" dirty="0" smtClean="0">
                <a:latin typeface="Arial" pitchFamily="34" charset="0"/>
                <a:cs typeface="mohammad bold art 1" pitchFamily="2" charset="-78"/>
              </a:rPr>
              <a:t> سوى فئة محدودة من الأفراد هي فئة ملاك عناصر الإنتاج وهذا يُنتج.</a:t>
            </a:r>
          </a:p>
          <a:p>
            <a:pPr marL="0" algn="justLow">
              <a:lnSpc>
                <a:spcPct val="150000"/>
              </a:lnSpc>
              <a:buNone/>
            </a:pPr>
            <a:r>
              <a:rPr lang="ar-SA" sz="2400" dirty="0" smtClean="0">
                <a:latin typeface="Arial" pitchFamily="34" charset="0"/>
                <a:cs typeface="mohammad bold art 1" pitchFamily="2" charset="-78"/>
              </a:rPr>
              <a:t>فحرية العمل لا يتمتع </a:t>
            </a:r>
            <a:r>
              <a:rPr lang="ar-SA" sz="2400" dirty="0" err="1" smtClean="0">
                <a:latin typeface="Arial" pitchFamily="34" charset="0"/>
                <a:cs typeface="mohammad bold art 1" pitchFamily="2" charset="-78"/>
              </a:rPr>
              <a:t>بها</a:t>
            </a:r>
            <a:r>
              <a:rPr lang="ar-SA" sz="2400" dirty="0" smtClean="0">
                <a:latin typeface="Arial" pitchFamily="34" charset="0"/>
                <a:cs typeface="mohammad bold art 1" pitchFamily="2" charset="-78"/>
              </a:rPr>
              <a:t> العامل الأجير الذي غالبًا ما يعجز عن إيجاد العمل الذي يرغب فيه وذلك بسبب اشتداد المنافسة بين الطبقة العاملة التي تكوِّن غالبية الشعب مما يجبرهم على قبول أجور منخفضة حتى لا يتعرضوا للبطالة والتشرد.</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p:txBody>
      </p:sp>
      <p:sp>
        <p:nvSpPr>
          <p:cNvPr id="4" name="Left Arrow 3">
            <a:hlinkClick r:id="rId2" action="ppaction://hlinksldjump"/>
          </p:cNvPr>
          <p:cNvSpPr/>
          <p:nvPr/>
        </p:nvSpPr>
        <p:spPr>
          <a:xfrm>
            <a:off x="0" y="5993904"/>
            <a:ext cx="1152128" cy="864096"/>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النظام الاشتراكي</a:t>
            </a:r>
            <a:br>
              <a:rPr lang="ar-SA" dirty="0" smtClean="0"/>
            </a:br>
            <a:r>
              <a:rPr lang="ar-SA" dirty="0" smtClean="0"/>
              <a:t> ( الاقتصاد المخطط مركزيا) :</a:t>
            </a:r>
            <a:endParaRPr lang="ar-SA" dirty="0"/>
          </a:p>
        </p:txBody>
      </p:sp>
      <p:sp>
        <p:nvSpPr>
          <p:cNvPr id="3" name="Content Placeholder 2"/>
          <p:cNvSpPr>
            <a:spLocks noGrp="1"/>
          </p:cNvSpPr>
          <p:nvPr>
            <p:ph idx="1"/>
          </p:nvPr>
        </p:nvSpPr>
        <p:spPr>
          <a:xfrm>
            <a:off x="467544" y="1844824"/>
            <a:ext cx="7239000" cy="4846320"/>
          </a:xfrm>
        </p:spPr>
        <p:txBody>
          <a:bodyPr/>
          <a:lstStyle/>
          <a:p>
            <a:pPr>
              <a:buNone/>
            </a:pPr>
            <a:r>
              <a:rPr lang="ar-SA" dirty="0" smtClean="0">
                <a:latin typeface="Times New Roman" pitchFamily="18" charset="0"/>
                <a:cs typeface="Times New Roman" pitchFamily="18" charset="0"/>
              </a:rPr>
              <a:t/>
            </a:r>
            <a:br>
              <a:rPr lang="ar-SA" dirty="0" smtClean="0">
                <a:latin typeface="Times New Roman" pitchFamily="18" charset="0"/>
                <a:cs typeface="Times New Roman" pitchFamily="18" charset="0"/>
              </a:rPr>
            </a:br>
            <a:endParaRPr lang="ar-SA" dirty="0">
              <a:latin typeface="Times New Roman" pitchFamily="18" charset="0"/>
              <a:cs typeface="Times New Roman" pitchFamily="18" charset="0"/>
            </a:endParaRPr>
          </a:p>
        </p:txBody>
      </p:sp>
      <p:sp>
        <p:nvSpPr>
          <p:cNvPr id="5" name="Rectangle 4">
            <a:hlinkClick r:id="rId2" action="ppaction://hlinksldjump"/>
          </p:cNvPr>
          <p:cNvSpPr/>
          <p:nvPr/>
        </p:nvSpPr>
        <p:spPr>
          <a:xfrm>
            <a:off x="5436096" y="16288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smtClean="0">
                <a:latin typeface="Times New Roman" pitchFamily="18" charset="0"/>
                <a:cs typeface="Times New Roman" pitchFamily="18" charset="0"/>
              </a:rPr>
              <a:t>تعريفه</a:t>
            </a:r>
            <a:endParaRPr lang="ar-SA" sz="3200" b="1" u="sng" dirty="0">
              <a:latin typeface="Times New Roman" pitchFamily="18" charset="0"/>
              <a:cs typeface="Times New Roman" pitchFamily="18" charset="0"/>
            </a:endParaRPr>
          </a:p>
        </p:txBody>
      </p:sp>
      <p:sp>
        <p:nvSpPr>
          <p:cNvPr id="6" name="Rectangle 5">
            <a:hlinkClick r:id="rId3" action="ppaction://hlinksldjump"/>
          </p:cNvPr>
          <p:cNvSpPr/>
          <p:nvPr/>
        </p:nvSpPr>
        <p:spPr>
          <a:xfrm>
            <a:off x="3707904" y="2492896"/>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نشأته</a:t>
            </a:r>
          </a:p>
        </p:txBody>
      </p:sp>
      <p:sp>
        <p:nvSpPr>
          <p:cNvPr id="7" name="Rectangle 6">
            <a:hlinkClick r:id="rId4" action="ppaction://hlinksldjump"/>
          </p:cNvPr>
          <p:cNvSpPr/>
          <p:nvPr/>
        </p:nvSpPr>
        <p:spPr>
          <a:xfrm>
            <a:off x="2195736" y="3429000"/>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الأسس والخصائص</a:t>
            </a:r>
          </a:p>
        </p:txBody>
      </p:sp>
      <p:sp>
        <p:nvSpPr>
          <p:cNvPr id="8" name="Rectangle 7">
            <a:hlinkClick r:id="rId5" action="ppaction://hlinksldjump"/>
          </p:cNvPr>
          <p:cNvSpPr/>
          <p:nvPr/>
        </p:nvSpPr>
        <p:spPr>
          <a:xfrm>
            <a:off x="539552" y="4437112"/>
            <a:ext cx="244827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u="sng" dirty="0">
                <a:latin typeface="Times New Roman" pitchFamily="18" charset="0"/>
                <a:cs typeface="Times New Roman" pitchFamily="18" charset="0"/>
              </a:rPr>
              <a:t>المساوئ</a:t>
            </a:r>
          </a:p>
        </p:txBody>
      </p:sp>
      <p:sp>
        <p:nvSpPr>
          <p:cNvPr id="9" name="Action Button: Home 8">
            <a:hlinkClick r:id="rId6" action="ppaction://hlinksldjump" highlightClick="1"/>
          </p:cNvPr>
          <p:cNvSpPr/>
          <p:nvPr/>
        </p:nvSpPr>
        <p:spPr>
          <a:xfrm>
            <a:off x="251520" y="5733256"/>
            <a:ext cx="864096" cy="93610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pic>
        <p:nvPicPr>
          <p:cNvPr id="18434" name="Picture 2" descr="http://content.alphabeta.argaam.com.s3.amazonaws.com/wp-content/uploads/2011/04/10521767863.png"/>
          <p:cNvPicPr>
            <a:picLocks noChangeAspect="1" noChangeArrowheads="1"/>
          </p:cNvPicPr>
          <p:nvPr/>
        </p:nvPicPr>
        <p:blipFill>
          <a:blip r:embed="rId7" cstate="print"/>
          <a:srcRect/>
          <a:stretch>
            <a:fillRect/>
          </a:stretch>
        </p:blipFill>
        <p:spPr bwMode="auto">
          <a:xfrm>
            <a:off x="5013132" y="4077072"/>
            <a:ext cx="3021738" cy="2448272"/>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056448" y="3151448"/>
            <a:ext cx="7239000" cy="936104"/>
          </a:xfrm>
        </p:spPr>
        <p:txBody>
          <a:bodyPr>
            <a:normAutofit fontScale="90000"/>
          </a:bodyPr>
          <a:lstStyle/>
          <a:p>
            <a:pPr algn="ctr"/>
            <a:r>
              <a:rPr lang="ar-SA" dirty="0" smtClean="0"/>
              <a:t> النظام الاشتراكي</a:t>
            </a:r>
            <a:br>
              <a:rPr lang="ar-SA" dirty="0" smtClean="0"/>
            </a:br>
            <a:r>
              <a:rPr lang="ar-SA" dirty="0" smtClean="0"/>
              <a:t> ( الاقتصاد المخطط مركزيا) :</a:t>
            </a:r>
            <a:endParaRPr lang="ar-SA" dirty="0"/>
          </a:p>
        </p:txBody>
      </p:sp>
      <p:sp>
        <p:nvSpPr>
          <p:cNvPr id="3" name="Content Placeholder 2"/>
          <p:cNvSpPr>
            <a:spLocks noGrp="1"/>
          </p:cNvSpPr>
          <p:nvPr>
            <p:ph idx="1"/>
          </p:nvPr>
        </p:nvSpPr>
        <p:spPr>
          <a:xfrm>
            <a:off x="3779912" y="1700808"/>
            <a:ext cx="3998640" cy="5155257"/>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النظام الذي يتميز بتملك الدولة لعوامل الإنتاج (أي الملكية الجماعية) كالأراضي والآلات والمصانع.</a:t>
            </a:r>
          </a:p>
          <a:p>
            <a:pPr marL="0" algn="justLow">
              <a:lnSpc>
                <a:spcPct val="150000"/>
              </a:lnSpc>
              <a:buNone/>
            </a:pPr>
            <a:r>
              <a:rPr lang="ar-SA" sz="2400" dirty="0" smtClean="0">
                <a:latin typeface="Arial" pitchFamily="34" charset="0"/>
                <a:cs typeface="mohammad bold art 1" pitchFamily="2" charset="-78"/>
              </a:rPr>
              <a:t> وتتخذ جميع القرارات الاقتصادية فيه من خلال جهاز التخطيط، ومن هنا جاءت تسمية هذا النظام بنظام التخطيط المركزي.</a:t>
            </a:r>
          </a:p>
        </p:txBody>
      </p:sp>
      <p:sp>
        <p:nvSpPr>
          <p:cNvPr id="4" name="Title 1"/>
          <p:cNvSpPr txBox="1">
            <a:spLocks/>
          </p:cNvSpPr>
          <p:nvPr/>
        </p:nvSpPr>
        <p:spPr>
          <a:xfrm>
            <a:off x="457200" y="320040"/>
            <a:ext cx="7239000" cy="1143000"/>
          </a:xfrm>
          <a:prstGeom prst="rect">
            <a:avLst/>
          </a:prstGeom>
        </p:spPr>
        <p:txBody>
          <a:bodyPr vert="horz" lIns="45720" tIns="0" rIns="45720" bIns="0" anchor="b" anchorCtr="0">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تعريفه:</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7410" name="Picture 2" descr="http://content.alphabeta.argaam.com.s3.amazonaws.com/wp-content/uploads/2011/04/14420469881.png"/>
          <p:cNvPicPr>
            <a:picLocks noChangeAspect="1" noChangeArrowheads="1"/>
          </p:cNvPicPr>
          <p:nvPr/>
        </p:nvPicPr>
        <p:blipFill>
          <a:blip r:embed="rId2" cstate="print"/>
          <a:srcRect/>
          <a:stretch>
            <a:fillRect/>
          </a:stretch>
        </p:blipFill>
        <p:spPr bwMode="auto">
          <a:xfrm>
            <a:off x="63500" y="836712"/>
            <a:ext cx="3644404" cy="5760640"/>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pPr algn="ctr"/>
            <a:r>
              <a:rPr lang="ar-SA" dirty="0" smtClean="0"/>
              <a:t>نشأة النظام الاقتصادي الاشتراكي</a:t>
            </a:r>
            <a:endParaRPr lang="ar-SA" dirty="0"/>
          </a:p>
        </p:txBody>
      </p:sp>
      <p:sp>
        <p:nvSpPr>
          <p:cNvPr id="3" name="Content Placeholder 2"/>
          <p:cNvSpPr>
            <a:spLocks noGrp="1"/>
          </p:cNvSpPr>
          <p:nvPr>
            <p:ph idx="1"/>
          </p:nvPr>
        </p:nvSpPr>
        <p:spPr>
          <a:xfrm>
            <a:off x="0" y="1609416"/>
            <a:ext cx="8100392" cy="5155257"/>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انتقد عدد من المفكرين العرب إلى أن الملكية الخاصة وسوء توزيع الثروة هما السبب في البؤس والشقاء, ومن </a:t>
            </a:r>
            <a:r>
              <a:rPr lang="ar-SA" sz="2400" dirty="0" err="1" smtClean="0">
                <a:latin typeface="Arial" pitchFamily="34" charset="0"/>
                <a:cs typeface="mohammad bold art 1" pitchFamily="2" charset="-78"/>
              </a:rPr>
              <a:t>ابرزهم</a:t>
            </a:r>
            <a:r>
              <a:rPr lang="ar-SA" sz="2400" dirty="0" smtClean="0">
                <a:latin typeface="Arial" pitchFamily="34" charset="0"/>
                <a:cs typeface="mohammad bold art 1" pitchFamily="2" charset="-78"/>
              </a:rPr>
              <a:t> كارل ماركس في كتابه رأس المال المنشور عام 1867م النظام الرأسمالي وآلياته واستنتج بأن القوى الاقتصادية الكامنة في الرأسمالية كفيلة بالقضاء عليها والإتيان بنظام أكثر تطورا" .  وذكر بأن الملكية الخاصة لموارد الإنتاج تؤدي إلى سوء توزيع الدخل وإهدار الثروات وزيادة </a:t>
            </a:r>
            <a:r>
              <a:rPr lang="ar-SA" sz="2400" dirty="0" err="1" smtClean="0">
                <a:latin typeface="Arial" pitchFamily="34" charset="0"/>
                <a:cs typeface="mohammad bold art 1" pitchFamily="2" charset="-78"/>
              </a:rPr>
              <a:t>حدة</a:t>
            </a:r>
            <a:r>
              <a:rPr lang="ar-SA" sz="2400" dirty="0" smtClean="0">
                <a:latin typeface="Arial" pitchFamily="34" charset="0"/>
                <a:cs typeface="mohammad bold art 1" pitchFamily="2" charset="-78"/>
              </a:rPr>
              <a:t> الصراع الطبقي الذي سيؤدي حتما" إلى انحسار الرأسمالية وسيادة نظام لا طبقي</a:t>
            </a:r>
          </a:p>
          <a:p>
            <a:pPr marL="0" algn="ctr">
              <a:lnSpc>
                <a:spcPct val="150000"/>
              </a:lnSpc>
              <a:buNone/>
            </a:pPr>
            <a:r>
              <a:rPr lang="ar-SA" sz="2400" dirty="0" smtClean="0">
                <a:solidFill>
                  <a:srgbClr val="FF0000"/>
                </a:solidFill>
                <a:latin typeface="Arial" pitchFamily="34" charset="0"/>
                <a:cs typeface="mohammad bold art 1" pitchFamily="2" charset="-78"/>
              </a:rPr>
              <a:t>وهنا كانت نقطه البداية لـ نشأة النظام الاقتصادي الاشتراكي.</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48720"/>
          </a:xfrm>
        </p:spPr>
        <p:txBody>
          <a:bodyPr>
            <a:normAutofit fontScale="90000"/>
          </a:bodyPr>
          <a:lstStyle/>
          <a:p>
            <a:r>
              <a:rPr lang="ar-SA" dirty="0" smtClean="0"/>
              <a:t>نشأة النظام الاقتصادي الاشتراكي</a:t>
            </a:r>
            <a:endParaRPr lang="ar-SA" dirty="0"/>
          </a:p>
        </p:txBody>
      </p:sp>
      <p:sp>
        <p:nvSpPr>
          <p:cNvPr id="3" name="Content Placeholder 2"/>
          <p:cNvSpPr>
            <a:spLocks noGrp="1"/>
          </p:cNvSpPr>
          <p:nvPr>
            <p:ph idx="1"/>
          </p:nvPr>
        </p:nvSpPr>
        <p:spPr/>
        <p:txBody>
          <a:bodyPr>
            <a:normAutofit fontScale="70000" lnSpcReduction="20000"/>
          </a:bodyPr>
          <a:lstStyle/>
          <a:p>
            <a:pPr algn="justLow">
              <a:lnSpc>
                <a:spcPct val="160000"/>
              </a:lnSpc>
            </a:pPr>
            <a:r>
              <a:rPr lang="ar-SA" dirty="0" smtClean="0">
                <a:latin typeface="Times New Roman" pitchFamily="18" charset="0"/>
                <a:cs typeface="mohammad bold art 1" pitchFamily="2" charset="-78"/>
              </a:rPr>
              <a:t>ب</a:t>
            </a:r>
            <a:r>
              <a:rPr lang="ar-SA" b="1" dirty="0" smtClean="0">
                <a:latin typeface="Sakkal Majalla" pitchFamily="2" charset="-78"/>
                <a:cs typeface="Sakkal Majalla" pitchFamily="2" charset="-78"/>
              </a:rPr>
              <a:t>دأ تطبيق النظام الاشتراكي في الاتحاد السوفيتي في أعقاب الحرب العالمية الأولى وفي أوروبا الشرقية والصين بعد الحرب العالمية الثانية ثم انتقل إلى فيتنام وكوبا وكوريا الشمالية .</a:t>
            </a:r>
          </a:p>
          <a:p>
            <a:pPr algn="justLow">
              <a:lnSpc>
                <a:spcPct val="160000"/>
              </a:lnSpc>
            </a:pPr>
            <a:r>
              <a:rPr lang="ar-SA" b="1" dirty="0" smtClean="0">
                <a:latin typeface="Sakkal Majalla" pitchFamily="2" charset="-78"/>
                <a:cs typeface="Sakkal Majalla" pitchFamily="2" charset="-78"/>
              </a:rPr>
              <a:t> وقد اختلف تطبيقه من دولة إلى أخرى , ومثل تحديا" رئيسيا" للرأسمالية كمنهج وكنظام وانعكس ذلك على العلاقات الاقتصادية والسياسية والدولية فانقسم العالم سياسيا" إلى معسكرين غربي وشرقي واقتصاديا" إلى رأسمالي واشتراكي وكانت الحرب الباردة .</a:t>
            </a:r>
            <a:endParaRPr lang="en-US" b="1" dirty="0" smtClean="0">
              <a:latin typeface="Sakkal Majalla" pitchFamily="2" charset="-78"/>
              <a:cs typeface="Sakkal Majalla" pitchFamily="2" charset="-78"/>
            </a:endParaRPr>
          </a:p>
          <a:p>
            <a:pPr algn="justLow">
              <a:lnSpc>
                <a:spcPct val="160000"/>
              </a:lnSpc>
            </a:pPr>
            <a:r>
              <a:rPr lang="ar-SA" b="1" dirty="0" smtClean="0">
                <a:latin typeface="Sakkal Majalla" pitchFamily="2" charset="-78"/>
                <a:cs typeface="Sakkal Majalla" pitchFamily="2" charset="-78"/>
              </a:rPr>
              <a:t>ومع أن النظام الاشتراكي حقق في بداياته نجاحا" كبيرا" للدول التي أخذت </a:t>
            </a:r>
            <a:r>
              <a:rPr lang="ar-SA" b="1" dirty="0" err="1" smtClean="0">
                <a:latin typeface="Sakkal Majalla" pitchFamily="2" charset="-78"/>
                <a:cs typeface="Sakkal Majalla" pitchFamily="2" charset="-78"/>
              </a:rPr>
              <a:t>به</a:t>
            </a:r>
            <a:r>
              <a:rPr lang="ar-SA" b="1" dirty="0" smtClean="0">
                <a:latin typeface="Sakkal Majalla" pitchFamily="2" charset="-78"/>
                <a:cs typeface="Sakkal Majalla" pitchFamily="2" charset="-78"/>
              </a:rPr>
              <a:t> من حيث حشد الموارد وتوجيهها قسرا" للتنمية لكنه ومع منتصف الثمانينات من القرن الماضي وصل إلى طريق مسدود حيث لم يعد يواكب الثورة التقنية التي أطلقتها الرأسمالية ولم يحقق </a:t>
            </a:r>
            <a:r>
              <a:rPr lang="ar-SA" b="1" dirty="0" err="1" smtClean="0">
                <a:latin typeface="Sakkal Majalla" pitchFamily="2" charset="-78"/>
                <a:cs typeface="Sakkal Majalla" pitchFamily="2" charset="-78"/>
              </a:rPr>
              <a:t>الرفاه</a:t>
            </a:r>
            <a:r>
              <a:rPr lang="ar-SA" b="1" dirty="0" smtClean="0">
                <a:latin typeface="Sakkal Majalla" pitchFamily="2" charset="-78"/>
                <a:cs typeface="Sakkal Majalla" pitchFamily="2" charset="-78"/>
              </a:rPr>
              <a:t> المنشود لمواطنيه وظهرت دلائل كثيرة على عدم كفاءته في استخدام الموارد . ومع بداية التسعينات تهاوى النظام الاشتراكي وبدأت الدول التي أخذت </a:t>
            </a:r>
            <a:r>
              <a:rPr lang="ar-SA" b="1" dirty="0" err="1" smtClean="0">
                <a:latin typeface="Sakkal Majalla" pitchFamily="2" charset="-78"/>
                <a:cs typeface="Sakkal Majalla" pitchFamily="2" charset="-78"/>
              </a:rPr>
              <a:t>به</a:t>
            </a:r>
            <a:r>
              <a:rPr lang="ar-SA" b="1" dirty="0" smtClean="0">
                <a:latin typeface="Sakkal Majalla" pitchFamily="2" charset="-78"/>
                <a:cs typeface="Sakkal Majalla" pitchFamily="2" charset="-78"/>
              </a:rPr>
              <a:t> تتحول تدريجيا" نحو النظام الرأسمالي .</a:t>
            </a:r>
            <a:endParaRPr lang="en-US" b="1" dirty="0" smtClean="0">
              <a:latin typeface="Sakkal Majalla" pitchFamily="2" charset="-78"/>
              <a:cs typeface="Sakkal Majalla" pitchFamily="2" charset="-78"/>
            </a:endParaRPr>
          </a:p>
          <a:p>
            <a:pPr algn="justLow">
              <a:lnSpc>
                <a:spcPct val="160000"/>
              </a:lnSpc>
            </a:pPr>
            <a:endParaRPr lang="ar-SA" dirty="0">
              <a:latin typeface="Times New Roman" pitchFamily="18" charset="0"/>
              <a:cs typeface="mohammad bold art 1" pitchFamily="2" charset="-78"/>
            </a:endParaRPr>
          </a:p>
        </p:txBody>
      </p:sp>
      <p:sp>
        <p:nvSpPr>
          <p:cNvPr id="4" name="Left Arrow 3">
            <a:hlinkClick r:id="rId2" action="ppaction://hlinksldjump"/>
          </p:cNvPr>
          <p:cNvSpPr/>
          <p:nvPr/>
        </p:nvSpPr>
        <p:spPr>
          <a:xfrm>
            <a:off x="323528" y="6021288"/>
            <a:ext cx="1152128" cy="648072"/>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 (1)الملكية الجماعية لوسائل الإنتاج </a:t>
            </a:r>
            <a:br>
              <a:rPr lang="ar-SA" dirty="0" smtClean="0"/>
            </a:br>
            <a:endParaRPr lang="ar-SA" dirty="0"/>
          </a:p>
        </p:txBody>
      </p:sp>
      <p:sp>
        <p:nvSpPr>
          <p:cNvPr id="3" name="Content Placeholder 2"/>
          <p:cNvSpPr>
            <a:spLocks noGrp="1"/>
          </p:cNvSpPr>
          <p:nvPr>
            <p:ph idx="1"/>
          </p:nvPr>
        </p:nvSpPr>
        <p:spPr>
          <a:xfrm>
            <a:off x="395536" y="1124744"/>
            <a:ext cx="7239000" cy="4124206"/>
          </a:xfrm>
        </p:spPr>
        <p:txBody>
          <a:bodyPr vert="horz" wrap="square">
            <a:spAutoFit/>
          </a:bodyPr>
          <a:lstStyle/>
          <a:p>
            <a:pPr marL="0" algn="justLow">
              <a:lnSpc>
                <a:spcPct val="150000"/>
              </a:lnSpc>
              <a:buNone/>
            </a:pPr>
            <a:r>
              <a:rPr lang="ar-SA" sz="2400" b="1" dirty="0" smtClean="0">
                <a:latin typeface="Sakkal Majalla" pitchFamily="2" charset="-78"/>
                <a:cs typeface="Sakkal Majalla" pitchFamily="2" charset="-78"/>
              </a:rPr>
              <a:t>لا يعتقد ماركس أن الملكية غريزة بل هي من صنع المجتمع والعادة بدليل ان الإنسان في مراحله الأولى لم يمتلك شيئا.</a:t>
            </a:r>
          </a:p>
          <a:p>
            <a:pPr marL="0" algn="justLow">
              <a:lnSpc>
                <a:spcPct val="150000"/>
              </a:lnSpc>
              <a:buNone/>
            </a:pPr>
            <a:r>
              <a:rPr lang="ar-SA" sz="2400" b="1" dirty="0" smtClean="0">
                <a:latin typeface="Sakkal Majalla" pitchFamily="2" charset="-78"/>
                <a:cs typeface="Sakkal Majalla" pitchFamily="2" charset="-78"/>
              </a:rPr>
              <a:t> ولهذا لابد من جعل وسائل الانتاج بيد العمال عن طريق التأميم، وعن طريق الملكية الجماعية لوسائل الإنتاج يتم القضاء على الطبقية المتفشية في المجتمع </a:t>
            </a:r>
            <a:br>
              <a:rPr lang="ar-SA" sz="2400" b="1" dirty="0" smtClean="0">
                <a:latin typeface="Sakkal Majalla" pitchFamily="2" charset="-78"/>
                <a:cs typeface="Sakkal Majalla" pitchFamily="2" charset="-78"/>
              </a:rPr>
            </a:br>
            <a:r>
              <a:rPr lang="ar-SA" sz="2400" b="1" dirty="0" smtClean="0">
                <a:latin typeface="Sakkal Majalla" pitchFamily="2" charset="-78"/>
                <a:cs typeface="Sakkal Majalla" pitchFamily="2" charset="-78"/>
              </a:rPr>
              <a:t>الرأسمالي عندما يكون المسؤول والعامل كلاهما أجراء عند الدولة .</a:t>
            </a:r>
          </a:p>
          <a:p>
            <a:pPr marL="0" algn="justLow">
              <a:lnSpc>
                <a:spcPct val="150000"/>
              </a:lnSpc>
              <a:buNone/>
            </a:pPr>
            <a:r>
              <a:rPr lang="ar-SA" sz="2400" b="1" dirty="0" smtClean="0">
                <a:latin typeface="Sakkal Majalla" pitchFamily="2" charset="-78"/>
                <a:cs typeface="Sakkal Majalla" pitchFamily="2" charset="-78"/>
              </a:rPr>
              <a:t> </a:t>
            </a:r>
            <a:r>
              <a:rPr lang="ar-SA" sz="2400" b="1" dirty="0" smtClean="0">
                <a:solidFill>
                  <a:schemeClr val="accent6">
                    <a:lumMod val="50000"/>
                  </a:schemeClr>
                </a:solidFill>
                <a:latin typeface="Sakkal Majalla" pitchFamily="2" charset="-78"/>
                <a:cs typeface="Sakkal Majalla" pitchFamily="2" charset="-78"/>
              </a:rPr>
              <a:t>يقول ماركس :" لابد لعملية جعل الانتاج اجتماعيا من ان نجعل وسائل الإنتاج ملكية اجتماعية وان تؤدي الى انتزاع الملكية من مغتصبيها“.</a:t>
            </a:r>
          </a:p>
        </p:txBody>
      </p:sp>
      <p:sp>
        <p:nvSpPr>
          <p:cNvPr id="4" name="Title 1"/>
          <p:cNvSpPr txBox="1">
            <a:spLocks/>
          </p:cNvSpPr>
          <p:nvPr/>
        </p:nvSpPr>
        <p:spPr>
          <a:xfrm rot="5400000">
            <a:off x="5277036" y="3372036"/>
            <a:ext cx="6834336" cy="899592"/>
          </a:xfrm>
          <a:prstGeom prst="rect">
            <a:avLst/>
          </a:prstGeom>
        </p:spPr>
        <p:txBody>
          <a:bodyPr vert="horz" lIns="45720" tIns="0" rIns="45720" bIns="0" anchor="b" anchorCtr="0">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اسس</a:t>
            </a: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وخصائص النظام</a:t>
            </a:r>
            <a:r>
              <a:rPr kumimoji="0" lang="ar-SA"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الاشتراكي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(2) التخطيط</a:t>
            </a:r>
            <a:endParaRPr lang="ar-SA" dirty="0"/>
          </a:p>
        </p:txBody>
      </p:sp>
      <p:sp>
        <p:nvSpPr>
          <p:cNvPr id="3" name="Content Placeholder 2"/>
          <p:cNvSpPr>
            <a:spLocks noGrp="1"/>
          </p:cNvSpPr>
          <p:nvPr>
            <p:ph idx="1"/>
          </p:nvPr>
        </p:nvSpPr>
        <p:spPr>
          <a:xfrm>
            <a:off x="3851920" y="404664"/>
            <a:ext cx="3844280" cy="5386090"/>
          </a:xfrm>
        </p:spPr>
        <p:txBody>
          <a:bodyPr vert="horz" wrap="square">
            <a:spAutoFit/>
          </a:bodyPr>
          <a:lstStyle/>
          <a:p>
            <a:pPr marL="0" algn="justLow">
              <a:lnSpc>
                <a:spcPct val="150000"/>
              </a:lnSpc>
              <a:buNone/>
            </a:pPr>
            <a:r>
              <a:rPr lang="ar-SA" sz="3000" b="1" dirty="0" smtClean="0">
                <a:latin typeface="Arial" pitchFamily="34" charset="0"/>
                <a:cs typeface="mohammad bold art 1" pitchFamily="2" charset="-78"/>
              </a:rPr>
              <a:t/>
            </a:r>
            <a:br>
              <a:rPr lang="ar-SA" sz="3000" b="1" dirty="0" smtClean="0">
                <a:latin typeface="Arial" pitchFamily="34" charset="0"/>
                <a:cs typeface="mohammad bold art 1" pitchFamily="2" charset="-78"/>
              </a:rPr>
            </a:br>
            <a:r>
              <a:rPr lang="ar-SA" sz="3000" b="1" dirty="0" smtClean="0">
                <a:latin typeface="Arial" pitchFamily="34" charset="0"/>
                <a:cs typeface="mohammad bold art 1" pitchFamily="2" charset="-78"/>
              </a:rPr>
              <a:t/>
            </a:r>
            <a:br>
              <a:rPr lang="ar-SA" sz="3000" b="1" dirty="0" smtClean="0">
                <a:latin typeface="Arial" pitchFamily="34" charset="0"/>
                <a:cs typeface="mohammad bold art 1" pitchFamily="2" charset="-78"/>
              </a:rPr>
            </a:br>
            <a:r>
              <a:rPr lang="ar-SA" sz="3000" b="1" dirty="0" smtClean="0">
                <a:latin typeface="Arial" pitchFamily="34" charset="0"/>
                <a:cs typeface="mohammad bold art 1" pitchFamily="2" charset="-78"/>
              </a:rPr>
              <a:t>لا مجال للمنافسة لأن الدولة تخطط للمشاريع فتحدد الإنتاج وغرضها التوفيق بينه وبين الاستهلاك حتى لا يحدث التضخم وتكدس السلع.</a:t>
            </a:r>
          </a:p>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smtClean="0">
              <a:latin typeface="Arial" pitchFamily="34" charset="0"/>
              <a:cs typeface="mohammad bold art 1" pitchFamily="2" charset="-78"/>
            </a:endParaRPr>
          </a:p>
        </p:txBody>
      </p:sp>
      <p:sp>
        <p:nvSpPr>
          <p:cNvPr id="4" name="Title 1"/>
          <p:cNvSpPr txBox="1">
            <a:spLocks/>
          </p:cNvSpPr>
          <p:nvPr/>
        </p:nvSpPr>
        <p:spPr>
          <a:xfrm rot="5400000">
            <a:off x="5277036" y="3372036"/>
            <a:ext cx="6834336" cy="899592"/>
          </a:xfrm>
          <a:prstGeom prst="rect">
            <a:avLst/>
          </a:prstGeom>
        </p:spPr>
        <p:txBody>
          <a:bodyPr vert="horz" lIns="45720" tIns="0" rIns="45720" bIns="0" anchor="b" anchorCtr="0">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اسس</a:t>
            </a: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وخصائص النظام</a:t>
            </a:r>
            <a:r>
              <a:rPr kumimoji="0" lang="ar-SA"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الاشتراكي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3314" name="Picture 2" descr="http://training.mediu.edu.my/wp-content/uploads/2012/02/management-styles-300x225.jpg"/>
          <p:cNvPicPr>
            <a:picLocks noChangeAspect="1" noChangeArrowheads="1"/>
          </p:cNvPicPr>
          <p:nvPr/>
        </p:nvPicPr>
        <p:blipFill>
          <a:blip r:embed="rId2" cstate="print"/>
          <a:srcRect/>
          <a:stretch>
            <a:fillRect/>
          </a:stretch>
        </p:blipFill>
        <p:spPr bwMode="auto">
          <a:xfrm>
            <a:off x="0" y="1844824"/>
            <a:ext cx="3635896" cy="4752528"/>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(3) توزيع الثروة حسب المبدأ </a:t>
            </a:r>
            <a:endParaRPr lang="ar-SA" dirty="0"/>
          </a:p>
        </p:txBody>
      </p:sp>
      <p:sp>
        <p:nvSpPr>
          <p:cNvPr id="3" name="Content Placeholder 2"/>
          <p:cNvSpPr>
            <a:spLocks noGrp="1"/>
          </p:cNvSpPr>
          <p:nvPr>
            <p:ph idx="1"/>
          </p:nvPr>
        </p:nvSpPr>
        <p:spPr>
          <a:xfrm>
            <a:off x="3851920" y="836712"/>
            <a:ext cx="3844280" cy="4743606"/>
          </a:xfrm>
        </p:spPr>
        <p:txBody>
          <a:bodyPr vert="horz" wrap="square">
            <a:spAutoFit/>
          </a:bodyPr>
          <a:lstStyle/>
          <a:p>
            <a:pPr marL="0" algn="justLow">
              <a:lnSpc>
                <a:spcPct val="150000"/>
              </a:lnSpc>
              <a:buNone/>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3000" b="1" dirty="0" smtClean="0">
                <a:latin typeface="Arial" pitchFamily="34" charset="0"/>
                <a:cs typeface="mohammad bold art 1" pitchFamily="2" charset="-78"/>
              </a:rPr>
              <a:t>" من كل حسب قدرته ولكل حسب حاجته ”</a:t>
            </a:r>
            <a:br>
              <a:rPr lang="ar-SA" sz="3000" b="1" dirty="0" smtClean="0">
                <a:latin typeface="Arial" pitchFamily="34" charset="0"/>
                <a:cs typeface="mohammad bold art 1" pitchFamily="2" charset="-78"/>
              </a:rPr>
            </a:br>
            <a:r>
              <a:rPr lang="ar-SA" sz="3000" b="1" dirty="0" smtClean="0">
                <a:latin typeface="Arial" pitchFamily="34" charset="0"/>
                <a:cs typeface="mohammad bold art 1" pitchFamily="2" charset="-78"/>
              </a:rPr>
              <a:t>الإنتاج حسب الاستطاعة والتوزيع حسب الحاجة وهذا يضمن التكافل الاجتماعي والعدالة الاجتماعية فهذا النظام يهتم بالجماعة.</a:t>
            </a:r>
          </a:p>
        </p:txBody>
      </p:sp>
      <p:sp>
        <p:nvSpPr>
          <p:cNvPr id="4" name="Title 1"/>
          <p:cNvSpPr txBox="1">
            <a:spLocks/>
          </p:cNvSpPr>
          <p:nvPr/>
        </p:nvSpPr>
        <p:spPr>
          <a:xfrm rot="5400000">
            <a:off x="5277036" y="3372036"/>
            <a:ext cx="6834336" cy="899592"/>
          </a:xfrm>
          <a:prstGeom prst="rect">
            <a:avLst/>
          </a:prstGeom>
        </p:spPr>
        <p:txBody>
          <a:bodyPr vert="horz" lIns="45720" tIns="0" rIns="45720" bIns="0" anchor="b" anchorCtr="0">
            <a:normAutofit fontScale="9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اسس</a:t>
            </a: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وخصائص النظام</a:t>
            </a:r>
            <a:r>
              <a:rPr kumimoji="0" lang="ar-SA"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الاشتراكي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 name="Picture 4" descr="04"/>
          <p:cNvPicPr>
            <a:picLocks noChangeAspect="1" noChangeArrowheads="1"/>
          </p:cNvPicPr>
          <p:nvPr/>
        </p:nvPicPr>
        <p:blipFill>
          <a:blip r:embed="rId2" cstate="print"/>
          <a:srcRect/>
          <a:stretch>
            <a:fillRect/>
          </a:stretch>
        </p:blipFill>
        <p:spPr bwMode="auto">
          <a:xfrm>
            <a:off x="0" y="1844824"/>
            <a:ext cx="3743325" cy="5013176"/>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الثورة والاقتصاد</a:t>
            </a:r>
            <a:endParaRPr lang="ar-SA" dirty="0"/>
          </a:p>
        </p:txBody>
      </p:sp>
      <p:sp>
        <p:nvSpPr>
          <p:cNvPr id="3" name="Content Placeholder 2"/>
          <p:cNvSpPr>
            <a:spLocks noGrp="1"/>
          </p:cNvSpPr>
          <p:nvPr>
            <p:ph idx="1"/>
          </p:nvPr>
        </p:nvSpPr>
        <p:spPr/>
        <p:txBody>
          <a:bodyPr vert="horz">
            <a:noAutofit/>
          </a:bodyPr>
          <a:lstStyle/>
          <a:p>
            <a:pPr algn="justLow"/>
            <a:r>
              <a:rPr lang="ar-SA" sz="2400" dirty="0" smtClean="0">
                <a:latin typeface="Times New Roman" pitchFamily="18" charset="0"/>
                <a:cs typeface="mohammad bold art 1" pitchFamily="2" charset="-78"/>
              </a:rPr>
              <a:t>وقد صاحب الثورة الصناعية تطور في المعرفة والعلوم فظهرت علوم جديدة منها علم الاقتصاد الذي تطور مع تطور الإنتاج وتطور أدوات التحليل . ومع بدايات الثورة الصناعية في أوروبا برزت ملامح وعلاقات النظام الرأسمالي على أنقاض النظام الإقطاعي الذي كان سائدا" آنذاك . والنظام الاقتصادي هو الأطر الفلسفية والمنهجية والتنظيمية التي تحدد وتنفذ القضايا المتعلقة بالإنتاج والاستهلاك والتوزيع . وقد ظهرت على مر التاريخ عدة نظم اقتصادية سعت إلى وضع مناهج للإجابة على التساؤلات ماذا ينتج ؟ وكيف ينتج ؟ ولمن ينتج ؟ وقد تطورت تلك المناهج مع التطور الاقتصادي والاجتماعي ومع تطور المعرفة والعلوم .</a:t>
            </a:r>
            <a:endParaRPr lang="en-US" sz="2400" dirty="0" smtClean="0">
              <a:latin typeface="Times New Roman" pitchFamily="18" charset="0"/>
              <a:cs typeface="mohammad bold art 1" pitchFamily="2" charset="-78"/>
            </a:endParaRPr>
          </a:p>
          <a:p>
            <a:pPr algn="justLow"/>
            <a:r>
              <a:rPr lang="ar-SA" sz="2400" dirty="0" smtClean="0">
                <a:latin typeface="Times New Roman" pitchFamily="18" charset="0"/>
                <a:cs typeface="mohammad bold art 1" pitchFamily="2" charset="-78"/>
              </a:rPr>
              <a:t>تختلف النظم الاقتصادية باختلاف نظرتها للمشكلة الاقتصادية وباختلاف الحلول التي تقترحها لتلك المشكلة</a:t>
            </a: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مساوئ النظام الاقتصادي الاشتراكي</a:t>
            </a:r>
            <a:endParaRPr lang="ar-SA" dirty="0"/>
          </a:p>
        </p:txBody>
      </p:sp>
      <p:sp>
        <p:nvSpPr>
          <p:cNvPr id="3" name="Content Placeholder 2"/>
          <p:cNvSpPr>
            <a:spLocks noGrp="1"/>
          </p:cNvSpPr>
          <p:nvPr>
            <p:ph idx="1"/>
          </p:nvPr>
        </p:nvSpPr>
        <p:spPr>
          <a:xfrm>
            <a:off x="3563888" y="1052736"/>
            <a:ext cx="4536504" cy="4851328"/>
          </a:xfrm>
        </p:spPr>
        <p:txBody>
          <a:bodyPr vert="horz" wrap="square">
            <a:spAutoFit/>
          </a:bodyPr>
          <a:lstStyle/>
          <a:p>
            <a:pPr marL="0" algn="justLow">
              <a:lnSpc>
                <a:spcPct val="150000"/>
              </a:lnSpc>
              <a:buNone/>
            </a:pPr>
            <a:endParaRPr lang="en-US" sz="2200" b="1" dirty="0" smtClean="0">
              <a:latin typeface="Arial" pitchFamily="34" charset="0"/>
              <a:cs typeface="mohammad bold art 1" pitchFamily="2" charset="-78"/>
            </a:endParaRPr>
          </a:p>
          <a:p>
            <a:pPr marL="182880" indent="-457200" algn="justLow">
              <a:lnSpc>
                <a:spcPct val="150000"/>
              </a:lnSpc>
              <a:buNone/>
            </a:pPr>
            <a:r>
              <a:rPr lang="ar-SA" sz="2200" b="1" dirty="0" smtClean="0">
                <a:latin typeface="Arial" pitchFamily="34" charset="0"/>
                <a:cs typeface="mohammad bold art 1" pitchFamily="2" charset="-78"/>
              </a:rPr>
              <a:t>(1) تقييد حريات الأفراد الاقتصادية، وقتل الحافز الفردي، الذي له دور أساسي في إثارة ضروب النشاط الاقتصادي.</a:t>
            </a:r>
          </a:p>
          <a:p>
            <a:pPr marL="182880" indent="-457200" algn="justLow">
              <a:lnSpc>
                <a:spcPct val="150000"/>
              </a:lnSpc>
              <a:buNone/>
            </a:pPr>
            <a:r>
              <a:rPr lang="ar-SA" sz="2200" b="1" dirty="0" smtClean="0">
                <a:latin typeface="Arial" pitchFamily="34" charset="0"/>
                <a:cs typeface="mohammad bold art 1" pitchFamily="2" charset="-78"/>
              </a:rPr>
              <a:t>(2) 	إلغاء الملكية الفردية لوسائل الإنتاج، الأمر الذي جعله يصطدم مع الفطرة البشرية التي جبلت على حب التملك.</a:t>
            </a:r>
            <a:endParaRPr lang="en-US" sz="2200" b="1" dirty="0" smtClean="0">
              <a:latin typeface="Arial" pitchFamily="34" charset="0"/>
              <a:cs typeface="mohammad bold art 1" pitchFamily="2" charset="-78"/>
            </a:endParaRPr>
          </a:p>
          <a:p>
            <a:pPr marL="0" algn="justLow">
              <a:lnSpc>
                <a:spcPct val="150000"/>
              </a:lnSpc>
              <a:buNone/>
            </a:pPr>
            <a:endParaRPr lang="ar-SA" sz="2200" dirty="0" smtClean="0">
              <a:latin typeface="Arial" pitchFamily="34" charset="0"/>
              <a:cs typeface="mohammad bold art 1" pitchFamily="2" charset="-78"/>
            </a:endParaRPr>
          </a:p>
        </p:txBody>
      </p:sp>
      <p:pic>
        <p:nvPicPr>
          <p:cNvPr id="11266" name="Picture 2" descr="http://www.alwasatnews.com/data/2012/3683/images/cat_01349596800.jpg"/>
          <p:cNvPicPr>
            <a:picLocks noChangeAspect="1" noChangeArrowheads="1"/>
          </p:cNvPicPr>
          <p:nvPr/>
        </p:nvPicPr>
        <p:blipFill>
          <a:blip r:embed="rId2" cstate="print"/>
          <a:srcRect/>
          <a:stretch>
            <a:fillRect/>
          </a:stretch>
        </p:blipFill>
        <p:spPr bwMode="auto">
          <a:xfrm>
            <a:off x="0" y="3003870"/>
            <a:ext cx="3419872" cy="3854129"/>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1609416"/>
            <a:ext cx="4924400" cy="4774384"/>
          </a:xfrm>
        </p:spPr>
        <p:txBody>
          <a:bodyPr vert="horz" wrap="square">
            <a:spAutoFit/>
          </a:bodyPr>
          <a:lstStyle/>
          <a:p>
            <a:pPr marL="0" algn="justLow">
              <a:lnSpc>
                <a:spcPct val="150000"/>
              </a:lnSpc>
              <a:buNone/>
            </a:pPr>
            <a:r>
              <a:rPr lang="ar-SA" sz="2200" b="1" dirty="0" smtClean="0">
                <a:latin typeface="Arial" pitchFamily="34" charset="0"/>
                <a:cs typeface="mohammad bold art 1" pitchFamily="2" charset="-78"/>
              </a:rPr>
              <a:t>(3) محاربته للأديان السماوية، باعتبارها في نظره أفيون الشعوب، ومن ثم سعيه الحثيث نحو محو مشاعر الإخاء في النفوس البشرية، وإثارة فكرة الصراع الطبقي بين الفقراء والأغنياء.</a:t>
            </a:r>
          </a:p>
          <a:p>
            <a:pPr marL="0" algn="justLow">
              <a:lnSpc>
                <a:spcPct val="150000"/>
              </a:lnSpc>
              <a:buNone/>
            </a:pPr>
            <a:r>
              <a:rPr lang="ar-SA" sz="2200" b="1" dirty="0" smtClean="0">
                <a:latin typeface="Arial" pitchFamily="34" charset="0"/>
                <a:cs typeface="mohammad bold art 1" pitchFamily="2" charset="-78"/>
              </a:rPr>
              <a:t>(4) فتور بواعث العمل فيه عند معتنقيه لسد باب الطموحات أمامهم، الأمر الذي يصيب الإنتاج بالنقص الشديد.</a:t>
            </a:r>
            <a:endParaRPr lang="en-US" sz="2200" b="1" dirty="0" smtClean="0">
              <a:latin typeface="Arial" pitchFamily="34" charset="0"/>
              <a:cs typeface="mohammad bold art 1" pitchFamily="2" charset="-78"/>
            </a:endParaRPr>
          </a:p>
          <a:p>
            <a:pPr marL="0" algn="justLow">
              <a:lnSpc>
                <a:spcPct val="150000"/>
              </a:lnSpc>
              <a:buNone/>
            </a:pPr>
            <a:endParaRPr lang="ar-SA" sz="2200" dirty="0" smtClean="0">
              <a:latin typeface="Arial" pitchFamily="34" charset="0"/>
              <a:cs typeface="mohammad bold art 1" pitchFamily="2" charset="-78"/>
            </a:endParaRPr>
          </a:p>
        </p:txBody>
      </p:sp>
      <p:sp>
        <p:nvSpPr>
          <p:cNvPr id="4" name="Title 1"/>
          <p:cNvSpPr>
            <a:spLocks noGrp="1"/>
          </p:cNvSpPr>
          <p:nvPr>
            <p:ph type="title"/>
          </p:nvPr>
        </p:nvSpPr>
        <p:spPr/>
        <p:txBody>
          <a:bodyPr>
            <a:normAutofit fontScale="90000"/>
          </a:bodyPr>
          <a:lstStyle/>
          <a:p>
            <a:pPr algn="ctr"/>
            <a:r>
              <a:rPr lang="ar-SA" dirty="0" smtClean="0"/>
              <a:t>مساوئ النظام الاقتصادي الاشتراكي</a:t>
            </a:r>
            <a:endParaRPr lang="ar-SA" dirty="0"/>
          </a:p>
        </p:txBody>
      </p:sp>
      <p:sp>
        <p:nvSpPr>
          <p:cNvPr id="5" name="Left Arrow 4">
            <a:hlinkClick r:id="rId2" action="ppaction://hlinksldjump"/>
          </p:cNvPr>
          <p:cNvSpPr/>
          <p:nvPr/>
        </p:nvSpPr>
        <p:spPr>
          <a:xfrm>
            <a:off x="395536" y="5877272"/>
            <a:ext cx="1152128" cy="864096"/>
          </a:xfrm>
          <a:prstGeom prst="lef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pic>
        <p:nvPicPr>
          <p:cNvPr id="10242" name="Picture 2" descr="http://t3.gstatic.com/images?q=tbn:ANd9GcQM_xENq_D7sQCaDx4_6-ldOhbwhg4Svr6ZXU7HblXtv_oGbFcVwQ"/>
          <p:cNvPicPr>
            <a:picLocks noChangeAspect="1" noChangeArrowheads="1"/>
          </p:cNvPicPr>
          <p:nvPr/>
        </p:nvPicPr>
        <p:blipFill>
          <a:blip r:embed="rId3" cstate="print"/>
          <a:srcRect/>
          <a:stretch>
            <a:fillRect/>
          </a:stretch>
        </p:blipFill>
        <p:spPr bwMode="auto">
          <a:xfrm>
            <a:off x="251520" y="1916832"/>
            <a:ext cx="2232248" cy="3888432"/>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النظام الاقتصادي المختلط </a:t>
            </a:r>
            <a:endParaRPr lang="ar-SA" dirty="0"/>
          </a:p>
        </p:txBody>
      </p:sp>
      <p:sp>
        <p:nvSpPr>
          <p:cNvPr id="3" name="Content Placeholder 2"/>
          <p:cNvSpPr>
            <a:spLocks noGrp="1"/>
          </p:cNvSpPr>
          <p:nvPr>
            <p:ph idx="1"/>
          </p:nvPr>
        </p:nvSpPr>
        <p:spPr>
          <a:xfrm>
            <a:off x="457200" y="1609416"/>
            <a:ext cx="7239000" cy="5693866"/>
          </a:xfrm>
        </p:spPr>
        <p:txBody>
          <a:bodyPr vert="horz" wrap="square">
            <a:spAutoFit/>
          </a:bodyPr>
          <a:lstStyle/>
          <a:p>
            <a:pPr marL="0" algn="justLow">
              <a:buNone/>
            </a:pPr>
            <a:r>
              <a:rPr lang="ar-SA" b="1" u="sng" dirty="0" smtClean="0">
                <a:solidFill>
                  <a:schemeClr val="accent6">
                    <a:lumMod val="50000"/>
                  </a:schemeClr>
                </a:solidFill>
                <a:latin typeface="Arial" pitchFamily="34" charset="0"/>
                <a:cs typeface="mohammad bold art 1" pitchFamily="2" charset="-78"/>
              </a:rPr>
              <a:t>تعريفه: </a:t>
            </a:r>
            <a:endParaRPr lang="ar-AE" b="1" u="sng" dirty="0" smtClean="0">
              <a:solidFill>
                <a:schemeClr val="accent6">
                  <a:lumMod val="50000"/>
                </a:schemeClr>
              </a:solidFill>
              <a:latin typeface="Arial" pitchFamily="34" charset="0"/>
              <a:cs typeface="mohammad bold art 1" pitchFamily="2" charset="-78"/>
            </a:endParaRPr>
          </a:p>
          <a:p>
            <a:pPr marL="0" algn="justLow">
              <a:buNone/>
            </a:pPr>
            <a:r>
              <a:rPr lang="ar-AE" b="1" dirty="0" smtClean="0">
                <a:latin typeface="Arial" pitchFamily="34" charset="0"/>
                <a:cs typeface="mohammad bold art 1" pitchFamily="2" charset="-78"/>
              </a:rPr>
              <a:t>نظام اقتصادي خليط من النظام الرأسمالي ( نظام السوق ) والنظام الاشتراكي  ( نظام التخطيط المركزي ) </a:t>
            </a:r>
            <a:endParaRPr lang="ar-SA" b="1" dirty="0" smtClean="0">
              <a:latin typeface="Arial" pitchFamily="34" charset="0"/>
              <a:cs typeface="mohammad bold art 1" pitchFamily="2" charset="-78"/>
            </a:endParaRPr>
          </a:p>
          <a:p>
            <a:pPr marL="0" algn="justLow">
              <a:buNone/>
            </a:pPr>
            <a:r>
              <a:rPr lang="ar-SA" b="1" u="sng" dirty="0" smtClean="0">
                <a:solidFill>
                  <a:schemeClr val="accent6">
                    <a:lumMod val="50000"/>
                  </a:schemeClr>
                </a:solidFill>
                <a:latin typeface="Arial" pitchFamily="34" charset="0"/>
                <a:cs typeface="mohammad bold art 1" pitchFamily="2" charset="-78"/>
              </a:rPr>
              <a:t>يقوم على: </a:t>
            </a:r>
          </a:p>
          <a:p>
            <a:pPr marL="0" algn="justLow">
              <a:buNone/>
            </a:pPr>
            <a:r>
              <a:rPr lang="ar-AE" b="1" dirty="0" smtClean="0">
                <a:latin typeface="Arial" pitchFamily="34" charset="0"/>
                <a:cs typeface="mohammad bold art 1" pitchFamily="2" charset="-78"/>
              </a:rPr>
              <a:t>المحافظة على المبادئ الأساسية للنظام الرأسمالي</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كالحرية الفردية</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 و الملكية</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تدخل الدولة في توجيه الاقتصاد ضمن خطط محددة لعلاج المشكلات الاقتصادية</a:t>
            </a:r>
            <a:r>
              <a:rPr lang="ar-SA" b="1" dirty="0" smtClean="0">
                <a:latin typeface="Arial" pitchFamily="34" charset="0"/>
                <a:cs typeface="mohammad bold art 1" pitchFamily="2" charset="-78"/>
              </a:rPr>
              <a:t>.</a:t>
            </a:r>
          </a:p>
          <a:p>
            <a:pPr marL="0" algn="justLow">
              <a:buFontTx/>
              <a:buChar char="-"/>
            </a:pPr>
            <a:r>
              <a:rPr lang="ar-AE" b="1" dirty="0" smtClean="0">
                <a:latin typeface="Arial" pitchFamily="34" charset="0"/>
                <a:cs typeface="mohammad bold art 1" pitchFamily="2" charset="-78"/>
              </a:rPr>
              <a:t>امتلاك الدولة للقطاعات الخاصة مثل :</a:t>
            </a:r>
            <a:r>
              <a:rPr lang="ar-SA" b="1" dirty="0" smtClean="0">
                <a:latin typeface="Arial" pitchFamily="34" charset="0"/>
                <a:cs typeface="mohammad bold art 1" pitchFamily="2" charset="-78"/>
              </a:rPr>
              <a:t> </a:t>
            </a:r>
            <a:r>
              <a:rPr lang="ar-AE" b="1" dirty="0" smtClean="0">
                <a:latin typeface="Arial" pitchFamily="34" charset="0"/>
                <a:cs typeface="mohammad bold art 1" pitchFamily="2" charset="-78"/>
              </a:rPr>
              <a:t>الدفاع وال</a:t>
            </a:r>
            <a:r>
              <a:rPr lang="ar-SA" b="1" dirty="0" smtClean="0">
                <a:latin typeface="Arial" pitchFamily="34" charset="0"/>
                <a:cs typeface="mohammad bold art 1" pitchFamily="2" charset="-78"/>
              </a:rPr>
              <a:t>أ</a:t>
            </a:r>
            <a:r>
              <a:rPr lang="ar-AE" b="1" dirty="0" smtClean="0">
                <a:latin typeface="Arial" pitchFamily="34" charset="0"/>
                <a:cs typeface="mohammad bold art 1" pitchFamily="2" charset="-78"/>
              </a:rPr>
              <a:t>من والصحة</a:t>
            </a:r>
            <a:r>
              <a:rPr lang="ar-SA" b="1" dirty="0" smtClean="0">
                <a:latin typeface="Arial" pitchFamily="34" charset="0"/>
                <a:cs typeface="mohammad bold art 1" pitchFamily="2" charset="-78"/>
              </a:rPr>
              <a:t>.</a:t>
            </a:r>
            <a:endParaRPr lang="ar-AE" b="1" dirty="0" smtClean="0">
              <a:latin typeface="Arial" pitchFamily="34" charset="0"/>
              <a:cs typeface="mohammad bold art 1" pitchFamily="2" charset="-78"/>
            </a:endParaRPr>
          </a:p>
          <a:p>
            <a:pPr marL="0" algn="justLow">
              <a:buNone/>
            </a:pPr>
            <a:endParaRPr lang="ar-SA" dirty="0" smtClean="0">
              <a:latin typeface="Arial" pitchFamily="34"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239000" cy="2079104"/>
          </a:xfrm>
        </p:spPr>
        <p:txBody>
          <a:bodyPr>
            <a:normAutofit/>
          </a:bodyPr>
          <a:lstStyle/>
          <a:p>
            <a:pPr algn="ctr"/>
            <a:r>
              <a:rPr lang="ar-SA" dirty="0" smtClean="0">
                <a:solidFill>
                  <a:schemeClr val="accent6">
                    <a:lumMod val="50000"/>
                  </a:schemeClr>
                </a:solidFill>
                <a:cs typeface="Al-Aramco Bold" pitchFamily="2" charset="-78"/>
              </a:rPr>
              <a:t>الأنظمة الوضعية من مناظير متعددة</a:t>
            </a:r>
            <a:br>
              <a:rPr lang="ar-SA" dirty="0" smtClean="0">
                <a:solidFill>
                  <a:schemeClr val="accent6">
                    <a:lumMod val="50000"/>
                  </a:schemeClr>
                </a:solidFill>
                <a:cs typeface="Al-Aramco Bold" pitchFamily="2" charset="-78"/>
              </a:rPr>
            </a:br>
            <a:endParaRPr lang="ar-SA" dirty="0">
              <a:solidFill>
                <a:schemeClr val="accent6">
                  <a:lumMod val="50000"/>
                </a:schemeClr>
              </a:solidFill>
              <a:cs typeface="Al-Aramco Bold" pitchFamily="2" charset="-78"/>
            </a:endParaRPr>
          </a:p>
        </p:txBody>
      </p:sp>
      <p:pic>
        <p:nvPicPr>
          <p:cNvPr id="5" name="Picture 6" descr="j0233804"/>
          <p:cNvPicPr>
            <a:picLocks noChangeAspect="1" noChangeArrowheads="1"/>
          </p:cNvPicPr>
          <p:nvPr/>
        </p:nvPicPr>
        <p:blipFill>
          <a:blip r:embed="rId2" cstate="print"/>
          <a:srcRect/>
          <a:stretch>
            <a:fillRect/>
          </a:stretch>
        </p:blipFill>
        <p:spPr bwMode="auto">
          <a:xfrm>
            <a:off x="1547664" y="2780928"/>
            <a:ext cx="4652962" cy="25400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من حيث المقصد</a:t>
            </a:r>
            <a:endParaRPr lang="ar-SA" dirty="0"/>
          </a:p>
        </p:txBody>
      </p:sp>
      <p:sp>
        <p:nvSpPr>
          <p:cNvPr id="3" name="Content Placeholder 2"/>
          <p:cNvSpPr>
            <a:spLocks noGrp="1"/>
          </p:cNvSpPr>
          <p:nvPr>
            <p:ph idx="1"/>
          </p:nvPr>
        </p:nvSpPr>
        <p:spPr>
          <a:xfrm>
            <a:off x="539552" y="1700808"/>
            <a:ext cx="7239000" cy="4339864"/>
          </a:xfrm>
        </p:spPr>
        <p:txBody>
          <a:bodyPr>
            <a:normAutofit/>
          </a:bodyPr>
          <a:lstStyle/>
          <a:p>
            <a:pPr algn="justLow">
              <a:buFont typeface="Wingdings" pitchFamily="2" charset="2"/>
              <a:buChar char="q"/>
            </a:pPr>
            <a:r>
              <a:rPr lang="ar-SA" sz="3600" dirty="0" smtClean="0">
                <a:latin typeface="Times New Roman" pitchFamily="18" charset="0"/>
                <a:cs typeface="mohammad bold art 1" pitchFamily="2" charset="-78"/>
              </a:rPr>
              <a:t>مقاصد النظم الاقتصادية الوضعية هي تحقيق أقصى إشباع مادي ممكن وتكوين الثروات، بدون أي اعتبار إلي الإشباع الروحي .</a:t>
            </a:r>
          </a:p>
          <a:p>
            <a:pPr algn="justLow">
              <a:buNone/>
            </a:pPr>
            <a:r>
              <a:rPr lang="ar-SA" sz="3600" dirty="0" smtClean="0">
                <a:latin typeface="Times New Roman" pitchFamily="18" charset="0"/>
                <a:cs typeface="mohammad bold art 1" pitchFamily="2" charset="-78"/>
              </a:rPr>
              <a:t/>
            </a:r>
            <a:br>
              <a:rPr lang="ar-SA" sz="3600" dirty="0" smtClean="0">
                <a:latin typeface="Times New Roman" pitchFamily="18" charset="0"/>
                <a:cs typeface="mohammad bold art 1" pitchFamily="2" charset="-78"/>
              </a:rPr>
            </a:br>
            <a:endParaRPr lang="ar-AE" sz="3600" dirty="0" smtClean="0">
              <a:ln w="12700">
                <a:solidFill>
                  <a:schemeClr val="tx1"/>
                </a:solidFill>
                <a:prstDash val="solid"/>
              </a:ln>
              <a:solidFill>
                <a:sysClr val="windowText" lastClr="000000"/>
              </a:solidFill>
              <a:latin typeface="Times New Roman" pitchFamily="18" charset="0"/>
              <a:cs typeface="mohammad bold art 1" pitchFamily="2" charset="-78"/>
            </a:endParaRPr>
          </a:p>
        </p:txBody>
      </p:sp>
      <p:sp>
        <p:nvSpPr>
          <p:cNvPr id="4" name="Title 1"/>
          <p:cNvSpPr txBox="1">
            <a:spLocks/>
          </p:cNvSpPr>
          <p:nvPr/>
        </p:nvSpPr>
        <p:spPr>
          <a:xfrm rot="5400000">
            <a:off x="5890456" y="3334680"/>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170" name="Picture 2" descr="http://t3.gstatic.com/images?q=tbn:ANd9GcSB05tGLivObgOQdhPksYFf273eJG_36sZvO8TtCA3z9XIpqac40g"/>
          <p:cNvPicPr>
            <a:picLocks noChangeAspect="1" noChangeArrowheads="1"/>
          </p:cNvPicPr>
          <p:nvPr/>
        </p:nvPicPr>
        <p:blipFill>
          <a:blip r:embed="rId2" cstate="print"/>
          <a:srcRect/>
          <a:stretch>
            <a:fillRect/>
          </a:stretch>
        </p:blipFill>
        <p:spPr bwMode="auto">
          <a:xfrm>
            <a:off x="2483768" y="4077072"/>
            <a:ext cx="3672408" cy="1981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التشريع</a:t>
            </a:r>
            <a:endParaRPr lang="ar-SA" dirty="0"/>
          </a:p>
        </p:txBody>
      </p:sp>
      <p:sp>
        <p:nvSpPr>
          <p:cNvPr id="3" name="Content Placeholder 2"/>
          <p:cNvSpPr>
            <a:spLocks noGrp="1"/>
          </p:cNvSpPr>
          <p:nvPr>
            <p:ph idx="1"/>
          </p:nvPr>
        </p:nvSpPr>
        <p:spPr/>
        <p:txBody>
          <a:bodyPr>
            <a:noAutofit/>
          </a:bodyPr>
          <a:lstStyle/>
          <a:p>
            <a:pPr algn="justLow">
              <a:lnSpc>
                <a:spcPct val="150000"/>
              </a:lnSpc>
            </a:pPr>
            <a:r>
              <a:rPr lang="ar-SA" sz="2400" b="1" dirty="0" smtClean="0">
                <a:latin typeface="Times New Roman" pitchFamily="18" charset="0"/>
                <a:cs typeface="mohammad bold art 1" pitchFamily="2" charset="-78"/>
              </a:rPr>
              <a:t>يحكم النظم الاقتصادية الوضعية مجموعة من المبادئ والأسس من استنباط واستقراء البشر الذي يصيب ويخطئ، كما تتأثر هذه المبادئ </a:t>
            </a:r>
            <a:r>
              <a:rPr lang="ar-SA" sz="2400" b="1" dirty="0" err="1" smtClean="0">
                <a:latin typeface="Times New Roman" pitchFamily="18" charset="0"/>
                <a:cs typeface="mohammad bold art 1" pitchFamily="2" charset="-78"/>
              </a:rPr>
              <a:t>بالأيدولوجيه</a:t>
            </a:r>
            <a:r>
              <a:rPr lang="ar-SA" sz="2400" b="1" dirty="0" smtClean="0">
                <a:latin typeface="Times New Roman" pitchFamily="18" charset="0"/>
                <a:cs typeface="mohammad bold art 1" pitchFamily="2" charset="-78"/>
              </a:rPr>
              <a:t> التي تنتهجها الحكومة سواء أكانت حرة برجوازية أو شيوعية أو اشتراكية أو تعاونية ........وعلى ذلك فهي غير ثابتة أو مستقرة، بل دائمة التغيير والتبديل، وتتصف كذلك بالتضاد والنقص والانقراض كما تتأثر بالتغيرات الدائمة في الظروف المحيطة، وذلك لأن واضعوها ينقصهم المعرفة الكاملة باحتياجات البشرية، كما لا يعلمون </a:t>
            </a:r>
            <a:r>
              <a:rPr lang="ar-SA" sz="2400" b="1" dirty="0" err="1" smtClean="0">
                <a:latin typeface="Times New Roman" pitchFamily="18" charset="0"/>
                <a:cs typeface="mohammad bold art 1" pitchFamily="2" charset="-78"/>
              </a:rPr>
              <a:t>الغيب </a:t>
            </a:r>
            <a:r>
              <a:rPr lang="ar-SA" sz="2400" b="1" dirty="0" err="1" smtClean="0">
                <a:latin typeface="Times New Roman" pitchFamily="18" charset="0"/>
                <a:cs typeface="mohammad bold art 1" pitchFamily="2" charset="-78"/>
              </a:rPr>
              <a:t>.</a:t>
            </a:r>
            <a:endParaRPr lang="ar-SA" sz="2400" b="1" dirty="0" smtClean="0">
              <a:latin typeface="Times New Roman" pitchFamily="18" charset="0"/>
              <a:cs typeface="mohammad bold art 1" pitchFamily="2" charset="-78"/>
            </a:endParaRPr>
          </a:p>
          <a:p>
            <a:pPr algn="justLow">
              <a:lnSpc>
                <a:spcPct val="150000"/>
              </a:lnSpc>
            </a:pPr>
            <a:r>
              <a:rPr lang="ar-SA" sz="2400" b="1" dirty="0" smtClean="0">
                <a:latin typeface="Times New Roman" pitchFamily="18" charset="0"/>
                <a:cs typeface="mohammad bold art 1" pitchFamily="2" charset="-78"/>
              </a:rPr>
              <a:t/>
            </a:r>
            <a:br>
              <a:rPr lang="ar-SA" sz="2400" b="1" dirty="0" smtClean="0">
                <a:latin typeface="Times New Roman" pitchFamily="18" charset="0"/>
                <a:cs typeface="mohammad bold art 1" pitchFamily="2" charset="-78"/>
              </a:rPr>
            </a:br>
            <a:endParaRPr lang="ar-SA" sz="2400" b="1" dirty="0">
              <a:latin typeface="Times New Roman" pitchFamily="18" charset="0"/>
              <a:cs typeface="mohammad bold art 1" pitchFamily="2" charset="-78"/>
            </a:endParaRPr>
          </a:p>
        </p:txBody>
      </p:sp>
      <p:sp>
        <p:nvSpPr>
          <p:cNvPr id="4"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000" dirty="0" smtClean="0">
                <a:latin typeface="Times New Roman" pitchFamily="18" charset="0"/>
                <a:cs typeface="Times New Roman" pitchFamily="18" charset="0"/>
              </a:rPr>
              <a:t>من حيث المنهج</a:t>
            </a:r>
            <a:endParaRPr lang="ar-SA" dirty="0"/>
          </a:p>
        </p:txBody>
      </p:sp>
      <p:sp>
        <p:nvSpPr>
          <p:cNvPr id="3" name="Content Placeholder 2"/>
          <p:cNvSpPr>
            <a:spLocks noGrp="1"/>
          </p:cNvSpPr>
          <p:nvPr>
            <p:ph idx="1"/>
          </p:nvPr>
        </p:nvSpPr>
        <p:spPr/>
        <p:txBody>
          <a:bodyPr>
            <a:noAutofit/>
          </a:bodyPr>
          <a:lstStyle/>
          <a:p>
            <a:pPr algn="justLow">
              <a:lnSpc>
                <a:spcPct val="150000"/>
              </a:lnSpc>
            </a:pPr>
            <a:r>
              <a:rPr lang="ar-SA" b="1" dirty="0" smtClean="0">
                <a:latin typeface="Times New Roman" pitchFamily="18" charset="0"/>
                <a:cs typeface="mohammad bold art 1" pitchFamily="2" charset="-78"/>
              </a:rPr>
              <a:t>النظم الاقتصادية الوضعية فهي تقوم على منهج الفصل بين الدين وحلبة الحياة، فلا دخل للعقيدة والأخلاق بالاقتصاد، ومن المفاهيم التي يلزمون </a:t>
            </a:r>
            <a:r>
              <a:rPr lang="ar-SA" b="1" dirty="0" err="1" smtClean="0">
                <a:latin typeface="Times New Roman" pitchFamily="18" charset="0"/>
                <a:cs typeface="mohammad bold art 1" pitchFamily="2" charset="-78"/>
              </a:rPr>
              <a:t>بها</a:t>
            </a:r>
            <a:r>
              <a:rPr lang="ar-SA" b="1" dirty="0" smtClean="0">
                <a:latin typeface="Times New Roman" pitchFamily="18" charset="0"/>
                <a:cs typeface="mohammad bold art 1" pitchFamily="2" charset="-78"/>
              </a:rPr>
              <a:t> أنفسهم </a:t>
            </a:r>
            <a:r>
              <a:rPr lang="ar-SA" b="1" dirty="0" err="1" smtClean="0">
                <a:latin typeface="Times New Roman" pitchFamily="18" charset="0"/>
                <a:cs typeface="mohammad bold art 1" pitchFamily="2" charset="-78"/>
              </a:rPr>
              <a:t>: </a:t>
            </a:r>
            <a:r>
              <a:rPr lang="ar-SA" b="1" dirty="0" smtClean="0">
                <a:latin typeface="Times New Roman" pitchFamily="18" charset="0"/>
                <a:cs typeface="mohammad bold art 1" pitchFamily="2" charset="-78"/>
              </a:rPr>
              <a:t>"الدين لله والوطن للجميع"  " دع ما لقيصر لقيصر وما لله لله "، كما </a:t>
            </a:r>
            <a:r>
              <a:rPr lang="ar-SA" b="1" dirty="0" err="1" smtClean="0">
                <a:latin typeface="Times New Roman" pitchFamily="18" charset="0"/>
                <a:cs typeface="mohammad bold art 1" pitchFamily="2" charset="-78"/>
              </a:rPr>
              <a:t>يقولون </a:t>
            </a:r>
            <a:r>
              <a:rPr lang="ar-SA" b="1" dirty="0" smtClean="0">
                <a:latin typeface="Times New Roman" pitchFamily="18" charset="0"/>
                <a:cs typeface="mohammad bold art 1" pitchFamily="2" charset="-78"/>
              </a:rPr>
              <a:t>"الغاية تبرر الوسيلة" ... هذه المفاهيم وغيرها مرفوضة تماما في الفكر الإسلامي </a:t>
            </a:r>
          </a:p>
          <a:p>
            <a:pPr algn="justLow">
              <a:lnSpc>
                <a:spcPct val="150000"/>
              </a:lnSpc>
            </a:pPr>
            <a:endParaRPr lang="ar-SA" dirty="0">
              <a:cs typeface="mohammad bold art 1" pitchFamily="2" charset="-78"/>
            </a:endParaRPr>
          </a:p>
        </p:txBody>
      </p:sp>
      <p:sp>
        <p:nvSpPr>
          <p:cNvPr id="4"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المقومات</a:t>
            </a:r>
            <a:endParaRPr lang="ar-SA" dirty="0"/>
          </a:p>
        </p:txBody>
      </p:sp>
      <p:sp>
        <p:nvSpPr>
          <p:cNvPr id="3" name="Content Placeholder 2"/>
          <p:cNvSpPr>
            <a:spLocks noGrp="1"/>
          </p:cNvSpPr>
          <p:nvPr>
            <p:ph idx="1"/>
          </p:nvPr>
        </p:nvSpPr>
        <p:spPr/>
        <p:txBody>
          <a:bodyPr>
            <a:noAutofit/>
          </a:bodyPr>
          <a:lstStyle/>
          <a:p>
            <a:pPr algn="justLow">
              <a:lnSpc>
                <a:spcPct val="150000"/>
              </a:lnSpc>
            </a:pPr>
            <a:r>
              <a:rPr lang="ar-SA" b="1" dirty="0" smtClean="0">
                <a:latin typeface="Times New Roman" pitchFamily="18" charset="0"/>
                <a:cs typeface="mohammad bold art 1" pitchFamily="2" charset="-78"/>
              </a:rPr>
              <a:t>تختلف هذه المقومات في النظام الاشتراكي عنه في النظام الرأسمالي وكلاهما يختلف من مكان إلي مكان، فعلى سبيل المثال تأخذ هذه النظم بنظام الفائدة ونظام الضرائب المباشرة وغر المباشرة ........... وهذه الأمور تسبب خللا في المعاملات الاقتصادية ، وتقود إلي تكدس الأموال في يد حفنة من الناس ليسيطروا على مقادير الآخرين ، وهذا ما يقول به علماء وكتاب الاقتصاد الوضعي </a:t>
            </a:r>
            <a:r>
              <a:rPr lang="ar-SA" b="1" dirty="0" err="1" smtClean="0">
                <a:latin typeface="Times New Roman" pitchFamily="18" charset="0"/>
                <a:cs typeface="mohammad bold art 1" pitchFamily="2" charset="-78"/>
              </a:rPr>
              <a:t>الآن </a:t>
            </a:r>
            <a:r>
              <a:rPr lang="ar-SA" b="1" dirty="0" err="1" smtClean="0">
                <a:latin typeface="Times New Roman" pitchFamily="18" charset="0"/>
                <a:cs typeface="mohammad bold art 1" pitchFamily="2" charset="-78"/>
              </a:rPr>
              <a:t>.</a:t>
            </a:r>
            <a:endParaRPr lang="ar-SA" b="1" dirty="0" smtClean="0">
              <a:latin typeface="Times New Roman" pitchFamily="18" charset="0"/>
              <a:cs typeface="mohammad bold art 1" pitchFamily="2" charset="-78"/>
            </a:endParaRPr>
          </a:p>
          <a:p>
            <a:pPr algn="justLow">
              <a:lnSpc>
                <a:spcPct val="150000"/>
              </a:lnSpc>
            </a:pPr>
            <a:r>
              <a:rPr lang="ar-SA" b="1" dirty="0" smtClean="0">
                <a:latin typeface="Times New Roman" pitchFamily="18" charset="0"/>
                <a:cs typeface="mohammad bold art 1" pitchFamily="2" charset="-78"/>
              </a:rPr>
              <a:t/>
            </a:r>
            <a:br>
              <a:rPr lang="ar-SA" b="1" dirty="0" smtClean="0">
                <a:latin typeface="Times New Roman" pitchFamily="18" charset="0"/>
                <a:cs typeface="mohammad bold art 1" pitchFamily="2" charset="-78"/>
              </a:rPr>
            </a:br>
            <a:endParaRPr lang="ar-SA" b="1" dirty="0">
              <a:latin typeface="Times New Roman" pitchFamily="18" charset="0"/>
              <a:cs typeface="mohammad bold art 1" pitchFamily="2" charset="-78"/>
            </a:endParaRPr>
          </a:p>
        </p:txBody>
      </p:sp>
      <p:sp>
        <p:nvSpPr>
          <p:cNvPr id="4"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a:t>
            </a:r>
            <a:r>
              <a:rPr lang="ar-SA" dirty="0" err="1" smtClean="0"/>
              <a:t>الملكيه</a:t>
            </a:r>
            <a:endParaRPr lang="ar-SA" dirty="0"/>
          </a:p>
        </p:txBody>
      </p:sp>
      <p:sp>
        <p:nvSpPr>
          <p:cNvPr id="3" name="Content Placeholder 2"/>
          <p:cNvSpPr>
            <a:spLocks noGrp="1"/>
          </p:cNvSpPr>
          <p:nvPr>
            <p:ph idx="1"/>
          </p:nvPr>
        </p:nvSpPr>
        <p:spPr/>
        <p:txBody>
          <a:bodyPr>
            <a:normAutofit fontScale="77500" lnSpcReduction="20000"/>
          </a:bodyPr>
          <a:lstStyle/>
          <a:p>
            <a:pPr algn="justLow">
              <a:lnSpc>
                <a:spcPct val="170000"/>
              </a:lnSpc>
            </a:pPr>
            <a:r>
              <a:rPr lang="ar-SA" sz="3000" b="1" dirty="0" smtClean="0">
                <a:latin typeface="Times New Roman" pitchFamily="18" charset="0"/>
                <a:cs typeface="mohammad bold art 1" pitchFamily="2" charset="-78"/>
              </a:rPr>
              <a:t>أما في ظل النظام الرأسمالي الاقتصادي فإن الأصل الملكية الخاصة وتكون الملكية العامة في أضيق الحدود، وتتمثل حقوق الدولة على أساس الملكية الخاصة في الضرائب والرسوم المختلفة والتي عادة ما تكون مرتفعة والمفهوم السائد هو: </a:t>
            </a:r>
            <a:r>
              <a:rPr lang="ar-SA" sz="3000" b="1" dirty="0" err="1" smtClean="0">
                <a:latin typeface="Times New Roman" pitchFamily="18" charset="0"/>
                <a:cs typeface="mohammad bold art 1" pitchFamily="2" charset="-78"/>
              </a:rPr>
              <a:t>دعه</a:t>
            </a:r>
            <a:r>
              <a:rPr lang="ar-SA" sz="3000" b="1" dirty="0" smtClean="0">
                <a:latin typeface="Times New Roman" pitchFamily="18" charset="0"/>
                <a:cs typeface="mohammad bold art 1" pitchFamily="2" charset="-78"/>
              </a:rPr>
              <a:t> يعمل، </a:t>
            </a:r>
            <a:r>
              <a:rPr lang="ar-SA" sz="3000" b="1" dirty="0" err="1" smtClean="0">
                <a:latin typeface="Times New Roman" pitchFamily="18" charset="0"/>
                <a:cs typeface="mohammad bold art 1" pitchFamily="2" charset="-78"/>
              </a:rPr>
              <a:t>دعه</a:t>
            </a:r>
            <a:r>
              <a:rPr lang="ar-SA" sz="3000" b="1" dirty="0" smtClean="0">
                <a:latin typeface="Times New Roman" pitchFamily="18" charset="0"/>
                <a:cs typeface="mohammad bold art 1" pitchFamily="2" charset="-78"/>
              </a:rPr>
              <a:t> يسير.</a:t>
            </a:r>
          </a:p>
          <a:p>
            <a:pPr algn="justLow">
              <a:lnSpc>
                <a:spcPct val="170000"/>
              </a:lnSpc>
            </a:pPr>
            <a:r>
              <a:rPr lang="ar-SA" sz="3000" b="1" dirty="0" smtClean="0">
                <a:latin typeface="Times New Roman" pitchFamily="18" charset="0"/>
                <a:cs typeface="mohammad bold art 1" pitchFamily="2" charset="-78"/>
              </a:rPr>
              <a:t>وفي ظل النظام الاقتصادي الاشتراكي فإن الأصل هو الملكية العامة لعوامل الإنتاج في ظل إطار مخطط تخطيطا مركزيا، وعادة ما تكون الضرائب قليلة ومنخفضة، ويؤدي إلغاء الملكية الفردية أو تحديدها إلي الفتور في العمل والإنتاج وقتل الحافز الذاتي لذلك تبين مما سبق أن الملكية في النظام الاقتصادي الإسلامي في وضع وسط ومعتدل ومنضبط بين النظامين الآخرين.</a:t>
            </a:r>
            <a:endParaRPr lang="ar-SA" sz="3000" b="1" dirty="0">
              <a:latin typeface="Times New Roman" pitchFamily="18" charset="0"/>
              <a:cs typeface="mohammad bold art 1"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من حيث حركه السوق</a:t>
            </a:r>
            <a:endParaRPr lang="ar-SA" dirty="0"/>
          </a:p>
        </p:txBody>
      </p:sp>
      <p:sp>
        <p:nvSpPr>
          <p:cNvPr id="3" name="Content Placeholder 2"/>
          <p:cNvSpPr>
            <a:spLocks noGrp="1"/>
          </p:cNvSpPr>
          <p:nvPr>
            <p:ph idx="1"/>
          </p:nvPr>
        </p:nvSpPr>
        <p:spPr>
          <a:xfrm>
            <a:off x="755576" y="1609416"/>
            <a:ext cx="6940624" cy="4846320"/>
          </a:xfrm>
        </p:spPr>
        <p:txBody>
          <a:bodyPr>
            <a:normAutofit/>
          </a:bodyPr>
          <a:lstStyle/>
          <a:p>
            <a:pPr algn="justLow">
              <a:lnSpc>
                <a:spcPct val="150000"/>
              </a:lnSpc>
            </a:pPr>
            <a:r>
              <a:rPr lang="ar-SA" b="1" dirty="0" smtClean="0">
                <a:latin typeface="Times New Roman" pitchFamily="18" charset="0"/>
                <a:cs typeface="mohammad bold art 1" pitchFamily="2" charset="-78"/>
              </a:rPr>
              <a:t>يعمل النظام الاقتصادي الاشتراكي في ظل سوق مخططة من حيث العرض والأسعار، فلا توجد فردية للإنتاج أو التسعير....ونحو ذلك، وفي هذا قتل للحوافز البشرية على الإبداع والابتكار.</a:t>
            </a:r>
          </a:p>
          <a:p>
            <a:pPr algn="justLow">
              <a:lnSpc>
                <a:spcPct val="150000"/>
              </a:lnSpc>
            </a:pPr>
            <a:r>
              <a:rPr lang="ar-SA" b="1" dirty="0" smtClean="0">
                <a:latin typeface="Times New Roman" pitchFamily="18" charset="0"/>
                <a:cs typeface="mohammad bold art 1" pitchFamily="2" charset="-78"/>
              </a:rPr>
              <a:t>بينما يعمل النظام الاقتصادي الرأسمالي في ظل سوق حرة مطلقة بدون ضوابط عقائدية أو خلقية، تؤدي في معظم الأحيان إلي تكوين التكتلات والاحتكارات والاستغلال، وهذا هو الواقع في الدول الرأسمالية الآن والتي بدأت أخيرا بتدخل الدولة للحد من تلك التكتلات والاحتكارات </a:t>
            </a:r>
            <a:endParaRPr lang="ar-SA" b="1" dirty="0">
              <a:latin typeface="Times New Roman" pitchFamily="18" charset="0"/>
              <a:cs typeface="mohammad bold art 1" pitchFamily="2" charset="-78"/>
            </a:endParaRPr>
          </a:p>
        </p:txBody>
      </p:sp>
      <p:sp>
        <p:nvSpPr>
          <p:cNvPr id="5" name="Title 1"/>
          <p:cNvSpPr txBox="1">
            <a:spLocks/>
          </p:cNvSpPr>
          <p:nvPr/>
        </p:nvSpPr>
        <p:spPr>
          <a:xfrm rot="5400000">
            <a:off x="6078352" y="3406688"/>
            <a:ext cx="5347592" cy="783704"/>
          </a:xfrm>
          <a:prstGeom prst="rect">
            <a:avLst/>
          </a:prstGeom>
        </p:spPr>
        <p:txBody>
          <a:bodyPr vert="horz" lIns="45720" tIns="0" rIns="45720" bIns="0" anchor="b" anchorCtr="0">
            <a:normAutofit fontScale="6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الأنظمة الوضعية من مناظير متعددة</a:t>
            </a:r>
            <a:b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Action Button: Home 5">
            <a:hlinkClick r:id="" action="ppaction://hlinkshowjump?jump=firstslide" highlightClick="1"/>
          </p:cNvPr>
          <p:cNvSpPr/>
          <p:nvPr/>
        </p:nvSpPr>
        <p:spPr>
          <a:xfrm>
            <a:off x="179512" y="6021288"/>
            <a:ext cx="648072" cy="57606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239000" cy="1143000"/>
          </a:xfrm>
        </p:spPr>
        <p:txBody>
          <a:bodyPr/>
          <a:lstStyle/>
          <a:p>
            <a:pPr algn="ctr"/>
            <a:r>
              <a:rPr lang="ar-SA" dirty="0" err="1" smtClean="0"/>
              <a:t>العولمه</a:t>
            </a:r>
            <a:r>
              <a:rPr lang="ar-SA" dirty="0" smtClean="0"/>
              <a:t> والاقتصاد</a:t>
            </a:r>
            <a:endParaRPr lang="ar-SA" dirty="0"/>
          </a:p>
        </p:txBody>
      </p:sp>
      <p:sp>
        <p:nvSpPr>
          <p:cNvPr id="4" name="مربع نص 3"/>
          <p:cNvSpPr txBox="1"/>
          <p:nvPr/>
        </p:nvSpPr>
        <p:spPr>
          <a:xfrm>
            <a:off x="3635896" y="1556792"/>
            <a:ext cx="4536504" cy="5616922"/>
          </a:xfrm>
          <a:prstGeom prst="rect">
            <a:avLst/>
          </a:prstGeom>
          <a:noFill/>
        </p:spPr>
        <p:txBody>
          <a:bodyPr wrap="square" rtlCol="0">
            <a:spAutoFit/>
          </a:bodyPr>
          <a:lstStyle/>
          <a:p>
            <a:pPr algn="justLow">
              <a:spcBef>
                <a:spcPts val="600"/>
              </a:spcBef>
            </a:pPr>
            <a:r>
              <a:rPr lang="ar-SA" sz="2000" dirty="0" smtClean="0">
                <a:cs typeface="mohammad bold art 1" pitchFamily="2" charset="-78"/>
              </a:rPr>
              <a:t>العولمة ترجمة لكلمة </a:t>
            </a:r>
            <a:r>
              <a:rPr lang="en-US" sz="2000" dirty="0" err="1" smtClean="0">
                <a:cs typeface="mohammad bold art 1" pitchFamily="2" charset="-78"/>
              </a:rPr>
              <a:t>mondialisation</a:t>
            </a:r>
            <a:r>
              <a:rPr lang="en-US" sz="2000" dirty="0" smtClean="0">
                <a:cs typeface="mohammad bold art 1" pitchFamily="2" charset="-78"/>
              </a:rPr>
              <a:t> </a:t>
            </a:r>
            <a:r>
              <a:rPr lang="ar-SA" sz="2000" dirty="0" smtClean="0">
                <a:cs typeface="mohammad bold art 1" pitchFamily="2" charset="-78"/>
              </a:rPr>
              <a:t>الفرنسية </a:t>
            </a:r>
          </a:p>
          <a:p>
            <a:pPr algn="justLow">
              <a:spcBef>
                <a:spcPts val="600"/>
              </a:spcBef>
            </a:pPr>
            <a:r>
              <a:rPr lang="ar-SA" sz="2000" dirty="0" smtClean="0">
                <a:cs typeface="mohammad bold art 1" pitchFamily="2" charset="-78"/>
              </a:rPr>
              <a:t>التي تعني جعل الشيء على مستوى عالمي ، أي نقله من المحدود المراقب الى اللامحدود الذي ينأى عن كل مراقبة و المحدود هنا هو اساسا الدولة القومية التي تتميز بحدود جغرافية وبمراقبة صارمة على مستوى الجمارك وتنقل البضائع و السلع اضافة الى حماية ما بداخلها من أي خطر او تدخل خارجي سواء تعلق الامر بالاقتصاد او بالسياسة او بالثقافة ،</a:t>
            </a:r>
          </a:p>
          <a:p>
            <a:pPr algn="justLow">
              <a:spcBef>
                <a:spcPts val="600"/>
              </a:spcBef>
            </a:pPr>
            <a:r>
              <a:rPr lang="ar-SA" sz="2000" dirty="0" smtClean="0">
                <a:cs typeface="mohammad bold art 1" pitchFamily="2" charset="-78"/>
              </a:rPr>
              <a:t> اما اللامحدود فالمقصود به " العالم " أي الكرة الارضية ، فالعولمة اذن تتضمن معنى الغاء حدود الدولة القومية في المجال الاقتصادي ( المالي و التجاري) و ترك الامور تتحرك في هذا المجال عبر العالم و داخل فضاء يشمل الكرة الارضية جميعها.</a:t>
            </a:r>
          </a:p>
          <a:p>
            <a:pPr algn="justLow">
              <a:spcBef>
                <a:spcPts val="600"/>
              </a:spcBef>
            </a:pPr>
            <a:endParaRPr lang="en-US" sz="2400" dirty="0">
              <a:cs typeface="mohammad bold art 1" pitchFamily="2" charset="-78"/>
            </a:endParaRPr>
          </a:p>
        </p:txBody>
      </p:sp>
      <p:pic>
        <p:nvPicPr>
          <p:cNvPr id="5" name="صورة 6" descr="اموال.jpg"/>
          <p:cNvPicPr>
            <a:picLocks noChangeAspect="1"/>
          </p:cNvPicPr>
          <p:nvPr/>
        </p:nvPicPr>
        <p:blipFill>
          <a:blip r:embed="rId2" cstate="print"/>
          <a:srcRect/>
          <a:stretch>
            <a:fillRect/>
          </a:stretch>
        </p:blipFill>
        <p:spPr bwMode="auto">
          <a:xfrm>
            <a:off x="0" y="1556792"/>
            <a:ext cx="3600450" cy="530120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بدون 3.png"/>
          <p:cNvPicPr>
            <a:picLocks noGrp="1" noChangeAspect="1"/>
          </p:cNvPicPr>
          <p:nvPr>
            <p:ph idx="1"/>
          </p:nvPr>
        </p:nvPicPr>
        <p:blipFill>
          <a:blip r:embed="rId2" cstate="print"/>
          <a:stretch>
            <a:fillRect/>
          </a:stretch>
        </p:blipFill>
        <p:spPr>
          <a:xfrm>
            <a:off x="0" y="0"/>
            <a:ext cx="9144000" cy="6857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80768"/>
          </a:xfrm>
        </p:spPr>
        <p:txBody>
          <a:bodyPr/>
          <a:lstStyle/>
          <a:p>
            <a:r>
              <a:rPr lang="ar-SA" dirty="0" smtClean="0"/>
              <a:t>الوظيفة الاقتصادية للأسرة</a:t>
            </a:r>
            <a:endParaRPr lang="ar-SA" dirty="0"/>
          </a:p>
        </p:txBody>
      </p:sp>
      <p:sp>
        <p:nvSpPr>
          <p:cNvPr id="8" name="Rectangle 7"/>
          <p:cNvSpPr/>
          <p:nvPr/>
        </p:nvSpPr>
        <p:spPr>
          <a:xfrm>
            <a:off x="0" y="2204864"/>
            <a:ext cx="7740352" cy="5032147"/>
          </a:xfrm>
          <a:prstGeom prst="rect">
            <a:avLst/>
          </a:prstGeom>
        </p:spPr>
        <p:txBody>
          <a:bodyPr wrap="square">
            <a:spAutoFit/>
          </a:bodyPr>
          <a:lstStyle/>
          <a:p>
            <a:pPr algn="justLow">
              <a:lnSpc>
                <a:spcPct val="150000"/>
              </a:lnSpc>
            </a:pPr>
            <a:r>
              <a:rPr lang="ar-SA" sz="2400" dirty="0" smtClean="0">
                <a:latin typeface="Arial" pitchFamily="34" charset="0"/>
                <a:cs typeface="mohammad bold art 1" pitchFamily="2" charset="-78"/>
              </a:rPr>
              <a:t>ظلت الأسرة على مر العصور المعيل الأساسي للأبناء وحافظت على هذه الوظيفة كونها عصب رئيسي وأساسي عبر التاريخ، فللأسرة </a:t>
            </a:r>
          </a:p>
          <a:p>
            <a:pPr algn="justLow">
              <a:lnSpc>
                <a:spcPct val="150000"/>
              </a:lnSpc>
            </a:pPr>
            <a:r>
              <a:rPr lang="ar-SA" sz="2400" dirty="0" smtClean="0">
                <a:latin typeface="Arial" pitchFamily="34" charset="0"/>
                <a:cs typeface="mohammad bold art 1" pitchFamily="2" charset="-78"/>
              </a:rPr>
              <a:t>( الأب و الأم وأحياناً الأخ/ت الأكبر) دور رئيسي في تمويل الأسرة وسد احتياجاتها المادية.</a:t>
            </a:r>
          </a:p>
          <a:p>
            <a:pPr algn="justLow">
              <a:lnSpc>
                <a:spcPct val="150000"/>
              </a:lnSpc>
            </a:pPr>
            <a:r>
              <a:rPr lang="ar-SA" sz="2400" dirty="0" smtClean="0">
                <a:latin typeface="Arial" pitchFamily="34" charset="0"/>
                <a:cs typeface="mohammad bold art 1" pitchFamily="2" charset="-78"/>
              </a:rPr>
              <a:t> وهي تعمل بجانب هذا أنها تعزز سلوك ما نمط اقتصادي معين يتعلم فيه الأبناء طبيعة العمل الاقتصادية داخل المنزل في المستقبل.</a:t>
            </a:r>
          </a:p>
          <a:p>
            <a:pPr algn="justLow">
              <a:lnSpc>
                <a:spcPct val="150000"/>
              </a:lnSpc>
            </a:pP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r>
              <a:rPr lang="ar-SA" sz="2400" dirty="0" smtClean="0">
                <a:latin typeface="Arial" pitchFamily="34" charset="0"/>
                <a:cs typeface="mohammad bold art 1" pitchFamily="2" charset="-78"/>
              </a:rPr>
              <a:t/>
            </a:r>
            <a:br>
              <a:rPr lang="ar-SA" sz="2400" dirty="0" smtClean="0">
                <a:latin typeface="Arial" pitchFamily="34" charset="0"/>
                <a:cs typeface="mohammad bold art 1" pitchFamily="2" charset="-78"/>
              </a:rPr>
            </a:br>
            <a:endParaRPr lang="ar-SA" sz="2400" dirty="0">
              <a:latin typeface="Arial" pitchFamily="34" charset="0"/>
              <a:cs typeface="mohammad bold art 1" pitchFamily="2" charset="-78"/>
            </a:endParaRPr>
          </a:p>
        </p:txBody>
      </p:sp>
      <p:sp>
        <p:nvSpPr>
          <p:cNvPr id="5" name="Action Button: Home 4">
            <a:hlinkClick r:id="" action="ppaction://hlinkshowjump?jump=firstslide" highlightClick="1"/>
          </p:cNvPr>
          <p:cNvSpPr/>
          <p:nvPr/>
        </p:nvSpPr>
        <p:spPr>
          <a:xfrm>
            <a:off x="251520" y="5733256"/>
            <a:ext cx="864096" cy="936104"/>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أ- معيار النمو الاقتصادي :</a:t>
            </a:r>
            <a:r>
              <a:rPr lang="en-US" dirty="0" smtClean="0"/>
              <a:t/>
            </a:r>
            <a:br>
              <a:rPr lang="en-US" dirty="0" smtClean="0"/>
            </a:br>
            <a:endParaRPr lang="ar-SA" dirty="0"/>
          </a:p>
        </p:txBody>
      </p:sp>
      <p:sp>
        <p:nvSpPr>
          <p:cNvPr id="3" name="Content Placeholder 2"/>
          <p:cNvSpPr>
            <a:spLocks noGrp="1"/>
          </p:cNvSpPr>
          <p:nvPr>
            <p:ph idx="1"/>
          </p:nvPr>
        </p:nvSpPr>
        <p:spPr/>
        <p:txBody>
          <a:bodyPr>
            <a:normAutofit/>
          </a:bodyPr>
          <a:lstStyle/>
          <a:p>
            <a:pPr algn="justLow">
              <a:lnSpc>
                <a:spcPct val="150000"/>
              </a:lnSpc>
            </a:pPr>
            <a:r>
              <a:rPr lang="ar-SA" dirty="0" smtClean="0">
                <a:cs typeface="mohammad bold art 1" pitchFamily="2" charset="-78"/>
              </a:rPr>
              <a:t>ويشير إلى الزيادة في حجم الناتج الكلي الذي يحققه الاقتصاد والمقياس المتبع هو نسبة التغير في الناتج المحلي الإجمالي أو نسبة الزيادة في حصة الفرد في ذلك الناتج . لكن يعاب عليه أنه غير كامل في قياس أداء النظام إذ ليس المهم الزيادة في الإنتاج وحسب بل نوعية الإنتاج وتوزيعه . </a:t>
            </a:r>
          </a:p>
          <a:p>
            <a:pPr algn="justLow">
              <a:lnSpc>
                <a:spcPct val="150000"/>
              </a:lnSpc>
            </a:pPr>
            <a:r>
              <a:rPr lang="ar-SA" dirty="0" smtClean="0">
                <a:cs typeface="mohammad bold art 1" pitchFamily="2" charset="-78"/>
              </a:rPr>
              <a:t>وقد تبين أن النظام الاشتراكي وبالرغم من تحقيقه معدلات نمو عالية إلا أن نوعية وكفاءة الإنتاج كانت متدنية </a:t>
            </a:r>
            <a:endParaRPr lang="ar-SA" dirty="0">
              <a:cs typeface="mohammad bold art 1" pitchFamily="2" charset="-78"/>
            </a:endParaRPr>
          </a:p>
        </p:txBody>
      </p:sp>
      <p:sp>
        <p:nvSpPr>
          <p:cNvPr id="4" name="Title 1"/>
          <p:cNvSpPr txBox="1">
            <a:spLocks/>
          </p:cNvSpPr>
          <p:nvPr/>
        </p:nvSpPr>
        <p:spPr>
          <a:xfrm rot="5400000">
            <a:off x="5467535" y="3181539"/>
            <a:ext cx="6381329" cy="971600"/>
          </a:xfrm>
          <a:prstGeom prst="rect">
            <a:avLst/>
          </a:prstGeom>
        </p:spPr>
        <p:txBody>
          <a:bodyPr vert="horz" lIns="45720" tIns="0" rIns="45720" bIns="0" anchor="b" anchorCtr="0">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ب- معيار الكفاءة :</a:t>
            </a:r>
            <a:r>
              <a:rPr lang="en-US" dirty="0" smtClean="0"/>
              <a:t/>
            </a:r>
            <a:br>
              <a:rPr lang="en-US" dirty="0" smtClean="0"/>
            </a:br>
            <a:endParaRPr lang="ar-SA" dirty="0"/>
          </a:p>
        </p:txBody>
      </p:sp>
      <p:sp>
        <p:nvSpPr>
          <p:cNvPr id="3" name="Content Placeholder 2"/>
          <p:cNvSpPr>
            <a:spLocks noGrp="1"/>
          </p:cNvSpPr>
          <p:nvPr>
            <p:ph idx="1"/>
          </p:nvPr>
        </p:nvSpPr>
        <p:spPr/>
        <p:txBody>
          <a:bodyPr>
            <a:normAutofit/>
          </a:bodyPr>
          <a:lstStyle/>
          <a:p>
            <a:pPr algn="justLow">
              <a:lnSpc>
                <a:spcPct val="150000"/>
              </a:lnSpc>
            </a:pPr>
            <a:r>
              <a:rPr lang="ar-SA" sz="2000" dirty="0" smtClean="0">
                <a:cs typeface="mohammad bold art 1" pitchFamily="2" charset="-78"/>
              </a:rPr>
              <a:t>ويسير إلى مدى فعالية النظام الاقتصادي في استخدام موارده خلال فترة زمنية معينة . ومن طرق قياس الكفاءة احتساب نسبة الإنتاج المتحقق إلى عناصر الإنتاج المستخدمة فيه فإذا ارتفعت النسبة لإنتاج معين في دولة عنها في دولة أخرى نقول إن النظام في الدولة الأولى أكثر كفاءة في استخدام موارده .</a:t>
            </a:r>
            <a:endParaRPr lang="en-US" sz="2000" dirty="0" smtClean="0">
              <a:cs typeface="mohammad bold art 1" pitchFamily="2" charset="-78"/>
            </a:endParaRPr>
          </a:p>
          <a:p>
            <a:pPr algn="justLow">
              <a:lnSpc>
                <a:spcPct val="150000"/>
              </a:lnSpc>
            </a:pPr>
            <a:r>
              <a:rPr lang="ar-SA" sz="2000" dirty="0" smtClean="0">
                <a:cs typeface="mohammad bold art 1" pitchFamily="2" charset="-78"/>
              </a:rPr>
              <a:t>يترك النظام الرأسمالي لنظام الأسعار تحقيق مبدأ الكفاءة أما النظام الاشتراكي فيتركه لبيروقراطية جهاز التخطيط المركزي . وقد تبيت أبعاد </a:t>
            </a:r>
            <a:r>
              <a:rPr lang="ar-SA" sz="2000" dirty="0" err="1" smtClean="0">
                <a:cs typeface="mohammad bold art 1" pitchFamily="2" charset="-78"/>
              </a:rPr>
              <a:t>الهدر</a:t>
            </a:r>
            <a:r>
              <a:rPr lang="ar-SA" sz="2000" dirty="0" smtClean="0">
                <a:cs typeface="mohammad bold art 1" pitchFamily="2" charset="-78"/>
              </a:rPr>
              <a:t> وتدني الكفاءة في النظام الاشتراكي بعد سقوطه </a:t>
            </a:r>
            <a:endParaRPr lang="ar-SA" sz="2000" dirty="0">
              <a:cs typeface="mohammad bold art 1" pitchFamily="2" charset="-78"/>
            </a:endParaRPr>
          </a:p>
        </p:txBody>
      </p:sp>
      <p:sp>
        <p:nvSpPr>
          <p:cNvPr id="4" name="Title 1"/>
          <p:cNvSpPr txBox="1">
            <a:spLocks/>
          </p:cNvSpPr>
          <p:nvPr/>
        </p:nvSpPr>
        <p:spPr>
          <a:xfrm rot="5400000">
            <a:off x="5503540" y="3217542"/>
            <a:ext cx="6309320" cy="971600"/>
          </a:xfrm>
          <a:prstGeom prst="rect">
            <a:avLst/>
          </a:prstGeom>
        </p:spPr>
        <p:txBody>
          <a:bodyPr vert="horz" lIns="45720" tIns="0" rIns="45720" bIns="0" anchor="b" anchorCtr="0">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ج- معيار توزيع الدخل :</a:t>
            </a:r>
            <a:r>
              <a:rPr lang="en-US" dirty="0" smtClean="0"/>
              <a:t/>
            </a:r>
            <a:br>
              <a:rPr lang="en-US" dirty="0" smtClean="0"/>
            </a:br>
            <a:endParaRPr lang="ar-SA" dirty="0"/>
          </a:p>
        </p:txBody>
      </p:sp>
      <p:sp>
        <p:nvSpPr>
          <p:cNvPr id="3" name="Content Placeholder 2"/>
          <p:cNvSpPr>
            <a:spLocks noGrp="1"/>
          </p:cNvSpPr>
          <p:nvPr>
            <p:ph idx="1"/>
          </p:nvPr>
        </p:nvSpPr>
        <p:spPr/>
        <p:txBody>
          <a:bodyPr>
            <a:normAutofit fontScale="92500" lnSpcReduction="10000"/>
          </a:bodyPr>
          <a:lstStyle/>
          <a:p>
            <a:pPr algn="justLow">
              <a:lnSpc>
                <a:spcPct val="150000"/>
              </a:lnSpc>
            </a:pPr>
            <a:r>
              <a:rPr lang="ar-SA" dirty="0" smtClean="0">
                <a:cs typeface="mohammad bold art 1" pitchFamily="2" charset="-78"/>
              </a:rPr>
              <a:t>ويشير إلى مدى عدالة النظام في توزيع الناتج بين أفراده , فكلما كانت نسبة ضئيلة من السكان تحصل على حصة أعلى من الدخل كلما دل ذلك على سوء توزيع للدخل في النظام . </a:t>
            </a:r>
          </a:p>
          <a:p>
            <a:pPr algn="justLow">
              <a:lnSpc>
                <a:spcPct val="150000"/>
              </a:lnSpc>
            </a:pPr>
            <a:r>
              <a:rPr lang="ar-SA" dirty="0" smtClean="0">
                <a:cs typeface="mohammad bold art 1" pitchFamily="2" charset="-78"/>
              </a:rPr>
              <a:t>وتتم عملية التوزيع في النظام الرأسمالي من خلال سوق عناصر الإنتاج وتعمل النظم الرأسمالية المعاصرة على التدخل في ميكانيكية هذه السوق لتعديل عملية التوزيع من خلال الضرائب أو الإعانات . وفي النظام الاشتراكي يرتبط التوزيع نظريا" بمقدار العمل المبذول .</a:t>
            </a:r>
            <a:endParaRPr lang="en-US" dirty="0" smtClean="0">
              <a:cs typeface="mohammad bold art 1" pitchFamily="2" charset="-78"/>
            </a:endParaRPr>
          </a:p>
          <a:p>
            <a:pPr algn="justLow">
              <a:lnSpc>
                <a:spcPct val="150000"/>
              </a:lnSpc>
            </a:pPr>
            <a:endParaRPr lang="ar-SA" dirty="0">
              <a:cs typeface="mohammad bold art 1" pitchFamily="2" charset="-78"/>
            </a:endParaRPr>
          </a:p>
        </p:txBody>
      </p:sp>
      <p:sp>
        <p:nvSpPr>
          <p:cNvPr id="4" name="Title 1"/>
          <p:cNvSpPr txBox="1">
            <a:spLocks/>
          </p:cNvSpPr>
          <p:nvPr/>
        </p:nvSpPr>
        <p:spPr>
          <a:xfrm rot="5400000">
            <a:off x="5457180" y="2982543"/>
            <a:ext cx="6402039" cy="971600"/>
          </a:xfrm>
          <a:prstGeom prst="rect">
            <a:avLst/>
          </a:prstGeom>
        </p:spPr>
        <p:txBody>
          <a:bodyPr vert="horz" lIns="45720" tIns="0" rIns="45720" bIns="0" anchor="b" anchorCtr="0">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د- معيار الاستقرار الاقتصادي :</a:t>
            </a:r>
            <a:r>
              <a:rPr lang="en-US" dirty="0" smtClean="0"/>
              <a:t/>
            </a:r>
            <a:br>
              <a:rPr lang="en-US" dirty="0" smtClean="0"/>
            </a:br>
            <a:endParaRPr lang="ar-SA" dirty="0"/>
          </a:p>
        </p:txBody>
      </p:sp>
      <p:sp>
        <p:nvSpPr>
          <p:cNvPr id="3" name="Content Placeholder 2"/>
          <p:cNvSpPr>
            <a:spLocks noGrp="1"/>
          </p:cNvSpPr>
          <p:nvPr>
            <p:ph idx="1"/>
          </p:nvPr>
        </p:nvSpPr>
        <p:spPr>
          <a:xfrm>
            <a:off x="457200" y="2492896"/>
            <a:ext cx="7239000" cy="3962840"/>
          </a:xfrm>
        </p:spPr>
        <p:txBody>
          <a:bodyPr/>
          <a:lstStyle/>
          <a:p>
            <a:pPr algn="justLow">
              <a:lnSpc>
                <a:spcPct val="150000"/>
              </a:lnSpc>
            </a:pPr>
            <a:r>
              <a:rPr lang="ar-SA" dirty="0" smtClean="0">
                <a:cs typeface="mohammad bold art 1" pitchFamily="2" charset="-78"/>
              </a:rPr>
              <a:t>ويشير إلى كثرة أو قلة الهزات الاقتصادية وكيفية الخروج منها والتكاليف المترتبة على ذلك إضافة إلى كيفية تحقيق معدلات متدنية من البطالة أو التضخم.  </a:t>
            </a:r>
            <a:endParaRPr lang="en-US" dirty="0" smtClean="0">
              <a:cs typeface="mohammad bold art 1" pitchFamily="2" charset="-78"/>
            </a:endParaRPr>
          </a:p>
          <a:p>
            <a:pPr algn="justLow">
              <a:lnSpc>
                <a:spcPct val="150000"/>
              </a:lnSpc>
              <a:buNone/>
            </a:pPr>
            <a:endParaRPr lang="en-US" dirty="0" smtClean="0">
              <a:cs typeface="mohammad bold art 1" pitchFamily="2" charset="-78"/>
            </a:endParaRPr>
          </a:p>
        </p:txBody>
      </p:sp>
      <p:sp>
        <p:nvSpPr>
          <p:cNvPr id="4" name="Title 1"/>
          <p:cNvSpPr txBox="1">
            <a:spLocks/>
          </p:cNvSpPr>
          <p:nvPr/>
        </p:nvSpPr>
        <p:spPr>
          <a:xfrm rot="5400000">
            <a:off x="5277160" y="2991161"/>
            <a:ext cx="6590679" cy="1143000"/>
          </a:xfrm>
          <a:prstGeom prst="rect">
            <a:avLst/>
          </a:prstGeom>
        </p:spPr>
        <p:txBody>
          <a:bodyPr vert="horz" lIns="45720" tIns="0" rIns="45720" bIns="0" anchor="b" anchorCtr="0">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معايير تقييم الاقتصاد السياسي</a:t>
            </a:r>
            <a:endParaRPr kumimoji="0" lang="ar-SA"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856</TotalTime>
  <Words>2064</Words>
  <Application>Microsoft Office PowerPoint</Application>
  <PresentationFormat>عرض على الشاشة (3:4)‏</PresentationFormat>
  <Paragraphs>158</Paragraphs>
  <Slides>40</Slides>
  <Notes>0</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Opulent</vt:lpstr>
      <vt:lpstr>الشريحة 1</vt:lpstr>
      <vt:lpstr>الثورة والاقتصاد</vt:lpstr>
      <vt:lpstr>الثورة والاقتصاد</vt:lpstr>
      <vt:lpstr>العولمه والاقتصاد</vt:lpstr>
      <vt:lpstr>الوظيفة الاقتصادية للأسرة</vt:lpstr>
      <vt:lpstr>أ- معيار النمو الاقتصادي : </vt:lpstr>
      <vt:lpstr>ب- معيار الكفاءة : </vt:lpstr>
      <vt:lpstr>ج- معيار توزيع الدخل : </vt:lpstr>
      <vt:lpstr>د- معيار الاستقرار الاقتصادي : </vt:lpstr>
      <vt:lpstr>الأنظمة الاقتصادية</vt:lpstr>
      <vt:lpstr>النظام الرأسمالي  ( اقتصاد السوق الحر) </vt:lpstr>
      <vt:lpstr>النظام الرأسمالي  ( اقتصاد السوق الحر) </vt:lpstr>
      <vt:lpstr>نشأته</vt:lpstr>
      <vt:lpstr>أ‌) قانون العرض والطلب   عدم تدخل الحكومة في السوق :</vt:lpstr>
      <vt:lpstr>ب)المستهلك حر </vt:lpstr>
      <vt:lpstr>جـ)المنافسة الحرة ، وحرية الانتاج :</vt:lpstr>
      <vt:lpstr>دـ)حماية الملكية الخاصة</vt:lpstr>
      <vt:lpstr>مساوئ النظام الرأس مالي</vt:lpstr>
      <vt:lpstr>(1) الاحتكار</vt:lpstr>
      <vt:lpstr>(2) سوء توزيع الدخل والثروة</vt:lpstr>
      <vt:lpstr>تزايد البطالة ووجود الأزمات الدورية والتقلبات الاقتصادية</vt:lpstr>
      <vt:lpstr>(3) الحرية الوهمية</vt:lpstr>
      <vt:lpstr> النظام الاشتراكي  ( الاقتصاد المخطط مركزيا) :</vt:lpstr>
      <vt:lpstr> النظام الاشتراكي  ( الاقتصاد المخطط مركزيا) :</vt:lpstr>
      <vt:lpstr>نشأة النظام الاقتصادي الاشتراكي</vt:lpstr>
      <vt:lpstr>نشأة النظام الاقتصادي الاشتراكي</vt:lpstr>
      <vt:lpstr> (1)الملكية الجماعية لوسائل الإنتاج  </vt:lpstr>
      <vt:lpstr>(2) التخطيط</vt:lpstr>
      <vt:lpstr>(3) توزيع الثروة حسب المبدأ </vt:lpstr>
      <vt:lpstr>مساوئ النظام الاقتصادي الاشتراكي</vt:lpstr>
      <vt:lpstr>مساوئ النظام الاقتصادي الاشتراكي</vt:lpstr>
      <vt:lpstr>النظام الاقتصادي المختلط </vt:lpstr>
      <vt:lpstr>الأنظمة الوضعية من مناظير متعددة </vt:lpstr>
      <vt:lpstr>من حيث المقصد</vt:lpstr>
      <vt:lpstr>من حيث التشريع</vt:lpstr>
      <vt:lpstr>من حيث المنهج</vt:lpstr>
      <vt:lpstr>من حيث المقومات</vt:lpstr>
      <vt:lpstr>من حيث الملكيه</vt:lpstr>
      <vt:lpstr>من حيث حركه السوق</vt:lpstr>
      <vt:lpstr>الشريحة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سوسو</dc:creator>
  <cp:lastModifiedBy>وفاء بنت محمد العيسى</cp:lastModifiedBy>
  <cp:revision>78</cp:revision>
  <dcterms:created xsi:type="dcterms:W3CDTF">2011-03-18T21:04:27Z</dcterms:created>
  <dcterms:modified xsi:type="dcterms:W3CDTF">2013-10-26T18:04:48Z</dcterms:modified>
</cp:coreProperties>
</file>