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نمط ذو نسُق 2 - تميي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Y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0CDCE62-C51A-4A14-A711-9361451E17E3}" type="datetimeFigureOut">
              <a:rPr lang="ar-YE" smtClean="0"/>
              <a:t>24/01/1435</a:t>
            </a:fld>
            <a:endParaRPr lang="ar-Y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Y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Y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Y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F62228-16C4-4D09-B309-1EBBB873FA47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4014239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0BA0882-9C9C-472B-B8B7-E00E5BA3FC96}" type="datetime1">
              <a:rPr lang="ar-SA" smtClean="0"/>
              <a:t>24/01/1435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445D-0A3B-4C77-AAE0-7C74E1329D5B}" type="datetime1">
              <a:rPr lang="ar-SA" smtClean="0"/>
              <a:t>24/01/1435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65AC-EC02-4D59-9525-7D0A59184BAD}" type="datetime1">
              <a:rPr lang="ar-SA" smtClean="0"/>
              <a:t>24/01/1435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02CBB3-B9CC-4935-8A10-5B205034F059}" type="datetime1">
              <a:rPr lang="ar-SA" smtClean="0"/>
              <a:t>24/01/1435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395014-AAC8-43DB-B0D5-CF715FC0497D}" type="datetime1">
              <a:rPr lang="ar-SA" smtClean="0"/>
              <a:t>24/01/1435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2B9B-5673-4493-A4BC-278589D8FF64}" type="datetime1">
              <a:rPr lang="ar-SA" smtClean="0"/>
              <a:t>24/01/1435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28C5-A4F8-4D52-8393-8FF5848E5DED}" type="datetime1">
              <a:rPr lang="ar-SA" smtClean="0"/>
              <a:t>24/01/1435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D4FF95-B3A1-4222-9A19-142767123996}" type="datetime1">
              <a:rPr lang="ar-SA" smtClean="0"/>
              <a:t>24/01/1435</a:t>
            </a:fld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5E5A-860E-44B4-AE45-89B434E4296E}" type="datetime1">
              <a:rPr lang="ar-SA" smtClean="0"/>
              <a:t>24/01/1435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999DDB-7D7E-4476-BAE4-3C39AA63D637}" type="datetime1">
              <a:rPr lang="ar-SA" smtClean="0"/>
              <a:t>24/01/1435</a:t>
            </a:fld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712D4B-4503-4C55-A44D-70E69E524965}" type="datetime1">
              <a:rPr lang="ar-SA" smtClean="0"/>
              <a:t>24/01/1435</a:t>
            </a:fld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4602376-3F0F-45A6-AD3D-1FBD152A9B82}" type="datetime1">
              <a:rPr lang="ar-SA" smtClean="0"/>
              <a:t>24/01/1435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 dir="r"/>
  </p:transition>
  <p:hf hdr="0" ft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051720" y="2060848"/>
            <a:ext cx="6172200" cy="864096"/>
          </a:xfrm>
        </p:spPr>
        <p:txBody>
          <a:bodyPr>
            <a:normAutofit/>
          </a:bodyPr>
          <a:lstStyle/>
          <a:p>
            <a:r>
              <a:rPr lang="ar-YE" sz="3600" dirty="0" smtClean="0">
                <a:solidFill>
                  <a:srgbClr val="002060"/>
                </a:solidFill>
              </a:rPr>
              <a:t>الانتاجية وطرق قياس الانتاجية الاولية </a:t>
            </a:r>
            <a:endParaRPr lang="ar-YE" sz="3600" dirty="0">
              <a:solidFill>
                <a:srgbClr val="00206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35696" y="4221088"/>
            <a:ext cx="6172200" cy="1371600"/>
          </a:xfrm>
        </p:spPr>
        <p:txBody>
          <a:bodyPr>
            <a:normAutofit/>
          </a:bodyPr>
          <a:lstStyle/>
          <a:p>
            <a:pPr algn="r"/>
            <a:r>
              <a:rPr lang="ar-YE" sz="2800" dirty="0" smtClean="0">
                <a:solidFill>
                  <a:srgbClr val="002060"/>
                </a:solidFill>
              </a:rPr>
              <a:t>عمل الطالب / أيمن عبدالله محمد عماري </a:t>
            </a:r>
          </a:p>
          <a:p>
            <a:pPr algn="r"/>
            <a:r>
              <a:rPr lang="ar-YE" sz="2800" dirty="0" smtClean="0">
                <a:solidFill>
                  <a:srgbClr val="002060"/>
                </a:solidFill>
              </a:rPr>
              <a:t>اشراف الدكتور / منصور المنصور</a:t>
            </a:r>
            <a:endParaRPr lang="ar-YE" sz="2800" dirty="0">
              <a:solidFill>
                <a:srgbClr val="00206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139952" y="3356992"/>
            <a:ext cx="176890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YE" sz="2800" b="1" dirty="0" smtClean="0"/>
              <a:t>حين 571</a:t>
            </a:r>
            <a:endParaRPr lang="ar-YE" sz="2800" b="1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79712" cy="1967699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6202266" y="404664"/>
            <a:ext cx="269558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latin typeface="Microsoft Sans Serif" pitchFamily="34" charset="0"/>
                <a:cs typeface="Microsoft Sans Serif" pitchFamily="34" charset="0"/>
              </a:rPr>
              <a:t>المملكة العربية السعودية</a:t>
            </a:r>
          </a:p>
          <a:p>
            <a:r>
              <a:rPr lang="ar-SA" b="1" dirty="0">
                <a:latin typeface="Microsoft Sans Serif" pitchFamily="34" charset="0"/>
                <a:cs typeface="Microsoft Sans Serif" pitchFamily="34" charset="0"/>
              </a:rPr>
              <a:t>وزارة التعليم العالي</a:t>
            </a:r>
          </a:p>
          <a:p>
            <a:r>
              <a:rPr lang="ar-SA" b="1" dirty="0">
                <a:latin typeface="Microsoft Sans Serif" pitchFamily="34" charset="0"/>
                <a:cs typeface="Microsoft Sans Serif" pitchFamily="34" charset="0"/>
              </a:rPr>
              <a:t>جامعة الملك سعود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ar-YE" sz="2800" dirty="0" smtClean="0">
                <a:solidFill>
                  <a:schemeClr val="tx1"/>
                </a:solidFill>
              </a:rPr>
              <a:t>13</a:t>
            </a:r>
            <a:endParaRPr lang="ar-S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3477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260648"/>
            <a:ext cx="8964488" cy="640871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r-YE" sz="2400" b="1" dirty="0"/>
              <a:t>4- طريق اختفاء المواد المغذية ( الاولية ) للنباتات </a:t>
            </a:r>
            <a:r>
              <a:rPr lang="en-US" sz="2400" b="1" dirty="0"/>
              <a:t>Nutrient </a:t>
            </a:r>
            <a:r>
              <a:rPr lang="en-US" sz="2400" b="1" dirty="0" err="1"/>
              <a:t>depleation</a:t>
            </a:r>
            <a:r>
              <a:rPr lang="en-US" sz="2400" b="1" dirty="0"/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YE" sz="2400" dirty="0"/>
              <a:t>وتتطلب </a:t>
            </a:r>
            <a:r>
              <a:rPr lang="ar-YE" sz="2400" dirty="0" err="1"/>
              <a:t>هذة</a:t>
            </a:r>
            <a:r>
              <a:rPr lang="ar-YE" sz="2400" dirty="0"/>
              <a:t> الطريقة وجود اتزان متكامل بين التربة والنبات ويقاس معدل اختفاء المعادن ( المواد المغذية للنباتات ) من التربة للتعبير عن مقدار </a:t>
            </a:r>
            <a:r>
              <a:rPr lang="ar-YE" sz="2400" dirty="0" err="1"/>
              <a:t>ماصنع</a:t>
            </a:r>
            <a:r>
              <a:rPr lang="ar-YE" sz="2400" dirty="0"/>
              <a:t> من غذاء في عملية التركيب الضوئي . حيث يستخدم معدنا معينا للقياس مثل النيتروجين او الفوسفور وتزود التربة بتركيز معين من هذا المعدن مرة واحدة في بداية </a:t>
            </a:r>
            <a:r>
              <a:rPr lang="ar-YE" sz="2400" dirty="0" err="1" smtClean="0"/>
              <a:t>السنةويعبر</a:t>
            </a:r>
            <a:r>
              <a:rPr lang="ar-YE" sz="2400" dirty="0" smtClean="0"/>
              <a:t> </a:t>
            </a:r>
            <a:r>
              <a:rPr lang="ar-YE" sz="2400" dirty="0"/>
              <a:t>معدل </a:t>
            </a:r>
            <a:r>
              <a:rPr lang="ar-YE" sz="2400" dirty="0" err="1"/>
              <a:t>معدل</a:t>
            </a:r>
            <a:r>
              <a:rPr lang="ar-YE" sz="2400" dirty="0"/>
              <a:t> تناقص تركيز المعدن في فترة زمنية محددة عم مقدار الانتاجية الابتدائية .</a:t>
            </a:r>
            <a:endParaRPr lang="en-US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ar-YE" sz="2400" b="1" dirty="0"/>
              <a:t>5- طريقة استخدام المواد المشعة </a:t>
            </a:r>
            <a:r>
              <a:rPr lang="en-US" sz="2400" b="1" dirty="0"/>
              <a:t>Radioactive marking </a:t>
            </a:r>
            <a:r>
              <a:rPr lang="ar-YE" sz="2400" b="1" dirty="0"/>
              <a:t> </a:t>
            </a:r>
            <a:endParaRPr lang="en-US" sz="24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ar-YE" sz="2400" dirty="0"/>
              <a:t>حيث يستخدم الكربون المشع ويوضع في الماء علي شكل كربونات ثم تجمع النباتات ( الطحالب ) وتفصل عن الماء وتجفف وتوضع في جهاز لقياس نسبة المواد المشعة وبالتالي تعرف الكمية التي </a:t>
            </a:r>
            <a:r>
              <a:rPr lang="ar-YE" sz="2400" dirty="0" err="1"/>
              <a:t>اخترنت</a:t>
            </a:r>
            <a:r>
              <a:rPr lang="ar-YE" sz="2400" dirty="0"/>
              <a:t> في انسجة </a:t>
            </a:r>
            <a:r>
              <a:rPr lang="ar-YE" sz="2400" dirty="0" err="1"/>
              <a:t>هذة</a:t>
            </a:r>
            <a:r>
              <a:rPr lang="ar-YE" sz="2400" dirty="0"/>
              <a:t> النباتات أثناء عملية </a:t>
            </a:r>
            <a:r>
              <a:rPr lang="ar-YE" sz="2400" dirty="0" smtClean="0"/>
              <a:t>التركيب الضوئي .</a:t>
            </a: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ar-YE" sz="24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ar-YE" sz="2800" dirty="0" smtClean="0">
                <a:solidFill>
                  <a:schemeClr val="tx1"/>
                </a:solidFill>
              </a:rPr>
              <a:t>4</a:t>
            </a:r>
            <a:endParaRPr lang="ar-S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24603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YE" b="1" dirty="0" smtClean="0"/>
              <a:t>6- </a:t>
            </a:r>
            <a:r>
              <a:rPr lang="ar-YE" b="1" dirty="0"/>
              <a:t>طريقة الكلوروفيل </a:t>
            </a:r>
            <a:r>
              <a:rPr lang="en-US" b="1" dirty="0"/>
              <a:t>Chlorophyll Content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YE" dirty="0"/>
              <a:t>وتحسب عن طريق حساي كمية الكلوروفيل الموجودة في النباتات وبالتالي في النظام البيئي بأكمله كتعبير عن مقدار </a:t>
            </a:r>
            <a:r>
              <a:rPr lang="ar-YE" dirty="0" err="1"/>
              <a:t>مايمكن</a:t>
            </a:r>
            <a:r>
              <a:rPr lang="ar-YE" dirty="0"/>
              <a:t> انتاجه من الغذاء اثناء عملية التركيب الضوئي </a:t>
            </a:r>
            <a:r>
              <a:rPr lang="ar-YE" dirty="0" smtClean="0"/>
              <a:t>.</a:t>
            </a:r>
            <a:endParaRPr lang="ar-YE" dirty="0"/>
          </a:p>
          <a:p>
            <a:pPr marL="0" indent="0">
              <a:buNone/>
            </a:pPr>
            <a:endParaRPr lang="ar-Y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ar-YE" sz="2800" dirty="0" smtClean="0">
                <a:solidFill>
                  <a:schemeClr val="tx1"/>
                </a:solidFill>
              </a:rPr>
              <a:t>3</a:t>
            </a:r>
            <a:endParaRPr lang="ar-S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4515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ar-YE" b="1" u="sng" smtClean="0"/>
              <a:t>المصادر</a:t>
            </a:r>
            <a:r>
              <a:rPr lang="ar-YE" smtClean="0"/>
              <a:t>:</a:t>
            </a:r>
          </a:p>
          <a:p>
            <a:pPr marL="0" indent="0">
              <a:buNone/>
            </a:pPr>
            <a:endParaRPr lang="ar-YE" dirty="0" smtClean="0"/>
          </a:p>
          <a:p>
            <a:pPr marL="0" indent="0">
              <a:buNone/>
            </a:pPr>
            <a:r>
              <a:rPr lang="ar-YE" dirty="0" smtClean="0"/>
              <a:t>د</a:t>
            </a:r>
            <a:r>
              <a:rPr lang="ar-YE" dirty="0"/>
              <a:t>. علياء </a:t>
            </a:r>
            <a:r>
              <a:rPr lang="ar-YE" dirty="0" err="1"/>
              <a:t>حاتوغ</a:t>
            </a:r>
            <a:r>
              <a:rPr lang="ar-YE" dirty="0"/>
              <a:t>- بوران و محمد حمدان أبو دية، علم </a:t>
            </a:r>
            <a:r>
              <a:rPr lang="ar-YE" dirty="0" err="1"/>
              <a:t>البيئة،دار</a:t>
            </a:r>
            <a:r>
              <a:rPr lang="ar-YE" dirty="0"/>
              <a:t> الشروق، عمان، </a:t>
            </a:r>
            <a:r>
              <a:rPr lang="ar-YE" dirty="0" smtClean="0"/>
              <a:t>1994</a:t>
            </a:r>
            <a:r>
              <a:rPr lang="ar-YE" dirty="0" smtClean="0"/>
              <a:t>.</a:t>
            </a:r>
          </a:p>
          <a:p>
            <a:pPr marL="0" indent="0">
              <a:buNone/>
            </a:pPr>
            <a:endParaRPr lang="ar-YE" dirty="0" smtClean="0"/>
          </a:p>
          <a:p>
            <a:pPr marL="0" lvl="0" indent="0">
              <a:buNone/>
            </a:pPr>
            <a:r>
              <a:rPr lang="ar-SA" dirty="0"/>
              <a:t>النعمة, محمد, و قباقيبي, محمد ماهر (2011). اساسيات علم البيئة الحيوانية. منشورات جامعة دمشق. سوريا.</a:t>
            </a:r>
            <a:endParaRPr lang="en-US" dirty="0"/>
          </a:p>
          <a:p>
            <a:pPr marL="0" indent="0">
              <a:buNone/>
            </a:pPr>
            <a:endParaRPr lang="ar-Y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ar-YE" sz="2800" dirty="0" smtClean="0">
                <a:solidFill>
                  <a:schemeClr val="tx1"/>
                </a:solidFill>
              </a:rPr>
              <a:t>2</a:t>
            </a:r>
            <a:endParaRPr lang="ar-S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189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552" y="2348880"/>
            <a:ext cx="7467600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YE" sz="4000" dirty="0" smtClean="0"/>
              <a:t>وصلي الله علي سيدنا محمد </a:t>
            </a:r>
            <a:endParaRPr lang="ar-YE" sz="4000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ar-YE" sz="2800" dirty="0" smtClean="0">
                <a:solidFill>
                  <a:schemeClr val="tx1"/>
                </a:solidFill>
              </a:rPr>
              <a:t>1</a:t>
            </a:r>
            <a:endParaRPr lang="ar-S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576468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YE" dirty="0" smtClean="0"/>
              <a:t>المحاور:</a:t>
            </a:r>
            <a:endParaRPr lang="ar-Y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7375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ar-YE" dirty="0"/>
              <a:t>1/ الانتاجية البيئية </a:t>
            </a:r>
            <a:endParaRPr lang="ar-YE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ar-YE" dirty="0" smtClean="0"/>
              <a:t>2/  الانتاجية الابتدائية الصافية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YE" dirty="0" smtClean="0"/>
              <a:t>3</a:t>
            </a:r>
            <a:r>
              <a:rPr lang="ar-YE" dirty="0"/>
              <a:t>/ توزيع الانتاجية الابتدائية في النظم البيئية المختلفة </a:t>
            </a:r>
            <a:endParaRPr lang="ar-YE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ar-YE" dirty="0"/>
              <a:t>4/ العوامل المؤثرة علي الانتاجية الابتدائية </a:t>
            </a:r>
            <a:endParaRPr lang="ar-YE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ar-YE" dirty="0"/>
              <a:t>5/ طرق حساب الانتاجية في المجتمعات البيئية </a:t>
            </a:r>
            <a:endParaRPr lang="ar-YE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ar-YE" dirty="0" smtClean="0"/>
              <a:t>6/  المصادر</a:t>
            </a:r>
            <a:endParaRPr lang="ar-YE" dirty="0"/>
          </a:p>
          <a:p>
            <a:pPr marL="0" indent="0">
              <a:buNone/>
            </a:pPr>
            <a:endParaRPr lang="ar-Y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ar-YE" sz="2800" dirty="0" smtClean="0">
                <a:solidFill>
                  <a:schemeClr val="tx1"/>
                </a:solidFill>
              </a:rPr>
              <a:t>12</a:t>
            </a:r>
            <a:endParaRPr lang="ar-S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5918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507288" cy="5976664"/>
          </a:xfrm>
        </p:spPr>
        <p:txBody>
          <a:bodyPr/>
          <a:lstStyle/>
          <a:p>
            <a:pPr marL="0" indent="0">
              <a:buNone/>
            </a:pPr>
            <a:r>
              <a:rPr lang="ar-YE" dirty="0"/>
              <a:t>الانتاجية البيئية </a:t>
            </a:r>
            <a:r>
              <a:rPr lang="en-US" dirty="0"/>
              <a:t>Productivity </a:t>
            </a:r>
          </a:p>
          <a:p>
            <a:pPr marL="0" indent="0">
              <a:buNone/>
            </a:pPr>
            <a:r>
              <a:rPr lang="ar-YE" dirty="0"/>
              <a:t>الانتاجية الاولية </a:t>
            </a:r>
            <a:r>
              <a:rPr lang="en-US" dirty="0"/>
              <a:t>Primary Productivity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YE" sz="2400" dirty="0"/>
              <a:t>يرتبط موضوع الانتاجية بشكل اساسي بالمنتجات التي تستخدم طريقة الباء الضوئي او البناء الكيميائي في توفير الطاقة وتخزينها علي شكل مواد عضوية . وهذه المواد العضوية المخزنة في انسجة الكائنات الحية المنتجة تسمي </a:t>
            </a:r>
            <a:r>
              <a:rPr lang="ar-YE" sz="2400" dirty="0" err="1"/>
              <a:t>بلأنتاجية</a:t>
            </a:r>
            <a:r>
              <a:rPr lang="ar-YE" sz="2400" dirty="0"/>
              <a:t> الابتدائية 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YE" sz="2400" dirty="0"/>
              <a:t>ومن المهم ان نميز بين نوعين من الانتاجية الابتدائية والتي هي الانتاجية الابتدائية الاجمالية </a:t>
            </a:r>
            <a:r>
              <a:rPr lang="en-US" sz="2400" dirty="0"/>
              <a:t>Gross Primary  Productivity  </a:t>
            </a:r>
            <a:r>
              <a:rPr lang="ar-YE" sz="2400" dirty="0"/>
              <a:t>والتي تعني الانتاج الكلي للمادة العضوية في وحدة مساحة وفي وحدة زمن شاملة الطاقة الضائعة علي شكل تنفس </a:t>
            </a:r>
            <a:r>
              <a:rPr lang="en-US" sz="2400" dirty="0"/>
              <a:t>Respiration  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ar-YE" sz="2800" dirty="0" smtClean="0">
                <a:solidFill>
                  <a:schemeClr val="tx1"/>
                </a:solidFill>
              </a:rPr>
              <a:t>11</a:t>
            </a:r>
            <a:endParaRPr lang="ar-S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4567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16632"/>
            <a:ext cx="9144000" cy="674136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ar-YE" sz="2400" dirty="0"/>
              <a:t>وبمعني اخر عي معدل عملية التركيب الضوئي في مساحة معينة وفي زمن معين . وتتباين انتاجية النظم البيئية النموذجية من نصف غرام من المادة العضوية ( المواد الكربونية ) لكل متر مربع في اليوم الي </a:t>
            </a:r>
            <a:r>
              <a:rPr lang="ar-YE" sz="2400" dirty="0" err="1"/>
              <a:t>مايقرب</a:t>
            </a:r>
            <a:r>
              <a:rPr lang="ar-YE" sz="2400" dirty="0"/>
              <a:t> من عشرين غرام  لكل متر مربع لكل يوم . وقد تصل الي 60 غرام لكل متر مربع لكل يوم في المناطق الزراعية المكثفة  الا ان هذه الانتاجية سرعان ما تتناقص او تتوقف نتيجة لنقص الموارد الغذائية </a:t>
            </a:r>
            <a:r>
              <a:rPr lang="ar-YE" sz="2400" dirty="0" smtClean="0"/>
              <a:t>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ar-YE" sz="2400" b="1" dirty="0" smtClean="0"/>
              <a:t>الانتاجية </a:t>
            </a:r>
            <a:r>
              <a:rPr lang="ar-YE" sz="2400" b="1" dirty="0"/>
              <a:t>الابتدائية </a:t>
            </a:r>
            <a:r>
              <a:rPr lang="ar-YE" sz="2400" b="1" dirty="0" smtClean="0"/>
              <a:t>الصافية </a:t>
            </a:r>
            <a:r>
              <a:rPr lang="en-US" sz="2400" b="1" dirty="0" smtClean="0"/>
              <a:t>Net </a:t>
            </a:r>
            <a:r>
              <a:rPr lang="en-US" sz="2400" b="1" dirty="0"/>
              <a:t>Primary </a:t>
            </a:r>
            <a:r>
              <a:rPr lang="en-US" sz="2400" b="1" dirty="0" smtClean="0"/>
              <a:t>Productivity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2400" dirty="0" smtClean="0"/>
              <a:t> </a:t>
            </a:r>
            <a:r>
              <a:rPr lang="ar-YE" sz="2400" dirty="0" smtClean="0"/>
              <a:t>هي </a:t>
            </a:r>
            <a:r>
              <a:rPr lang="ar-YE" sz="2400" dirty="0"/>
              <a:t>عبارة عن المقدار المتبقي من المواد العضوية في انسجة المنتجات بعد استيفاء الاحتياجات اللازمة لتنفس النبات 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ar-YE" sz="2400" b="1" dirty="0"/>
              <a:t>الانتاجية الابتدائية الصافية = الانتاجية الابتدائية الاجمالية – معدل التنفس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ar-YE" sz="2400" dirty="0"/>
              <a:t>وتقاس الانتاجية عن طريق حصاد المحصول المتكون في وحدة المساحة وخلال فترة زمنية محددة ومن ثم حساب كتلت الحيوية </a:t>
            </a:r>
            <a:r>
              <a:rPr lang="en-US" sz="2400" dirty="0"/>
              <a:t>Biomass  </a:t>
            </a:r>
            <a:r>
              <a:rPr lang="ar-YE" sz="2400" dirty="0"/>
              <a:t>ويقدر علماء البيئة ان الانتاجية الصافية في الطبيعة  تشكل حوالي 5% من الانتاجية الاجمالية في النظم البيئية المختلفة 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ar-YE" sz="2800" dirty="0" smtClean="0">
                <a:solidFill>
                  <a:schemeClr val="tx1"/>
                </a:solidFill>
              </a:rPr>
              <a:t>10</a:t>
            </a:r>
            <a:endParaRPr lang="ar-S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29644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عنصر نائب للمحتوى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20923221"/>
              </p:ext>
            </p:extLst>
          </p:nvPr>
        </p:nvGraphicFramePr>
        <p:xfrm>
          <a:off x="2771800" y="980711"/>
          <a:ext cx="5730706" cy="5623278"/>
        </p:xfrm>
        <a:graphic>
          <a:graphicData uri="http://schemas.openxmlformats.org/drawingml/2006/table">
            <a:tbl>
              <a:tblPr rtl="1" firstRow="1" firstCol="1" bandRow="1">
                <a:tableStyleId>{306799F8-075E-4A3A-A7F6-7FBC6576F1A4}</a:tableStyleId>
              </a:tblPr>
              <a:tblGrid>
                <a:gridCol w="2865353"/>
                <a:gridCol w="2865353"/>
              </a:tblGrid>
              <a:tr h="71599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YE" sz="1800" dirty="0">
                          <a:effectLst/>
                        </a:rPr>
                        <a:t>النظام البئي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YE" sz="1800">
                          <a:effectLst/>
                        </a:rPr>
                        <a:t>مدى معدل الانتاجية الابتدائية الاجمالية غم/م/يوم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68578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YE" sz="2000" dirty="0">
                          <a:effectLst/>
                        </a:rPr>
                        <a:t>الصحراء والمناطق العشبية شبه الحارة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YE" sz="2000" dirty="0">
                          <a:effectLst/>
                        </a:rPr>
                        <a:t>المحيطات المفتوحة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YE" sz="2000" dirty="0">
                          <a:effectLst/>
                        </a:rPr>
                        <a:t>البحيرات الضحلة ’ البر ’ الغابات ’ المناطق العشبية الرطبة ’ المناطق الزراعية البسيطة .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YE" sz="2000" dirty="0">
                          <a:effectLst/>
                        </a:rPr>
                        <a:t>الشواطئ المرجانية ’ الينابيع المعدنية ’ الغابات دائمة الخضرة ’ الزراعة المكثفة .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YE" sz="2000" dirty="0">
                          <a:effectLst/>
                        </a:rPr>
                        <a:t>أعلي معدل يمكن بلوغه في مناطق طبيعية وزراعة اكثر انضاجا ويكون هذا لفترة فصلية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YE" sz="2000" dirty="0">
                          <a:effectLst/>
                        </a:rPr>
                        <a:t>اقل من 0,05</a:t>
                      </a:r>
                      <a:endParaRPr lang="en-US" sz="20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YE" sz="2000" dirty="0" smtClean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YE" sz="2000" dirty="0" smtClean="0">
                          <a:effectLst/>
                        </a:rPr>
                        <a:t>اقل </a:t>
                      </a:r>
                      <a:r>
                        <a:rPr lang="ar-YE" sz="2000" dirty="0">
                          <a:effectLst/>
                        </a:rPr>
                        <a:t>من 1</a:t>
                      </a:r>
                      <a:endParaRPr lang="en-US" sz="20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YE" sz="2000" dirty="0">
                          <a:effectLst/>
                        </a:rPr>
                        <a:t>0,5-5 </a:t>
                      </a:r>
                      <a:endParaRPr lang="en-US" sz="20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YE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2000" dirty="0" smtClean="0">
                        <a:effectLst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2000" dirty="0" smtClean="0">
                        <a:effectLst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2000" dirty="0" smtClean="0">
                          <a:effectLst/>
                        </a:rPr>
                        <a:t>5-20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YE" sz="2000" dirty="0" smtClean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YE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YE" sz="2000" dirty="0">
                          <a:effectLst/>
                        </a:rPr>
                        <a:t>20-60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15616" y="263932"/>
            <a:ext cx="950404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Y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توزيع الانتاجية الابتدائية في النظم البيئية المختلفة عن (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Odum,1959</a:t>
            </a:r>
            <a:r>
              <a:rPr kumimoji="0" lang="ar-Y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5"/>
          </p:nvPr>
        </p:nvSpPr>
        <p:spPr>
          <a:xfrm>
            <a:off x="8460432" y="6336792"/>
            <a:ext cx="609600" cy="521208"/>
          </a:xfrm>
        </p:spPr>
        <p:txBody>
          <a:bodyPr/>
          <a:lstStyle/>
          <a:p>
            <a:r>
              <a:rPr lang="ar-YE" sz="3600" dirty="0" smtClean="0">
                <a:solidFill>
                  <a:schemeClr val="tx1"/>
                </a:solidFill>
              </a:rPr>
              <a:t>9</a:t>
            </a:r>
            <a:endParaRPr lang="ar-SA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50816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712968" cy="6264696"/>
          </a:xfrm>
        </p:spPr>
        <p:txBody>
          <a:bodyPr>
            <a:normAutofit/>
          </a:bodyPr>
          <a:lstStyle/>
          <a:p>
            <a:r>
              <a:rPr lang="ar-YE" b="1" dirty="0" smtClean="0"/>
              <a:t>العوامل </a:t>
            </a:r>
            <a:r>
              <a:rPr lang="ar-YE" b="1" dirty="0"/>
              <a:t>المؤثرة علي الانتاجية الابتدائية :</a:t>
            </a:r>
            <a:endParaRPr lang="en-US" dirty="0"/>
          </a:p>
          <a:p>
            <a:r>
              <a:rPr lang="ar-YE" b="1" dirty="0"/>
              <a:t>-المجتمعات البحرية </a:t>
            </a:r>
            <a:r>
              <a:rPr lang="en-US" b="1" dirty="0"/>
              <a:t>Marina Communities </a:t>
            </a:r>
            <a:endParaRPr lang="en-US" dirty="0"/>
          </a:p>
          <a:p>
            <a:pPr marL="514350" indent="-514350" algn="just">
              <a:lnSpc>
                <a:spcPct val="150000"/>
              </a:lnSpc>
              <a:buAutoNum type="arabic1Minus"/>
            </a:pPr>
            <a:r>
              <a:rPr lang="ar-YE" sz="2400" dirty="0" smtClean="0"/>
              <a:t>الضوء </a:t>
            </a:r>
            <a:r>
              <a:rPr lang="ar-YE" sz="2400" dirty="0"/>
              <a:t>: يعتبر العامل الاهم المؤثر علي الانتاجية الابتدائية في البحار ’ والمهم </a:t>
            </a:r>
            <a:r>
              <a:rPr lang="ar-YE" sz="2400" dirty="0" smtClean="0"/>
              <a:t>في الامر </a:t>
            </a:r>
            <a:r>
              <a:rPr lang="ar-YE" sz="2400" dirty="0"/>
              <a:t>هو العمق الذي يمكن ان </a:t>
            </a:r>
            <a:r>
              <a:rPr lang="ar-YE" sz="2400" dirty="0" err="1"/>
              <a:t>يصلة</a:t>
            </a:r>
            <a:r>
              <a:rPr lang="ar-YE" sz="2400" dirty="0"/>
              <a:t> الضوء والذي يمثل منطقة الانتاجية الابتدائية  </a:t>
            </a:r>
            <a:r>
              <a:rPr lang="en-US" sz="2400" dirty="0"/>
              <a:t>Zone Of Primary Production</a:t>
            </a:r>
            <a:r>
              <a:rPr lang="ar-YE" sz="2400" dirty="0"/>
              <a:t> . ويلاحظ ان الماء يمتص </a:t>
            </a:r>
            <a:r>
              <a:rPr lang="ar-YE" sz="2400" dirty="0" err="1"/>
              <a:t>مامقداره</a:t>
            </a:r>
            <a:r>
              <a:rPr lang="ar-YE" sz="2400" dirty="0"/>
              <a:t> نصف الاشعاع الشمسي الساقط في اول متر عمق في الماء ’ ويشمل ذلك معظم الاشعة تحت الحمراء وحتي في </a:t>
            </a:r>
            <a:r>
              <a:rPr lang="ar-YE" sz="2400" dirty="0" err="1"/>
              <a:t>المياة</a:t>
            </a:r>
            <a:r>
              <a:rPr lang="ar-YE" sz="2400" dirty="0"/>
              <a:t> الصافية </a:t>
            </a:r>
            <a:r>
              <a:rPr lang="ar-YE" sz="24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YE" sz="2400" dirty="0"/>
              <a:t>وقد ثبت علميا أنه كلما كان المعامل عاليا او كبيرا دل ذلك علي شدة </a:t>
            </a:r>
            <a:r>
              <a:rPr lang="ar-YE" sz="2400" dirty="0" err="1"/>
              <a:t>عكورة</a:t>
            </a:r>
            <a:r>
              <a:rPr lang="ar-YE" sz="2400" dirty="0"/>
              <a:t> الماء . في البحيرات العكرة يرتفع معدل الانتاجية وتق نسبة اختراق الضوء مع العمق أما في البحيرات الصافية فترتفع نسبة اختراق الضوء الا أن معدل الانتاجية يتناقص </a:t>
            </a:r>
            <a:endParaRPr lang="en-US" sz="2400" dirty="0"/>
          </a:p>
          <a:p>
            <a:pPr marL="0" indent="0">
              <a:buNone/>
            </a:pPr>
            <a:endParaRPr lang="ar-Y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ar-YE" sz="2800" dirty="0" smtClean="0">
                <a:solidFill>
                  <a:schemeClr val="tx1"/>
                </a:solidFill>
              </a:rPr>
              <a:t>8</a:t>
            </a:r>
            <a:endParaRPr lang="ar-S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6685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404664"/>
            <a:ext cx="8712968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ar-YE" sz="2400" dirty="0"/>
              <a:t>اذا بشكل عام فأن انتاجية البحار اقل من اليابسة  ويعود ذلك لمحدودية الضوء والمغذيات بشكل اساسي .</a:t>
            </a: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ar-YE" sz="2400" dirty="0"/>
              <a:t>اما بالنسبة لمجتمعات </a:t>
            </a:r>
            <a:r>
              <a:rPr lang="ar-YE" sz="2400" dirty="0" err="1"/>
              <a:t>المياة</a:t>
            </a:r>
            <a:r>
              <a:rPr lang="ar-YE" sz="2400" dirty="0"/>
              <a:t> العذبة كالأنهار والبحيرات العذبة ’ </a:t>
            </a:r>
            <a:endParaRPr lang="ar-YE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ar-YE" sz="2400" b="1" dirty="0" smtClean="0"/>
              <a:t>فتؤثر </a:t>
            </a:r>
            <a:r>
              <a:rPr lang="ar-YE" sz="2400" b="1" dirty="0"/>
              <a:t>العوامل التالية في انتاجيتها :</a:t>
            </a:r>
            <a:endParaRPr lang="en-US" sz="2400" b="1" dirty="0"/>
          </a:p>
          <a:p>
            <a:pPr marL="0" indent="0">
              <a:lnSpc>
                <a:spcPct val="150000"/>
              </a:lnSpc>
              <a:buNone/>
            </a:pPr>
            <a:r>
              <a:rPr lang="ar-YE" sz="2400" dirty="0"/>
              <a:t>1</a:t>
            </a:r>
            <a:r>
              <a:rPr lang="ar-YE" sz="2400" dirty="0" smtClean="0"/>
              <a:t>-العوامل </a:t>
            </a:r>
            <a:r>
              <a:rPr lang="ar-YE" sz="2400" dirty="0"/>
              <a:t>الرئيسية :</a:t>
            </a: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ar-YE" sz="2400" dirty="0"/>
              <a:t>الضوء ودرجة الحرارة يصعب هنا فصل تأثير درجة الحرارة حيث انها مرتبطة بشدة الاضاءة ويمكن تقدير مستوي الانتاجية لبحيرة ما من كمية الاشعاع الشمسي الساقط عليها .</a:t>
            </a: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ar-YE" sz="2400" dirty="0"/>
              <a:t>عنصر الفسفور ( يؤثر علي الطحالب عامة ) والسليكون </a:t>
            </a:r>
            <a:r>
              <a:rPr lang="ar-YE" sz="24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ar-YE" sz="24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z="2800" smtClean="0">
                <a:solidFill>
                  <a:schemeClr val="tx1"/>
                </a:solidFill>
              </a:rPr>
              <a:t>7</a:t>
            </a:fld>
            <a:endParaRPr lang="ar-S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6496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784976" cy="64807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r-YE" sz="2400" dirty="0"/>
              <a:t>- عوامل متوسطة التأثير 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YE" sz="2400" dirty="0"/>
              <a:t>         النيتروجين والحديد والمنغنيز </a:t>
            </a:r>
            <a:r>
              <a:rPr lang="ar-YE" sz="2400" dirty="0" err="1"/>
              <a:t>والموليبدينوم</a:t>
            </a:r>
            <a:r>
              <a:rPr lang="ar-YE" sz="2400" dirty="0"/>
              <a:t> 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YE" sz="2400" dirty="0"/>
              <a:t>3- عوامل ضعيفة التأثير 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YE" sz="2400" dirty="0"/>
              <a:t>   الكربون ’ الكوبالت ’ الكبريت ’ وعوامل اخري مهمة للنمو 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YE" sz="2400" dirty="0"/>
              <a:t>لقد ثبت علميا انه يمكن زيادة الانتاجية في البحيرات عند اضافة الاسمدة ( بطريقة علمية وغير عشوائية ) وخصوصا الفوسفات وسلفات الامونيوم . وقد لوحظ ايضا انه عند اضافة </a:t>
            </a:r>
            <a:r>
              <a:rPr lang="ar-YE" sz="2400" dirty="0" err="1"/>
              <a:t>هذة</a:t>
            </a:r>
            <a:r>
              <a:rPr lang="ar-YE" sz="2400" dirty="0"/>
              <a:t> الاسمدة ترتفع الانتاجية الي أربع أو خمس أضعاف الانتاجية في بحيرات لم تتعرض لمثل </a:t>
            </a:r>
            <a:r>
              <a:rPr lang="ar-YE" sz="2400" dirty="0" err="1"/>
              <a:t>هذة</a:t>
            </a:r>
            <a:r>
              <a:rPr lang="ar-YE" sz="2400" dirty="0"/>
              <a:t> الاسمدة </a:t>
            </a:r>
            <a:r>
              <a:rPr lang="ar-YE" sz="24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ar-YE" sz="24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ar-YE" sz="2800" dirty="0" smtClean="0">
                <a:solidFill>
                  <a:schemeClr val="tx1"/>
                </a:solidFill>
              </a:rPr>
              <a:t>6</a:t>
            </a:r>
            <a:endParaRPr lang="ar-S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025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ar-YE" sz="2800" b="1" u="sng" dirty="0" smtClean="0"/>
              <a:t>طرق حساب الانتاجية في المجتمعات البيئية 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ar-YE" sz="2400" b="1" dirty="0"/>
              <a:t>1- طريقة الحصاد</a:t>
            </a:r>
            <a:r>
              <a:rPr lang="en-US" sz="2400" b="1" dirty="0"/>
              <a:t>Biomass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ar-YE" sz="2400" dirty="0"/>
              <a:t>وتعتمد </a:t>
            </a:r>
            <a:r>
              <a:rPr lang="ar-YE" sz="2400" dirty="0" err="1"/>
              <a:t>هذة</a:t>
            </a:r>
            <a:r>
              <a:rPr lang="ar-YE" sz="2400" dirty="0"/>
              <a:t> الطريقة علي تحديد مساحة معينة تمنع المستهلكات الاولي ( اكلات الاعشاب ) من </a:t>
            </a:r>
            <a:r>
              <a:rPr lang="ar-YE" sz="2400" dirty="0" smtClean="0"/>
              <a:t>دخولها وبعد </a:t>
            </a:r>
            <a:r>
              <a:rPr lang="ar-YE" sz="2400" dirty="0"/>
              <a:t>انقضاء فترة زمنية محددة غالبا </a:t>
            </a:r>
            <a:r>
              <a:rPr lang="ar-YE" sz="2400" dirty="0" err="1"/>
              <a:t>ماتكون</a:t>
            </a:r>
            <a:r>
              <a:rPr lang="ar-YE" sz="2400" dirty="0"/>
              <a:t> سنة يتم حساب وزن كل </a:t>
            </a:r>
            <a:r>
              <a:rPr lang="ar-YE" sz="2400" dirty="0" err="1"/>
              <a:t>مافي</a:t>
            </a:r>
            <a:r>
              <a:rPr lang="ar-YE" sz="2400" dirty="0"/>
              <a:t> </a:t>
            </a:r>
            <a:r>
              <a:rPr lang="ar-YE" sz="2400" dirty="0" err="1"/>
              <a:t>هذة</a:t>
            </a:r>
            <a:r>
              <a:rPr lang="ar-YE" sz="2400" dirty="0"/>
              <a:t> المساحة من </a:t>
            </a:r>
            <a:r>
              <a:rPr lang="ar-YE" sz="2400" dirty="0" smtClean="0"/>
              <a:t>مواد عضوية </a:t>
            </a:r>
            <a:r>
              <a:rPr lang="ar-YE" sz="2400" dirty="0"/>
              <a:t>.</a:t>
            </a:r>
            <a:endParaRPr lang="en-US" sz="2400" dirty="0"/>
          </a:p>
          <a:p>
            <a:pPr marL="0" indent="0">
              <a:lnSpc>
                <a:spcPct val="170000"/>
              </a:lnSpc>
              <a:buNone/>
            </a:pPr>
            <a:r>
              <a:rPr lang="ar-YE" sz="2400" b="1" dirty="0"/>
              <a:t>2- طريقة قياس الاكسجين </a:t>
            </a:r>
            <a:r>
              <a:rPr lang="en-US" sz="2400" b="1" dirty="0" err="1"/>
              <a:t>Oxyren</a:t>
            </a:r>
            <a:r>
              <a:rPr lang="en-US" sz="2400" b="1" dirty="0"/>
              <a:t> Production </a:t>
            </a:r>
            <a:r>
              <a:rPr lang="ar-YE" sz="2400" b="1" dirty="0"/>
              <a:t> </a:t>
            </a:r>
            <a:endParaRPr lang="en-US" sz="2400" b="1" dirty="0"/>
          </a:p>
          <a:p>
            <a:pPr marL="0" indent="0">
              <a:lnSpc>
                <a:spcPct val="170000"/>
              </a:lnSpc>
              <a:buNone/>
            </a:pPr>
            <a:r>
              <a:rPr lang="ar-YE" sz="2400" dirty="0"/>
              <a:t>حيث ان هناك علاقة طردية بين الاكسجين المنتج والمواد العضوية المتكونة من قبل النباتات </a:t>
            </a:r>
            <a:r>
              <a:rPr lang="ar-YE" sz="2400" dirty="0" smtClean="0"/>
              <a:t>الخضراء فأن </a:t>
            </a:r>
            <a:r>
              <a:rPr lang="ar-YE" sz="2400" dirty="0"/>
              <a:t>معدل الانتاج من الاكسجين قد يستخدم كمقياس </a:t>
            </a:r>
            <a:r>
              <a:rPr lang="ar-YE" sz="2400" dirty="0" err="1"/>
              <a:t>للانتاجية</a:t>
            </a:r>
            <a:r>
              <a:rPr lang="ar-YE" sz="2400" dirty="0"/>
              <a:t> الابتدائية وتستخدم هذه الطريقة عادة في النظم البيئية المائية  ويصعب استخدامها في النظم البيئية الارضية .</a:t>
            </a:r>
            <a:endParaRPr lang="en-US" sz="2400" dirty="0"/>
          </a:p>
          <a:p>
            <a:pPr marL="0" indent="0">
              <a:lnSpc>
                <a:spcPct val="170000"/>
              </a:lnSpc>
              <a:buNone/>
            </a:pPr>
            <a:r>
              <a:rPr lang="ar-YE" sz="2400" b="1" dirty="0"/>
              <a:t>3- طريقة قياس ثاني اكسيد الكربون </a:t>
            </a:r>
            <a:r>
              <a:rPr lang="en-US" sz="2400" b="1" dirty="0"/>
              <a:t>CO2 Production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ar-YE" sz="2400" dirty="0"/>
              <a:t>وتستخدم عادة في النظم البيئية الارضية وتعتمد علي مقدار استهلاك ثاني اكسيد الكربون الموجود في الجو والمستخدم في عملية التركيب الضوئي في نبتة معينة وفي مدة محددة من الزمن .</a:t>
            </a:r>
            <a:endParaRPr lang="en-US" sz="2400" dirty="0"/>
          </a:p>
          <a:p>
            <a:pPr marL="0" indent="0">
              <a:lnSpc>
                <a:spcPct val="170000"/>
              </a:lnSpc>
              <a:buNone/>
            </a:pPr>
            <a:endParaRPr lang="ar-YE" sz="24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ar-YE" sz="2800" dirty="0" smtClean="0">
                <a:solidFill>
                  <a:schemeClr val="tx1"/>
                </a:solidFill>
              </a:rPr>
              <a:t>5</a:t>
            </a:r>
            <a:endParaRPr lang="ar-S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000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976</Words>
  <Application>Microsoft Office PowerPoint</Application>
  <PresentationFormat>عرض على الشاشة (3:4)‏</PresentationFormat>
  <Paragraphs>90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مشربية</vt:lpstr>
      <vt:lpstr>الانتاجية وطرق قياس الانتاجية الاولية </vt:lpstr>
      <vt:lpstr>المحاور: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aiman</dc:creator>
  <cp:lastModifiedBy>aiman</cp:lastModifiedBy>
  <cp:revision>13</cp:revision>
  <dcterms:created xsi:type="dcterms:W3CDTF">2013-09-25T22:17:31Z</dcterms:created>
  <dcterms:modified xsi:type="dcterms:W3CDTF">2013-11-27T04:38:45Z</dcterms:modified>
</cp:coreProperties>
</file>