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21/06/40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21/06/40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21/06/40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21/06/40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42D4983-75FE-466F-85C7-118C58D96D22}" type="datetimeFigureOut">
              <a:rPr lang="ar-SA" smtClean="0"/>
              <a:pPr/>
              <a:t>21/06/40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42D4983-75FE-466F-85C7-118C58D96D22}" type="datetimeFigureOut">
              <a:rPr lang="ar-SA" smtClean="0"/>
              <a:pPr/>
              <a:t>21/06/40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42D4983-75FE-466F-85C7-118C58D96D22}" type="datetimeFigureOut">
              <a:rPr lang="ar-SA" smtClean="0"/>
              <a:pPr/>
              <a:t>21/06/40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42D4983-75FE-466F-85C7-118C58D96D22}" type="datetimeFigureOut">
              <a:rPr lang="ar-SA" smtClean="0"/>
              <a:pPr/>
              <a:t>21/06/40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42D4983-75FE-466F-85C7-118C58D96D22}" type="datetimeFigureOut">
              <a:rPr lang="ar-SA" smtClean="0"/>
              <a:pPr/>
              <a:t>21/06/40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42D4983-75FE-466F-85C7-118C58D96D22}" type="datetimeFigureOut">
              <a:rPr lang="ar-SA" smtClean="0"/>
              <a:pPr/>
              <a:t>21/06/40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42D4983-75FE-466F-85C7-118C58D96D22}" type="datetimeFigureOut">
              <a:rPr lang="ar-SA" smtClean="0"/>
              <a:pPr/>
              <a:t>21/06/40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0825C26-2654-4559-B37B-9F2E70416E76}"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42D4983-75FE-466F-85C7-118C58D96D22}" type="datetimeFigureOut">
              <a:rPr lang="ar-SA" smtClean="0"/>
              <a:pPr/>
              <a:t>21/06/40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825C26-2654-4559-B37B-9F2E70416E76}"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LEFT.png"/>
          <p:cNvPicPr>
            <a:picLocks noChangeAspect="1"/>
          </p:cNvPicPr>
          <p:nvPr/>
        </p:nvPicPr>
        <p:blipFill>
          <a:blip r:embed="rId2" cstate="print"/>
          <a:stretch>
            <a:fillRect/>
          </a:stretch>
        </p:blipFill>
        <p:spPr>
          <a:xfrm>
            <a:off x="0" y="0"/>
            <a:ext cx="1187624" cy="6858000"/>
          </a:xfrm>
          <a:prstGeom prst="rect">
            <a:avLst/>
          </a:prstGeom>
        </p:spPr>
      </p:pic>
      <p:sp>
        <p:nvSpPr>
          <p:cNvPr id="5" name="مستطيل 4"/>
          <p:cNvSpPr/>
          <p:nvPr/>
        </p:nvSpPr>
        <p:spPr>
          <a:xfrm>
            <a:off x="1547664" y="2420888"/>
            <a:ext cx="7132081" cy="707886"/>
          </a:xfrm>
          <a:prstGeom prst="rect">
            <a:avLst/>
          </a:prstGeom>
        </p:spPr>
        <p:txBody>
          <a:bodyPr wrap="none">
            <a:spAutoFit/>
          </a:bodyPr>
          <a:lstStyle/>
          <a:p>
            <a:r>
              <a:rPr lang="ar-SA" sz="4000" b="1" dirty="0">
                <a:solidFill>
                  <a:srgbClr val="FF0000"/>
                </a:solidFill>
                <a:latin typeface="Andalus" pitchFamily="18" charset="-78"/>
                <a:cs typeface="Andalus" pitchFamily="18" charset="-78"/>
              </a:rPr>
              <a:t>العناصر الثانوية في نظام إدارة التربية الخاصة</a:t>
            </a:r>
            <a:endParaRPr lang="ar-SA" sz="4000" dirty="0">
              <a:solidFill>
                <a:srgbClr val="FF0000"/>
              </a:solidFill>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4577" name="Rectangle 1"/>
          <p:cNvSpPr>
            <a:spLocks noChangeArrowheads="1"/>
          </p:cNvSpPr>
          <p:nvPr/>
        </p:nvSpPr>
        <p:spPr bwMode="auto">
          <a:xfrm>
            <a:off x="971600" y="476672"/>
            <a:ext cx="7992888" cy="585544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sz="28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وقد فرّق بعض المختصين في دراستهم بين ثلاثة من أشكال التغذية الراجعة وهي:</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تغذية راجعة تتمثل في معرفة النتائج متبوعة بمعرفة الإجابات الصحيحة والخاطئة.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تغذية راجعة تتمثل في معرفة النتائج متبوعة بمعرفة الإجابة الصحيحة والخاطئة، وتصحيح الإجابات الخاطئة.</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تغذية راجعة تتمثل في معرفة النتائج متبوعة بمعرفة الإجابات الصحيحة والخاطئة، وتصحيح الإجابات الخاطئة، ومناقشة الإجابات الصحيحة والخاطئة.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3553" name="Rectangle 1"/>
          <p:cNvSpPr>
            <a:spLocks noChangeArrowheads="1"/>
          </p:cNvSpPr>
          <p:nvPr/>
        </p:nvSpPr>
        <p:spPr bwMode="auto">
          <a:xfrm>
            <a:off x="827584" y="549261"/>
            <a:ext cx="8316416" cy="36009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أهمية استخدام التغذية الراجعة في عملية </a:t>
            </a:r>
            <a:r>
              <a:rPr kumimoji="0" lang="ar-SA" sz="2400" b="1" i="0" u="none" strike="noStrike" cap="none" normalizeH="0" baseline="0" dirty="0" err="1" smtClean="0">
                <a:ln>
                  <a:noFill/>
                </a:ln>
                <a:solidFill>
                  <a:srgbClr val="FF0000"/>
                </a:solidFill>
                <a:effectLst/>
                <a:latin typeface="Simplified Arabic" pitchFamily="18" charset="-78"/>
                <a:ea typeface="Times New Roman" pitchFamily="18" charset="0"/>
                <a:cs typeface="Simplified Arabic" pitchFamily="18" charset="-78"/>
              </a:rPr>
              <a:t>التعلم:</a:t>
            </a:r>
            <a:endPar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تعمل التغذية الراجعة على إعلام المتعلم بنتيجة تعلمه، مما يقلل القلق والتوتر الذي قد يعتري المتعلم في حالة عدم معرفته نتائج تعلمه.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تعزز المتعلم وتشجعه على الاستمرار في عملية التعلم، وبخاصة عندما يعرف بأن إجابته عن السؤال كانت صحيحة.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إن معرفة المتعلم بأن إجابته كانت خطأ، وما السبب لهذه الإجابة الخطأ، يجعله يقتنع بأن ما حصل عليه من نتيجة أو علامة كان هو </a:t>
            </a:r>
            <a:r>
              <a:rPr kumimoji="0" lang="ar-SA" sz="20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المسؤول</a:t>
            </a: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عنها، ومن ثم عليه مضاعفة جهده ودراسته في المرات القادمة.</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4- إن تصحيح إجابة المتعلم الخاطئة من شأنها أن تضعف الارتباطات الخطأ التي حدثت في ذاكرته بين الأسئلة والإجابة الخطأ، وإحلال ارتباطات صحيحة محلها.</a:t>
            </a:r>
            <a:endParaRPr kumimoji="0" lang="ar-SA"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23554" name="Rectangle 2"/>
          <p:cNvSpPr>
            <a:spLocks noChangeArrowheads="1"/>
          </p:cNvSpPr>
          <p:nvPr/>
        </p:nvSpPr>
        <p:spPr bwMode="auto">
          <a:xfrm>
            <a:off x="827584" y="4149080"/>
            <a:ext cx="8316416"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5- إن استخدام التغذية الراجعة من شأنها أن تنشط عملية التعلم، وتزيد من مستوى الدافعية للتعلم.</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6- تعرف عملية التغذية الراجعة المتعلم أين يقف من الهدف المنشود، وما إذا كان يحتاج على وقت طويل لتحقيقه أم أنه قريب منه.</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7- تعرف المتعلم أين هو من الأهداف السلوكية التي حققها غيره من رفاق صفه، والتي لم يحققوها بعد.</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8- تعمل التغذية الراجعة بما تزوده للمتعلم من معلومات إضافية ومراجع مختلفة، على تقوية عملية التعلم، وتدعيمها وإثرائها.</a:t>
            </a:r>
            <a:endParaRPr kumimoji="0" lang="ar-SA"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2529" name="Rectangle 1"/>
          <p:cNvSpPr>
            <a:spLocks noChangeArrowheads="1"/>
          </p:cNvSpPr>
          <p:nvPr/>
        </p:nvSpPr>
        <p:spPr bwMode="auto">
          <a:xfrm>
            <a:off x="827584" y="312331"/>
            <a:ext cx="8316416"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ثالثاً: خصائص إدارة التربية الخاصة وسماتها</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إن الإدارة المدرسية في التربية الخاصة تتشابه مع الإدارة المدرسية في التعليم العام في بعض الخصائص من حيث الأغراض والوظائف، لكن هناك عدداً من الخصائص التي تميزها عن بقية المؤسسات الاجتماعية، ومن هذه الخصائص ما </a:t>
            </a:r>
            <a:r>
              <a:rPr kumimoji="0" lang="ar-SA" sz="2400" b="1"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يلي:</a:t>
            </a:r>
            <a:endPar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1- ضرورتها الملحة:</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فالتعليم يعتبر أكثر ضرورة وإلحاحاً من أي لون من ألوان الأنشطة، لأنه وسيلة نمو المجتمع وتقدمه.</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2- المنظور </a:t>
            </a:r>
            <a:r>
              <a:rPr kumimoji="0" lang="ar-SA" sz="2400" b="1"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الجماهيري </a:t>
            </a: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(المجتمعي)</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يهم كل فرد من أفراد المجتمع بكل ما يتم تعليمه في المؤسسة التربوية، من قيم ومعارف وحقائق ومهارات وغيرها، ولذلك يعطى الفرد في المجتمع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اللامركزي</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الفرص ليراقب ويشارك برأيه لتطوير شؤون التربية والتعليم في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مجتمعه.</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ولأهمية المنظور الجماهيري بالنسبة للإدارة التعليمية العليا، تتولى إدارة التعليم التنسيق مع الكثير من الأجهزة الاجتماعية ذات العلاقة بالعملية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التعليمية.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وذلل بهدف توثيق أواصر التعاون البناء لكي تتمكن من القيام برسالتها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التربوية.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كذلك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تمثل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"مجالس أولياء الأمور"، أحد الممارسات التربوية التي تدعم المنظور الجماهيري، وبدأت الكثير من المدارس الأهلية في تطبيقها، كما إن تعميم فكرة هذه المجالس على المؤسسات الحكومية سيعود بالكثير من الإيجابيات على العملية التعليمية وتطورها.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1505" name="Rectangle 1"/>
          <p:cNvSpPr>
            <a:spLocks noChangeArrowheads="1"/>
          </p:cNvSpPr>
          <p:nvPr/>
        </p:nvSpPr>
        <p:spPr bwMode="auto">
          <a:xfrm>
            <a:off x="755576" y="260648"/>
            <a:ext cx="838842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3-</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تعقد الوظائف والفعاليات</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نتيجة لارتباط الإدارة التعليمية بالسلوك الإنساني المتغير وبقيم المجتمع وثقافته التي تتصف بالتداخل والتشعب في احتياجاتها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ز اد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هذا من تشعب وتعقيد وظائف الإدارة التعليمية وفعالياتها بهدف تلبية تلك الاحتياجات وتحقيق الأهداف المرسومة، وهذا يتطلب مستوى فنياً متقدماً من الإدارة المدرسية لتتمكن من توجيه عملية التعلم في ظل هذه الظروف المعقدة.</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4- تشابك العلاقات:</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تتداخل العلاقات في المؤسسة التربوية بشكل معقد، فهناك علاقات متداخلة فيما بين عناصر البيئة المدرسية: المدير والمعلمين والطلاب، وأولياء أمور، وهذه العلاقات تعتبر أساساً مهماً من أسس عملية التعليم والتعلم، ومن هنا كانت الإدارة التربوية معنية بتنظيم هذه العلاقات المعقدة ووضع أسس سليمة لها بحيث تقوم على الاحترام المتبادل وتحديد الأدوار والمسؤوليات بدقة تامة.</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5- التأهيل الفني والمهني للعاملين:</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تختلف المؤسسة التربوية عن غيرها من المؤسسات الاجتماعية في حاجة المدير في أن يكون مؤهلاً في مجال ممارسة العمل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المهني.</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لأن المؤسسة التربوية أكثر تعقيداً من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غيرها.</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لها دور مهم في التنسيق بين جميع المؤسسات الاجتماعية والثقافية في البيئة المحلية.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8673" name="Rectangle 1"/>
          <p:cNvSpPr>
            <a:spLocks noChangeArrowheads="1"/>
          </p:cNvSpPr>
          <p:nvPr/>
        </p:nvSpPr>
        <p:spPr bwMode="auto">
          <a:xfrm>
            <a:off x="827584" y="980728"/>
            <a:ext cx="831641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6- صعوبة قياس النتائج التربوية:</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تهدف المؤسسة التربوية إلى إحداث تغييرات إيجابية في سلوك الطلاب وفي البيئة المحلية، وهذه التغييرات تتأثر بعوامل اجتماعية واقتصادية وثقافية ودينية كما سبق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التوضيح.</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ولذلك يصعب فصل أثر المؤسسة التربوية عن تأثير بقية هذه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العوام.</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وهذا يتطلب إيجاد معايير ومقاييس واختبارات دقيقة من أجل قياس مخرجات العملية التعليمية.</a:t>
            </a:r>
          </a:p>
          <a:p>
            <a:pPr marL="0" marR="0" lvl="0" indent="0" algn="just" defTabSz="914400" eaLnBrk="1" fontAlgn="base" latinLnBrk="0" hangingPunct="1">
              <a:lnSpc>
                <a:spcPct val="100000"/>
              </a:lnSpc>
              <a:spcBef>
                <a:spcPct val="0"/>
              </a:spcBef>
              <a:spcAft>
                <a:spcPct val="0"/>
              </a:spcAft>
              <a:buClrTx/>
              <a:buSzTx/>
              <a:buFontTx/>
              <a:buNone/>
              <a:tabLst/>
            </a:pPr>
            <a:endParaRPr lang="ar-SA" sz="2400" dirty="0">
              <a:latin typeface="Simplified Arabic" pitchFamily="18" charset="-78"/>
              <a:ea typeface="Times New Roman" pitchFamily="18" charset="0"/>
              <a:cs typeface="Simplified Arabic" pitchFamily="18" charset="-78"/>
            </a:endParaRPr>
          </a:p>
          <a:p>
            <a:pPr marL="0" marR="0" lvl="0" indent="0" algn="just" defTabSz="914400" eaLnBrk="1" fontAlgn="base" latinLnBrk="0" hangingPunct="1">
              <a:lnSpc>
                <a:spcPct val="100000"/>
              </a:lnSpc>
              <a:spcBef>
                <a:spcPct val="0"/>
              </a:spcBef>
              <a:spcAft>
                <a:spcPct val="0"/>
              </a:spcAft>
              <a:buClrTx/>
              <a:buSzTx/>
              <a:buFontTx/>
              <a:buNone/>
              <a:tabLst/>
            </a:pPr>
            <a:endPar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 defTabSz="91440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7- التحكم النوعي:</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تختلف المؤسسة التربوية عن غيرها في كونها ملزمة بالتعامل مع جميع الطلاب على اختلاف مستوياتهم الاقتصادية والاجتماعية والثقافية، ولذلك تواجه الإدارة المدرسية عدداً من التحديات عند التعامل مع هذا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المدخلات</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المتنوعة ومراعاة الفروق الفردية بين الطلاب من حيث الاستعدادات والقدرات والميول</a:t>
            </a:r>
            <a:r>
              <a:rPr kumimoji="0" lang="en-US"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1187624" cy="6858000"/>
          </a:xfrm>
          <a:prstGeom prst="rect">
            <a:avLst/>
          </a:prstGeom>
        </p:spPr>
      </p:pic>
      <p:sp>
        <p:nvSpPr>
          <p:cNvPr id="7169" name="Rectangle 1"/>
          <p:cNvSpPr>
            <a:spLocks noChangeArrowheads="1"/>
          </p:cNvSpPr>
          <p:nvPr/>
        </p:nvSpPr>
        <p:spPr bwMode="auto">
          <a:xfrm>
            <a:off x="1511152" y="1484784"/>
            <a:ext cx="7381328"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chemeClr val="tx2"/>
                </a:solidFill>
                <a:effectLst/>
                <a:latin typeface="Sakkal Majalla" pitchFamily="2" charset="-78"/>
                <a:ea typeface="Times New Roman" pitchFamily="18" charset="0"/>
                <a:cs typeface="Sakkal Majalla" pitchFamily="2" charset="-78"/>
              </a:rPr>
              <a:t>سبق تناول </a:t>
            </a:r>
            <a:r>
              <a:rPr kumimoji="0" lang="ar-SA" sz="3200" b="1" i="0" u="none" strike="noStrike" cap="none" normalizeH="0" baseline="0" dirty="0" err="1" smtClean="0">
                <a:ln>
                  <a:noFill/>
                </a:ln>
                <a:solidFill>
                  <a:schemeClr val="tx2"/>
                </a:solidFill>
                <a:effectLst/>
                <a:latin typeface="Sakkal Majalla" pitchFamily="2" charset="-78"/>
                <a:ea typeface="Times New Roman" pitchFamily="18" charset="0"/>
                <a:cs typeface="Sakkal Majalla" pitchFamily="2" charset="-78"/>
              </a:rPr>
              <a:t>مدخلات</a:t>
            </a:r>
            <a:r>
              <a:rPr kumimoji="0" lang="ar-SA" sz="3200" b="1" i="0" u="none" strike="noStrike" cap="none" normalizeH="0" baseline="0" dirty="0" smtClean="0">
                <a:ln>
                  <a:noFill/>
                </a:ln>
                <a:solidFill>
                  <a:schemeClr val="tx2"/>
                </a:solidFill>
                <a:effectLst/>
                <a:latin typeface="Sakkal Majalla" pitchFamily="2" charset="-78"/>
                <a:ea typeface="Times New Roman" pitchFamily="18" charset="0"/>
                <a:cs typeface="Sakkal Majalla" pitchFamily="2" charset="-78"/>
              </a:rPr>
              <a:t> إدارة التربية الخاصة وعملياتها في الفصول السابقة أما في هذا الفصل فسيتم تناول العناصر الثانوية في النظام حيث تحددت في العنصرين التاليين: </a:t>
            </a:r>
            <a:r>
              <a:rPr kumimoji="0" lang="ar-SA" sz="3200" b="1" i="0" u="sng" strike="noStrike" cap="none" normalizeH="0" baseline="0" dirty="0" smtClean="0">
                <a:ln>
                  <a:noFill/>
                </a:ln>
                <a:solidFill>
                  <a:schemeClr val="tx2">
                    <a:lumMod val="60000"/>
                    <a:lumOff val="40000"/>
                  </a:schemeClr>
                </a:solidFill>
                <a:effectLst/>
                <a:latin typeface="Sakkal Majalla" pitchFamily="2" charset="-78"/>
                <a:ea typeface="Times New Roman" pitchFamily="18" charset="0"/>
                <a:cs typeface="Sakkal Majalla" pitchFamily="2" charset="-78"/>
              </a:rPr>
              <a:t>البيئة المحيطة بالنظام، والتغذية الراجعة أو </a:t>
            </a:r>
            <a:r>
              <a:rPr kumimoji="0" lang="ar-SA" sz="3200" b="1" i="0" u="sng" strike="noStrike" cap="none" normalizeH="0" baseline="0" dirty="0" err="1" smtClean="0">
                <a:ln>
                  <a:noFill/>
                </a:ln>
                <a:solidFill>
                  <a:schemeClr val="tx2">
                    <a:lumMod val="60000"/>
                    <a:lumOff val="40000"/>
                  </a:schemeClr>
                </a:solidFill>
                <a:effectLst/>
                <a:latin typeface="Sakkal Majalla" pitchFamily="2" charset="-78"/>
                <a:ea typeface="Times New Roman" pitchFamily="18" charset="0"/>
                <a:cs typeface="Sakkal Majalla" pitchFamily="2" charset="-78"/>
              </a:rPr>
              <a:t>المرتدة.</a:t>
            </a:r>
            <a:r>
              <a:rPr kumimoji="0" lang="ar-SA" sz="3200" b="1" i="0" u="sng" strike="noStrike" cap="none" normalizeH="0" baseline="0" dirty="0" smtClean="0">
                <a:ln>
                  <a:noFill/>
                </a:ln>
                <a:solidFill>
                  <a:schemeClr val="tx2">
                    <a:lumMod val="60000"/>
                    <a:lumOff val="40000"/>
                  </a:schemeClr>
                </a:solidFill>
                <a:effectLst/>
                <a:latin typeface="Sakkal Majalla" pitchFamily="2" charset="-78"/>
                <a:ea typeface="Times New Roman" pitchFamily="18" charset="0"/>
                <a:cs typeface="Sakkal Majalla" pitchFamily="2" charset="-78"/>
              </a:rPr>
              <a:t> </a:t>
            </a:r>
            <a:r>
              <a:rPr kumimoji="0" lang="ar-SA" sz="3200" b="1" i="0" u="none" strike="noStrike" cap="none" normalizeH="0" baseline="0" dirty="0" smtClean="0">
                <a:ln>
                  <a:noFill/>
                </a:ln>
                <a:solidFill>
                  <a:schemeClr val="tx2"/>
                </a:solidFill>
                <a:effectLst/>
                <a:latin typeface="Sakkal Majalla" pitchFamily="2" charset="-78"/>
                <a:ea typeface="Times New Roman" pitchFamily="18" charset="0"/>
                <a:cs typeface="Sakkal Majalla" pitchFamily="2" charset="-78"/>
              </a:rPr>
              <a:t>وفيما يلي توضيح لهذين العنصرين.</a:t>
            </a:r>
            <a:endParaRPr kumimoji="0" lang="ar-SA" sz="3200" b="1" i="0" u="none" strike="noStrike" cap="none" normalizeH="0" baseline="0" dirty="0" smtClean="0">
              <a:ln>
                <a:noFill/>
              </a:ln>
              <a:solidFill>
                <a:schemeClr val="tx2"/>
              </a:solidFill>
              <a:effectLst/>
              <a:latin typeface="Sakkal Majalla" pitchFamily="2" charset="-78"/>
              <a:cs typeface="Sakkal Majalla" pitchFamily="2"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1187624" cy="6858000"/>
          </a:xfrm>
          <a:prstGeom prst="rect">
            <a:avLst/>
          </a:prstGeom>
        </p:spPr>
      </p:pic>
      <p:sp>
        <p:nvSpPr>
          <p:cNvPr id="3" name="مستطيل 2"/>
          <p:cNvSpPr/>
          <p:nvPr/>
        </p:nvSpPr>
        <p:spPr>
          <a:xfrm>
            <a:off x="1115616" y="1772816"/>
            <a:ext cx="7452320" cy="1938992"/>
          </a:xfrm>
          <a:prstGeom prst="rect">
            <a:avLst/>
          </a:prstGeom>
        </p:spPr>
        <p:txBody>
          <a:bodyPr wrap="square">
            <a:spAutoFit/>
          </a:bodyPr>
          <a:lstStyle/>
          <a:p>
            <a:pPr algn="just"/>
            <a:r>
              <a:rPr lang="ar-SA" sz="2400" b="1" dirty="0"/>
              <a:t>ويتركز أثر هذا المناخ في توفير </a:t>
            </a:r>
            <a:r>
              <a:rPr lang="ar-SA" sz="2400" b="1" dirty="0" err="1"/>
              <a:t>المدخلات</a:t>
            </a:r>
            <a:r>
              <a:rPr lang="ar-SA" sz="2400" b="1" dirty="0"/>
              <a:t> التي يستخدمها التنظيم والتأثير أثناء تفاعلها مع بعضها البعض وبالتالي التأثير في مستوى تحقيق الأهداف المنشودة، ولما كانت المدرسة من النظم المفتوحة التي لها صلة وثيقة بالبيئة الاجتماعية والثقافية والسياسية المحيطة </a:t>
            </a:r>
            <a:r>
              <a:rPr lang="ar-SA" sz="2400" b="1" dirty="0" err="1"/>
              <a:t>بها</a:t>
            </a:r>
            <a:r>
              <a:rPr lang="ar-SA" sz="2400" b="1" dirty="0"/>
              <a:t>، نجد أنها تتأثر بالعديد من </a:t>
            </a:r>
            <a:r>
              <a:rPr lang="ar-SA" sz="2400" b="1" dirty="0" err="1" smtClean="0"/>
              <a:t>العوامل .</a:t>
            </a:r>
            <a:endParaRPr lang="ar-SA" sz="2400" b="1" dirty="0"/>
          </a:p>
        </p:txBody>
      </p:sp>
      <p:sp>
        <p:nvSpPr>
          <p:cNvPr id="6145" name="Rectangle 1"/>
          <p:cNvSpPr>
            <a:spLocks noChangeArrowheads="1"/>
          </p:cNvSpPr>
          <p:nvPr/>
        </p:nvSpPr>
        <p:spPr bwMode="auto">
          <a:xfrm>
            <a:off x="5148064" y="382108"/>
            <a:ext cx="37434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rgbClr val="FF0000"/>
                </a:solidFill>
                <a:effectLst/>
                <a:latin typeface="Simplified Arabic" pitchFamily="18" charset="-78"/>
                <a:ea typeface="Times New Roman" pitchFamily="18" charset="0"/>
                <a:cs typeface="Simple Bold Jut Out" pitchFamily="2" charset="-78"/>
              </a:rPr>
              <a:t>أولاً: البيئة المحيطة</a:t>
            </a:r>
            <a:endParaRPr kumimoji="0" lang="ar-SA" sz="3600" b="0" i="0" u="none" strike="noStrike" cap="none" normalizeH="0" baseline="0" dirty="0" smtClean="0">
              <a:ln>
                <a:noFill/>
              </a:ln>
              <a:solidFill>
                <a:srgbClr val="FF0000"/>
              </a:solidFill>
              <a:effectLst/>
              <a:latin typeface="Arial" pitchFamily="34" charset="0"/>
              <a:cs typeface="Simple Bold Jut Out"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5121" name="Rectangle 1"/>
          <p:cNvSpPr>
            <a:spLocks noChangeArrowheads="1"/>
          </p:cNvSpPr>
          <p:nvPr/>
        </p:nvSpPr>
        <p:spPr bwMode="auto">
          <a:xfrm>
            <a:off x="1043608" y="537647"/>
            <a:ext cx="8100392"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العوامل المؤثرة في البيئة المحيطة بنظام إدارة التربية الخاصة</a:t>
            </a: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تتأثر البيئة المحيطة بنظام الإدارة في التربية الخاصة بعدة عوامل </a:t>
            </a:r>
            <a:r>
              <a:rPr kumimoji="0" lang="ar-SA" sz="240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منها:</a:t>
            </a:r>
            <a:endPar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5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a:t>
            </a:r>
            <a:r>
              <a:rPr kumimoji="0" lang="ar-SA" sz="2400" b="1" i="0" u="none" strike="noStrike" cap="none" normalizeH="0" baseline="0" dirty="0" smtClean="0">
                <a:ln>
                  <a:noFill/>
                </a:ln>
                <a:solidFill>
                  <a:schemeClr val="accent6">
                    <a:lumMod val="75000"/>
                  </a:schemeClr>
                </a:solidFill>
                <a:effectLst/>
                <a:latin typeface="Simplified Arabic" pitchFamily="18" charset="-78"/>
                <a:ea typeface="Times New Roman" pitchFamily="18" charset="0"/>
                <a:cs typeface="Simplified Arabic" pitchFamily="18" charset="-78"/>
              </a:rPr>
              <a:t>العامل الديني: </a:t>
            </a: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يتأثر نظام إدارة التعليم بالقيم والمعتقدات الدينية السائدة، حيث يفترض أن تعمل الإدارة المدرسية لمراعاة هذه الجوانب، وفيما لو حاول النظام التربوي مثلاً أن يتبنى بعض المفاهيم التي تتعارض مع النظام القيمي للمجتمع، فإن المجتمع حتماً سيرفضها ويطالب بتغييرها.</a:t>
            </a:r>
          </a:p>
          <a:p>
            <a:pPr marL="0" marR="0" lvl="0" indent="0" algn="justLow" defTabSz="914400" rtl="1" eaLnBrk="0" fontAlgn="base" latinLnBrk="0" hangingPunct="0">
              <a:lnSpc>
                <a:spcPct val="150000"/>
              </a:lnSpc>
              <a:spcBef>
                <a:spcPct val="0"/>
              </a:spcBef>
              <a:spcAft>
                <a:spcPct val="0"/>
              </a:spcAft>
              <a:buClrTx/>
              <a:buSzTx/>
              <a:buFontTx/>
              <a:buNone/>
              <a:tabLst/>
            </a:pPr>
            <a:endParaRPr kumimoji="0" lang="en-US" sz="240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a:t>
            </a:r>
            <a:r>
              <a:rPr kumimoji="0" lang="ar-SA" sz="2400" b="1" i="0" u="none" strike="noStrike" cap="none" normalizeH="0" baseline="0" dirty="0" smtClean="0">
                <a:ln>
                  <a:noFill/>
                </a:ln>
                <a:solidFill>
                  <a:schemeClr val="accent6">
                    <a:lumMod val="75000"/>
                  </a:schemeClr>
                </a:solidFill>
                <a:effectLst/>
                <a:latin typeface="Simplified Arabic" pitchFamily="18" charset="-78"/>
                <a:ea typeface="Times New Roman" pitchFamily="18" charset="0"/>
                <a:cs typeface="Simplified Arabic" pitchFamily="18" charset="-78"/>
              </a:rPr>
              <a:t>العامل الحضاري:</a:t>
            </a:r>
            <a:r>
              <a:rPr kumimoji="0" lang="ar-SA" sz="2400" i="0" u="none" strike="noStrike" cap="none" normalizeH="0" baseline="0" dirty="0" err="1" smtClean="0">
                <a:ln>
                  <a:noFill/>
                </a:ln>
                <a:effectLst/>
                <a:latin typeface="Simplified Arabic" pitchFamily="18" charset="-78"/>
                <a:ea typeface="Times New Roman" pitchFamily="18" charset="0"/>
                <a:cs typeface="Simplified Arabic" pitchFamily="18" charset="-78"/>
              </a:rPr>
              <a:t>يأثر</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 </a:t>
            </a:r>
            <a:r>
              <a:rPr lang="ar-SA" sz="2400" b="1" u="sng" dirty="0">
                <a:solidFill>
                  <a:schemeClr val="accent1"/>
                </a:solidFill>
                <a:latin typeface="Simplified Arabic" pitchFamily="18" charset="-78"/>
                <a:ea typeface="Times New Roman" pitchFamily="18" charset="0"/>
                <a:cs typeface="Simplified Arabic" pitchFamily="18" charset="-78"/>
              </a:rPr>
              <a:t>ارتفاع مستوى التعليم والوعي السائد </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في البيئة الاجتماعية على الإدارة </a:t>
            </a:r>
            <a:r>
              <a:rPr kumimoji="0" lang="ar-SA" sz="2400" i="0" u="none" strike="noStrike" cap="none" normalizeH="0" dirty="0" err="1" smtClean="0">
                <a:ln>
                  <a:noFill/>
                </a:ln>
                <a:effectLst/>
                <a:latin typeface="Simplified Arabic" pitchFamily="18" charset="-78"/>
                <a:ea typeface="Times New Roman" pitchFamily="18" charset="0"/>
                <a:cs typeface="Simplified Arabic" pitchFamily="18" charset="-78"/>
              </a:rPr>
              <a:t>المدرسية </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,وعلى العكس فإن انتشار </a:t>
            </a:r>
            <a:r>
              <a:rPr lang="ar-SA" sz="2400" b="1" u="sng" dirty="0">
                <a:solidFill>
                  <a:schemeClr val="accent1"/>
                </a:solidFill>
                <a:latin typeface="Simplified Arabic" pitchFamily="18" charset="-78"/>
                <a:ea typeface="Times New Roman" pitchFamily="18" charset="0"/>
                <a:cs typeface="Simplified Arabic" pitchFamily="18" charset="-78"/>
              </a:rPr>
              <a:t>الأمية </a:t>
            </a:r>
            <a:r>
              <a:rPr kumimoji="0" lang="ar-SA" sz="2400" i="0" u="none" strike="noStrike" cap="none" normalizeH="0" dirty="0" smtClean="0">
                <a:ln>
                  <a:noFill/>
                </a:ln>
                <a:effectLst/>
                <a:latin typeface="Simplified Arabic" pitchFamily="18" charset="-78"/>
                <a:ea typeface="Times New Roman" pitchFamily="18" charset="0"/>
                <a:cs typeface="Simplified Arabic" pitchFamily="18" charset="-78"/>
              </a:rPr>
              <a:t>وعدم الوعي يؤدي الى تسرب الطلاب </a:t>
            </a:r>
            <a:r>
              <a:rPr kumimoji="0" lang="ar-SA" sz="2400" i="0" u="none" strike="noStrike" cap="none" normalizeH="0" dirty="0" err="1" smtClean="0">
                <a:ln>
                  <a:noFill/>
                </a:ln>
                <a:effectLst/>
                <a:latin typeface="Simplified Arabic" pitchFamily="18" charset="-78"/>
                <a:ea typeface="Times New Roman" pitchFamily="18" charset="0"/>
                <a:cs typeface="Simplified Arabic" pitchFamily="18" charset="-78"/>
              </a:rPr>
              <a:t>وغيابهم .</a:t>
            </a:r>
            <a:endParaRPr kumimoji="0" lang="ar-SA"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4097" name="Rectangle 1"/>
          <p:cNvSpPr>
            <a:spLocks noChangeArrowheads="1"/>
          </p:cNvSpPr>
          <p:nvPr/>
        </p:nvSpPr>
        <p:spPr bwMode="auto">
          <a:xfrm>
            <a:off x="827584" y="764704"/>
            <a:ext cx="831641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a:t>
            </a: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العامل السكاني: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يؤثر التركيبة السكانية على الإدارة المدرسية في الكثير من الجوانب، </a:t>
            </a:r>
            <a:r>
              <a:rPr kumimoji="0" lang="ar-SA" sz="2400" b="1"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فالتركيبة السكانية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غير المتجانسة على سبيل المثال تتطلب من الإدارة المدرسية بذل جهود كبيرة لتحقيق الاحتياجات المتعددة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للسكان.</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كذلك فإن</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الزيادة</a:t>
            </a:r>
            <a:r>
              <a:rPr kumimoji="0" lang="ar-SA" sz="2400" b="0"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a:t>
            </a:r>
            <a:r>
              <a:rPr kumimoji="0" lang="ar-SA" sz="2400" b="1"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السكانية السنوية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يترتب عليها زيادة الطلب الاجتماعي على التعليم والمطالبة بفتح المزيد من المدارس وتأمين احتياجاتها من الإمكانات المادية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والبشرية.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a:t>
            </a:r>
            <a:r>
              <a:rPr kumimoji="0" lang="ar-SA" sz="2400" b="0" i="0" u="sng"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إن </a:t>
            </a:r>
            <a:r>
              <a:rPr lang="ar-SA" sz="2400" b="1" u="sng" dirty="0">
                <a:solidFill>
                  <a:schemeClr val="accent1"/>
                </a:solidFill>
                <a:latin typeface="Simplified Arabic" pitchFamily="18" charset="-78"/>
                <a:ea typeface="Times New Roman" pitchFamily="18" charset="0"/>
                <a:cs typeface="Simplified Arabic" pitchFamily="18" charset="-78"/>
              </a:rPr>
              <a:t>الحركة السكانية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ممثلة بالهجرة من القرى إلى المدن أو بالعكس تمثل ضغوطاً على إدارة التعليم في تأمين الخدمة التربوية للسكان</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rgbClr val="FFC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4- العامل الاقتصادي: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يوثر</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العامل الاقتصادي على كل من إدارة التعليم والإدارة المدرسية، فكلما كان </a:t>
            </a:r>
            <a:r>
              <a:rPr lang="ar-SA" sz="2400" b="1" u="sng" dirty="0">
                <a:solidFill>
                  <a:schemeClr val="accent1"/>
                </a:solidFill>
                <a:latin typeface="Simplified Arabic" pitchFamily="18" charset="-78"/>
                <a:ea typeface="Times New Roman" pitchFamily="18" charset="0"/>
                <a:cs typeface="Simplified Arabic" pitchFamily="18" charset="-78"/>
              </a:rPr>
              <a:t>الاقتصاد مزدهراً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وقوياً أدى ذلك إلى زيادة الإنفاق على التعليم، وعلى زيادة فرص التعليم بالمجان لجميع أبناء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المجتمع</a:t>
            </a:r>
            <a:r>
              <a:rPr lang="ar-SA" sz="2400" b="1" u="sng" dirty="0" err="1">
                <a:solidFill>
                  <a:schemeClr val="accent1"/>
                </a:solidFill>
                <a:latin typeface="Simplified Arabic" pitchFamily="18" charset="-78"/>
                <a:ea typeface="Times New Roman" pitchFamily="18" charset="0"/>
                <a:cs typeface="Simplified Arabic" pitchFamily="18" charset="-78"/>
              </a:rPr>
              <a:t>.</a:t>
            </a:r>
            <a:r>
              <a:rPr lang="ar-SA" sz="2400" b="1" u="sng" dirty="0">
                <a:solidFill>
                  <a:schemeClr val="accent1"/>
                </a:solidFill>
                <a:latin typeface="Simplified Arabic" pitchFamily="18" charset="-78"/>
                <a:ea typeface="Times New Roman" pitchFamily="18" charset="0"/>
                <a:cs typeface="Simplified Arabic" pitchFamily="18" charset="-78"/>
              </a:rPr>
              <a:t> أما الركود الاقتصادي ونقص الموارد المالية</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فيعرقل جهود إدارة التعليم نحو التطوير التربوي وتحسين جودة التعليم، وفي نفس الوقت يقلل من نسبة الموارد المالية المتاحة لدعم الإدارة المدرسية في تلبية احتياجاتها.</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3073" name="Rectangle 1"/>
          <p:cNvSpPr>
            <a:spLocks noChangeArrowheads="1"/>
          </p:cNvSpPr>
          <p:nvPr/>
        </p:nvSpPr>
        <p:spPr bwMode="auto">
          <a:xfrm>
            <a:off x="899592" y="476672"/>
            <a:ext cx="806489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5- العامل السياسي:</a:t>
            </a:r>
            <a:r>
              <a:rPr kumimoji="0" lang="ar-SA" sz="2400" b="0"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توثر</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lang="ar-SA" sz="2400" b="1" u="sng" dirty="0">
                <a:solidFill>
                  <a:schemeClr val="accent1"/>
                </a:solidFill>
                <a:latin typeface="Simplified Arabic" pitchFamily="18" charset="-78"/>
                <a:ea typeface="Times New Roman" pitchFamily="18" charset="0"/>
                <a:cs typeface="Simplified Arabic" pitchFamily="18" charset="-78"/>
              </a:rPr>
              <a:t>النظرية السياسية السائدة واتجاهات الحكومة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وتشريعاتها على الإدارة المدرسية، فالدول التي يكون فيها النظام مركزياً أي تشرف الدولة إشرافاً مباشراً على التعليم، كما هو الحال في فرنسا التي يتصف نظامها التعليمية بالمركزية الشديدة، أما النظم السياسية التي تتبع اللامركزية في الحكم فتترك للولايات إدارة شؤون التعليم مثل الولايات المتحدة الأمريكية، كما يتأثر نظام إدارة التعليم بأي </a:t>
            </a:r>
            <a:r>
              <a:rPr lang="ar-SA" sz="2400" b="1" u="sng" dirty="0">
                <a:solidFill>
                  <a:schemeClr val="accent1"/>
                </a:solidFill>
                <a:latin typeface="Simplified Arabic" pitchFamily="18" charset="-78"/>
                <a:ea typeface="Times New Roman" pitchFamily="18" charset="0"/>
                <a:cs typeface="Simplified Arabic" pitchFamily="18" charset="-78"/>
              </a:rPr>
              <a:t>تغيير سياسي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يحدث في الدولة، مثل الاستقلال أو نوع الحكم، حيث قد يترتب على التغيير السياسي إدخال تعديلات على المناهج والنظم واللوائح وغيرها.</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C000"/>
                </a:solidFill>
                <a:effectLst/>
                <a:latin typeface="Simplified Arabic" pitchFamily="18" charset="-78"/>
                <a:ea typeface="Times New Roman" pitchFamily="18" charset="0"/>
                <a:cs typeface="Simplified Arabic" pitchFamily="18" charset="-78"/>
              </a:rPr>
              <a:t>6- العوامل الطبيعية: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توثر</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العوامل الطبيعية مثل المناخ والطقس والسطح والمساحة والكوارث الطبيعية على إدارة التعليم بشكل عام والإدارة المدرسية على وجه التحديد، </a:t>
            </a:r>
            <a:r>
              <a:rPr lang="ar-SA" sz="2400" b="1" u="sng" dirty="0">
                <a:solidFill>
                  <a:schemeClr val="accent1"/>
                </a:solidFill>
                <a:latin typeface="Simplified Arabic" pitchFamily="18" charset="-78"/>
                <a:ea typeface="Times New Roman" pitchFamily="18" charset="0"/>
                <a:cs typeface="Simplified Arabic" pitchFamily="18" charset="-78"/>
              </a:rPr>
              <a:t>فالمساحة الجغرافية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الشاسعة في الولايات المتحدة الأمريكية استدعت أن يكون نظام التعليم فيها لا </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مركزياً.</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كما أن </a:t>
            </a:r>
            <a:r>
              <a:rPr lang="ar-SA" sz="2400" b="1" u="sng" dirty="0">
                <a:solidFill>
                  <a:schemeClr val="accent1"/>
                </a:solidFill>
                <a:latin typeface="Simplified Arabic" pitchFamily="18" charset="-78"/>
                <a:ea typeface="Times New Roman" pitchFamily="18" charset="0"/>
                <a:cs typeface="Simplified Arabic" pitchFamily="18" charset="-78"/>
              </a:rPr>
              <a:t>الزلازل والبراكين والفيضانات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تتسبب في خسائر مادية كبيرة للمباني والتجهيزات، الأمر الذي يتطلب من إدارة التعليم العمل على إصلاحها حتى لا تتعطل العملية التعليمية وتتسبب في إرباك للإدارة المدرسية.</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049" name="Rectangle 1"/>
          <p:cNvSpPr>
            <a:spLocks noChangeArrowheads="1"/>
          </p:cNvSpPr>
          <p:nvPr/>
        </p:nvSpPr>
        <p:spPr bwMode="auto">
          <a:xfrm>
            <a:off x="899592" y="260648"/>
            <a:ext cx="806489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lang="ar-SA" sz="3200" b="1" dirty="0">
                <a:solidFill>
                  <a:srgbClr val="FF0000"/>
                </a:solidFill>
                <a:latin typeface="Simplified Arabic" pitchFamily="18" charset="-78"/>
                <a:ea typeface="Times New Roman" pitchFamily="18" charset="0"/>
                <a:cs typeface="Simple Bold Jut Out" pitchFamily="2" charset="-78"/>
              </a:rPr>
              <a:t>ثانياً: التغذية </a:t>
            </a:r>
            <a:r>
              <a:rPr lang="ar-SA" sz="3200" b="1" dirty="0" err="1">
                <a:solidFill>
                  <a:srgbClr val="FF0000"/>
                </a:solidFill>
                <a:latin typeface="Simplified Arabic" pitchFamily="18" charset="-78"/>
                <a:ea typeface="Times New Roman" pitchFamily="18" charset="0"/>
                <a:cs typeface="Simple Bold Jut Out" pitchFamily="2" charset="-78"/>
              </a:rPr>
              <a:t>الراجعة </a:t>
            </a:r>
            <a:r>
              <a:rPr lang="ar-SA" sz="3200" b="1" dirty="0">
                <a:solidFill>
                  <a:srgbClr val="FF0000"/>
                </a:solidFill>
                <a:latin typeface="Simplified Arabic" pitchFamily="18" charset="-78"/>
                <a:ea typeface="Times New Roman" pitchFamily="18" charset="0"/>
                <a:cs typeface="Simple Bold Jut Out" pitchFamily="2" charset="-78"/>
              </a:rPr>
              <a:t>(العكسية</a:t>
            </a:r>
            <a:r>
              <a:rPr lang="ar-SA" sz="3200" b="1" dirty="0" err="1">
                <a:solidFill>
                  <a:srgbClr val="FF0000"/>
                </a:solidFill>
                <a:latin typeface="Simplified Arabic" pitchFamily="18" charset="-78"/>
                <a:ea typeface="Times New Roman" pitchFamily="18" charset="0"/>
                <a:cs typeface="Simple Bold Jut Out" pitchFamily="2" charset="-78"/>
              </a:rPr>
              <a:t>)</a:t>
            </a:r>
            <a:r>
              <a:rPr lang="ar-SA" sz="3200" b="1" dirty="0">
                <a:solidFill>
                  <a:srgbClr val="FF0000"/>
                </a:solidFill>
                <a:latin typeface="Simplified Arabic" pitchFamily="18" charset="-78"/>
                <a:ea typeface="Times New Roman" pitchFamily="18" charset="0"/>
                <a:cs typeface="Simple Bold Jut Out" pitchFamily="2" charset="-78"/>
              </a:rPr>
              <a:t> </a:t>
            </a:r>
            <a:r>
              <a:rPr lang="en-US" sz="3200" b="1" dirty="0">
                <a:solidFill>
                  <a:srgbClr val="FF0000"/>
                </a:solidFill>
                <a:latin typeface="Simplified Arabic" pitchFamily="18" charset="-78"/>
                <a:ea typeface="Times New Roman" pitchFamily="18" charset="0"/>
                <a:cs typeface="Simple Bold Jut Out" pitchFamily="2" charset="-78"/>
              </a:rPr>
              <a:t>FEEDBACK</a:t>
            </a:r>
            <a:endParaRPr lang="en-US" sz="3600" b="1" dirty="0">
              <a:solidFill>
                <a:srgbClr val="FF0000"/>
              </a:solidFill>
              <a:latin typeface="Simplified Arabic" pitchFamily="18" charset="-78"/>
              <a:ea typeface="Times New Roman" pitchFamily="18" charset="0"/>
              <a:cs typeface="Simple Bold Jut Out" pitchFamily="2" charset="-78"/>
            </a:endParaRPr>
          </a:p>
        </p:txBody>
      </p:sp>
      <p:sp>
        <p:nvSpPr>
          <p:cNvPr id="2050" name="Rectangle 2"/>
          <p:cNvSpPr>
            <a:spLocks noChangeArrowheads="1"/>
          </p:cNvSpPr>
          <p:nvPr/>
        </p:nvSpPr>
        <p:spPr bwMode="auto">
          <a:xfrm>
            <a:off x="899592" y="1628800"/>
            <a:ext cx="8064896"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2"/>
                </a:solidFill>
                <a:effectLst/>
                <a:latin typeface="Simplified Arabic" pitchFamily="18" charset="-78"/>
                <a:ea typeface="Times New Roman" pitchFamily="18" charset="0"/>
                <a:cs typeface="Simplified Arabic" pitchFamily="18" charset="-78"/>
              </a:rPr>
              <a:t>- تعريف التغذية الراجعة:</a:t>
            </a:r>
            <a:endParaRPr kumimoji="0" lang="en-US" sz="28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المعلومات التي يتلقاها المتعلم بعد الأداء بحيث تمكنه من معرفة مدى صحة إجابته للمهمة التعليمية" ويحددها آخر </a:t>
            </a:r>
            <a:r>
              <a:rPr kumimoji="0" lang="ar-SA" sz="28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بأنها </a:t>
            </a:r>
            <a:r>
              <a:rPr kumimoji="0" lang="ar-SA" sz="28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عملية تزويد المتعلم بمعلومات حول استجاباته، بشكل منظم ومستمر، من أجل مساعدته في تعديل الاستجابات التي تكون بحاجة إلى التعديل وتثبيت الاستجابات التي تكون صحيحة" فتزويد المتعلم بمستوى أدائه بهدف مساعدته على تصحيح إجاباته الخاطئة وتثبيت إجاباته الصحيحة هو التغذية الراجعة، وهي تأخذ أشكالاً عديدة، وأنماطاً وأساليب مختلفة.</a:t>
            </a:r>
            <a:endParaRPr kumimoji="0" lang="ar-SA"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LEFT.png"/>
          <p:cNvPicPr>
            <a:picLocks noChangeAspect="1"/>
          </p:cNvPicPr>
          <p:nvPr/>
        </p:nvPicPr>
        <p:blipFill>
          <a:blip r:embed="rId2" cstate="print"/>
          <a:stretch>
            <a:fillRect/>
          </a:stretch>
        </p:blipFill>
        <p:spPr>
          <a:xfrm>
            <a:off x="0" y="0"/>
            <a:ext cx="899592" cy="6858000"/>
          </a:xfrm>
          <a:prstGeom prst="rect">
            <a:avLst/>
          </a:prstGeom>
        </p:spPr>
      </p:pic>
      <p:sp>
        <p:nvSpPr>
          <p:cNvPr id="1025" name="Rectangle 1"/>
          <p:cNvSpPr>
            <a:spLocks noChangeArrowheads="1"/>
          </p:cNvSpPr>
          <p:nvPr/>
        </p:nvSpPr>
        <p:spPr bwMode="auto">
          <a:xfrm>
            <a:off x="827584" y="570746"/>
            <a:ext cx="831641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pPr>
            <a:r>
              <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أنواع التغذية </a:t>
            </a:r>
            <a:r>
              <a:rPr kumimoji="0" lang="ar-SA" sz="2400" b="1"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الراجعة:</a:t>
            </a:r>
            <a:endParaRPr kumimoji="0" lang="ar-SA" sz="2400" b="1"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endParaRPr>
          </a:p>
          <a:p>
            <a:pPr marL="0" marR="0" lvl="0" indent="0" algn="justLow" defTabSz="914400" rtl="1" eaLnBrk="1" fontAlgn="base" latinLnBrk="0" hangingPunct="1">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تتخذ التغذية الراجعة أنماطاً مختلفة وصوراً متعددة </a:t>
            </a:r>
            <a:r>
              <a:rPr kumimoji="0" lang="ar-SA" sz="2400" b="1" i="0" u="sng"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حسب نوعية التقسيم </a:t>
            </a:r>
            <a:r>
              <a:rPr kumimoji="0" lang="ar-SA" sz="2400" b="1" i="0" u="sng"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فيها</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ومن الأنماط الشائعة للتغذية الراجعة بناءً على مصدرها التغذية الراجعة الداخلية والخارجية </a:t>
            </a:r>
            <a:r>
              <a:rPr kumimoji="0" lang="ar-SA" sz="2400" b="1" i="0" u="none" strike="noStrike" cap="none" normalizeH="0" baseline="0" dirty="0" smtClean="0">
                <a:ln>
                  <a:noFill/>
                </a:ln>
                <a:solidFill>
                  <a:schemeClr val="accent3"/>
                </a:solidFill>
                <a:effectLst/>
                <a:latin typeface="Simplified Arabic" pitchFamily="18" charset="-78"/>
                <a:ea typeface="Times New Roman" pitchFamily="18" charset="0"/>
                <a:cs typeface="Simplified Arabic" pitchFamily="18" charset="-78"/>
              </a:rPr>
              <a:t>ويقصد بالداخلية المعلومات التي يشتقها الفرد من خبراته وأفعاله على نحو </a:t>
            </a:r>
            <a:r>
              <a:rPr kumimoji="0" lang="ar-SA" sz="2400" b="1" i="0" u="none" strike="noStrike" cap="none" normalizeH="0" baseline="0" dirty="0" err="1" smtClean="0">
                <a:ln>
                  <a:noFill/>
                </a:ln>
                <a:solidFill>
                  <a:schemeClr val="accent3"/>
                </a:solidFill>
                <a:effectLst/>
                <a:latin typeface="Simplified Arabic" pitchFamily="18" charset="-78"/>
                <a:ea typeface="Times New Roman" pitchFamily="18" charset="0"/>
                <a:cs typeface="Simplified Arabic" pitchFamily="18" charset="-78"/>
              </a:rPr>
              <a:t>مباشر </a:t>
            </a:r>
            <a:r>
              <a:rPr kumimoji="0" lang="ar-SA" sz="2400" b="1" i="0" u="none" strike="noStrike" cap="none" normalizeH="0" baseline="0" dirty="0" smtClean="0">
                <a:ln>
                  <a:noFill/>
                </a:ln>
                <a:solidFill>
                  <a:schemeClr val="accent3"/>
                </a:solidFill>
                <a:effectLst/>
                <a:latin typeface="Simplified Arabic" pitchFamily="18" charset="-78"/>
                <a:ea typeface="Times New Roman" pitchFamily="18" charset="0"/>
                <a:cs typeface="Simplified Arabic" pitchFamily="18" charset="-78"/>
              </a:rPr>
              <a:t>(شعور المتعلم باستجابته)</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r>
              <a:rPr kumimoji="0" lang="ar-SA" sz="2400" b="1" i="0" u="none" strike="noStrike" cap="none" normalizeH="0" baseline="0" dirty="0" smtClean="0">
                <a:ln>
                  <a:noFill/>
                </a:ln>
                <a:solidFill>
                  <a:srgbClr val="7030A0"/>
                </a:solidFill>
                <a:effectLst/>
                <a:latin typeface="Simplified Arabic" pitchFamily="18" charset="-78"/>
                <a:ea typeface="Times New Roman" pitchFamily="18" charset="0"/>
                <a:cs typeface="Simplified Arabic" pitchFamily="18" charset="-78"/>
              </a:rPr>
              <a:t>أما الخارجية فيقصد </a:t>
            </a:r>
            <a:r>
              <a:rPr kumimoji="0" lang="ar-SA" sz="2400" b="1" i="0" u="none" strike="noStrike" cap="none" normalizeH="0" baseline="0" dirty="0" err="1" smtClean="0">
                <a:ln>
                  <a:noFill/>
                </a:ln>
                <a:solidFill>
                  <a:srgbClr val="7030A0"/>
                </a:solidFill>
                <a:effectLst/>
                <a:latin typeface="Simplified Arabic" pitchFamily="18" charset="-78"/>
                <a:ea typeface="Times New Roman" pitchFamily="18" charset="0"/>
                <a:cs typeface="Simplified Arabic" pitchFamily="18" charset="-78"/>
              </a:rPr>
              <a:t>بها</a:t>
            </a:r>
            <a:r>
              <a:rPr kumimoji="0" lang="ar-SA" sz="2400" b="1" i="0" u="none" strike="noStrike" cap="none" normalizeH="0" baseline="0" dirty="0" smtClean="0">
                <a:ln>
                  <a:noFill/>
                </a:ln>
                <a:solidFill>
                  <a:srgbClr val="7030A0"/>
                </a:solidFill>
                <a:effectLst/>
                <a:latin typeface="Simplified Arabic" pitchFamily="18" charset="-78"/>
                <a:ea typeface="Times New Roman" pitchFamily="18" charset="0"/>
                <a:cs typeface="Simplified Arabic" pitchFamily="18" charset="-78"/>
              </a:rPr>
              <a:t> المعلومات التي يقوم </a:t>
            </a:r>
            <a:r>
              <a:rPr kumimoji="0" lang="ar-SA" sz="2400" b="1" i="0" u="none" strike="noStrike" cap="none" normalizeH="0" baseline="0" dirty="0" err="1" smtClean="0">
                <a:ln>
                  <a:noFill/>
                </a:ln>
                <a:solidFill>
                  <a:srgbClr val="7030A0"/>
                </a:solidFill>
                <a:effectLst/>
                <a:latin typeface="Simplified Arabic" pitchFamily="18" charset="-78"/>
                <a:ea typeface="Times New Roman" pitchFamily="18" charset="0"/>
                <a:cs typeface="Simplified Arabic" pitchFamily="18" charset="-78"/>
              </a:rPr>
              <a:t>بها</a:t>
            </a:r>
            <a:r>
              <a:rPr kumimoji="0" lang="ar-SA" sz="2400" b="1" i="0" u="none" strike="noStrike" cap="none" normalizeH="0" baseline="0" dirty="0" smtClean="0">
                <a:ln>
                  <a:noFill/>
                </a:ln>
                <a:solidFill>
                  <a:srgbClr val="7030A0"/>
                </a:solidFill>
                <a:effectLst/>
                <a:latin typeface="Simplified Arabic" pitchFamily="18" charset="-78"/>
                <a:ea typeface="Times New Roman" pitchFamily="18" charset="0"/>
                <a:cs typeface="Simplified Arabic" pitchFamily="18" charset="-78"/>
              </a:rPr>
              <a:t> المعلم أو المدرب أو أي وسيلة أخرى </a:t>
            </a:r>
            <a:r>
              <a:rPr kumimoji="0" lang="ar-SA" sz="2400" b="1" i="0" u="none" strike="noStrike" cap="none" normalizeH="0" baseline="0" dirty="0" err="1" smtClean="0">
                <a:ln>
                  <a:noFill/>
                </a:ln>
                <a:solidFill>
                  <a:srgbClr val="7030A0"/>
                </a:solidFill>
                <a:effectLst/>
                <a:latin typeface="Simplified Arabic" pitchFamily="18" charset="-78"/>
                <a:ea typeface="Times New Roman" pitchFamily="18" charset="0"/>
                <a:cs typeface="Simplified Arabic" pitchFamily="18" charset="-78"/>
              </a:rPr>
              <a:t>خارجية</a:t>
            </a:r>
            <a:r>
              <a:rPr kumimoji="0" lang="ar-SA" sz="2400" b="0" i="0" u="none" strike="noStrike" cap="none" normalizeH="0" baseline="0" dirty="0" err="1" smtClean="0">
                <a:ln>
                  <a:noFill/>
                </a:ln>
                <a:solidFill>
                  <a:schemeClr val="tx1"/>
                </a:solidFill>
                <a:effectLst/>
                <a:latin typeface="Simplified Arabic" pitchFamily="18" charset="-78"/>
                <a:ea typeface="Times New Roman" pitchFamily="18" charset="0"/>
                <a:cs typeface="Simplified Arabic" pitchFamily="18" charset="-78"/>
              </a:rPr>
              <a:t>.</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 </a:t>
            </a: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ومن الباحثين من يقسمها </a:t>
            </a:r>
            <a:r>
              <a:rPr kumimoji="0" lang="ar-SA" sz="2400" b="0"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حسب الزمن إلى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فئتين </a:t>
            </a:r>
            <a:r>
              <a:rPr kumimoji="0" lang="ar-SA" sz="2400" b="1" i="0" u="none" strike="noStrike" cap="none" normalizeH="0" baseline="0" dirty="0" err="1" smtClean="0">
                <a:ln>
                  <a:noFill/>
                </a:ln>
                <a:solidFill>
                  <a:srgbClr val="FF0000"/>
                </a:solidFill>
                <a:effectLst/>
                <a:latin typeface="Simplified Arabic" pitchFamily="18" charset="-78"/>
                <a:ea typeface="Times New Roman" pitchFamily="18" charset="0"/>
                <a:cs typeface="Simplified Arabic" pitchFamily="18" charset="-78"/>
              </a:rPr>
              <a:t>هما:</a:t>
            </a:r>
            <a:endPar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endParaRPr>
          </a:p>
          <a:p>
            <a:pPr marL="0" marR="0" lvl="0" indent="0" algn="justLow" defTabSz="914400" rtl="1"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التغذية الراجعة الفورية: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التي تتصل بالسلوك الملاحظ وتعقبه مباشرة وتزوّد الطرف الآخر بالمعلومات أو التوجيهات والإرشادات اللازمة لتعزيز السلوك.</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a:t>
            </a: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التغذية الراجعة المؤجلة: </a:t>
            </a: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وهي تلك التي تعطى للمتعلم بعد مرور فترة من الزمن على استكمال العمل، أو الأداء وقد تطول هذه الفترة أو تقصر بحسب الظروف، ومقتضى الحال.</a:t>
            </a:r>
            <a:endParaRPr kumimoji="0" lang="ar-SA"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LEFT.png"/>
          <p:cNvPicPr>
            <a:picLocks noChangeAspect="1"/>
          </p:cNvPicPr>
          <p:nvPr/>
        </p:nvPicPr>
        <p:blipFill>
          <a:blip r:embed="rId2" cstate="print"/>
          <a:stretch>
            <a:fillRect/>
          </a:stretch>
        </p:blipFill>
        <p:spPr>
          <a:xfrm>
            <a:off x="0" y="0"/>
            <a:ext cx="899592" cy="6858000"/>
          </a:xfrm>
          <a:prstGeom prst="rect">
            <a:avLst/>
          </a:prstGeom>
        </p:spPr>
      </p:pic>
      <p:sp>
        <p:nvSpPr>
          <p:cNvPr id="25601" name="Rectangle 1"/>
          <p:cNvSpPr>
            <a:spLocks noChangeArrowheads="1"/>
          </p:cNvSpPr>
          <p:nvPr/>
        </p:nvSpPr>
        <p:spPr bwMode="auto">
          <a:xfrm>
            <a:off x="827584" y="188640"/>
            <a:ext cx="831641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Simplified Arabic" pitchFamily="18" charset="-78"/>
                <a:ea typeface="Times New Roman" pitchFamily="18" charset="0"/>
                <a:cs typeface="Simplified Arabic" pitchFamily="18" charset="-78"/>
              </a:rPr>
              <a:t>وقد ميز بعض المختصين بين ثلاثة أنماط للتغـــــذية الراجعة هي:</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1- التغذية الراجعة الحسية، والتي تمد الفرد بمعرفة من الداخل عن طريق الحواس.</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2- التغذية الراجعة الخاصة بمعرفة الفرد قدراً من المعلومات التي تساعده على إدراك أفضل للمواقف.</a:t>
            </a: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tx1"/>
                </a:solidFill>
                <a:effectLst/>
                <a:latin typeface="Simplified Arabic" pitchFamily="18" charset="-78"/>
                <a:ea typeface="Times New Roman" pitchFamily="18" charset="0"/>
                <a:cs typeface="Simplified Arabic" pitchFamily="18" charset="-78"/>
              </a:rPr>
              <a:t>3- التغذية الراجعة المتصلة بتزويد الفرد بمعلومات عن نتائج</a:t>
            </a:r>
            <a:r>
              <a:rPr kumimoji="0" lang="ar-SA" sz="2400" b="0" i="0" u="none" strike="noStrike" cap="none" normalizeH="0" dirty="0" smtClean="0">
                <a:ln>
                  <a:noFill/>
                </a:ln>
                <a:solidFill>
                  <a:schemeClr val="tx1"/>
                </a:solidFill>
                <a:effectLst/>
                <a:latin typeface="Simplified Arabic" pitchFamily="18" charset="-78"/>
                <a:ea typeface="Times New Roman" pitchFamily="18" charset="0"/>
                <a:cs typeface="Simplified Arabic" pitchFamily="18" charset="-78"/>
              </a:rPr>
              <a:t> أدائه السابق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25602" name="Rectangle 2"/>
          <p:cNvSpPr>
            <a:spLocks noChangeArrowheads="1"/>
          </p:cNvSpPr>
          <p:nvPr/>
        </p:nvSpPr>
        <p:spPr bwMode="auto">
          <a:xfrm>
            <a:off x="1115616" y="2562672"/>
            <a:ext cx="784785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lang="ar-SA" sz="2400" b="1" dirty="0">
                <a:solidFill>
                  <a:srgbClr val="FF0000"/>
                </a:solidFill>
                <a:latin typeface="Simplified Arabic" pitchFamily="18" charset="-78"/>
                <a:ea typeface="Times New Roman" pitchFamily="18" charset="0"/>
                <a:cs typeface="Simplified Arabic" pitchFamily="18" charset="-78"/>
              </a:rPr>
              <a:t>وقد حدد بعض المختصين أربعة من أشكال </a:t>
            </a:r>
            <a:r>
              <a:rPr lang="ar-SA" sz="2400" b="1" dirty="0" smtClean="0">
                <a:solidFill>
                  <a:srgbClr val="FF0000"/>
                </a:solidFill>
                <a:latin typeface="Simplified Arabic" pitchFamily="18" charset="-78"/>
                <a:ea typeface="Times New Roman" pitchFamily="18" charset="0"/>
                <a:cs typeface="Simplified Arabic" pitchFamily="18" charset="-78"/>
              </a:rPr>
              <a:t>التغـــــذية </a:t>
            </a:r>
            <a:r>
              <a:rPr lang="ar-SA" sz="2400" b="1" dirty="0" err="1">
                <a:solidFill>
                  <a:srgbClr val="FF0000"/>
                </a:solidFill>
                <a:latin typeface="Simplified Arabic" pitchFamily="18" charset="-78"/>
                <a:ea typeface="Times New Roman" pitchFamily="18" charset="0"/>
                <a:cs typeface="Simplified Arabic" pitchFamily="18" charset="-78"/>
              </a:rPr>
              <a:t>الراجعة :</a:t>
            </a:r>
            <a:endParaRPr lang="ar-SA" sz="2400" b="1" dirty="0">
              <a:solidFill>
                <a:srgbClr val="FF0000"/>
              </a:solidFill>
              <a:latin typeface="Simplified Arabic" pitchFamily="18" charset="-78"/>
              <a:ea typeface="Times New Roman" pitchFamily="18" charset="0"/>
              <a:cs typeface="Simplified Arabic" pitchFamily="18" charset="-78"/>
            </a:endParaRPr>
          </a:p>
        </p:txBody>
      </p:sp>
      <p:sp>
        <p:nvSpPr>
          <p:cNvPr id="25603" name="Rectangle 3"/>
          <p:cNvSpPr>
            <a:spLocks noChangeArrowheads="1"/>
          </p:cNvSpPr>
          <p:nvPr/>
        </p:nvSpPr>
        <p:spPr bwMode="auto">
          <a:xfrm>
            <a:off x="827584" y="2996952"/>
            <a:ext cx="831641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1- التغذية الراجعة</a:t>
            </a:r>
            <a:r>
              <a:rPr kumimoji="0" lang="ar-SA" sz="2400" b="0" i="0" u="none" strike="noStrike" cap="none" normalizeH="0" dirty="0" smtClean="0">
                <a:ln>
                  <a:noFill/>
                </a:ln>
                <a:solidFill>
                  <a:schemeClr val="accent1"/>
                </a:solidFill>
                <a:effectLst/>
                <a:latin typeface="Simplified Arabic" pitchFamily="18" charset="-78"/>
                <a:ea typeface="Times New Roman" pitchFamily="18" charset="0"/>
                <a:cs typeface="Simplified Arabic" pitchFamily="18" charset="-78"/>
              </a:rPr>
              <a:t> الإعلامية وتتمثل في إعطاء المتعلم معلومات حول دقة </a:t>
            </a:r>
            <a:r>
              <a:rPr kumimoji="0" lang="ar-SA" sz="2400" b="0" i="0" u="none" strike="noStrike" cap="none" normalizeH="0" dirty="0" err="1" smtClean="0">
                <a:ln>
                  <a:noFill/>
                </a:ln>
                <a:solidFill>
                  <a:schemeClr val="accent1"/>
                </a:solidFill>
                <a:effectLst/>
                <a:latin typeface="Simplified Arabic" pitchFamily="18" charset="-78"/>
                <a:ea typeface="Times New Roman" pitchFamily="18" charset="0"/>
                <a:cs typeface="Simplified Arabic" pitchFamily="18" charset="-78"/>
              </a:rPr>
              <a:t>إجاباته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2- التغذية الراجعة</a:t>
            </a:r>
            <a:r>
              <a:rPr kumimoji="0" lang="ar-SA" sz="2400" b="0" i="0" u="none" strike="noStrike" cap="none" normalizeH="0" dirty="0" smtClean="0">
                <a:ln>
                  <a:noFill/>
                </a:ln>
                <a:solidFill>
                  <a:schemeClr val="accent1"/>
                </a:solidFill>
                <a:effectLst/>
                <a:latin typeface="Simplified Arabic" pitchFamily="18" charset="-78"/>
                <a:ea typeface="Times New Roman" pitchFamily="18" charset="0"/>
                <a:cs typeface="Simplified Arabic" pitchFamily="18" charset="-78"/>
              </a:rPr>
              <a:t> التصحيحية ويتم من خلالها تزويد المتعلم بالمعلومات الضرورية حول دقة إجابته مع تصحيح الإجابات </a:t>
            </a:r>
            <a:r>
              <a:rPr kumimoji="0" lang="ar-SA" sz="2400" b="0" i="0" u="none" strike="noStrike" cap="none" normalizeH="0" dirty="0" err="1" smtClean="0">
                <a:ln>
                  <a:noFill/>
                </a:ln>
                <a:solidFill>
                  <a:schemeClr val="accent1"/>
                </a:solidFill>
                <a:effectLst/>
                <a:latin typeface="Simplified Arabic" pitchFamily="18" charset="-78"/>
                <a:ea typeface="Times New Roman" pitchFamily="18" charset="0"/>
                <a:cs typeface="Simplified Arabic" pitchFamily="18" charset="-78"/>
              </a:rPr>
              <a:t>الخاطئة .</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3- التغذية الراجعة التفسيرية، وتتضمن تزويد المتعلم بالمعلومات الضرورية حول مدى صحة إجابته، وتصحيح الإجابات الخاطئة، بالإضافة إلى شرح وتوضيح أسباب الخطأ.</a:t>
            </a:r>
            <a:endParaRPr kumimoji="0" lang="en-US" sz="2400" b="0"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4- التغذية الراجعة </a:t>
            </a:r>
            <a:r>
              <a:rPr kumimoji="0" lang="ar-SA" sz="2400" b="0"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التعزيزية</a:t>
            </a:r>
            <a:r>
              <a:rPr kumimoji="0" lang="ar-SA" sz="2400" b="0" i="0" u="none" strike="noStrike" cap="none" normalizeH="0" baseline="0" dirty="0" smtClean="0">
                <a:ln>
                  <a:noFill/>
                </a:ln>
                <a:solidFill>
                  <a:schemeClr val="accent1"/>
                </a:solidFill>
                <a:effectLst/>
                <a:latin typeface="Simplified Arabic" pitchFamily="18" charset="-78"/>
                <a:ea typeface="Times New Roman" pitchFamily="18" charset="0"/>
                <a:cs typeface="Simplified Arabic" pitchFamily="18" charset="-78"/>
              </a:rPr>
              <a:t>، وتتمثل في إعطاء المتعلم معلومات حول دقة إجابته، وتصحيح الإجابات الخاطئة، ومناقشة أسباب الخطأ بالإضافة إلى تزويده بعبارات </a:t>
            </a:r>
            <a:r>
              <a:rPr kumimoji="0" lang="ar-SA" sz="2400" b="0" i="0" u="none" strike="noStrike" cap="none" normalizeH="0" baseline="0" dirty="0" err="1" smtClean="0">
                <a:ln>
                  <a:noFill/>
                </a:ln>
                <a:solidFill>
                  <a:schemeClr val="accent1"/>
                </a:solidFill>
                <a:effectLst/>
                <a:latin typeface="Simplified Arabic" pitchFamily="18" charset="-78"/>
                <a:ea typeface="Times New Roman" pitchFamily="18" charset="0"/>
                <a:cs typeface="Simplified Arabic" pitchFamily="18" charset="-78"/>
              </a:rPr>
              <a:t>تعزيزية.</a:t>
            </a:r>
            <a:endParaRPr kumimoji="0" lang="ar-SA" sz="2400" b="0"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1609</Words>
  <Application>Microsoft Office PowerPoint</Application>
  <PresentationFormat>عرض على الشاشة (4:3)</PresentationFormat>
  <Paragraphs>65</Paragraphs>
  <Slides>16</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16</vt:i4>
      </vt:variant>
    </vt:vector>
  </HeadingPairs>
  <TitlesOfParts>
    <vt:vector size="24" baseType="lpstr">
      <vt:lpstr>Andalus</vt:lpstr>
      <vt:lpstr>Arial</vt:lpstr>
      <vt:lpstr>Calibri</vt:lpstr>
      <vt:lpstr>Sakkal Majalla</vt:lpstr>
      <vt:lpstr>Simple Bold Jut Out</vt:lpstr>
      <vt:lpstr>Simplified Arabic</vt:lpstr>
      <vt:lpstr>Times New Roman</vt: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user</cp:lastModifiedBy>
  <cp:revision>8</cp:revision>
  <dcterms:created xsi:type="dcterms:W3CDTF">2014-04-01T20:48:19Z</dcterms:created>
  <dcterms:modified xsi:type="dcterms:W3CDTF">2019-02-26T17:40:31Z</dcterms:modified>
</cp:coreProperties>
</file>