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2" r:id="rId4"/>
    <p:sldId id="258" r:id="rId5"/>
    <p:sldId id="265" r:id="rId6"/>
    <p:sldId id="259" r:id="rId7"/>
    <p:sldId id="260" r:id="rId8"/>
    <p:sldId id="263" r:id="rId9"/>
    <p:sldId id="261" r:id="rId10"/>
    <p:sldId id="262" r:id="rId11"/>
    <p:sldId id="264" r:id="rId12"/>
    <p:sldId id="266" r:id="rId13"/>
    <p:sldId id="267" r:id="rId14"/>
    <p:sldId id="268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C8B1A-D256-4D1F-9088-AB9983C3526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B3E257-DEED-4C0B-9183-8E45C4FC5F74}">
      <dgm:prSet phldrT="[Text]" custT="1"/>
      <dgm:spPr/>
      <dgm:t>
        <a:bodyPr/>
        <a:lstStyle/>
        <a:p>
          <a:r>
            <a:rPr lang="ar-SA" sz="3600" b="1" dirty="0" smtClean="0"/>
            <a:t>غير</a:t>
          </a:r>
          <a:r>
            <a:rPr lang="ar-SA" sz="2700" dirty="0" smtClean="0"/>
            <a:t> </a:t>
          </a:r>
          <a:r>
            <a:rPr lang="ar-SA" sz="3600" b="1" dirty="0" smtClean="0"/>
            <a:t>خطية</a:t>
          </a:r>
        </a:p>
        <a:p>
          <a:r>
            <a:rPr lang="ar-SA" sz="2700" dirty="0" smtClean="0"/>
            <a:t>في هذه العلاقة تكون كل أو بعض متغيراتها تحمل أسا أعلى من الدرجة الأولي ، الميل يتغير من نقطة لأخرى</a:t>
          </a:r>
        </a:p>
        <a:p>
          <a:r>
            <a:rPr lang="ar-SA" sz="2700" dirty="0" smtClean="0"/>
            <a:t>ولا تأخذ شكل خط مستقيم</a:t>
          </a:r>
          <a:endParaRPr lang="en-US" sz="2700" dirty="0"/>
        </a:p>
      </dgm:t>
    </dgm:pt>
    <dgm:pt modelId="{347F9BAC-772E-4850-B179-191BD073ECC9}" type="parTrans" cxnId="{5813A210-C860-4513-B693-FA93AA344A27}">
      <dgm:prSet/>
      <dgm:spPr/>
      <dgm:t>
        <a:bodyPr/>
        <a:lstStyle/>
        <a:p>
          <a:endParaRPr lang="en-US"/>
        </a:p>
      </dgm:t>
    </dgm:pt>
    <dgm:pt modelId="{08A2D2EC-6805-4E2C-B79F-8B5FA7E03579}" type="sibTrans" cxnId="{5813A210-C860-4513-B693-FA93AA344A27}">
      <dgm:prSet/>
      <dgm:spPr/>
      <dgm:t>
        <a:bodyPr/>
        <a:lstStyle/>
        <a:p>
          <a:endParaRPr lang="en-US"/>
        </a:p>
      </dgm:t>
    </dgm:pt>
    <dgm:pt modelId="{B81BA38C-01E7-4186-B132-F59ED65D202A}">
      <dgm:prSet phldrT="[Text]" custT="1"/>
      <dgm:spPr/>
      <dgm:t>
        <a:bodyPr/>
        <a:lstStyle/>
        <a:p>
          <a:pPr algn="ctr"/>
          <a:r>
            <a:rPr lang="ar-SA" sz="3600" b="1" dirty="0" smtClean="0"/>
            <a:t>خطية</a:t>
          </a:r>
        </a:p>
        <a:p>
          <a:pPr algn="ctr" rtl="1"/>
          <a:r>
            <a:rPr lang="ar-SA" sz="2300" dirty="0" smtClean="0"/>
            <a:t>هى العلاقة التى تتخذ معادلتها الصيغة الخطية، حيث تظهر متغيراتها في صورة الدرجة الأولى، الميل ثابت</a:t>
          </a:r>
        </a:p>
        <a:p>
          <a:pPr algn="ctr" rtl="1"/>
          <a:r>
            <a:rPr lang="ar-SA" sz="2300" dirty="0" smtClean="0"/>
            <a:t>ويعبر عنها بيانيا بخط مستقيم </a:t>
          </a:r>
          <a:endParaRPr lang="en-US" sz="2300" dirty="0"/>
        </a:p>
      </dgm:t>
    </dgm:pt>
    <dgm:pt modelId="{ED8C870E-4609-405C-A0B6-F3E7C7B25992}" type="parTrans" cxnId="{BEAFC06B-AF58-43F7-B06F-20DDFB458B73}">
      <dgm:prSet/>
      <dgm:spPr/>
      <dgm:t>
        <a:bodyPr/>
        <a:lstStyle/>
        <a:p>
          <a:endParaRPr lang="en-US"/>
        </a:p>
      </dgm:t>
    </dgm:pt>
    <dgm:pt modelId="{F0A1CABC-11C9-4D04-BD58-F0BBC3589883}" type="sibTrans" cxnId="{BEAFC06B-AF58-43F7-B06F-20DDFB458B73}">
      <dgm:prSet/>
      <dgm:spPr/>
      <dgm:t>
        <a:bodyPr/>
        <a:lstStyle/>
        <a:p>
          <a:endParaRPr lang="en-US"/>
        </a:p>
      </dgm:t>
    </dgm:pt>
    <dgm:pt modelId="{13B211F6-022A-4269-A64F-74410EB5BD18}">
      <dgm:prSet phldrT="[Text]" custT="1"/>
      <dgm:spPr/>
      <dgm:t>
        <a:bodyPr/>
        <a:lstStyle/>
        <a:p>
          <a:r>
            <a:rPr lang="ar-SA" sz="2400" dirty="0" smtClean="0"/>
            <a:t>العلاقات الاقتصادية</a:t>
          </a:r>
          <a:endParaRPr lang="en-US" sz="2400" dirty="0"/>
        </a:p>
      </dgm:t>
    </dgm:pt>
    <dgm:pt modelId="{FD339363-2002-46A8-B48B-1ED34DD18F19}" type="sibTrans" cxnId="{9CF33A22-B204-443C-8256-F4F02F3F103A}">
      <dgm:prSet/>
      <dgm:spPr/>
      <dgm:t>
        <a:bodyPr/>
        <a:lstStyle/>
        <a:p>
          <a:endParaRPr lang="en-US"/>
        </a:p>
      </dgm:t>
    </dgm:pt>
    <dgm:pt modelId="{3471E759-6D31-4B01-9A3F-E56CE2CACBFF}" type="parTrans" cxnId="{9CF33A22-B204-443C-8256-F4F02F3F103A}">
      <dgm:prSet/>
      <dgm:spPr/>
      <dgm:t>
        <a:bodyPr/>
        <a:lstStyle/>
        <a:p>
          <a:endParaRPr lang="en-US"/>
        </a:p>
      </dgm:t>
    </dgm:pt>
    <dgm:pt modelId="{A1FC8AAA-33E1-4F97-BBA6-4F7A70B05276}" type="pres">
      <dgm:prSet presAssocID="{8D8C8B1A-D256-4D1F-9088-AB9983C3526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13B638-9C69-49CC-8495-B59D391C7DBE}" type="pres">
      <dgm:prSet presAssocID="{8D8C8B1A-D256-4D1F-9088-AB9983C35268}" presName="hierFlow" presStyleCnt="0"/>
      <dgm:spPr/>
    </dgm:pt>
    <dgm:pt modelId="{861132AB-928E-44D7-9A17-BC6C5BAA75CA}" type="pres">
      <dgm:prSet presAssocID="{8D8C8B1A-D256-4D1F-9088-AB9983C3526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1402CD1-D762-4483-93FC-88B69D411E41}" type="pres">
      <dgm:prSet presAssocID="{13B211F6-022A-4269-A64F-74410EB5BD18}" presName="Name14" presStyleCnt="0"/>
      <dgm:spPr/>
    </dgm:pt>
    <dgm:pt modelId="{B3E6B93E-D64B-4330-845A-13AFC768669A}" type="pres">
      <dgm:prSet presAssocID="{13B211F6-022A-4269-A64F-74410EB5BD18}" presName="level1Shape" presStyleLbl="node0" presStyleIdx="0" presStyleCnt="1" custScaleX="160145" custScaleY="32136" custLinFactNeighborX="7661" custLinFactNeighborY="33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608E4-9C5C-4767-B36B-4D5422362BC1}" type="pres">
      <dgm:prSet presAssocID="{13B211F6-022A-4269-A64F-74410EB5BD18}" presName="hierChild2" presStyleCnt="0"/>
      <dgm:spPr/>
    </dgm:pt>
    <dgm:pt modelId="{09AA65A3-F88A-42DC-B1D0-121AF3A1427A}" type="pres">
      <dgm:prSet presAssocID="{347F9BAC-772E-4850-B179-191BD073ECC9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20A0B0E-0C92-4FE7-AA7B-0D50B2DDC13E}" type="pres">
      <dgm:prSet presAssocID="{9FB3E257-DEED-4C0B-9183-8E45C4FC5F74}" presName="Name21" presStyleCnt="0"/>
      <dgm:spPr/>
    </dgm:pt>
    <dgm:pt modelId="{A9DBFBE3-353E-49A7-B3BA-4E06E56EDCCB}" type="pres">
      <dgm:prSet presAssocID="{9FB3E257-DEED-4C0B-9183-8E45C4FC5F74}" presName="level2Shape" presStyleLbl="node2" presStyleIdx="0" presStyleCnt="2" custScaleX="161059" custScaleY="240821" custLinFactNeighborX="-13495" custLinFactNeighborY="8017"/>
      <dgm:spPr/>
      <dgm:t>
        <a:bodyPr/>
        <a:lstStyle/>
        <a:p>
          <a:endParaRPr lang="en-US"/>
        </a:p>
      </dgm:t>
    </dgm:pt>
    <dgm:pt modelId="{6EB4E53E-50D4-496D-9F65-21297B988319}" type="pres">
      <dgm:prSet presAssocID="{9FB3E257-DEED-4C0B-9183-8E45C4FC5F74}" presName="hierChild3" presStyleCnt="0"/>
      <dgm:spPr/>
    </dgm:pt>
    <dgm:pt modelId="{5CAA8A9F-F3ED-4BC6-95C3-6C6C2C1E7D0F}" type="pres">
      <dgm:prSet presAssocID="{ED8C870E-4609-405C-A0B6-F3E7C7B25992}" presName="Name19" presStyleLbl="parChTrans1D2" presStyleIdx="1" presStyleCnt="2"/>
      <dgm:spPr/>
      <dgm:t>
        <a:bodyPr/>
        <a:lstStyle/>
        <a:p>
          <a:endParaRPr lang="en-US"/>
        </a:p>
      </dgm:t>
    </dgm:pt>
    <dgm:pt modelId="{52DACCEE-42C2-4E9C-B5CF-B9E10568B0C6}" type="pres">
      <dgm:prSet presAssocID="{B81BA38C-01E7-4186-B132-F59ED65D202A}" presName="Name21" presStyleCnt="0"/>
      <dgm:spPr/>
    </dgm:pt>
    <dgm:pt modelId="{717C4210-3114-4053-AB5F-E3252833825B}" type="pres">
      <dgm:prSet presAssocID="{B81BA38C-01E7-4186-B132-F59ED65D202A}" presName="level2Shape" presStyleLbl="node2" presStyleIdx="1" presStyleCnt="2" custScaleX="145967" custScaleY="238153" custLinFactNeighborX="30295" custLinFactNeighborY="-3726"/>
      <dgm:spPr/>
      <dgm:t>
        <a:bodyPr/>
        <a:lstStyle/>
        <a:p>
          <a:endParaRPr lang="en-US"/>
        </a:p>
      </dgm:t>
    </dgm:pt>
    <dgm:pt modelId="{04942BEC-A315-43D4-83FE-42DB01A3A820}" type="pres">
      <dgm:prSet presAssocID="{B81BA38C-01E7-4186-B132-F59ED65D202A}" presName="hierChild3" presStyleCnt="0"/>
      <dgm:spPr/>
    </dgm:pt>
    <dgm:pt modelId="{ED4F4DE8-1D40-4B9D-9AF6-7063907B1E80}" type="pres">
      <dgm:prSet presAssocID="{8D8C8B1A-D256-4D1F-9088-AB9983C35268}" presName="bgShapesFlow" presStyleCnt="0"/>
      <dgm:spPr/>
    </dgm:pt>
  </dgm:ptLst>
  <dgm:cxnLst>
    <dgm:cxn modelId="{58157427-C136-4E71-9774-7D462A77426C}" type="presOf" srcId="{B81BA38C-01E7-4186-B132-F59ED65D202A}" destId="{717C4210-3114-4053-AB5F-E3252833825B}" srcOrd="0" destOrd="0" presId="urn:microsoft.com/office/officeart/2005/8/layout/hierarchy6"/>
    <dgm:cxn modelId="{9CF33A22-B204-443C-8256-F4F02F3F103A}" srcId="{8D8C8B1A-D256-4D1F-9088-AB9983C35268}" destId="{13B211F6-022A-4269-A64F-74410EB5BD18}" srcOrd="0" destOrd="0" parTransId="{3471E759-6D31-4B01-9A3F-E56CE2CACBFF}" sibTransId="{FD339363-2002-46A8-B48B-1ED34DD18F19}"/>
    <dgm:cxn modelId="{EA3B0590-6EE4-48E4-BDC0-676CC634D2ED}" type="presOf" srcId="{13B211F6-022A-4269-A64F-74410EB5BD18}" destId="{B3E6B93E-D64B-4330-845A-13AFC768669A}" srcOrd="0" destOrd="0" presId="urn:microsoft.com/office/officeart/2005/8/layout/hierarchy6"/>
    <dgm:cxn modelId="{BEAFC06B-AF58-43F7-B06F-20DDFB458B73}" srcId="{13B211F6-022A-4269-A64F-74410EB5BD18}" destId="{B81BA38C-01E7-4186-B132-F59ED65D202A}" srcOrd="1" destOrd="0" parTransId="{ED8C870E-4609-405C-A0B6-F3E7C7B25992}" sibTransId="{F0A1CABC-11C9-4D04-BD58-F0BBC3589883}"/>
    <dgm:cxn modelId="{A1D60DB8-F6B6-4E3D-BE57-5C780FB73A63}" type="presOf" srcId="{8D8C8B1A-D256-4D1F-9088-AB9983C35268}" destId="{A1FC8AAA-33E1-4F97-BBA6-4F7A70B05276}" srcOrd="0" destOrd="0" presId="urn:microsoft.com/office/officeart/2005/8/layout/hierarchy6"/>
    <dgm:cxn modelId="{602DD872-6C14-4116-BA88-84E099826A9C}" type="presOf" srcId="{9FB3E257-DEED-4C0B-9183-8E45C4FC5F74}" destId="{A9DBFBE3-353E-49A7-B3BA-4E06E56EDCCB}" srcOrd="0" destOrd="0" presId="urn:microsoft.com/office/officeart/2005/8/layout/hierarchy6"/>
    <dgm:cxn modelId="{5813A210-C860-4513-B693-FA93AA344A27}" srcId="{13B211F6-022A-4269-A64F-74410EB5BD18}" destId="{9FB3E257-DEED-4C0B-9183-8E45C4FC5F74}" srcOrd="0" destOrd="0" parTransId="{347F9BAC-772E-4850-B179-191BD073ECC9}" sibTransId="{08A2D2EC-6805-4E2C-B79F-8B5FA7E03579}"/>
    <dgm:cxn modelId="{ADC7D015-B2DF-4D69-A15C-38D850909459}" type="presOf" srcId="{347F9BAC-772E-4850-B179-191BD073ECC9}" destId="{09AA65A3-F88A-42DC-B1D0-121AF3A1427A}" srcOrd="0" destOrd="0" presId="urn:microsoft.com/office/officeart/2005/8/layout/hierarchy6"/>
    <dgm:cxn modelId="{545B8081-26F5-4496-AEA8-A54EC65DFF4F}" type="presOf" srcId="{ED8C870E-4609-405C-A0B6-F3E7C7B25992}" destId="{5CAA8A9F-F3ED-4BC6-95C3-6C6C2C1E7D0F}" srcOrd="0" destOrd="0" presId="urn:microsoft.com/office/officeart/2005/8/layout/hierarchy6"/>
    <dgm:cxn modelId="{0E54B692-73F0-4CA2-A040-C3C1229318CD}" type="presParOf" srcId="{A1FC8AAA-33E1-4F97-BBA6-4F7A70B05276}" destId="{3D13B638-9C69-49CC-8495-B59D391C7DBE}" srcOrd="0" destOrd="0" presId="urn:microsoft.com/office/officeart/2005/8/layout/hierarchy6"/>
    <dgm:cxn modelId="{9282A9FD-2DBF-4891-9DAC-C59E57EEA2DF}" type="presParOf" srcId="{3D13B638-9C69-49CC-8495-B59D391C7DBE}" destId="{861132AB-928E-44D7-9A17-BC6C5BAA75CA}" srcOrd="0" destOrd="0" presId="urn:microsoft.com/office/officeart/2005/8/layout/hierarchy6"/>
    <dgm:cxn modelId="{2F352446-E674-4D8E-9E49-1FF59C2BF370}" type="presParOf" srcId="{861132AB-928E-44D7-9A17-BC6C5BAA75CA}" destId="{91402CD1-D762-4483-93FC-88B69D411E41}" srcOrd="0" destOrd="0" presId="urn:microsoft.com/office/officeart/2005/8/layout/hierarchy6"/>
    <dgm:cxn modelId="{B18B6B9D-31FF-40E4-BEE1-D4668F225CBD}" type="presParOf" srcId="{91402CD1-D762-4483-93FC-88B69D411E41}" destId="{B3E6B93E-D64B-4330-845A-13AFC768669A}" srcOrd="0" destOrd="0" presId="urn:microsoft.com/office/officeart/2005/8/layout/hierarchy6"/>
    <dgm:cxn modelId="{F6E9BCB7-2B9D-4F66-8C5A-85B134D4CC05}" type="presParOf" srcId="{91402CD1-D762-4483-93FC-88B69D411E41}" destId="{BFC608E4-9C5C-4767-B36B-4D5422362BC1}" srcOrd="1" destOrd="0" presId="urn:microsoft.com/office/officeart/2005/8/layout/hierarchy6"/>
    <dgm:cxn modelId="{F7E3C000-DD56-4B46-AF1D-27C317A9180E}" type="presParOf" srcId="{BFC608E4-9C5C-4767-B36B-4D5422362BC1}" destId="{09AA65A3-F88A-42DC-B1D0-121AF3A1427A}" srcOrd="0" destOrd="0" presId="urn:microsoft.com/office/officeart/2005/8/layout/hierarchy6"/>
    <dgm:cxn modelId="{3D46A0F0-8A1A-48B3-B2C2-01E05F910888}" type="presParOf" srcId="{BFC608E4-9C5C-4767-B36B-4D5422362BC1}" destId="{020A0B0E-0C92-4FE7-AA7B-0D50B2DDC13E}" srcOrd="1" destOrd="0" presId="urn:microsoft.com/office/officeart/2005/8/layout/hierarchy6"/>
    <dgm:cxn modelId="{9756CDF9-F2AE-4F73-AE8C-BB94F0981DE4}" type="presParOf" srcId="{020A0B0E-0C92-4FE7-AA7B-0D50B2DDC13E}" destId="{A9DBFBE3-353E-49A7-B3BA-4E06E56EDCCB}" srcOrd="0" destOrd="0" presId="urn:microsoft.com/office/officeart/2005/8/layout/hierarchy6"/>
    <dgm:cxn modelId="{BCD7C36C-82E9-403A-B3F6-53D870DE5525}" type="presParOf" srcId="{020A0B0E-0C92-4FE7-AA7B-0D50B2DDC13E}" destId="{6EB4E53E-50D4-496D-9F65-21297B988319}" srcOrd="1" destOrd="0" presId="urn:microsoft.com/office/officeart/2005/8/layout/hierarchy6"/>
    <dgm:cxn modelId="{F9BD6CC2-576F-475B-9EBC-7EE3445C919F}" type="presParOf" srcId="{BFC608E4-9C5C-4767-B36B-4D5422362BC1}" destId="{5CAA8A9F-F3ED-4BC6-95C3-6C6C2C1E7D0F}" srcOrd="2" destOrd="0" presId="urn:microsoft.com/office/officeart/2005/8/layout/hierarchy6"/>
    <dgm:cxn modelId="{E961BDB1-DFA2-4D9A-9443-602BCB06404E}" type="presParOf" srcId="{BFC608E4-9C5C-4767-B36B-4D5422362BC1}" destId="{52DACCEE-42C2-4E9C-B5CF-B9E10568B0C6}" srcOrd="3" destOrd="0" presId="urn:microsoft.com/office/officeart/2005/8/layout/hierarchy6"/>
    <dgm:cxn modelId="{53D17A6A-83C0-4D16-84D5-6D656E5F4713}" type="presParOf" srcId="{52DACCEE-42C2-4E9C-B5CF-B9E10568B0C6}" destId="{717C4210-3114-4053-AB5F-E3252833825B}" srcOrd="0" destOrd="0" presId="urn:microsoft.com/office/officeart/2005/8/layout/hierarchy6"/>
    <dgm:cxn modelId="{9C5A2C93-22D5-4561-AFD7-9EA5215F972B}" type="presParOf" srcId="{52DACCEE-42C2-4E9C-B5CF-B9E10568B0C6}" destId="{04942BEC-A315-43D4-83FE-42DB01A3A820}" srcOrd="1" destOrd="0" presId="urn:microsoft.com/office/officeart/2005/8/layout/hierarchy6"/>
    <dgm:cxn modelId="{8BE56D87-FD65-408B-BD79-0E27BE01D886}" type="presParOf" srcId="{A1FC8AAA-33E1-4F97-BBA6-4F7A70B05276}" destId="{ED4F4DE8-1D40-4B9D-9AF6-7063907B1E8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6B93E-D64B-4330-845A-13AFC768669A}">
      <dsp:nvSpPr>
        <dsp:cNvPr id="0" name=""/>
        <dsp:cNvSpPr/>
      </dsp:nvSpPr>
      <dsp:spPr>
        <a:xfrm>
          <a:off x="2667004" y="431802"/>
          <a:ext cx="3117676" cy="41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العلاقات الاقتصادية</a:t>
          </a:r>
          <a:endParaRPr lang="en-US" sz="2400" kern="1200" dirty="0"/>
        </a:p>
      </dsp:txBody>
      <dsp:txXfrm>
        <a:off x="2679220" y="444018"/>
        <a:ext cx="3093244" cy="392646"/>
      </dsp:txXfrm>
    </dsp:sp>
    <dsp:sp modelId="{09AA65A3-F88A-42DC-B1D0-121AF3A1427A}">
      <dsp:nvSpPr>
        <dsp:cNvPr id="0" name=""/>
        <dsp:cNvSpPr/>
      </dsp:nvSpPr>
      <dsp:spPr>
        <a:xfrm>
          <a:off x="2101133" y="803161"/>
          <a:ext cx="2124709" cy="91440"/>
        </a:xfrm>
        <a:custGeom>
          <a:avLst/>
          <a:gdLst/>
          <a:ahLst/>
          <a:cxnLst/>
          <a:rect l="0" t="0" r="0" b="0"/>
          <a:pathLst>
            <a:path>
              <a:moveTo>
                <a:pt x="2124709" y="45720"/>
              </a:moveTo>
              <a:lnTo>
                <a:pt x="2124709" y="90524"/>
              </a:lnTo>
              <a:lnTo>
                <a:pt x="0" y="90524"/>
              </a:lnTo>
              <a:lnTo>
                <a:pt x="0" y="1353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BFBE3-353E-49A7-B3BA-4E06E56EDCCB}">
      <dsp:nvSpPr>
        <dsp:cNvPr id="0" name=""/>
        <dsp:cNvSpPr/>
      </dsp:nvSpPr>
      <dsp:spPr>
        <a:xfrm>
          <a:off x="533398" y="938491"/>
          <a:ext cx="3135470" cy="3125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غير</a:t>
          </a:r>
          <a:r>
            <a:rPr lang="ar-SA" sz="2700" kern="1200" dirty="0" smtClean="0"/>
            <a:t> </a:t>
          </a:r>
          <a:r>
            <a:rPr lang="ar-SA" sz="3600" b="1" kern="1200" dirty="0" smtClean="0"/>
            <a:t>خطية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في هذه العلاقة تكون كل أو بعض متغيراتها تحمل أسا أعلى من الدرجة الأولي ، الميل يتغير من نقطة لأخرى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ولا تأخذ شكل خط مستقيم</a:t>
          </a:r>
          <a:endParaRPr lang="en-US" sz="2700" kern="1200" dirty="0"/>
        </a:p>
      </dsp:txBody>
      <dsp:txXfrm>
        <a:off x="624941" y="1030034"/>
        <a:ext cx="2952384" cy="2942422"/>
      </dsp:txXfrm>
    </dsp:sp>
    <dsp:sp modelId="{5CAA8A9F-F3ED-4BC6-95C3-6C6C2C1E7D0F}">
      <dsp:nvSpPr>
        <dsp:cNvPr id="0" name=""/>
        <dsp:cNvSpPr/>
      </dsp:nvSpPr>
      <dsp:spPr>
        <a:xfrm>
          <a:off x="4225843" y="803161"/>
          <a:ext cx="23003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5778"/>
              </a:lnTo>
              <a:lnTo>
                <a:pt x="2300387" y="65778"/>
              </a:lnTo>
              <a:lnTo>
                <a:pt x="2300387" y="85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C4210-3114-4053-AB5F-E3252833825B}">
      <dsp:nvSpPr>
        <dsp:cNvPr id="0" name=""/>
        <dsp:cNvSpPr/>
      </dsp:nvSpPr>
      <dsp:spPr>
        <a:xfrm>
          <a:off x="5105399" y="888997"/>
          <a:ext cx="2841661" cy="3090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خطية</a:t>
          </a: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هى العلاقة التى تتخذ معادلتها الصيغة الخطية، حيث تظهر متغيراتها في صورة الدرجة الأولى، الميل ثابت</a:t>
          </a: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ويعبر عنها بيانيا بخط مستقيم </a:t>
          </a:r>
          <a:endParaRPr lang="en-US" sz="2300" kern="1200" dirty="0"/>
        </a:p>
      </dsp:txBody>
      <dsp:txXfrm>
        <a:off x="5188628" y="972226"/>
        <a:ext cx="2675203" cy="2924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27C0-510D-428B-AB24-F0223DFEED01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438A-1568-4A08-BCC2-97D4AC507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438A-1568-4A08-BCC2-97D4AC507C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438A-1568-4A08-BCC2-97D4AC507C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9717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نموذج الانحدار الخطي البسيط</a:t>
            </a:r>
            <a:b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Simple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Linear Regression Model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rtl="1">
              <a:buNone/>
            </a:pPr>
            <a:endParaRPr lang="ar-SA" b="1" i="1" dirty="0" smtClean="0">
              <a:solidFill>
                <a:srgbClr val="FF0000"/>
              </a:solidFill>
            </a:endParaRPr>
          </a:p>
          <a:p>
            <a:pPr algn="just" rtl="1">
              <a:buNone/>
            </a:pPr>
            <a:r>
              <a:rPr lang="ar-SA" i="1" dirty="0" smtClean="0"/>
              <a:t>  </a:t>
            </a:r>
          </a:p>
          <a:p>
            <a:pPr algn="just" rtl="1">
              <a:buNone/>
            </a:pPr>
            <a:r>
              <a:rPr lang="ar-SA" i="1" dirty="0" smtClean="0"/>
              <a:t>   كيف تكون دالة انحدار العينة أفضل تقريب لدالة انحدار المجتمع؟</a:t>
            </a:r>
          </a:p>
          <a:p>
            <a:pPr algn="just" rtl="1">
              <a:buNone/>
            </a:pPr>
            <a:endParaRPr lang="ar-SA" i="1" dirty="0" smtClean="0"/>
          </a:p>
          <a:p>
            <a:pPr algn="just" rtl="1">
              <a:buNone/>
            </a:pPr>
            <a:endParaRPr lang="ar-SA" i="1" dirty="0" smtClean="0"/>
          </a:p>
          <a:p>
            <a:pPr algn="just" rtl="1">
              <a:buNone/>
            </a:pPr>
            <a:r>
              <a:rPr lang="ar-SA" i="1" dirty="0" smtClean="0"/>
              <a:t>     كيف تكون </a:t>
            </a:r>
            <a:r>
              <a:rPr lang="en-US" dirty="0" smtClean="0"/>
              <a:t>ˆ</a:t>
            </a:r>
            <a:r>
              <a:rPr lang="en-US" i="1" dirty="0" smtClean="0"/>
              <a:t>β1</a:t>
            </a:r>
            <a:r>
              <a:rPr lang="ar-SA" i="1" dirty="0" smtClean="0"/>
              <a:t> أقرب ما يمكن إلى </a:t>
            </a:r>
            <a:r>
              <a:rPr lang="en-US" i="1" dirty="0" smtClean="0"/>
              <a:t>β1</a:t>
            </a:r>
            <a:r>
              <a:rPr lang="ar-SA" i="1" dirty="0" smtClean="0"/>
              <a:t> الحقيقية ، وتكون </a:t>
            </a:r>
            <a:r>
              <a:rPr lang="en-US" i="1" dirty="0" smtClean="0"/>
              <a:t>ˆβ2 </a:t>
            </a:r>
            <a:r>
              <a:rPr lang="ar-SA" i="1" dirty="0" smtClean="0"/>
              <a:t> أقرب ما يمكن إلى الحقيقية، رغم عدم القدرة على   معرفة قيم المعلمات  </a:t>
            </a:r>
            <a:r>
              <a:rPr lang="en-US" i="1" dirty="0" smtClean="0"/>
              <a:t>β1</a:t>
            </a:r>
            <a:r>
              <a:rPr lang="ar-SA" i="1" dirty="0" smtClean="0"/>
              <a:t> ، </a:t>
            </a:r>
            <a:r>
              <a:rPr lang="en-US" i="1" dirty="0" smtClean="0"/>
              <a:t>β2 </a:t>
            </a:r>
            <a:r>
              <a:rPr lang="ar-SA" i="1" dirty="0" smtClean="0"/>
              <a:t> الحقيقية للمجتمع؟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0" y="533400"/>
            <a:ext cx="3810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i="1" dirty="0" smtClean="0">
                <a:solidFill>
                  <a:srgbClr val="FF0000"/>
                </a:solidFill>
              </a:rPr>
              <a:t>السؤال الآن: 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9600" y="2895600"/>
            <a:ext cx="3810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i="1" dirty="0" smtClean="0">
                <a:solidFill>
                  <a:srgbClr val="FF0000"/>
                </a:solidFill>
              </a:rPr>
              <a:t>بكلمات أخرى،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0480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الإجابة: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dirty="0" smtClean="0"/>
              <a:t>أن تكون مجموع مربعات انحرفات القيم عن وسطها الحسابي أقل ما يمكن.</a:t>
            </a:r>
            <a:endParaRPr lang="en-US" dirty="0" smtClean="0"/>
          </a:p>
          <a:p>
            <a:pPr algn="just" rtl="1"/>
            <a:r>
              <a:rPr lang="ar-SA" dirty="0" smtClean="0"/>
              <a:t>أى مجموع مربعات البواقي(الخطأ العشوائي)</a:t>
            </a:r>
            <a:r>
              <a:rPr lang="en-US" dirty="0" smtClean="0"/>
              <a:t> </a:t>
            </a:r>
            <a:r>
              <a:rPr lang="ar-SA" dirty="0" smtClean="0"/>
              <a:t>أقل ما يمكن.</a:t>
            </a:r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r>
              <a:rPr lang="ar-SA" b="1" dirty="0" smtClean="0">
                <a:solidFill>
                  <a:srgbClr val="FF0000"/>
                </a:solidFill>
              </a:rPr>
              <a:t>لتحقيق ذلك، يتم الاستعانة بطريقتين:</a:t>
            </a:r>
            <a:endParaRPr lang="en-US" dirty="0" smtClean="0"/>
          </a:p>
          <a:p>
            <a:pPr algn="just" rtl="1"/>
            <a:r>
              <a:rPr lang="ar-SA" dirty="0" smtClean="0"/>
              <a:t>طريقة المربعات الصغرى العادية </a:t>
            </a:r>
            <a:r>
              <a:rPr lang="en-US" dirty="0" smtClean="0"/>
              <a:t>Ordinary Least Squares (OLS) Method</a:t>
            </a:r>
          </a:p>
          <a:p>
            <a:pPr algn="just" rtl="1"/>
            <a:r>
              <a:rPr lang="ar-SA" dirty="0" smtClean="0"/>
              <a:t>طريقة الامكانات العظمى </a:t>
            </a:r>
            <a:r>
              <a:rPr lang="en-GB" dirty="0" smtClean="0"/>
              <a:t>Maximum Likelihood Method (ML)</a:t>
            </a:r>
            <a:endParaRPr lang="ar-SA" dirty="0" smtClean="0"/>
          </a:p>
          <a:p>
            <a:pPr algn="just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95600"/>
            <a:ext cx="34289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معيار طريقة المربعات الصغرى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يعتمد تحقيق معيار طريقة المربعات الصغرى العادية على قيم </a:t>
            </a:r>
          </a:p>
          <a:p>
            <a:pPr algn="r" rtl="1">
              <a:buNone/>
            </a:pPr>
            <a:r>
              <a:rPr lang="ar-SA" dirty="0" smtClean="0"/>
              <a:t>المعلمات المقدرة.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 </a:t>
            </a:r>
          </a:p>
          <a:p>
            <a:pPr algn="just" rtl="1">
              <a:buNone/>
            </a:pPr>
            <a:r>
              <a:rPr lang="ar-SA" dirty="0" smtClean="0"/>
              <a:t>   ما هى القيمة المقدرة للمعلمات التى تجعل مجموع مربعات البواقي أقل ما يمكن، وبالتالي تكون أقرب ما يكون لقيم معلمات المجتمع الحقيقية، وبالتالي تمثل دالة الانحدار أفضل علاقة بين المتغير التابع والمتغيرالمستقل؟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2003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667000" y="2514600"/>
            <a:ext cx="3733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السؤال الآن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9297"/>
            <a:ext cx="4800600" cy="435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مقدرات المربعات الصغرى العادية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/>
          <a:lstStyle/>
          <a:p>
            <a:pPr algn="r" rtl="1"/>
            <a:r>
              <a:rPr lang="ar-SA" dirty="0" smtClean="0"/>
              <a:t>تمرين:</a:t>
            </a:r>
            <a:r>
              <a:rPr lang="en-US" dirty="0" smtClean="0"/>
              <a:t> </a:t>
            </a:r>
            <a:r>
              <a:rPr lang="ar-SA" b="1" u="sng" dirty="0" smtClean="0"/>
              <a:t>واجب</a:t>
            </a:r>
          </a:p>
          <a:p>
            <a:pPr algn="r" rtl="1">
              <a:buNone/>
            </a:pPr>
            <a:r>
              <a:rPr lang="ar-SA" dirty="0" smtClean="0"/>
              <a:t> </a:t>
            </a:r>
            <a:r>
              <a:rPr lang="ar-SA" sz="2400" dirty="0" smtClean="0"/>
              <a:t>بافتراض أن دالة الانحدار بين متغير الانفاق الاستهلاكي </a:t>
            </a:r>
            <a:r>
              <a:rPr lang="en-US" sz="2400" dirty="0" smtClean="0"/>
              <a:t>Y</a:t>
            </a:r>
            <a:r>
              <a:rPr lang="ar-SA" sz="2400" dirty="0" smtClean="0"/>
              <a:t> ومتغير الدخل المتاح </a:t>
            </a:r>
            <a:r>
              <a:rPr lang="en-US" sz="2400" dirty="0" smtClean="0"/>
              <a:t>X</a:t>
            </a:r>
            <a:r>
              <a:rPr lang="ar-SA" sz="2400" dirty="0" smtClean="0"/>
              <a:t> ، تأخذ الشكل التالي : </a:t>
            </a:r>
            <a:r>
              <a:rPr lang="en-US" dirty="0" smtClean="0"/>
              <a:t>Y= </a:t>
            </a:r>
            <a:r>
              <a:rPr lang="el-GR" dirty="0" smtClean="0"/>
              <a:t>α</a:t>
            </a:r>
            <a:r>
              <a:rPr lang="en-US" dirty="0" smtClean="0"/>
              <a:t>+ </a:t>
            </a:r>
            <a:r>
              <a:rPr lang="el-GR" dirty="0" smtClean="0"/>
              <a:t>β</a:t>
            </a:r>
            <a:r>
              <a:rPr lang="en-US" dirty="0" smtClean="0"/>
              <a:t>X+ u</a:t>
            </a:r>
            <a:r>
              <a:rPr lang="en-US" sz="2400" dirty="0" smtClean="0"/>
              <a:t> </a:t>
            </a:r>
          </a:p>
          <a:p>
            <a:pPr algn="r" rtl="1">
              <a:buNone/>
            </a:pPr>
            <a:r>
              <a:rPr lang="ar-SA" sz="2400" dirty="0" smtClean="0"/>
              <a:t>من البيانات المقابلة حددي ما يلي:</a:t>
            </a:r>
          </a:p>
          <a:p>
            <a:pPr algn="r" rtl="1">
              <a:buNone/>
            </a:pPr>
            <a:r>
              <a:rPr lang="ar-SA" sz="2400" dirty="0" smtClean="0"/>
              <a:t>1- مقدرات معلمات دالة الانحدار</a:t>
            </a:r>
          </a:p>
          <a:p>
            <a:pPr algn="r" rtl="1">
              <a:buNone/>
            </a:pPr>
            <a:r>
              <a:rPr lang="ar-SA" sz="2400" dirty="0" smtClean="0"/>
              <a:t>2- قيمة المتغير العشوائي</a:t>
            </a:r>
          </a:p>
          <a:p>
            <a:pPr algn="r" rtl="1">
              <a:buNone/>
            </a:pPr>
            <a:r>
              <a:rPr lang="ar-SA" sz="2400" dirty="0" smtClean="0"/>
              <a:t>3- خط الانحدار وشكل الانتشار</a:t>
            </a:r>
          </a:p>
          <a:p>
            <a:pPr algn="r" rtl="1">
              <a:buNone/>
            </a:pPr>
            <a:r>
              <a:rPr lang="ar-SA" sz="2400" dirty="0" smtClean="0"/>
              <a:t>4- توضيح العلاقة الاقتصادية بين المتغيرين  </a:t>
            </a: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ar-SA" dirty="0" smtClean="0"/>
              <a:t>   توجد مجموعة من فروض المربعات الصغرى العادية اللازمة لتقدير معاملات نموذج الانحدار الخطي البسيط، وهى: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فروض طريقة المربعات الصغرى العادية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276600"/>
            <a:ext cx="8001000" cy="2514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dirty="0" smtClean="0">
                <a:solidFill>
                  <a:srgbClr val="FF0000"/>
                </a:solidFill>
              </a:rPr>
              <a:t>الفرض الأول: </a:t>
            </a:r>
            <a:r>
              <a:rPr lang="ar-SA" sz="3200" dirty="0" smtClean="0"/>
              <a:t>خطية نموذج الانحدار</a:t>
            </a:r>
          </a:p>
          <a:p>
            <a:pPr algn="r" rtl="1"/>
            <a:endParaRPr lang="ar-SA" sz="2800" dirty="0" smtClean="0"/>
          </a:p>
          <a:p>
            <a:pPr algn="r" rtl="1"/>
            <a:endParaRPr lang="ar-SA" dirty="0" smtClean="0"/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1"/>
            <a:ext cx="278380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2895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 rtl="1"/>
            <a:endParaRPr lang="en-US" sz="3200" dirty="0" smtClean="0"/>
          </a:p>
          <a:p>
            <a:pPr algn="r" rtl="1"/>
            <a:r>
              <a:rPr lang="ar-SA" sz="3200" dirty="0" smtClean="0">
                <a:solidFill>
                  <a:srgbClr val="FF0000"/>
                </a:solidFill>
              </a:rPr>
              <a:t>ال</a:t>
            </a:r>
            <a:r>
              <a:rPr lang="ar-SA" dirty="0" smtClean="0">
                <a:solidFill>
                  <a:srgbClr val="FF0000"/>
                </a:solidFill>
              </a:rPr>
              <a:t>فر</a:t>
            </a:r>
            <a:r>
              <a:rPr lang="ar-SA" sz="3200" dirty="0" smtClean="0">
                <a:solidFill>
                  <a:srgbClr val="FF0000"/>
                </a:solidFill>
              </a:rPr>
              <a:t>ض الثاني : </a:t>
            </a:r>
            <a:r>
              <a:rPr lang="ar-SA" sz="3200" dirty="0" smtClean="0"/>
              <a:t>قيم المتغير المستقل ثابتة باختلاف العينة</a:t>
            </a:r>
            <a:endParaRPr lang="en-US" sz="3200" dirty="0" smtClean="0"/>
          </a:p>
          <a:p>
            <a:pPr algn="r" rtl="1">
              <a:buNone/>
            </a:pPr>
            <a:r>
              <a:rPr lang="ar-SA" sz="3200" dirty="0" smtClean="0"/>
              <a:t> </a:t>
            </a:r>
            <a:endParaRPr lang="en-US" dirty="0" smtClean="0"/>
          </a:p>
          <a:p>
            <a:pPr algn="r" rtl="1">
              <a:buNone/>
            </a:pPr>
            <a:endParaRPr lang="ar-SA" sz="3200" dirty="0" smtClean="0"/>
          </a:p>
          <a:p>
            <a:pPr algn="r" rtl="1">
              <a:buNone/>
            </a:pPr>
            <a:endParaRPr lang="ar-SA" sz="3200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1404732"/>
          <a:ext cx="1828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r-SA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91000" y="1411356"/>
          <a:ext cx="1828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r-SA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r-SA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r-SA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3962400"/>
            <a:ext cx="8229600" cy="2667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الثالث: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قيم المتغير المستقل مختلفة في نفس العينة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91000" y="4724399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88053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ar-SA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ar-SA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ar-SA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342900" lvl="0" indent="-342900" rtl="1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الرابع:  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</a:t>
            </a:r>
            <a:r>
              <a:rPr lang="ar-SA" sz="3600" dirty="0" smtClean="0"/>
              <a:t>قيمة المتوقعة (الوسط الحسابي) للمتغير العشوائي تساوى صفر.</a:t>
            </a:r>
            <a:r>
              <a:rPr lang="en-US" sz="36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)</a:t>
            </a:r>
            <a:r>
              <a:rPr lang="ar-SA" sz="2800" dirty="0" smtClean="0"/>
              <a:t>مجموع انحرافات القيم عن وسطها الحسابي تساوى صفر</a:t>
            </a:r>
            <a:r>
              <a:rPr lang="en-US" sz="2800" dirty="0" smtClean="0"/>
              <a:t>(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1933575" cy="60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228600"/>
            <a:ext cx="8229600" cy="228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الخامس:   </a:t>
            </a:r>
            <a:r>
              <a:rPr lang="ar-SA" sz="3800" dirty="0" smtClean="0"/>
              <a:t>ثبات تباين قيم المتغير العشوائي حول وسطها، عند كل قيمة لـ </a:t>
            </a:r>
            <a:r>
              <a:rPr lang="en-US" sz="3800" dirty="0" smtClean="0"/>
              <a:t>X</a:t>
            </a:r>
            <a:r>
              <a:rPr lang="ar-SA" sz="3800" dirty="0" smtClean="0"/>
              <a:t>.   </a:t>
            </a:r>
            <a:r>
              <a:rPr lang="en-US" sz="3800" dirty="0" smtClean="0"/>
              <a:t> </a:t>
            </a:r>
            <a:r>
              <a:rPr lang="en-US" sz="3200" dirty="0" smtClean="0"/>
              <a:t>Homoscedasticity </a:t>
            </a: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3200" dirty="0" smtClean="0"/>
              <a:t>المتغير العشوائي موزع توزيع طبيعي</a:t>
            </a: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1428750" cy="5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608" y="1358348"/>
            <a:ext cx="838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14600"/>
            <a:ext cx="6477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6670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السادس:  </a:t>
            </a:r>
            <a:r>
              <a:rPr lang="ar-SA" sz="3100" dirty="0" smtClean="0"/>
              <a:t>لا يوجد ارتباط ذاتي</a:t>
            </a:r>
            <a:r>
              <a:rPr lang="en-US" sz="3100" dirty="0" smtClean="0"/>
              <a:t> no Autocorrelation </a:t>
            </a:r>
            <a:r>
              <a:rPr lang="ar-SA" sz="3100" dirty="0" smtClean="0"/>
              <a:t> (ارتباط تسلسلي) بين قيم المتغير العشوائي(البواقي).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en-US" sz="3200" dirty="0" smtClean="0"/>
              <a:t> </a:t>
            </a:r>
            <a:r>
              <a:rPr lang="ar-SA" sz="2700" dirty="0" smtClean="0"/>
              <a:t>فمثلا قيمة </a:t>
            </a:r>
            <a:r>
              <a:rPr lang="en-US" sz="3100" dirty="0" smtClean="0"/>
              <a:t>u</a:t>
            </a:r>
            <a:r>
              <a:rPr lang="en-US" sz="2000" dirty="0" smtClean="0"/>
              <a:t>i</a:t>
            </a:r>
            <a:r>
              <a:rPr lang="ar-SA" sz="2700" dirty="0" smtClean="0"/>
              <a:t> عندما </a:t>
            </a:r>
            <a:r>
              <a:rPr lang="en-US" sz="3100" dirty="0" smtClean="0"/>
              <a:t>X</a:t>
            </a:r>
            <a:r>
              <a:rPr lang="en-US" sz="2700" dirty="0" smtClean="0"/>
              <a:t>i</a:t>
            </a:r>
            <a:r>
              <a:rPr lang="ar-SA" sz="2700" dirty="0" smtClean="0"/>
              <a:t> تساوى 70 مستقلة عن قيمة </a:t>
            </a:r>
            <a:r>
              <a:rPr lang="en-US" sz="3100" dirty="0" smtClean="0"/>
              <a:t>u</a:t>
            </a:r>
            <a:r>
              <a:rPr lang="en-US" sz="2200" dirty="0" smtClean="0"/>
              <a:t>j</a:t>
            </a:r>
            <a:r>
              <a:rPr lang="en-US" sz="2700" dirty="0" smtClean="0"/>
              <a:t> </a:t>
            </a:r>
            <a:r>
              <a:rPr lang="ar-SA" sz="2700" dirty="0" smtClean="0"/>
              <a:t> عندما </a:t>
            </a:r>
            <a:r>
              <a:rPr lang="en-US" sz="3100" dirty="0" smtClean="0"/>
              <a:t>X</a:t>
            </a:r>
            <a:r>
              <a:rPr lang="en-US" sz="2000" dirty="0" smtClean="0"/>
              <a:t>j</a:t>
            </a:r>
            <a:r>
              <a:rPr lang="ar-SA" sz="2700" dirty="0" smtClean="0"/>
              <a:t> تساوى 90</a:t>
            </a:r>
            <a:r>
              <a:rPr lang="en-US" sz="2700" dirty="0" smtClean="0"/>
              <a:t> </a:t>
            </a:r>
            <a:r>
              <a:rPr lang="ar-SA" sz="2700" dirty="0" smtClean="0"/>
              <a:t>، أى أن الارتباط بينهما يساوى صفر. </a:t>
            </a:r>
            <a:r>
              <a:rPr lang="ar-SA" sz="3200" dirty="0" smtClean="0"/>
              <a:t/>
            </a:r>
            <a:br>
              <a:rPr lang="ar-SA" sz="3200" dirty="0" smtClean="0"/>
            </a:b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609600" cy="46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 txBox="1">
            <a:spLocks noGrp="1"/>
          </p:cNvSpPr>
          <p:nvPr>
            <p:ph idx="1"/>
          </p:nvPr>
        </p:nvSpPr>
        <p:spPr>
          <a:xfrm>
            <a:off x="457200" y="3429000"/>
            <a:ext cx="8229600" cy="30781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السابع:  </a:t>
            </a:r>
            <a:r>
              <a:rPr lang="ar-SA" sz="3100" dirty="0" smtClean="0"/>
              <a:t>لا يوجد ارتباط بين قيمة المتغير العشوائي وقيمة المتغير المستقل لكل مشاهدة.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ar-SA" sz="3100" dirty="0" smtClean="0"/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ar-SA" sz="2700" dirty="0" smtClean="0"/>
              <a:t>    </a:t>
            </a:r>
            <a:r>
              <a:rPr lang="ar-SA" sz="2500" dirty="0" smtClean="0"/>
              <a:t>حيث إن المتغير العشوائي يمثل المتغيرات الاخرى التي لم يتضمنها النموذج، فإن تأثيره على المتغير التابع لابد وأن يختلف عن تأثير المتغير المستقل.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495800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معنى كلمة: انحدار، خطي، بسيط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r>
              <a:rPr lang="ar-SA" b="1" dirty="0" smtClean="0"/>
              <a:t>تحليل الانحدار: </a:t>
            </a:r>
            <a:r>
              <a:rPr lang="en-US" dirty="0" smtClean="0"/>
              <a:t>Regression  Analysis </a:t>
            </a:r>
            <a:endParaRPr lang="ar-SA" b="1" dirty="0" smtClean="0"/>
          </a:p>
          <a:p>
            <a:pPr algn="just" rtl="1">
              <a:buNone/>
            </a:pPr>
            <a:r>
              <a:rPr lang="ar-SA" dirty="0" smtClean="0"/>
              <a:t>    يصف تحليل الانحدار العلاقة بين متغير تابع </a:t>
            </a:r>
            <a:r>
              <a:rPr lang="en-US" dirty="0" smtClean="0"/>
              <a:t>Dependent Variable</a:t>
            </a:r>
            <a:r>
              <a:rPr lang="ar-SA" dirty="0" smtClean="0"/>
              <a:t> (متغير مفسَر </a:t>
            </a:r>
            <a:r>
              <a:rPr lang="en-US" dirty="0" smtClean="0"/>
              <a:t>Variable</a:t>
            </a:r>
            <a:r>
              <a:rPr lang="ar-SA" dirty="0" smtClean="0"/>
              <a:t> </a:t>
            </a:r>
            <a:r>
              <a:rPr lang="en-US" dirty="0" smtClean="0"/>
              <a:t>explained </a:t>
            </a:r>
            <a:r>
              <a:rPr lang="ar-SA" dirty="0" smtClean="0"/>
              <a:t>) ومتغير أو متغيرات مستقلة</a:t>
            </a:r>
            <a:r>
              <a:rPr lang="en-US" dirty="0" smtClean="0"/>
              <a:t>Independent Variables  </a:t>
            </a:r>
            <a:r>
              <a:rPr lang="ar-SA" dirty="0" smtClean="0"/>
              <a:t> (متغيرات مفسِرة</a:t>
            </a:r>
            <a:r>
              <a:rPr lang="en-US" dirty="0" smtClean="0"/>
              <a:t> Explanatory Variables </a:t>
            </a:r>
            <a:r>
              <a:rPr lang="ar-SA" dirty="0" smtClean="0"/>
              <a:t>) ويرمز للمتغير المفسَر بـ  </a:t>
            </a:r>
            <a:r>
              <a:rPr lang="en-GB" dirty="0" smtClean="0"/>
              <a:t>y</a:t>
            </a:r>
            <a:r>
              <a:rPr lang="ar-SA" dirty="0" smtClean="0"/>
              <a:t> والمتغيرات المفسِرة بـ  </a:t>
            </a:r>
            <a:r>
              <a:rPr lang="en-GB" dirty="0" smtClean="0"/>
              <a:t>x</a:t>
            </a:r>
            <a:r>
              <a:rPr lang="en-GB" baseline="-25000" dirty="0" smtClean="0"/>
              <a:t>3</a:t>
            </a:r>
            <a:r>
              <a:rPr lang="en-GB" dirty="0" smtClean="0"/>
              <a:t>  x</a:t>
            </a:r>
            <a:r>
              <a:rPr lang="en-GB" baseline="-25000" dirty="0" smtClean="0"/>
              <a:t>2</a:t>
            </a:r>
            <a:r>
              <a:rPr lang="en-GB" dirty="0" smtClean="0"/>
              <a:t>  x</a:t>
            </a:r>
            <a:r>
              <a:rPr lang="en-GB" baseline="-25000" dirty="0" smtClean="0"/>
              <a:t>1</a:t>
            </a:r>
            <a:r>
              <a:rPr lang="ar-SA" dirty="0" smtClean="0"/>
              <a:t>….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ar-SA" dirty="0" smtClean="0"/>
              <a:t>.</a:t>
            </a:r>
          </a:p>
          <a:p>
            <a:pPr algn="just" rtl="1">
              <a:buNone/>
            </a:pP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1676400"/>
            <a:ext cx="31242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أولا: معنى الانحدار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type="title"/>
          </p:nvPr>
        </p:nvSpPr>
        <p:spPr>
          <a:xfrm>
            <a:off x="304800" y="3733800"/>
            <a:ext cx="8686800" cy="26209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 rtl="1">
              <a:spcBef>
                <a:spcPct val="20000"/>
              </a:spcBef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</a:t>
            </a:r>
            <a:r>
              <a:rPr lang="ar-SA" sz="3600" dirty="0" smtClean="0">
                <a:solidFill>
                  <a:srgbClr val="FF0000"/>
                </a:solidFill>
              </a:rPr>
              <a:t>التاسع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lang="ar-SA" sz="3600" dirty="0" smtClean="0">
                <a:solidFill>
                  <a:schemeClr val="bg1"/>
                </a:solidFill>
              </a:rPr>
              <a:t>درجات الحرية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Degree of Freedom (</a:t>
            </a:r>
            <a:r>
              <a:rPr lang="en-US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DF)</a:t>
            </a:r>
            <a:r>
              <a:rPr lang="ar-SA" sz="3100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bg1"/>
                </a:solidFill>
              </a:rPr>
              <a:t>موجبة.   </a:t>
            </a:r>
            <a:br>
              <a:rPr lang="ar-SA" sz="3600" dirty="0" smtClean="0">
                <a:solidFill>
                  <a:schemeClr val="bg1"/>
                </a:solidFill>
              </a:rPr>
            </a:br>
            <a:r>
              <a:rPr lang="ar-SA" sz="2200" dirty="0" smtClean="0">
                <a:solidFill>
                  <a:schemeClr val="bg1"/>
                </a:solidFill>
              </a:rPr>
              <a:t>وهذا يتطلب أن تكون:</a:t>
            </a:r>
            <a:r>
              <a:rPr lang="ar-SA" sz="3600" dirty="0" smtClean="0">
                <a:solidFill>
                  <a:schemeClr val="bg1"/>
                </a:solidFill>
              </a:rPr>
              <a:t/>
            </a:r>
            <a:br>
              <a:rPr lang="ar-SA" sz="3600" dirty="0" smtClean="0">
                <a:solidFill>
                  <a:schemeClr val="bg1"/>
                </a:solidFill>
              </a:rPr>
            </a:br>
            <a:r>
              <a:rPr lang="ar-SA" sz="3600" dirty="0" smtClean="0">
                <a:solidFill>
                  <a:schemeClr val="bg1"/>
                </a:solidFill>
              </a:rPr>
              <a:t>(عدد المشاهدات </a:t>
            </a:r>
            <a:r>
              <a:rPr lang="en-US" sz="3600" dirty="0" smtClean="0">
                <a:solidFill>
                  <a:schemeClr val="bg1"/>
                </a:solidFill>
              </a:rPr>
              <a:t>n</a:t>
            </a:r>
            <a:r>
              <a:rPr lang="ar-SA" sz="3600" dirty="0" smtClean="0">
                <a:solidFill>
                  <a:schemeClr val="bg1"/>
                </a:solidFill>
              </a:rPr>
              <a:t>  أكبر من عدد المعلمات</a:t>
            </a:r>
            <a:r>
              <a:rPr lang="en-US" sz="3600" dirty="0" smtClean="0">
                <a:solidFill>
                  <a:schemeClr val="bg1"/>
                </a:solidFill>
              </a:rPr>
              <a:t>K+1 </a:t>
            </a:r>
            <a:r>
              <a:rPr lang="ar-SA" sz="3600" dirty="0" smtClean="0">
                <a:solidFill>
                  <a:schemeClr val="bg1"/>
                </a:solidFill>
              </a:rPr>
              <a:t>)</a:t>
            </a:r>
            <a:br>
              <a:rPr lang="ar-SA" sz="3600" dirty="0" smtClean="0">
                <a:solidFill>
                  <a:schemeClr val="bg1"/>
                </a:solidFill>
              </a:rPr>
            </a:br>
            <a:r>
              <a:rPr lang="ar-SA" sz="3200" dirty="0" smtClean="0">
                <a:solidFill>
                  <a:schemeClr val="bg1"/>
                </a:solidFill>
              </a:rPr>
              <a:t/>
            </a:r>
            <a:br>
              <a:rPr lang="ar-SA" sz="3200" dirty="0" smtClean="0">
                <a:solidFill>
                  <a:schemeClr val="bg1"/>
                </a:solidFill>
              </a:rPr>
            </a:b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648200"/>
            <a:ext cx="2209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DF=n- K+1</a:t>
            </a:r>
            <a:r>
              <a:rPr lang="ar-SA" sz="2400" dirty="0" smtClean="0">
                <a:solidFill>
                  <a:schemeClr val="bg1"/>
                </a:solidFill>
              </a:rPr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5943600"/>
            <a:ext cx="2209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400" dirty="0" smtClean="0">
                <a:solidFill>
                  <a:schemeClr val="tx1"/>
                </a:solidFill>
              </a:rPr>
              <a:t>K+1</a:t>
            </a:r>
            <a:r>
              <a:rPr lang="ar-SA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smtClean="0">
                <a:solidFill>
                  <a:schemeClr val="tx1"/>
                </a:solidFill>
              </a:rPr>
              <a:t>n </a:t>
            </a:r>
            <a:endParaRPr lang="en-US" sz="2400" dirty="0"/>
          </a:p>
        </p:txBody>
      </p:sp>
      <p:sp>
        <p:nvSpPr>
          <p:cNvPr id="7" name="Content Placeholder 3"/>
          <p:cNvSpPr txBox="1">
            <a:spLocks noGrp="1"/>
          </p:cNvSpPr>
          <p:nvPr>
            <p:ph idx="1"/>
          </p:nvPr>
        </p:nvSpPr>
        <p:spPr>
          <a:xfrm>
            <a:off x="304800" y="457201"/>
            <a:ext cx="8610600" cy="2590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r" rtl="1">
              <a:buNone/>
              <a:defRPr/>
            </a:pPr>
            <a:r>
              <a:rPr lang="ar-SA" sz="3600" dirty="0" smtClean="0">
                <a:solidFill>
                  <a:srgbClr val="FF0000"/>
                </a:solidFill>
              </a:rPr>
              <a:t>الفرض الثامن: </a:t>
            </a:r>
            <a:r>
              <a:rPr lang="ar-SA" sz="3600" dirty="0" smtClean="0">
                <a:solidFill>
                  <a:schemeClr val="bg1"/>
                </a:solidFill>
              </a:rPr>
              <a:t>لا يوجد ارتباط </a:t>
            </a:r>
            <a:r>
              <a:rPr lang="en-US" sz="3600" dirty="0" smtClean="0">
                <a:solidFill>
                  <a:schemeClr val="bg1"/>
                </a:solidFill>
              </a:rPr>
              <a:t> Multicollinearity </a:t>
            </a:r>
            <a:r>
              <a:rPr lang="ar-SA" sz="3600" dirty="0" smtClean="0">
                <a:solidFill>
                  <a:schemeClr val="bg1"/>
                </a:solidFill>
              </a:rPr>
              <a:t>بين قيم المتغيرات المستقلة. </a:t>
            </a:r>
            <a:r>
              <a:rPr lang="ar-SA" sz="1800" dirty="0" smtClean="0">
                <a:solidFill>
                  <a:schemeClr val="bg1"/>
                </a:solidFill>
              </a:rPr>
              <a:t>( نموذج انحدار متعدد)</a:t>
            </a:r>
            <a:endParaRPr lang="ar-SA" sz="3600" dirty="0" smtClean="0">
              <a:solidFill>
                <a:schemeClr val="bg1"/>
              </a:solidFill>
            </a:endParaRPr>
          </a:p>
          <a:p>
            <a:pPr lvl="0" algn="r" rtl="1">
              <a:buNone/>
              <a:defRPr/>
            </a:pPr>
            <a:r>
              <a:rPr lang="ar-SA" sz="2900" dirty="0" smtClean="0">
                <a:solidFill>
                  <a:schemeClr val="bg1"/>
                </a:solidFill>
              </a:rPr>
              <a:t>أي لا توجد علا</a:t>
            </a:r>
            <a:r>
              <a:rPr lang="ar-SA" sz="2500" dirty="0" smtClean="0">
                <a:solidFill>
                  <a:schemeClr val="bg1"/>
                </a:solidFill>
              </a:rPr>
              <a:t>قات خطية بين المتغيرات المستقلة.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 rtl="1">
              <a:spcBef>
                <a:spcPct val="20000"/>
              </a:spcBef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 العاشر:  </a:t>
            </a:r>
            <a:r>
              <a:rPr lang="ar-SA" sz="3600" noProof="0" dirty="0" smtClean="0">
                <a:solidFill>
                  <a:schemeClr val="bg1"/>
                </a:solidFill>
              </a:rPr>
              <a:t>التوصيف الصحيح للعلاقة التى يتضمنها نموذج الانحدار.</a:t>
            </a:r>
            <a:br>
              <a:rPr lang="ar-SA" sz="3600" noProof="0" dirty="0" smtClean="0">
                <a:solidFill>
                  <a:schemeClr val="bg1"/>
                </a:solidFill>
              </a:rPr>
            </a:br>
            <a:r>
              <a:rPr lang="ar-SA" sz="3600" noProof="0" dirty="0" smtClean="0">
                <a:solidFill>
                  <a:schemeClr val="bg1"/>
                </a:solidFill>
              </a:rPr>
              <a:t/>
            </a:r>
            <a:br>
              <a:rPr lang="ar-SA" sz="3600" noProof="0" dirty="0" smtClean="0">
                <a:solidFill>
                  <a:schemeClr val="bg1"/>
                </a:solidFill>
              </a:rPr>
            </a:br>
            <a:r>
              <a:rPr lang="ar-SA" sz="3100" dirty="0" smtClean="0">
                <a:solidFill>
                  <a:schemeClr val="bg1"/>
                </a:solidFill>
              </a:rPr>
              <a:t>من حيث:</a:t>
            </a:r>
            <a:br>
              <a:rPr lang="ar-SA" sz="3100" dirty="0" smtClean="0">
                <a:solidFill>
                  <a:schemeClr val="bg1"/>
                </a:solidFill>
              </a:rPr>
            </a:br>
            <a:r>
              <a:rPr lang="ar-SA" sz="2700" dirty="0" smtClean="0">
                <a:solidFill>
                  <a:schemeClr val="bg1"/>
                </a:solidFill>
              </a:rPr>
              <a:t>شكل المعادلة وعدد المتغيرات، ومدى اتفاقها مع النظرية الاقتصادية.</a:t>
            </a:r>
            <a:r>
              <a:rPr lang="ar-SA" sz="3200" dirty="0" smtClean="0">
                <a:solidFill>
                  <a:schemeClr val="bg1"/>
                </a:solidFill>
              </a:rPr>
              <a:t/>
            </a:r>
            <a:br>
              <a:rPr lang="ar-SA" sz="3200" dirty="0" smtClean="0">
                <a:solidFill>
                  <a:schemeClr val="bg1"/>
                </a:solidFill>
              </a:rPr>
            </a:b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505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خصائص مقدرات المربعات الصغرى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العادية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Properties  of Ordinary Least Squares Estimators </a:t>
            </a:r>
            <a:b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خصائص مقدرات المربعات الصغرى العادية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ar-SA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تعتبر معلمة العينة المقدرة هى أفضل تقدير لمعلمة المجتمع الحقيقية، عندما تتسم بالخصائص التالية:</a:t>
            </a:r>
            <a:endParaRPr lang="ar-S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 Linear Unbiased Estimated( BlUE)</a:t>
            </a:r>
            <a:endParaRPr lang="ar-S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3733800"/>
            <a:ext cx="25146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ar-S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الخطية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Linearity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3733800"/>
            <a:ext cx="25146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عدم التحيز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Unbiasedness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3733800"/>
            <a:ext cx="23622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ar-S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الكفاءة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Efficiency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1- الخطية:</a:t>
            </a:r>
            <a:endParaRPr lang="en-US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rtl="1">
              <a:buNone/>
            </a:pPr>
            <a:r>
              <a:rPr lang="en-US" dirty="0" smtClean="0"/>
              <a:t>   </a:t>
            </a:r>
            <a:r>
              <a:rPr lang="ar-SA" dirty="0" smtClean="0"/>
              <a:t>وتعنى أن مقدرات المربعات الصغرى العادية (المعلمات المقدرة) </a:t>
            </a:r>
            <a:r>
              <a:rPr lang="en-US" dirty="0" smtClean="0"/>
              <a:t> </a:t>
            </a:r>
            <a:r>
              <a:rPr lang="el-GR" dirty="0" smtClean="0"/>
              <a:t>ˆβ</a:t>
            </a:r>
            <a:r>
              <a:rPr lang="ar-SA" dirty="0" smtClean="0"/>
              <a:t>,</a:t>
            </a:r>
            <a:r>
              <a:rPr lang="el-GR" dirty="0" smtClean="0"/>
              <a:t>ˆα</a:t>
            </a:r>
            <a:r>
              <a:rPr lang="ar-SA" dirty="0" smtClean="0"/>
              <a:t> هى دالة خطية في المتغير التابع </a:t>
            </a:r>
            <a:r>
              <a:rPr lang="en-US" dirty="0" smtClean="0"/>
              <a:t>Y</a:t>
            </a:r>
            <a:r>
              <a:rPr lang="ar-SA" dirty="0" smtClean="0"/>
              <a:t>. بما يعطي ميزة تبسيط الحسابات.</a:t>
            </a:r>
            <a:endParaRPr lang="en-US" dirty="0" smtClean="0"/>
          </a:p>
          <a:p>
            <a:pPr algn="just" rtl="1">
              <a:buNone/>
            </a:pPr>
            <a:r>
              <a:rPr lang="ar-SA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 عدم التحيز:</a:t>
            </a:r>
          </a:p>
          <a:p>
            <a:pPr algn="just" rtl="1">
              <a:buNone/>
            </a:pPr>
            <a:r>
              <a:rPr lang="en-US" dirty="0" smtClean="0"/>
              <a:t>   </a:t>
            </a:r>
            <a:r>
              <a:rPr lang="ar-SA" dirty="0" smtClean="0"/>
              <a:t>تعتبر المعلمة المقدرة غير متحيزة إذا كان وسطها الحسابي يساوى القيمة الحقيقية لمعلمة المجتمع.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   </a:t>
            </a:r>
            <a:r>
              <a:rPr lang="ar-SA" sz="2400" dirty="0" smtClean="0"/>
              <a:t>بمعنى، إذا تم سحب عدة عينات من المجتمع وتم تقدير معلماتها، فإن متوسط قيم المعلمات المقدرة لهذه العينات يساوى قيمة المعلمات الحقيقية للمجتمع.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E(</a:t>
            </a:r>
            <a:r>
              <a:rPr lang="el-GR" dirty="0" smtClean="0"/>
              <a:t>ˆβ</a:t>
            </a:r>
            <a:r>
              <a:rPr lang="en-US" dirty="0" smtClean="0"/>
              <a:t>)= </a:t>
            </a:r>
            <a:r>
              <a:rPr lang="el-GR" dirty="0" smtClean="0"/>
              <a:t>β</a:t>
            </a:r>
            <a:r>
              <a:rPr lang="en-US" dirty="0" smtClean="0"/>
              <a:t> ,    E(</a:t>
            </a:r>
            <a:r>
              <a:rPr lang="el-GR" dirty="0" smtClean="0"/>
              <a:t>ˆα</a:t>
            </a:r>
            <a:r>
              <a:rPr lang="en-US" dirty="0" smtClean="0"/>
              <a:t>)=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endParaRPr lang="ar-SA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r" rtl="1">
              <a:buNone/>
            </a:pPr>
            <a:r>
              <a:rPr lang="ar-SA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3- الكفاءة</a:t>
            </a:r>
            <a:r>
              <a:rPr lang="ar-SA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: أدنى تباين</a:t>
            </a:r>
          </a:p>
          <a:p>
            <a:pPr algn="r" rtl="1">
              <a:buNone/>
            </a:pPr>
            <a:r>
              <a:rPr lang="ar-SA" dirty="0" smtClean="0">
                <a:sym typeface="Wingdings" pitchFamily="2" charset="2"/>
              </a:rPr>
              <a:t> - يشير أدنى تباين إلى أعلى دقة للقياس.</a:t>
            </a:r>
          </a:p>
          <a:p>
            <a:pPr algn="just" rtl="1">
              <a:buNone/>
            </a:pPr>
            <a:r>
              <a:rPr lang="ar-SA" dirty="0" smtClean="0"/>
              <a:t> - تباين اي قيمة تتوزع حول وسط معين هو معدل تشتت هذه القيم عن الوسط.</a:t>
            </a:r>
          </a:p>
          <a:p>
            <a:pPr algn="just" rtl="1">
              <a:buNone/>
            </a:pPr>
            <a:r>
              <a:rPr lang="ar-SA" dirty="0" smtClean="0"/>
              <a:t> - كلما ازدادت درجة انتشـــار المتغير المســــتقل ( أي بيانات </a:t>
            </a:r>
            <a:r>
              <a:rPr lang="en-GB" dirty="0" smtClean="0"/>
              <a:t>X</a:t>
            </a:r>
            <a:r>
              <a:rPr lang="ar-SA" dirty="0" smtClean="0"/>
              <a:t> مختلفة كثيرا عن بعضها) كلما قل تباين المعلمات المقدرة.</a:t>
            </a:r>
          </a:p>
          <a:p>
            <a:pPr algn="just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just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تقدير التباين:</a:t>
            </a:r>
            <a:r>
              <a:rPr lang="ar-SA" dirty="0" smtClean="0"/>
              <a:t> </a:t>
            </a:r>
            <a:r>
              <a:rPr lang="ar-SA" sz="2400" dirty="0" smtClean="0"/>
              <a:t>الشرح والامثلة بالمحاضرة</a:t>
            </a:r>
            <a:endParaRPr lang="en-US" dirty="0" smtClean="0"/>
          </a:p>
          <a:p>
            <a:pPr algn="just" rtl="1">
              <a:buNone/>
            </a:pPr>
            <a:endParaRPr lang="ar-SA" dirty="0" smtClean="0"/>
          </a:p>
          <a:p>
            <a:pPr algn="just" rtl="1">
              <a:buNone/>
            </a:pPr>
            <a:endParaRPr lang="ar-SA" dirty="0" smtClean="0"/>
          </a:p>
          <a:p>
            <a:pPr algn="just" rtl="1">
              <a:buNone/>
            </a:pPr>
            <a:endParaRPr lang="ar-SA" dirty="0" smtClean="0"/>
          </a:p>
          <a:p>
            <a:pPr algn="just" rtl="1">
              <a:buNone/>
            </a:pPr>
            <a:endParaRPr lang="ar-SA" dirty="0" smtClean="0"/>
          </a:p>
          <a:p>
            <a:pPr algn="just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ksu\My Documents\My Pictures\7343569129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772400" cy="4701381"/>
          </a:xfrm>
          <a:prstGeom prst="rect">
            <a:avLst/>
          </a:prstGeom>
          <a:noFill/>
        </p:spPr>
      </p:pic>
      <p:sp>
        <p:nvSpPr>
          <p:cNvPr id="5" name="وسيلة شرح مستطيلة مستديرة الزوايا 4"/>
          <p:cNvSpPr/>
          <p:nvPr/>
        </p:nvSpPr>
        <p:spPr>
          <a:xfrm>
            <a:off x="2819400" y="533400"/>
            <a:ext cx="12192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المتغير المستقل</a:t>
            </a:r>
            <a:endParaRPr lang="en-US" dirty="0"/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7239000" y="1447800"/>
            <a:ext cx="12192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المتغير التابع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4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ar-SA" sz="31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خط الانحدار:</a:t>
            </a:r>
            <a:r>
              <a:rPr lang="en-US" sz="31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3100" dirty="0" smtClean="0"/>
              <a:t>he Regression Line  </a:t>
            </a:r>
            <a:r>
              <a:rPr lang="en-US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يمثل النقاط التى تعبر عن الوسط الحسابي أو القيم المتوقعة للمتغير التابع.</a:t>
            </a:r>
            <a:b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مثال: </a:t>
            </a:r>
            <a:b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ar-SA" sz="27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التوزيع الاحتمالي لأطوال الأبناء عند قيم ثابتة لأطوال الآباء، عند توصيل النقاط التى تمثل </a:t>
            </a:r>
            <a:r>
              <a:rPr lang="ar-SA" sz="2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القيمة المتوسطة </a:t>
            </a:r>
            <a:r>
              <a:rPr lang="en-US" sz="2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Mean Value</a:t>
            </a:r>
            <a:r>
              <a:rPr lang="ar-SA" sz="27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لأطوال الأبناء عند القيم الثابتة لأطوال الآباء نحصل على خط الانحدار. </a:t>
            </a:r>
            <a: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ar-SA" sz="27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en-US" sz="2700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71420"/>
            <a:ext cx="6629400" cy="40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خط الانحدار وشكل الانتشار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5344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r" rtl="1"/>
            <a:r>
              <a:rPr lang="ar-SA" dirty="0" smtClean="0"/>
              <a:t>تنقسم العلاقات الاقتصادية إلى علاقات خطية وغير خطية</a:t>
            </a:r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71800" y="274638"/>
            <a:ext cx="3276600" cy="79216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ثانيا: خطي </a:t>
            </a:r>
            <a:endParaRPr lang="en-US" sz="3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0" y="13970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إذا كان النموذج يتضمن متغير تابع ومتغير مستقل</a:t>
            </a:r>
          </a:p>
          <a:p>
            <a:pPr algn="r" rtl="1">
              <a:buNone/>
            </a:pPr>
            <a:r>
              <a:rPr lang="ar-SA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K=1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، فإن هذا النموذج بسيط.</a:t>
            </a:r>
          </a:p>
          <a:p>
            <a:pPr algn="ctr" rtl="1">
              <a:buNone/>
            </a:pPr>
            <a:r>
              <a:rPr lang="en-US" dirty="0" smtClean="0"/>
              <a:t>        </a:t>
            </a:r>
            <a:r>
              <a:rPr lang="ar-SA" dirty="0" smtClean="0"/>
              <a:t>           </a:t>
            </a:r>
            <a:r>
              <a:rPr lang="en-US" dirty="0" smtClean="0"/>
              <a:t>Y = </a:t>
            </a:r>
            <a:r>
              <a:rPr lang="el-GR" dirty="0" smtClean="0"/>
              <a:t>α</a:t>
            </a:r>
            <a:r>
              <a:rPr lang="en-US" dirty="0" smtClean="0"/>
              <a:t>+ </a:t>
            </a:r>
            <a:r>
              <a:rPr lang="el-GR" dirty="0" smtClean="0"/>
              <a:t>β</a:t>
            </a:r>
            <a:r>
              <a:rPr lang="en-US" sz="1800" dirty="0" smtClean="0"/>
              <a:t>1</a:t>
            </a:r>
            <a:r>
              <a:rPr lang="en-US" dirty="0" smtClean="0"/>
              <a:t>X+</a:t>
            </a:r>
            <a:r>
              <a:rPr lang="en-US" sz="2400" dirty="0" smtClean="0"/>
              <a:t> u</a:t>
            </a:r>
          </a:p>
          <a:p>
            <a:pPr algn="r" rtl="1">
              <a:buNone/>
            </a:pPr>
            <a:endParaRPr lang="ar-EG" sz="2400" dirty="0" smtClean="0"/>
          </a:p>
          <a:p>
            <a:pPr algn="r" rtl="1"/>
            <a:r>
              <a:rPr lang="ar-SA" dirty="0" smtClean="0"/>
              <a:t>إذا كان النموذج يتضمن متغير تابع وعدة متغيرات مستقلة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ar-SA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ar-SA" dirty="0" smtClean="0"/>
              <a:t>، فإن هذا النموذج متعدد.</a:t>
            </a:r>
          </a:p>
          <a:p>
            <a:pPr algn="ctr" rtl="1">
              <a:buNone/>
            </a:pPr>
            <a:r>
              <a:rPr lang="ar-SA" dirty="0" smtClean="0"/>
              <a:t> </a:t>
            </a:r>
            <a:r>
              <a:rPr lang="en-US" dirty="0" smtClean="0"/>
              <a:t>Y = </a:t>
            </a:r>
            <a:r>
              <a:rPr lang="el-GR" dirty="0" smtClean="0"/>
              <a:t>α</a:t>
            </a:r>
            <a:r>
              <a:rPr lang="en-US" dirty="0" smtClean="0"/>
              <a:t>+ </a:t>
            </a:r>
            <a:r>
              <a:rPr lang="el-GR" dirty="0" smtClean="0"/>
              <a:t>β</a:t>
            </a:r>
            <a:r>
              <a:rPr lang="en-US" sz="1800" dirty="0" smtClean="0"/>
              <a:t>1</a:t>
            </a:r>
            <a:r>
              <a:rPr lang="en-US" dirty="0" smtClean="0"/>
              <a:t>X</a:t>
            </a:r>
            <a:r>
              <a:rPr lang="en-US" sz="1800" dirty="0" smtClean="0"/>
              <a:t>1</a:t>
            </a:r>
            <a:r>
              <a:rPr lang="en-US" dirty="0" smtClean="0"/>
              <a:t>+</a:t>
            </a:r>
            <a:r>
              <a:rPr lang="el-GR" dirty="0" smtClean="0"/>
              <a:t> β</a:t>
            </a:r>
            <a:r>
              <a:rPr lang="en-US" sz="1800" dirty="0" smtClean="0"/>
              <a:t>2</a:t>
            </a:r>
            <a:r>
              <a:rPr lang="en-US" dirty="0" smtClean="0"/>
              <a:t>X</a:t>
            </a:r>
            <a:r>
              <a:rPr lang="en-US" sz="1800" dirty="0" smtClean="0"/>
              <a:t>2</a:t>
            </a:r>
            <a:r>
              <a:rPr lang="en-US" dirty="0" smtClean="0"/>
              <a:t>+ </a:t>
            </a:r>
            <a:r>
              <a:rPr lang="el-GR" dirty="0" smtClean="0"/>
              <a:t>β</a:t>
            </a:r>
            <a:r>
              <a:rPr lang="en-US" sz="1800" dirty="0" smtClean="0"/>
              <a:t>3</a:t>
            </a:r>
            <a:r>
              <a:rPr lang="en-US" dirty="0" smtClean="0"/>
              <a:t>X</a:t>
            </a:r>
            <a:r>
              <a:rPr lang="en-US" sz="1800" dirty="0" smtClean="0"/>
              <a:t>3</a:t>
            </a:r>
            <a:r>
              <a:rPr lang="en-US" dirty="0" smtClean="0"/>
              <a:t> +</a:t>
            </a:r>
            <a:r>
              <a:rPr lang="en-US" sz="2400" dirty="0" smtClean="0"/>
              <a:t> u</a:t>
            </a:r>
            <a:endParaRPr lang="ar-SA" dirty="0" smtClean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0480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ثالثا: بسيط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ما هى أسباب ظهور المتغير العشوائي؟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08" y="1371600"/>
            <a:ext cx="8229600" cy="304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/>
              <a:t>1- إهمال أو حذف بعض المتغيرات من الدالة.</a:t>
            </a:r>
          </a:p>
          <a:p>
            <a:pPr algn="r" rtl="1">
              <a:buNone/>
            </a:pPr>
            <a:r>
              <a:rPr lang="ar-SA" sz="4000" dirty="0" smtClean="0"/>
              <a:t>2-أخطاء القياس وعدم دقة البيانات.</a:t>
            </a:r>
          </a:p>
          <a:p>
            <a:pPr algn="r" rtl="1">
              <a:buNone/>
            </a:pPr>
            <a:r>
              <a:rPr lang="ar-SA" sz="4000" dirty="0" smtClean="0"/>
              <a:t>3- الصياغة الرياضية غير السليمة للنموذج.</a:t>
            </a:r>
          </a:p>
          <a:p>
            <a:pPr algn="r" rtl="1">
              <a:buNone/>
            </a:pPr>
            <a:r>
              <a:rPr lang="ar-SA" sz="4000" dirty="0" smtClean="0"/>
              <a:t>4- السلوك العشوائي للجنس البشري.</a:t>
            </a:r>
          </a:p>
          <a:p>
            <a:pPr algn="r" rtl="1">
              <a:buNone/>
            </a:pPr>
            <a:endParaRPr lang="ar-SA" sz="4000" dirty="0" smtClean="0"/>
          </a:p>
          <a:p>
            <a:pPr algn="r" rtl="1">
              <a:buNone/>
            </a:pPr>
            <a:endParaRPr lang="ar-SA" sz="4000" dirty="0" smtClean="0"/>
          </a:p>
          <a:p>
            <a:pPr algn="r" rtl="1">
              <a:buNone/>
            </a:pP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4648200"/>
            <a:ext cx="8229600" cy="2057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b="1" dirty="0" smtClean="0"/>
              <a:t>**ملحوظة:</a:t>
            </a:r>
            <a:r>
              <a:rPr lang="en-US" b="1" dirty="0" smtClean="0"/>
              <a:t> </a:t>
            </a:r>
            <a:r>
              <a:rPr lang="ar-SA" b="1" dirty="0" smtClean="0"/>
              <a:t>المسميات التالية تعطي نفس المعنى:</a:t>
            </a:r>
          </a:p>
          <a:p>
            <a:pPr algn="just" rtl="1"/>
            <a:r>
              <a:rPr lang="ar-SA" dirty="0" smtClean="0"/>
              <a:t>المتغير العشوائي </a:t>
            </a:r>
            <a:r>
              <a:rPr lang="en-US" dirty="0" smtClean="0"/>
              <a:t>Random Variable</a:t>
            </a:r>
            <a:r>
              <a:rPr lang="ar-SA" dirty="0" smtClean="0"/>
              <a:t> </a:t>
            </a:r>
          </a:p>
          <a:p>
            <a:pPr algn="just" rtl="1"/>
            <a:r>
              <a:rPr lang="ar-SA" dirty="0" smtClean="0"/>
              <a:t>الخطأ العشوائي </a:t>
            </a:r>
            <a:r>
              <a:rPr lang="en-US" dirty="0" smtClean="0"/>
              <a:t>Random Error </a:t>
            </a:r>
          </a:p>
          <a:p>
            <a:pPr algn="just" rtl="1"/>
            <a:r>
              <a:rPr lang="ar-SA" dirty="0" smtClean="0"/>
              <a:t>حد الخطأ </a:t>
            </a:r>
            <a:r>
              <a:rPr lang="en-US" dirty="0" smtClean="0"/>
              <a:t>Error Term  </a:t>
            </a:r>
          </a:p>
          <a:p>
            <a:pPr algn="just" rtl="1"/>
            <a:r>
              <a:rPr lang="ar-SA" dirty="0" smtClean="0"/>
              <a:t>البواقي </a:t>
            </a:r>
            <a:r>
              <a:rPr lang="en-US" dirty="0" smtClean="0"/>
              <a:t>Residuals </a:t>
            </a:r>
          </a:p>
          <a:p>
            <a:pPr algn="just" rtl="1"/>
            <a:r>
              <a:rPr lang="ar-SA" dirty="0" smtClean="0"/>
              <a:t>حد الازعاج </a:t>
            </a:r>
            <a:r>
              <a:rPr lang="en-US" dirty="0" smtClean="0"/>
              <a:t>Disturbance Term </a:t>
            </a:r>
            <a:endParaRPr lang="ar-SA" dirty="0" smtClean="0"/>
          </a:p>
          <a:p>
            <a:pPr algn="just" rtl="1"/>
            <a:r>
              <a:rPr lang="ar-SA" dirty="0" smtClean="0"/>
              <a:t>الانحرافات </a:t>
            </a:r>
            <a:r>
              <a:rPr lang="en-US" dirty="0" smtClean="0"/>
              <a:t>Deviations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دالة انحدار المجتمع ودالة انحدار العينة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396691"/>
            <a:ext cx="7848601" cy="446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0" y="990601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 smtClean="0"/>
              <a:t>دالة انحدار العينة: </a:t>
            </a:r>
            <a:r>
              <a:rPr lang="en-US" dirty="0" smtClean="0"/>
              <a:t>Sample Regression Function(SRF)</a:t>
            </a:r>
          </a:p>
          <a:p>
            <a:pPr algn="r" rtl="1"/>
            <a:r>
              <a:rPr lang="ar-SA" dirty="0" smtClean="0"/>
              <a:t>عندما </a:t>
            </a:r>
            <a:r>
              <a:rPr lang="en-US" dirty="0" smtClean="0"/>
              <a:t>X=Xi </a:t>
            </a:r>
            <a:r>
              <a:rPr lang="ar-SA" dirty="0" smtClean="0"/>
              <a:t>، فإن </a:t>
            </a:r>
            <a:r>
              <a:rPr lang="en-US" dirty="0" smtClean="0"/>
              <a:t>Y= Yi</a:t>
            </a:r>
            <a:r>
              <a:rPr lang="ar-SA" dirty="0" smtClean="0"/>
              <a:t> ، ويعبر عن</a:t>
            </a:r>
            <a:r>
              <a:rPr lang="en-US" dirty="0" smtClean="0"/>
              <a:t>Yi </a:t>
            </a:r>
            <a:r>
              <a:rPr lang="ar-SA" dirty="0" smtClean="0"/>
              <a:t> بالمعادلة التالية: 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ar-SA" dirty="0" smtClean="0"/>
          </a:p>
          <a:p>
            <a:pPr algn="r" rtl="1"/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981200"/>
            <a:ext cx="1876425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2133600"/>
            <a:ext cx="1905000" cy="49953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9906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 smtClean="0"/>
              <a:t>دالة انحدار المجتمع: </a:t>
            </a:r>
            <a:r>
              <a:rPr lang="en-US" dirty="0" smtClean="0"/>
              <a:t>Population Regression Function(PRF)</a:t>
            </a:r>
          </a:p>
          <a:p>
            <a:pPr algn="r" rtl="1"/>
            <a:r>
              <a:rPr lang="ar-SA" dirty="0" smtClean="0"/>
              <a:t>يعبر عن </a:t>
            </a:r>
            <a:r>
              <a:rPr lang="en-US" dirty="0" smtClean="0"/>
              <a:t>Yi </a:t>
            </a:r>
            <a:r>
              <a:rPr lang="ar-SA" dirty="0" smtClean="0"/>
              <a:t> بالقيمة المتوقعة لـ </a:t>
            </a:r>
            <a:r>
              <a:rPr lang="en-US" dirty="0" smtClean="0"/>
              <a:t>Y</a:t>
            </a:r>
            <a:r>
              <a:rPr lang="ar-SA" dirty="0" smtClean="0"/>
              <a:t> بمشروطية </a:t>
            </a:r>
            <a:r>
              <a:rPr lang="en-US" dirty="0" smtClean="0"/>
              <a:t>X</a:t>
            </a:r>
            <a:r>
              <a:rPr lang="ar-SA" dirty="0" smtClean="0"/>
              <a:t> ، كما بالمعادلة التالية: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899</Words>
  <Application>Microsoft Office PowerPoint</Application>
  <PresentationFormat>On-screen Show (4:3)</PresentationFormat>
  <Paragraphs>163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نموذج الانحدار الخطي البسيط Simple  Linear Regression Model</vt:lpstr>
      <vt:lpstr>ما معنى كلمة: انحدار، خطي، بسيط</vt:lpstr>
      <vt:lpstr>PowerPoint Presentation</vt:lpstr>
      <vt:lpstr>- خط الانحدار:The Regression Line   يمثل النقاط التى تعبر عن الوسط الحسابي أو القيم المتوقعة للمتغير التابع. مثال:  التوزيع الاحتمالي لأطوال الأبناء عند قيم ثابتة لأطوال الآباء، عند توصيل النقاط التى تمثل القيمة المتوسطة  Mean Valueلأطوال الأبناء عند القيم الثابتة لأطوال الآباء نحصل على خط الانحدار.  </vt:lpstr>
      <vt:lpstr>خط الانحدار وشكل الانتشار</vt:lpstr>
      <vt:lpstr>ثانيا: خطي </vt:lpstr>
      <vt:lpstr>ثالثا: بسيط</vt:lpstr>
      <vt:lpstr>ما هى أسباب ظهور المتغير العشوائي؟</vt:lpstr>
      <vt:lpstr>دالة انحدار المجتمع ودالة انحدار العينة</vt:lpstr>
      <vt:lpstr>PowerPoint Presentation</vt:lpstr>
      <vt:lpstr>الإجابة:</vt:lpstr>
      <vt:lpstr>معيار طريقة المربعات الصغرى</vt:lpstr>
      <vt:lpstr>  </vt:lpstr>
      <vt:lpstr>مقدرات المربعات الصغرى العادية</vt:lpstr>
      <vt:lpstr>PowerPoint Presentation</vt:lpstr>
      <vt:lpstr>PowerPoint Presentation</vt:lpstr>
      <vt:lpstr> الفرض الرابع:   القيمة المتوقعة (الوسط الحسابي) للمتغير العشوائي تساوى صفر.  )مجموع انحرافات القيم عن وسطها الحسابي تساوى صفر(   </vt:lpstr>
      <vt:lpstr>PowerPoint Presentation</vt:lpstr>
      <vt:lpstr>   الفرض السادس:  لا يوجد ارتباط ذاتي no Autocorrelation  (ارتباط تسلسلي) بين قيم المتغير العشوائي(البواقي).    فمثلا قيمة ui عندما Xi تساوى 70 مستقلة عن قيمة uj  عندما Xj تساوى 90 ، أى أن الارتباط بينهما يساوى صفر.    </vt:lpstr>
      <vt:lpstr>    الفرض التاسع :  درجات الحرية  Degree of Freedom (DF) موجبة.    وهذا يتطلب أن تكون: (عدد المشاهدات n  أكبر من عدد المعلماتK+1 )    </vt:lpstr>
      <vt:lpstr>    الفرض العاشر:  التوصيف الصحيح للعلاقة التى يتضمنها نموذج الانحدار.  من حيث: شكل المعادلة وعدد المتغيرات، ومدى اتفاقها مع النظرية الاقتصادية.   </vt:lpstr>
      <vt:lpstr> خصائص مقدرات المربعات الصغرى  العادية Properties  of Ordinary Least Squares Estimators  </vt:lpstr>
      <vt:lpstr> خصائص مقدرات المربعات الصغرى العادية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الاقتصاد القياسي</dc:title>
  <dc:creator>nashwa</dc:creator>
  <cp:lastModifiedBy>GCUSER</cp:lastModifiedBy>
  <cp:revision>153</cp:revision>
  <dcterms:created xsi:type="dcterms:W3CDTF">2006-08-16T00:00:00Z</dcterms:created>
  <dcterms:modified xsi:type="dcterms:W3CDTF">2015-02-05T06:02:19Z</dcterms:modified>
</cp:coreProperties>
</file>