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5"/>
  </p:notesMasterIdLst>
  <p:sldIdLst>
    <p:sldId id="277" r:id="rId3"/>
    <p:sldId id="316" r:id="rId4"/>
    <p:sldId id="317" r:id="rId5"/>
    <p:sldId id="318" r:id="rId6"/>
    <p:sldId id="320" r:id="rId7"/>
    <p:sldId id="321" r:id="rId8"/>
    <p:sldId id="314" r:id="rId9"/>
    <p:sldId id="315" r:id="rId10"/>
    <p:sldId id="306" r:id="rId11"/>
    <p:sldId id="307" r:id="rId12"/>
    <p:sldId id="308" r:id="rId13"/>
    <p:sldId id="310" r:id="rId14"/>
    <p:sldId id="311" r:id="rId15"/>
    <p:sldId id="330" r:id="rId16"/>
    <p:sldId id="332" r:id="rId17"/>
    <p:sldId id="331" r:id="rId18"/>
    <p:sldId id="326" r:id="rId19"/>
    <p:sldId id="333" r:id="rId20"/>
    <p:sldId id="334" r:id="rId21"/>
    <p:sldId id="328" r:id="rId22"/>
    <p:sldId id="335" r:id="rId23"/>
    <p:sldId id="32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Introduction" id="{CB6BBEF7-9717-4733-A929-535518E6EBF6}">
          <p14:sldIdLst>
            <p14:sldId id="277"/>
            <p14:sldId id="316"/>
            <p14:sldId id="317"/>
            <p14:sldId id="318"/>
            <p14:sldId id="319"/>
            <p14:sldId id="320"/>
            <p14:sldId id="321"/>
            <p14:sldId id="314"/>
            <p14:sldId id="315"/>
            <p14:sldId id="306"/>
            <p14:sldId id="307"/>
            <p14:sldId id="308"/>
            <p14:sldId id="310"/>
            <p14:sldId id="311"/>
            <p14:sldId id="330"/>
            <p14:sldId id="332"/>
            <p14:sldId id="331"/>
            <p14:sldId id="326"/>
            <p14:sldId id="333"/>
            <p14:sldId id="334"/>
            <p14:sldId id="328"/>
            <p14:sldId id="335"/>
            <p14:sldId id="329"/>
          </p14:sldIdLst>
        </p14:section>
        <p14:section name="Author Your Presentation" id="{16378913-E5ED-4281-BAF5-F1F938CB0BED}">
          <p14:sldIdLst/>
        </p14:section>
        <p14:section name="Enrich Your Presentation" id="{E2D565D1-BA5E-44E6-A40E-50A644912248}">
          <p14:sldIdLst/>
        </p14:section>
        <p14:section name="Deliver Your Presentation" id="{71D59651-8EFA-4415-9623-98B4C4A8699C}">
          <p14:sldIdLst/>
        </p14:section>
        <p14:section name="There's More!" id="{2E16B512-814A-4DC1-A986-25475E10E0E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a:srgbClr val="3366FF"/>
    <a:srgbClr val="0000FF"/>
    <a:srgbClr val="008000"/>
    <a:srgbClr val="003399"/>
    <a:srgbClr val="009999"/>
    <a:srgbClr val="0033CC"/>
    <a:srgbClr val="FF3300"/>
    <a:srgbClr val="CC126B"/>
    <a:srgbClr val="2706A0"/>
  </p:clrMru>
  <p:extLst>
    <p:ext uri="{E76CE94A-603C-4142-B9EB-6D1370010A27}">
      <p14:discardImageEditData xmlns:p14="http://schemas.microsoft.com/office/powerpoint/2010/main" xmlns="" val="1"/>
    </p:ext>
    <p:ext uri="{D31A062A-798A-4329-ABDD-BBA856620510}">
      <p14:defaultImageDpi xmlns:p14="http://schemas.microsoft.com/office/powerpoint/2010/main" xmlns=""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262" autoAdjust="0"/>
    <p:restoredTop sz="89825" autoAdjust="0"/>
  </p:normalViewPr>
  <p:slideViewPr>
    <p:cSldViewPr>
      <p:cViewPr>
        <p:scale>
          <a:sx n="70" d="100"/>
          <a:sy n="70" d="100"/>
        </p:scale>
        <p:origin x="-1482" y="6"/>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4/17/2014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xmlns="" val="276395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هناء</a:t>
            </a:r>
            <a:r>
              <a:rPr lang="ar-SA" baseline="0" dirty="0" smtClean="0"/>
              <a:t> </a:t>
            </a:r>
            <a:r>
              <a:rPr lang="ar-SA" baseline="0" dirty="0" err="1" smtClean="0"/>
              <a:t>الجربوع</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هناء </a:t>
            </a:r>
            <a:r>
              <a:rPr lang="ar-SA" dirty="0" err="1" smtClean="0"/>
              <a:t>الجربوع</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هناء </a:t>
            </a:r>
            <a:r>
              <a:rPr lang="ar-SA" dirty="0" err="1" smtClean="0"/>
              <a:t>الجربوع</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هناء </a:t>
            </a:r>
            <a:r>
              <a:rPr lang="ar-SA" dirty="0" err="1" smtClean="0"/>
              <a:t>الجربوع</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وضحى</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وضحى</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وضحى</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منيرة الشريف</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منيرة</a:t>
            </a:r>
            <a:r>
              <a:rPr lang="ar-SA" baseline="0" dirty="0" smtClean="0"/>
              <a:t> الشريف</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منيرة</a:t>
            </a:r>
            <a:r>
              <a:rPr lang="ar-SA" baseline="0" dirty="0" smtClean="0"/>
              <a:t> الشريف</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سها </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منيرة الشريف </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20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سها</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سها</a:t>
            </a:r>
            <a:r>
              <a:rPr lang="ar-SA" baseline="0" dirty="0" smtClean="0"/>
              <a:t> </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سندس</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سندس</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منيرة </a:t>
            </a:r>
            <a:r>
              <a:rPr lang="ar-SA" dirty="0" err="1" smtClean="0"/>
              <a:t>الحقباني</a:t>
            </a:r>
            <a:r>
              <a:rPr lang="ar-SA" dirty="0" smtClean="0"/>
              <a:t> </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منيرة </a:t>
            </a:r>
            <a:r>
              <a:rPr lang="ar-SA" dirty="0" err="1" smtClean="0"/>
              <a:t>الحقباني</a:t>
            </a:r>
            <a:r>
              <a:rPr lang="ar-SA" dirty="0" smtClean="0"/>
              <a:t> </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هناء</a:t>
            </a:r>
            <a:r>
              <a:rPr lang="ar-SA" baseline="0" dirty="0" smtClean="0"/>
              <a:t> </a:t>
            </a:r>
            <a:r>
              <a:rPr lang="ar-SA" baseline="0" dirty="0" err="1" smtClean="0"/>
              <a:t>الجربوع</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شريحة عنوان">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85698830-2BC0-49BA-98D7-AC75E7758663}" type="datetime1">
              <a:rPr lang="en-US" smtClean="0"/>
              <a:pPr/>
              <a:t>4/17/2014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ar-SA" smtClean="0"/>
              <a:t>انقر لتحرير نمط العنوان الرئيسي</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1589FC28-BF75-4F48-A19D-A4D4FDBFB6E9}" type="datetime1">
              <a:rPr lang="en-US" smtClean="0"/>
              <a:pPr/>
              <a:t>4/17/2014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ar-SA" smtClean="0"/>
              <a:t>انقر لتحرير نمط العنوان الرئيسي</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ar-SA" smtClean="0"/>
              <a:t>انقر فوق الرمز لإضافة وسائط</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ar-SA" smtClean="0"/>
              <a:t>انقر لتحرير أنماط النص الرئيسي</a:t>
            </a:r>
          </a:p>
        </p:txBody>
      </p:sp>
    </p:spTree>
  </p:cSld>
  <p:clrMapOvr>
    <a:masterClrMapping/>
  </p:clrMapOvr>
  <p:transition spd="slow">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lvl1pPr>
              <a:defRPr>
                <a:solidFill>
                  <a:schemeClr val="bg1"/>
                </a:solidFill>
              </a:defRPr>
            </a:lvl1pPr>
          </a:lstStyle>
          <a:p>
            <a:fld id="{DC4B161B-9472-4EBA-9915-F8B8EBF76DDA}" type="datetime1">
              <a:rPr lang="en-US" smtClean="0"/>
              <a:pPr/>
              <a:t>4/17/2014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عنوان ونص عمودي">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5F191C04-D240-4A69-A022-531FD8DCD9F2}" type="datetime1">
              <a:rPr lang="en-US" smtClean="0"/>
              <a:pPr/>
              <a:t>4/17/2014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FFEA9D45-3E64-4484-9DDD-680E0BA73583}" type="datetime1">
              <a:rPr lang="en-US" smtClean="0"/>
              <a:pPr/>
              <a:t>4/17/2014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DBA7C090-0825-4650-BABE-CCC6825062BC}" type="datetime1">
              <a:rPr lang="en-US" smtClean="0"/>
              <a:pPr/>
              <a:t>4/17/2014</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38688FE2-7C12-476F-A526-0672F453B52A}" type="datetime1">
              <a:rPr lang="en-US" smtClean="0"/>
              <a:pPr/>
              <a:t>4/17/2014</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محتويين">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6FF2C639-8725-43EC-88AF-7FF34F76E590}" type="datetime1">
              <a:rPr lang="en-US" smtClean="0"/>
              <a:pPr/>
              <a:t>4/17/2014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CC26085B-B628-4E43-9B45-57C5E8706968}" type="datetime1">
              <a:rPr lang="en-US" smtClean="0"/>
              <a:pPr/>
              <a:t>4/17/2014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ar-SA" smtClean="0"/>
              <a:t>انقر لتحرير نمط العنوان الرئيسي</a:t>
            </a:r>
            <a:endParaRPr 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096B0-6EAE-4ACE-8AB3-7866E3F5D719}" type="datetime1">
              <a:rPr lang="en-US" smtClean="0"/>
              <a:pPr/>
              <a:t>4/17/2014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Tree>
  </p:cSld>
  <p:clrMapOvr>
    <a:masterClrMapping/>
  </p:clrMapOvr>
  <p:transition spd="slow">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9ABA1F1B-C305-4817-B987-B8A1874ED4AC}" type="datetime1">
              <a:rPr lang="en-US" smtClean="0"/>
              <a:pPr/>
              <a:t>4/17/2014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ar-SA" smtClean="0"/>
              <a:t>انقر لتحرير نمط العنوان الرئيسي</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lvl1pPr>
              <a:defRPr>
                <a:solidFill>
                  <a:schemeClr val="bg1"/>
                </a:solidFill>
              </a:defRPr>
            </a:lvl1pPr>
          </a:lstStyle>
          <a:p>
            <a:fld id="{F5B51C45-315D-471E-865C-DABE40FBFDB8}" type="datetime1">
              <a:rPr lang="en-US" smtClean="0"/>
              <a:pPr/>
              <a:t>4/17/2014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591C7-6DE3-4134-BFAF-E0B8A13BDE1E}" type="datetime1">
              <a:rPr lang="en-US" smtClean="0"/>
              <a:pPr/>
              <a:t>4/17/2014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Lst>
  <p:transition>
    <p:fade thruBlk="1"/>
  </p:transition>
  <p:timing>
    <p:tnLst>
      <p:par>
        <p:cTn id="1" dur="indefinite" restart="never" nodeType="tmRoot"/>
      </p:par>
    </p:tnLst>
  </p:timing>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41.jpeg"/><Relationship Id="rId4" Type="http://schemas.openxmlformats.org/officeDocument/2006/relationships/image" Target="../media/image40.gif"/></Relationships>
</file>

<file path=ppt/slides/_rels/slide1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5.wmf"/></Relationships>
</file>

<file path=ppt/slides/_rels/slide17.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9.jpeg"/><Relationship Id="rId5" Type="http://schemas.openxmlformats.org/officeDocument/2006/relationships/image" Target="../media/image48.wmf"/><Relationship Id="rId4" Type="http://schemas.openxmlformats.org/officeDocument/2006/relationships/image" Target="../media/image47.gif"/></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2924944"/>
            <a:ext cx="7239000" cy="1828800"/>
          </a:xfrm>
        </p:spPr>
        <p:txBody>
          <a:bodyPr>
            <a:normAutofit/>
          </a:bodyPr>
          <a:lstStyle/>
          <a:p>
            <a:pPr algn="r"/>
            <a:r>
              <a:rPr lang="ar-SA" sz="4000" b="0" dirty="0" smtClean="0">
                <a:effectLst>
                  <a:outerShdw blurRad="38100" dist="38100" dir="2700000" algn="tl">
                    <a:srgbClr val="000000">
                      <a:alpha val="43137"/>
                    </a:srgbClr>
                  </a:outerShdw>
                </a:effectLst>
                <a:latin typeface="Tahoma" pitchFamily="34" charset="0"/>
                <a:ea typeface="Tahoma" pitchFamily="34" charset="0"/>
                <a:cs typeface="PT Bold Heading" pitchFamily="2" charset="-78"/>
              </a:rPr>
              <a:t>الانفعالات والعواطف </a:t>
            </a:r>
            <a:r>
              <a:rPr lang="ar-SA" sz="5600" b="0" dirty="0" smtClean="0">
                <a:latin typeface="Tahoma" pitchFamily="34" charset="0"/>
                <a:ea typeface="Tahoma" pitchFamily="34" charset="0"/>
                <a:cs typeface="Tahoma" pitchFamily="34" charset="0"/>
              </a:rPr>
              <a:t/>
            </a:r>
            <a:br>
              <a:rPr lang="ar-SA" sz="5600" b="0" dirty="0" smtClean="0">
                <a:latin typeface="Tahoma" pitchFamily="34" charset="0"/>
                <a:ea typeface="Tahoma" pitchFamily="34" charset="0"/>
                <a:cs typeface="Tahoma" pitchFamily="34" charset="0"/>
              </a:rPr>
            </a:br>
            <a:r>
              <a:rPr lang="en-US" sz="5600" b="0" dirty="0" smtClean="0">
                <a:latin typeface="Candara" pitchFamily="34" charset="0"/>
                <a:ea typeface="Tahoma" pitchFamily="34" charset="0"/>
                <a:cs typeface="Tahoma" pitchFamily="34" charset="0"/>
              </a:rPr>
              <a:t>Emotions</a:t>
            </a:r>
            <a:r>
              <a:rPr lang="en-US" sz="5600" b="0" dirty="0" smtClean="0">
                <a:latin typeface="Tahoma" pitchFamily="34" charset="0"/>
                <a:ea typeface="Tahoma" pitchFamily="34" charset="0"/>
                <a:cs typeface="Tahoma" pitchFamily="34" charset="0"/>
              </a:rPr>
              <a:t> </a:t>
            </a:r>
            <a:endParaRPr lang="en-US" sz="5600" b="0" dirty="0">
              <a:latin typeface="Tahoma" pitchFamily="34" charset="0"/>
              <a:ea typeface="Tahoma" pitchFamily="34" charset="0"/>
              <a:cs typeface="Tahoma" pitchFamily="34" charset="0"/>
            </a:endParaRPr>
          </a:p>
        </p:txBody>
      </p:sp>
      <p:pic>
        <p:nvPicPr>
          <p:cNvPr id="1028" name="Picture 4" descr="C:\Users\user\AppData\Local\Microsoft\Windows\Temporary Internet Files\Content.IE5\71BAIKLO\MC900389220[1].wmf"/>
          <p:cNvPicPr>
            <a:picLocks noChangeAspect="1" noChangeArrowheads="1"/>
          </p:cNvPicPr>
          <p:nvPr/>
        </p:nvPicPr>
        <p:blipFill>
          <a:blip r:embed="rId3" cstate="print"/>
          <a:srcRect/>
          <a:stretch>
            <a:fillRect/>
          </a:stretch>
        </p:blipFill>
        <p:spPr bwMode="auto">
          <a:xfrm>
            <a:off x="3707904" y="692696"/>
            <a:ext cx="1152128" cy="1666082"/>
          </a:xfrm>
          <a:prstGeom prst="rect">
            <a:avLst/>
          </a:prstGeom>
          <a:noFill/>
        </p:spPr>
      </p:pic>
      <p:pic>
        <p:nvPicPr>
          <p:cNvPr id="1029" name="Picture 5" descr="C:\Users\user\AppData\Local\Microsoft\Windows\Temporary Internet Files\Content.IE5\47SCRLM8\MC900383564[1].wmf"/>
          <p:cNvPicPr>
            <a:picLocks noChangeAspect="1" noChangeArrowheads="1"/>
          </p:cNvPicPr>
          <p:nvPr/>
        </p:nvPicPr>
        <p:blipFill>
          <a:blip r:embed="rId4" cstate="print"/>
          <a:srcRect/>
          <a:stretch>
            <a:fillRect/>
          </a:stretch>
        </p:blipFill>
        <p:spPr bwMode="auto">
          <a:xfrm>
            <a:off x="5004048" y="692696"/>
            <a:ext cx="1152128" cy="1657898"/>
          </a:xfrm>
          <a:prstGeom prst="rect">
            <a:avLst/>
          </a:prstGeom>
          <a:noFill/>
        </p:spPr>
      </p:pic>
      <p:pic>
        <p:nvPicPr>
          <p:cNvPr id="1031" name="Picture 7" descr="C:\Users\user\AppData\Local\Microsoft\Windows\Temporary Internet Files\Content.IE5\47SCRLM8\MC900383592[1].wmf"/>
          <p:cNvPicPr>
            <a:picLocks noChangeAspect="1" noChangeArrowheads="1"/>
          </p:cNvPicPr>
          <p:nvPr/>
        </p:nvPicPr>
        <p:blipFill>
          <a:blip r:embed="rId5" cstate="print"/>
          <a:srcRect/>
          <a:stretch>
            <a:fillRect/>
          </a:stretch>
        </p:blipFill>
        <p:spPr bwMode="auto">
          <a:xfrm>
            <a:off x="7524328" y="764704"/>
            <a:ext cx="1401268" cy="1671475"/>
          </a:xfrm>
          <a:prstGeom prst="rect">
            <a:avLst/>
          </a:prstGeom>
          <a:noFill/>
        </p:spPr>
      </p:pic>
      <p:pic>
        <p:nvPicPr>
          <p:cNvPr id="1032" name="Picture 8" descr="C:\Users\user\AppData\Local\Microsoft\Windows\Temporary Internet Files\Content.IE5\C129HRSI\MC900383570[1].wmf"/>
          <p:cNvPicPr>
            <a:picLocks noChangeAspect="1" noChangeArrowheads="1"/>
          </p:cNvPicPr>
          <p:nvPr/>
        </p:nvPicPr>
        <p:blipFill>
          <a:blip r:embed="rId6" cstate="print"/>
          <a:srcRect/>
          <a:stretch>
            <a:fillRect/>
          </a:stretch>
        </p:blipFill>
        <p:spPr bwMode="auto">
          <a:xfrm>
            <a:off x="6372200" y="620688"/>
            <a:ext cx="1224136" cy="1798467"/>
          </a:xfrm>
          <a:prstGeom prst="rect">
            <a:avLst/>
          </a:prstGeom>
          <a:noFill/>
        </p:spPr>
      </p:pic>
      <p:sp>
        <p:nvSpPr>
          <p:cNvPr id="7" name="عنصر نائب لرقم الشريحة 6"/>
          <p:cNvSpPr>
            <a:spLocks noGrp="1"/>
          </p:cNvSpPr>
          <p:nvPr>
            <p:ph type="sldNum" sz="quarter" idx="12"/>
          </p:nvPr>
        </p:nvSpPr>
        <p:spPr/>
        <p:txBody>
          <a:bodyPr/>
          <a:lstStyle/>
          <a:p>
            <a:fld id="{240D5ECE-8B49-45CD-BE81-EF81920D1969}" type="slidenum">
              <a:rPr lang="en-US" smtClean="0"/>
              <a:pPr/>
              <a:t>1</a:t>
            </a:fld>
            <a:endParaRPr 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2000"/>
                                        <p:tgtEl>
                                          <p:spTgt spid="1028"/>
                                        </p:tgtEl>
                                      </p:cBhvr>
                                    </p:animEffect>
                                  </p:childTnLst>
                                </p:cTn>
                              </p:par>
                              <p:par>
                                <p:cTn id="11" presetID="10" presetClass="entr" presetSubtype="0"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animEffect transition="in" filter="fade">
                                      <p:cBhvr>
                                        <p:cTn id="13" dur="2000"/>
                                        <p:tgtEl>
                                          <p:spTgt spid="1029"/>
                                        </p:tgtEl>
                                      </p:cBhvr>
                                    </p:animEffect>
                                  </p:childTnLst>
                                </p:cTn>
                              </p:par>
                              <p:par>
                                <p:cTn id="14" presetID="10" presetClass="entr" presetSubtype="0" fill="hold" nodeType="withEffect">
                                  <p:stCondLst>
                                    <p:cond delay="0"/>
                                  </p:stCondLst>
                                  <p:childTnLst>
                                    <p:set>
                                      <p:cBhvr>
                                        <p:cTn id="15" dur="1" fill="hold">
                                          <p:stCondLst>
                                            <p:cond delay="0"/>
                                          </p:stCondLst>
                                        </p:cTn>
                                        <p:tgtEl>
                                          <p:spTgt spid="1031"/>
                                        </p:tgtEl>
                                        <p:attrNameLst>
                                          <p:attrName>style.visibility</p:attrName>
                                        </p:attrNameLst>
                                      </p:cBhvr>
                                      <p:to>
                                        <p:strVal val="visible"/>
                                      </p:to>
                                    </p:set>
                                    <p:animEffect transition="in" filter="fade">
                                      <p:cBhvr>
                                        <p:cTn id="16" dur="2000"/>
                                        <p:tgtEl>
                                          <p:spTgt spid="1031"/>
                                        </p:tgtEl>
                                      </p:cBhvr>
                                    </p:animEffect>
                                  </p:childTnLst>
                                </p:cTn>
                              </p:par>
                              <p:par>
                                <p:cTn id="17" presetID="10" presetClass="entr" presetSubtype="0" fill="hold" nodeType="with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fade">
                                      <p:cBhvr>
                                        <p:cTn id="19" dur="2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600" dirty="0" smtClean="0">
                <a:latin typeface="Tahoma" pitchFamily="34" charset="0"/>
                <a:ea typeface="Tahoma" pitchFamily="34" charset="0"/>
                <a:cs typeface="PT Bold Heading" pitchFamily="2" charset="-78"/>
              </a:rPr>
              <a:t>في مرحلة الطفولة </a:t>
            </a:r>
            <a:r>
              <a:rPr lang="ar-SA" sz="3600" dirty="0" err="1" smtClean="0">
                <a:latin typeface="Tahoma" pitchFamily="34" charset="0"/>
                <a:ea typeface="Tahoma" pitchFamily="34" charset="0"/>
                <a:cs typeface="PT Bold Heading" pitchFamily="2" charset="-78"/>
              </a:rPr>
              <a:t>المبكرة:</a:t>
            </a:r>
            <a:endParaRPr lang="ar-SA" sz="3600" dirty="0"/>
          </a:p>
        </p:txBody>
      </p:sp>
      <p:sp>
        <p:nvSpPr>
          <p:cNvPr id="5" name="مستطيل ذو زوايا قطرية مستديرة 4"/>
          <p:cNvSpPr/>
          <p:nvPr/>
        </p:nvSpPr>
        <p:spPr>
          <a:xfrm>
            <a:off x="4572000" y="1052736"/>
            <a:ext cx="4320480" cy="3888432"/>
          </a:xfrm>
          <a:prstGeom prst="round2DiagRect">
            <a:avLst>
              <a:gd name="adj1" fmla="val 8658"/>
              <a:gd name="adj2" fmla="val 7375"/>
            </a:avLst>
          </a:prstGeom>
          <a:ln/>
        </p:spPr>
        <p:style>
          <a:lnRef idx="0">
            <a:schemeClr val="accent4"/>
          </a:lnRef>
          <a:fillRef idx="3">
            <a:schemeClr val="accent4"/>
          </a:fillRef>
          <a:effectRef idx="3">
            <a:schemeClr val="accent4"/>
          </a:effectRef>
          <a:fontRef idx="minor">
            <a:schemeClr val="lt1"/>
          </a:fontRef>
        </p:style>
        <p:txBody>
          <a:bodyPr rtlCol="1" anchor="ctr"/>
          <a:lstStyle/>
          <a:p>
            <a:pPr algn="r"/>
            <a:endParaRPr lang="ar-SA" b="1" dirty="0">
              <a:latin typeface="Simplified Arabic" pitchFamily="18" charset="-78"/>
              <a:ea typeface="Tahoma" pitchFamily="34" charset="0"/>
              <a:cs typeface="Simplified Arabic" pitchFamily="18" charset="-78"/>
            </a:endParaRPr>
          </a:p>
        </p:txBody>
      </p:sp>
      <p:sp>
        <p:nvSpPr>
          <p:cNvPr id="3" name="عنصر نائب للمحتوى 2"/>
          <p:cNvSpPr>
            <a:spLocks noGrp="1"/>
          </p:cNvSpPr>
          <p:nvPr>
            <p:ph sz="half" idx="1"/>
          </p:nvPr>
        </p:nvSpPr>
        <p:spPr>
          <a:xfrm>
            <a:off x="4716016" y="1196752"/>
            <a:ext cx="4038600" cy="4752528"/>
          </a:xfrm>
          <a:ln>
            <a:noFill/>
          </a:ln>
        </p:spPr>
        <p:txBody>
          <a:bodyPr>
            <a:noAutofit/>
          </a:bodyPr>
          <a:lstStyle/>
          <a:p>
            <a:pPr>
              <a:buNone/>
            </a:pPr>
            <a:r>
              <a:rPr lang="ar-SA" sz="3200" dirty="0" err="1" smtClean="0">
                <a:solidFill>
                  <a:schemeClr val="bg1"/>
                </a:solidFill>
                <a:cs typeface="PT Bold Heading" pitchFamily="2" charset="-78"/>
              </a:rPr>
              <a:t>الغيرة :</a:t>
            </a:r>
            <a:endParaRPr lang="ar-SA" sz="3200" dirty="0" smtClean="0">
              <a:solidFill>
                <a:schemeClr val="bg1"/>
              </a:solidFill>
              <a:cs typeface="PT Bold Heading" pitchFamily="2" charset="-78"/>
            </a:endParaRPr>
          </a:p>
          <a:p>
            <a:pPr>
              <a:buNone/>
            </a:pPr>
            <a:r>
              <a:rPr lang="ar-SA" sz="1600" b="1" dirty="0" smtClean="0">
                <a:solidFill>
                  <a:schemeClr val="bg1"/>
                </a:solidFill>
                <a:latin typeface="Simplified Arabic" pitchFamily="18" charset="-78"/>
                <a:cs typeface="Simplified Arabic" pitchFamily="18" charset="-78"/>
              </a:rPr>
              <a:t>فتحدث عند الفرد نتيجة الشعور </a:t>
            </a:r>
          </a:p>
          <a:p>
            <a:pPr>
              <a:buNone/>
            </a:pPr>
            <a:r>
              <a:rPr lang="ar-SA" sz="1600" b="1" dirty="0" smtClean="0">
                <a:solidFill>
                  <a:schemeClr val="bg1"/>
                </a:solidFill>
                <a:latin typeface="Simplified Arabic" pitchFamily="18" charset="-78"/>
                <a:cs typeface="Simplified Arabic" pitchFamily="18" charset="-78"/>
              </a:rPr>
              <a:t>بفقدان الحب ووجود من يهدد</a:t>
            </a:r>
          </a:p>
          <a:p>
            <a:pPr>
              <a:buNone/>
            </a:pPr>
            <a:r>
              <a:rPr lang="ar-SA" sz="1600" b="1" dirty="0" smtClean="0">
                <a:solidFill>
                  <a:schemeClr val="bg1"/>
                </a:solidFill>
                <a:latin typeface="Simplified Arabic" pitchFamily="18" charset="-78"/>
                <a:cs typeface="Simplified Arabic" pitchFamily="18" charset="-78"/>
              </a:rPr>
              <a:t> كيانه في أسرته.</a:t>
            </a:r>
            <a:endParaRPr lang="en-US" sz="1600" b="1" dirty="0" smtClean="0">
              <a:solidFill>
                <a:schemeClr val="bg1"/>
              </a:solidFill>
              <a:latin typeface="Simplified Arabic" pitchFamily="18" charset="-78"/>
              <a:cs typeface="Simplified Arabic" pitchFamily="18" charset="-78"/>
            </a:endParaRPr>
          </a:p>
          <a:p>
            <a:pPr>
              <a:buNone/>
            </a:pPr>
            <a:r>
              <a:rPr lang="ar-SA" sz="1600" b="1" dirty="0" smtClean="0">
                <a:solidFill>
                  <a:schemeClr val="bg1"/>
                </a:solidFill>
                <a:latin typeface="Simplified Arabic" pitchFamily="18" charset="-78"/>
                <a:cs typeface="Simplified Arabic" pitchFamily="18" charset="-78"/>
              </a:rPr>
              <a:t>وتتمثل </a:t>
            </a:r>
            <a:r>
              <a:rPr lang="ar-SA" sz="1600" b="1" dirty="0" err="1" smtClean="0">
                <a:solidFill>
                  <a:schemeClr val="bg1"/>
                </a:solidFill>
                <a:latin typeface="Simplified Arabic" pitchFamily="18" charset="-78"/>
                <a:cs typeface="Simplified Arabic" pitchFamily="18" charset="-78"/>
              </a:rPr>
              <a:t>في :</a:t>
            </a:r>
            <a:endParaRPr lang="en-US" sz="1600" b="1" dirty="0" smtClean="0">
              <a:solidFill>
                <a:schemeClr val="bg1"/>
              </a:solidFill>
              <a:latin typeface="Simplified Arabic" pitchFamily="18" charset="-78"/>
              <a:cs typeface="Simplified Arabic" pitchFamily="18" charset="-78"/>
            </a:endParaRPr>
          </a:p>
          <a:p>
            <a:r>
              <a:rPr lang="ar-SA" sz="1600" b="1" dirty="0" smtClean="0">
                <a:solidFill>
                  <a:schemeClr val="bg1"/>
                </a:solidFill>
                <a:latin typeface="Simplified Arabic" pitchFamily="18" charset="-78"/>
                <a:cs typeface="Simplified Arabic" pitchFamily="18" charset="-78"/>
              </a:rPr>
              <a:t>العدوان على مصدر الغيرة</a:t>
            </a:r>
            <a:endParaRPr lang="en-US" sz="1600" b="1" dirty="0" smtClean="0">
              <a:solidFill>
                <a:schemeClr val="bg1"/>
              </a:solidFill>
              <a:latin typeface="Simplified Arabic" pitchFamily="18" charset="-78"/>
              <a:cs typeface="Simplified Arabic" pitchFamily="18" charset="-78"/>
            </a:endParaRPr>
          </a:p>
          <a:p>
            <a:r>
              <a:rPr lang="ar-SA" sz="1600" b="1" dirty="0" smtClean="0">
                <a:solidFill>
                  <a:schemeClr val="bg1"/>
                </a:solidFill>
                <a:latin typeface="Simplified Arabic" pitchFamily="18" charset="-78"/>
                <a:cs typeface="Simplified Arabic" pitchFamily="18" charset="-78"/>
              </a:rPr>
              <a:t>مص الأصبع او الكلام الطفلي</a:t>
            </a:r>
            <a:endParaRPr lang="en-US" sz="1600" b="1" dirty="0" smtClean="0">
              <a:solidFill>
                <a:schemeClr val="bg1"/>
              </a:solidFill>
              <a:latin typeface="Simplified Arabic" pitchFamily="18" charset="-78"/>
              <a:cs typeface="Simplified Arabic" pitchFamily="18" charset="-78"/>
            </a:endParaRPr>
          </a:p>
          <a:p>
            <a:r>
              <a:rPr lang="ar-SA" sz="1600" b="1" dirty="0" smtClean="0">
                <a:solidFill>
                  <a:schemeClr val="bg1"/>
                </a:solidFill>
                <a:latin typeface="Simplified Arabic" pitchFamily="18" charset="-78"/>
                <a:cs typeface="Simplified Arabic" pitchFamily="18" charset="-78"/>
              </a:rPr>
              <a:t>التبول او التبرز او قضم الاظافر</a:t>
            </a:r>
          </a:p>
          <a:p>
            <a:pPr>
              <a:buNone/>
            </a:pPr>
            <a:r>
              <a:rPr lang="ar-SA" sz="1600" b="1" dirty="0" err="1" smtClean="0">
                <a:solidFill>
                  <a:schemeClr val="bg1"/>
                </a:solidFill>
                <a:latin typeface="Simplified Arabic" pitchFamily="18" charset="-78"/>
                <a:cs typeface="Simplified Arabic" pitchFamily="18" charset="-78"/>
              </a:rPr>
              <a:t>مثال:</a:t>
            </a:r>
            <a:endParaRPr lang="ar-SA" sz="1600" b="1" dirty="0" smtClean="0">
              <a:solidFill>
                <a:schemeClr val="bg1"/>
              </a:solidFill>
              <a:latin typeface="Simplified Arabic" pitchFamily="18" charset="-78"/>
              <a:cs typeface="Simplified Arabic" pitchFamily="18" charset="-78"/>
            </a:endParaRPr>
          </a:p>
          <a:p>
            <a:pPr>
              <a:buNone/>
            </a:pPr>
            <a:r>
              <a:rPr lang="ar-SA" sz="1600" b="1" dirty="0" smtClean="0">
                <a:solidFill>
                  <a:schemeClr val="bg1"/>
                </a:solidFill>
                <a:latin typeface="Simplified Arabic" pitchFamily="18" charset="-78"/>
                <a:cs typeface="Simplified Arabic" pitchFamily="18" charset="-78"/>
              </a:rPr>
              <a:t>شد الطفل الاصغر من شعره او سحبه بثيابه او مزاحمته في الجلوس بحضن أمه.</a:t>
            </a:r>
            <a:endParaRPr lang="en-US" sz="1600" b="1" dirty="0" smtClean="0">
              <a:solidFill>
                <a:schemeClr val="bg1"/>
              </a:solidFill>
              <a:latin typeface="Simplified Arabic" pitchFamily="18" charset="-78"/>
              <a:cs typeface="Simplified Arabic" pitchFamily="18" charset="-78"/>
            </a:endParaRPr>
          </a:p>
          <a:p>
            <a:pPr>
              <a:buNone/>
            </a:pPr>
            <a:endParaRPr lang="ar-SA" sz="2000" dirty="0">
              <a:solidFill>
                <a:schemeClr val="bg1"/>
              </a:solidFill>
            </a:endParaRPr>
          </a:p>
        </p:txBody>
      </p:sp>
      <p:pic>
        <p:nvPicPr>
          <p:cNvPr id="59394" name="Picture 2" descr="C:\Users\user\Desktop\kids jealousy.jpg"/>
          <p:cNvPicPr>
            <a:picLocks noChangeAspect="1" noChangeArrowheads="1"/>
          </p:cNvPicPr>
          <p:nvPr/>
        </p:nvPicPr>
        <p:blipFill>
          <a:blip r:embed="rId3" cstate="print"/>
          <a:srcRect/>
          <a:stretch>
            <a:fillRect/>
          </a:stretch>
        </p:blipFill>
        <p:spPr bwMode="auto">
          <a:xfrm>
            <a:off x="4716016" y="1412776"/>
            <a:ext cx="1584176" cy="2232248"/>
          </a:xfrm>
          <a:prstGeom prst="rect">
            <a:avLst/>
          </a:prstGeom>
          <a:ln>
            <a:noFill/>
          </a:ln>
          <a:effectLst>
            <a:softEdge rad="112500"/>
          </a:effectLst>
        </p:spPr>
      </p:pic>
      <p:sp>
        <p:nvSpPr>
          <p:cNvPr id="7" name="مستطيل ذو زوايا قطرية مستديرة 6"/>
          <p:cNvSpPr/>
          <p:nvPr/>
        </p:nvSpPr>
        <p:spPr>
          <a:xfrm>
            <a:off x="4572000" y="5085184"/>
            <a:ext cx="4320480" cy="1440160"/>
          </a:xfrm>
          <a:prstGeom prst="round2DiagRect">
            <a:avLst>
              <a:gd name="adj1" fmla="val 8658"/>
              <a:gd name="adj2" fmla="val 7375"/>
            </a:avLst>
          </a:prstGeom>
          <a:ln/>
        </p:spPr>
        <p:style>
          <a:lnRef idx="0">
            <a:schemeClr val="accent5"/>
          </a:lnRef>
          <a:fillRef idx="3">
            <a:schemeClr val="accent5"/>
          </a:fillRef>
          <a:effectRef idx="3">
            <a:schemeClr val="accent5"/>
          </a:effectRef>
          <a:fontRef idx="minor">
            <a:schemeClr val="lt1"/>
          </a:fontRef>
        </p:style>
        <p:txBody>
          <a:bodyPr rtlCol="1" anchor="ctr"/>
          <a:lstStyle/>
          <a:p>
            <a:pPr algn="r"/>
            <a:endParaRPr lang="ar-SA" b="1" dirty="0">
              <a:latin typeface="Simplified Arabic" pitchFamily="18" charset="-78"/>
              <a:ea typeface="Tahoma" pitchFamily="34" charset="0"/>
              <a:cs typeface="Simplified Arabic" pitchFamily="18" charset="-78"/>
            </a:endParaRPr>
          </a:p>
        </p:txBody>
      </p:sp>
      <p:sp>
        <p:nvSpPr>
          <p:cNvPr id="8" name="عنصر نائب للمحتوى 2"/>
          <p:cNvSpPr>
            <a:spLocks noGrp="1"/>
          </p:cNvSpPr>
          <p:nvPr>
            <p:ph sz="half" idx="1"/>
          </p:nvPr>
        </p:nvSpPr>
        <p:spPr>
          <a:xfrm>
            <a:off x="4788024" y="5373216"/>
            <a:ext cx="4038600" cy="836712"/>
          </a:xfrm>
          <a:ln>
            <a:noFill/>
          </a:ln>
        </p:spPr>
        <p:txBody>
          <a:bodyPr>
            <a:noAutofit/>
          </a:bodyPr>
          <a:lstStyle/>
          <a:p>
            <a:pPr>
              <a:buNone/>
            </a:pPr>
            <a:r>
              <a:rPr lang="ar-SA" sz="2400" dirty="0" smtClean="0">
                <a:solidFill>
                  <a:schemeClr val="bg1"/>
                </a:solidFill>
                <a:cs typeface="PT Bold Heading" pitchFamily="2" charset="-78"/>
              </a:rPr>
              <a:t>القلق:</a:t>
            </a:r>
            <a:endParaRPr lang="en-US" sz="2400" dirty="0" smtClean="0">
              <a:solidFill>
                <a:schemeClr val="bg1"/>
              </a:solidFill>
              <a:cs typeface="PT Bold Heading" pitchFamily="2" charset="-78"/>
            </a:endParaRPr>
          </a:p>
          <a:p>
            <a:pPr>
              <a:buNone/>
            </a:pPr>
            <a:r>
              <a:rPr lang="ar-SA" sz="1800" b="1" dirty="0" smtClean="0">
                <a:solidFill>
                  <a:schemeClr val="bg1"/>
                </a:solidFill>
              </a:rPr>
              <a:t>نتيجة خلل في العلاقات </a:t>
            </a:r>
          </a:p>
          <a:p>
            <a:pPr>
              <a:buNone/>
            </a:pPr>
            <a:r>
              <a:rPr lang="ar-SA" sz="1800" b="1" dirty="0" smtClean="0">
                <a:solidFill>
                  <a:schemeClr val="bg1"/>
                </a:solidFill>
              </a:rPr>
              <a:t>بينه وبين </a:t>
            </a:r>
            <a:r>
              <a:rPr lang="ar-SA" sz="1800" b="1" dirty="0" err="1" smtClean="0">
                <a:solidFill>
                  <a:schemeClr val="bg1"/>
                </a:solidFill>
              </a:rPr>
              <a:t>والديه .</a:t>
            </a:r>
            <a:endParaRPr lang="en-US" sz="2000" b="1" dirty="0" smtClean="0">
              <a:solidFill>
                <a:schemeClr val="bg1"/>
              </a:solidFill>
            </a:endParaRPr>
          </a:p>
          <a:p>
            <a:pPr>
              <a:buNone/>
            </a:pPr>
            <a:endParaRPr lang="ar-SA" sz="2000" dirty="0">
              <a:solidFill>
                <a:schemeClr val="bg1"/>
              </a:solidFill>
            </a:endParaRPr>
          </a:p>
        </p:txBody>
      </p:sp>
      <p:pic>
        <p:nvPicPr>
          <p:cNvPr id="59395" name="Picture 3" descr="C:\Users\user\Desktop\worried-child_19-101500.jpg"/>
          <p:cNvPicPr>
            <a:picLocks noChangeAspect="1" noChangeArrowheads="1"/>
          </p:cNvPicPr>
          <p:nvPr/>
        </p:nvPicPr>
        <p:blipFill>
          <a:blip r:embed="rId4" cstate="print"/>
          <a:srcRect/>
          <a:stretch>
            <a:fillRect/>
          </a:stretch>
        </p:blipFill>
        <p:spPr bwMode="auto">
          <a:xfrm>
            <a:off x="4788024" y="5229200"/>
            <a:ext cx="1842625" cy="1218605"/>
          </a:xfrm>
          <a:prstGeom prst="rect">
            <a:avLst/>
          </a:prstGeom>
          <a:ln>
            <a:noFill/>
          </a:ln>
          <a:effectLst>
            <a:softEdge rad="112500"/>
          </a:effectLst>
        </p:spPr>
      </p:pic>
      <p:sp>
        <p:nvSpPr>
          <p:cNvPr id="10" name="مستطيل ذو زوايا قطرية مستديرة 9"/>
          <p:cNvSpPr/>
          <p:nvPr/>
        </p:nvSpPr>
        <p:spPr>
          <a:xfrm>
            <a:off x="179512" y="1124744"/>
            <a:ext cx="4248472" cy="2448272"/>
          </a:xfrm>
          <a:prstGeom prst="round2DiagRect">
            <a:avLst>
              <a:gd name="adj1" fmla="val 8658"/>
              <a:gd name="adj2" fmla="val 7375"/>
            </a:avLst>
          </a:prstGeom>
          <a:solidFill>
            <a:schemeClr val="accent2">
              <a:lumMod val="60000"/>
              <a:lumOff val="40000"/>
            </a:schemeClr>
          </a:solidFill>
          <a:ln/>
        </p:spPr>
        <p:style>
          <a:lnRef idx="0">
            <a:schemeClr val="accent2"/>
          </a:lnRef>
          <a:fillRef idx="3">
            <a:schemeClr val="accent2"/>
          </a:fillRef>
          <a:effectRef idx="3">
            <a:schemeClr val="accent2"/>
          </a:effectRef>
          <a:fontRef idx="minor">
            <a:schemeClr val="lt1"/>
          </a:fontRef>
        </p:style>
        <p:txBody>
          <a:bodyPr rtlCol="1" anchor="ctr"/>
          <a:lstStyle/>
          <a:p>
            <a:pPr algn="r"/>
            <a:endParaRPr lang="ar-SA" b="1" dirty="0">
              <a:latin typeface="Simplified Arabic" pitchFamily="18" charset="-78"/>
              <a:ea typeface="Tahoma" pitchFamily="34" charset="0"/>
              <a:cs typeface="Simplified Arabic" pitchFamily="18" charset="-78"/>
            </a:endParaRPr>
          </a:p>
        </p:txBody>
      </p:sp>
      <p:sp>
        <p:nvSpPr>
          <p:cNvPr id="11" name="مستطيل ذو زوايا قطرية مستديرة 10"/>
          <p:cNvSpPr/>
          <p:nvPr/>
        </p:nvSpPr>
        <p:spPr>
          <a:xfrm>
            <a:off x="179512" y="3717032"/>
            <a:ext cx="4176464" cy="2808312"/>
          </a:xfrm>
          <a:prstGeom prst="round2DiagRect">
            <a:avLst>
              <a:gd name="adj1" fmla="val 8658"/>
              <a:gd name="adj2" fmla="val 7375"/>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endParaRPr lang="ar-SA" b="1" dirty="0">
              <a:latin typeface="Simplified Arabic" pitchFamily="18" charset="-78"/>
              <a:ea typeface="Tahoma" pitchFamily="34" charset="0"/>
              <a:cs typeface="Simplified Arabic" pitchFamily="18" charset="-78"/>
            </a:endParaRPr>
          </a:p>
        </p:txBody>
      </p:sp>
      <p:sp>
        <p:nvSpPr>
          <p:cNvPr id="12" name="عنصر نائب للمحتوى 2"/>
          <p:cNvSpPr>
            <a:spLocks noGrp="1"/>
          </p:cNvSpPr>
          <p:nvPr>
            <p:ph sz="half" idx="1"/>
          </p:nvPr>
        </p:nvSpPr>
        <p:spPr>
          <a:xfrm>
            <a:off x="323528" y="1340768"/>
            <a:ext cx="4038600" cy="1052736"/>
          </a:xfrm>
          <a:ln>
            <a:noFill/>
          </a:ln>
        </p:spPr>
        <p:txBody>
          <a:bodyPr>
            <a:noAutofit/>
          </a:bodyPr>
          <a:lstStyle/>
          <a:p>
            <a:pPr>
              <a:buNone/>
            </a:pPr>
            <a:r>
              <a:rPr lang="ar-SA" sz="2400" dirty="0" smtClean="0">
                <a:solidFill>
                  <a:schemeClr val="bg1"/>
                </a:solidFill>
                <a:cs typeface="PT Bold Heading" pitchFamily="2" charset="-78"/>
              </a:rPr>
              <a:t>الحب</a:t>
            </a:r>
            <a:endParaRPr lang="en-US" sz="2400" dirty="0" smtClean="0">
              <a:solidFill>
                <a:schemeClr val="bg1"/>
              </a:solidFill>
              <a:cs typeface="PT Bold Heading" pitchFamily="2" charset="-78"/>
            </a:endParaRPr>
          </a:p>
          <a:p>
            <a:pPr>
              <a:buNone/>
            </a:pPr>
            <a:r>
              <a:rPr lang="ar-SA" sz="1800" b="1" dirty="0" smtClean="0">
                <a:solidFill>
                  <a:schemeClr val="bg1"/>
                </a:solidFill>
              </a:rPr>
              <a:t>فيتمركز في هذه الرحلة على الأم </a:t>
            </a:r>
          </a:p>
          <a:p>
            <a:pPr>
              <a:buNone/>
            </a:pPr>
            <a:r>
              <a:rPr lang="ar-SA" sz="1800" b="1" dirty="0" smtClean="0">
                <a:solidFill>
                  <a:schemeClr val="bg1"/>
                </a:solidFill>
              </a:rPr>
              <a:t>وطاعة </a:t>
            </a:r>
            <a:r>
              <a:rPr lang="ar-SA" sz="1800" b="1" dirty="0" err="1" smtClean="0">
                <a:solidFill>
                  <a:schemeClr val="bg1"/>
                </a:solidFill>
              </a:rPr>
              <a:t>الأب </a:t>
            </a:r>
            <a:r>
              <a:rPr lang="ar-SA" sz="1800" b="1" dirty="0" smtClean="0">
                <a:solidFill>
                  <a:schemeClr val="bg1"/>
                </a:solidFill>
              </a:rPr>
              <a:t>.فهو يظهر عواطفه لها.</a:t>
            </a:r>
            <a:endParaRPr lang="en-US" sz="1800" b="1" dirty="0" smtClean="0">
              <a:solidFill>
                <a:schemeClr val="bg1"/>
              </a:solidFill>
            </a:endParaRPr>
          </a:p>
          <a:p>
            <a:pPr>
              <a:buNone/>
            </a:pPr>
            <a:r>
              <a:rPr lang="ar-SA" sz="1800" b="1" dirty="0" err="1" smtClean="0">
                <a:solidFill>
                  <a:schemeClr val="bg1"/>
                </a:solidFill>
              </a:rPr>
              <a:t>مظهره :</a:t>
            </a:r>
            <a:endParaRPr lang="ar-SA" sz="1800" b="1" dirty="0" smtClean="0">
              <a:solidFill>
                <a:schemeClr val="bg1"/>
              </a:solidFill>
            </a:endParaRPr>
          </a:p>
          <a:p>
            <a:pPr>
              <a:buNone/>
            </a:pPr>
            <a:r>
              <a:rPr lang="ar-SA" sz="1800" b="1" dirty="0" smtClean="0">
                <a:solidFill>
                  <a:schemeClr val="bg1"/>
                </a:solidFill>
              </a:rPr>
              <a:t>محاولة إطعامها وتقبيلها والجلوس</a:t>
            </a:r>
          </a:p>
          <a:p>
            <a:pPr>
              <a:buNone/>
            </a:pPr>
            <a:r>
              <a:rPr lang="ar-SA" sz="1800" b="1" dirty="0" smtClean="0">
                <a:solidFill>
                  <a:schemeClr val="bg1"/>
                </a:solidFill>
              </a:rPr>
              <a:t> في </a:t>
            </a:r>
            <a:r>
              <a:rPr lang="ar-SA" sz="1800" b="1" dirty="0" err="1" smtClean="0">
                <a:solidFill>
                  <a:schemeClr val="bg1"/>
                </a:solidFill>
              </a:rPr>
              <a:t>حضنها .</a:t>
            </a:r>
            <a:endParaRPr lang="en-US" sz="1800" b="1" dirty="0" smtClean="0">
              <a:solidFill>
                <a:schemeClr val="bg1"/>
              </a:solidFill>
            </a:endParaRPr>
          </a:p>
          <a:p>
            <a:pPr>
              <a:buNone/>
            </a:pPr>
            <a:endParaRPr lang="ar-SA" sz="1800" dirty="0">
              <a:solidFill>
                <a:schemeClr val="bg1"/>
              </a:solidFill>
            </a:endParaRPr>
          </a:p>
        </p:txBody>
      </p:sp>
      <p:pic>
        <p:nvPicPr>
          <p:cNvPr id="59396" name="Picture 4" descr="C:\Users\user\Desktop\dep_3122255-Children-kissing-his-mom-in-the-park.jpg"/>
          <p:cNvPicPr>
            <a:picLocks noChangeAspect="1" noChangeArrowheads="1"/>
          </p:cNvPicPr>
          <p:nvPr/>
        </p:nvPicPr>
        <p:blipFill>
          <a:blip r:embed="rId5" cstate="print"/>
          <a:srcRect/>
          <a:stretch>
            <a:fillRect/>
          </a:stretch>
        </p:blipFill>
        <p:spPr bwMode="auto">
          <a:xfrm>
            <a:off x="323528" y="1340768"/>
            <a:ext cx="1257300" cy="1935735"/>
          </a:xfrm>
          <a:prstGeom prst="rect">
            <a:avLst/>
          </a:prstGeom>
          <a:ln>
            <a:noFill/>
          </a:ln>
          <a:effectLst>
            <a:softEdge rad="112500"/>
          </a:effectLst>
        </p:spPr>
      </p:pic>
      <p:sp>
        <p:nvSpPr>
          <p:cNvPr id="15" name="عنصر نائب للمحتوى 2"/>
          <p:cNvSpPr>
            <a:spLocks noGrp="1"/>
          </p:cNvSpPr>
          <p:nvPr>
            <p:ph sz="half" idx="1"/>
          </p:nvPr>
        </p:nvSpPr>
        <p:spPr>
          <a:xfrm>
            <a:off x="251520" y="4149080"/>
            <a:ext cx="4038600" cy="1052736"/>
          </a:xfrm>
          <a:ln>
            <a:noFill/>
          </a:ln>
        </p:spPr>
        <p:txBody>
          <a:bodyPr>
            <a:noAutofit/>
          </a:bodyPr>
          <a:lstStyle/>
          <a:p>
            <a:pPr>
              <a:buNone/>
            </a:pPr>
            <a:r>
              <a:rPr lang="ar-SA" dirty="0" err="1" smtClean="0">
                <a:solidFill>
                  <a:schemeClr val="bg1"/>
                </a:solidFill>
                <a:cs typeface="PT Bold Heading" pitchFamily="2" charset="-78"/>
              </a:rPr>
              <a:t>العدوان:</a:t>
            </a:r>
            <a:endParaRPr lang="ar-SA" dirty="0" smtClean="0">
              <a:solidFill>
                <a:schemeClr val="bg1"/>
              </a:solidFill>
              <a:cs typeface="PT Bold Heading" pitchFamily="2" charset="-78"/>
            </a:endParaRPr>
          </a:p>
          <a:p>
            <a:pPr>
              <a:buNone/>
            </a:pPr>
            <a:endParaRPr lang="en-US" sz="1200" dirty="0" smtClean="0">
              <a:solidFill>
                <a:schemeClr val="bg1"/>
              </a:solidFill>
              <a:cs typeface="PT Bold Heading" pitchFamily="2" charset="-78"/>
            </a:endParaRPr>
          </a:p>
          <a:p>
            <a:pPr>
              <a:buNone/>
            </a:pPr>
            <a:r>
              <a:rPr lang="ar-SA" sz="1800" b="1" dirty="0" smtClean="0">
                <a:solidFill>
                  <a:schemeClr val="bg1"/>
                </a:solidFill>
                <a:latin typeface="Simplified Arabic" pitchFamily="18" charset="-78"/>
                <a:cs typeface="Simplified Arabic" pitchFamily="18" charset="-78"/>
              </a:rPr>
              <a:t>يظهر تلقائي لمواقف الإحباط</a:t>
            </a:r>
          </a:p>
          <a:p>
            <a:pPr>
              <a:buNone/>
            </a:pPr>
            <a:r>
              <a:rPr lang="ar-SA" sz="1800" b="1" dirty="0" smtClean="0">
                <a:solidFill>
                  <a:schemeClr val="bg1"/>
                </a:solidFill>
                <a:latin typeface="Simplified Arabic" pitchFamily="18" charset="-78"/>
                <a:cs typeface="Simplified Arabic" pitchFamily="18" charset="-78"/>
              </a:rPr>
              <a:t> التي يتعرض لها الطفل </a:t>
            </a:r>
            <a:endParaRPr lang="en-US" sz="1800" b="1" dirty="0" smtClean="0">
              <a:solidFill>
                <a:schemeClr val="bg1"/>
              </a:solidFill>
              <a:latin typeface="Simplified Arabic" pitchFamily="18" charset="-78"/>
              <a:cs typeface="Simplified Arabic" pitchFamily="18" charset="-78"/>
            </a:endParaRPr>
          </a:p>
          <a:p>
            <a:pPr>
              <a:buNone/>
            </a:pPr>
            <a:endParaRPr lang="ar-SA" sz="1800" b="1" dirty="0" smtClean="0">
              <a:solidFill>
                <a:schemeClr val="bg1"/>
              </a:solidFill>
              <a:latin typeface="Simplified Arabic" pitchFamily="18" charset="-78"/>
              <a:cs typeface="Simplified Arabic" pitchFamily="18" charset="-78"/>
            </a:endParaRPr>
          </a:p>
          <a:p>
            <a:pPr>
              <a:buNone/>
            </a:pPr>
            <a:r>
              <a:rPr lang="ar-SA" sz="1800" b="1" dirty="0" smtClean="0">
                <a:solidFill>
                  <a:schemeClr val="bg1"/>
                </a:solidFill>
                <a:latin typeface="Simplified Arabic" pitchFamily="18" charset="-78"/>
                <a:cs typeface="Simplified Arabic" pitchFamily="18" charset="-78"/>
              </a:rPr>
              <a:t>ويتمثل بأشكال عده فقد </a:t>
            </a:r>
            <a:r>
              <a:rPr lang="ar-SA" sz="1800" b="1" dirty="0" err="1" smtClean="0">
                <a:solidFill>
                  <a:schemeClr val="bg1"/>
                </a:solidFill>
                <a:latin typeface="Simplified Arabic" pitchFamily="18" charset="-78"/>
                <a:cs typeface="Simplified Arabic" pitchFamily="18" charset="-78"/>
              </a:rPr>
              <a:t>يكون :</a:t>
            </a:r>
            <a:r>
              <a:rPr lang="ar-SA" sz="1800" b="1" dirty="0" smtClean="0">
                <a:solidFill>
                  <a:schemeClr val="bg1"/>
                </a:solidFill>
                <a:latin typeface="Simplified Arabic" pitchFamily="18" charset="-78"/>
                <a:cs typeface="Simplified Arabic" pitchFamily="18" charset="-78"/>
              </a:rPr>
              <a:t> </a:t>
            </a:r>
          </a:p>
          <a:p>
            <a:pPr>
              <a:buNone/>
            </a:pPr>
            <a:r>
              <a:rPr lang="ar-SA" sz="1800" b="1" dirty="0" smtClean="0">
                <a:solidFill>
                  <a:schemeClr val="bg1"/>
                </a:solidFill>
                <a:latin typeface="Simplified Arabic" pitchFamily="18" charset="-78"/>
                <a:cs typeface="Simplified Arabic" pitchFamily="18" charset="-78"/>
              </a:rPr>
              <a:t>  </a:t>
            </a:r>
            <a:r>
              <a:rPr lang="ar-SA" sz="1800" b="1" dirty="0" err="1" smtClean="0">
                <a:solidFill>
                  <a:schemeClr val="bg1"/>
                </a:solidFill>
                <a:latin typeface="Simplified Arabic" pitchFamily="18" charset="-78"/>
                <a:cs typeface="Simplified Arabic" pitchFamily="18" charset="-78"/>
              </a:rPr>
              <a:t>ماديا </a:t>
            </a:r>
            <a:r>
              <a:rPr lang="ar-SA" sz="1800" b="1" dirty="0" smtClean="0">
                <a:solidFill>
                  <a:schemeClr val="bg1"/>
                </a:solidFill>
                <a:latin typeface="Simplified Arabic" pitchFamily="18" charset="-78"/>
                <a:cs typeface="Simplified Arabic" pitchFamily="18" charset="-78"/>
              </a:rPr>
              <a:t>– </a:t>
            </a:r>
            <a:r>
              <a:rPr lang="ar-SA" sz="1800" b="1" dirty="0" err="1" smtClean="0">
                <a:solidFill>
                  <a:schemeClr val="bg1"/>
                </a:solidFill>
                <a:latin typeface="Simplified Arabic" pitchFamily="18" charset="-78"/>
                <a:cs typeface="Simplified Arabic" pitchFamily="18" charset="-78"/>
              </a:rPr>
              <a:t>لفظيا </a:t>
            </a:r>
            <a:r>
              <a:rPr lang="ar-SA" sz="1800" b="1" dirty="0" smtClean="0">
                <a:solidFill>
                  <a:schemeClr val="bg1"/>
                </a:solidFill>
                <a:latin typeface="Simplified Arabic" pitchFamily="18" charset="-78"/>
                <a:cs typeface="Simplified Arabic" pitchFamily="18" charset="-78"/>
              </a:rPr>
              <a:t>– رمزيا.</a:t>
            </a:r>
            <a:endParaRPr lang="en-US" sz="1800" b="1" dirty="0" smtClean="0">
              <a:solidFill>
                <a:schemeClr val="bg1"/>
              </a:solidFill>
              <a:latin typeface="Simplified Arabic" pitchFamily="18" charset="-78"/>
              <a:cs typeface="Simplified Arabic" pitchFamily="18" charset="-78"/>
            </a:endParaRPr>
          </a:p>
          <a:p>
            <a:pPr>
              <a:buNone/>
            </a:pPr>
            <a:endParaRPr lang="ar-SA" sz="1800" b="1" dirty="0">
              <a:solidFill>
                <a:schemeClr val="bg1"/>
              </a:solidFill>
              <a:latin typeface="Simplified Arabic" pitchFamily="18" charset="-78"/>
              <a:cs typeface="Simplified Arabic" pitchFamily="18" charset="-78"/>
            </a:endParaRPr>
          </a:p>
        </p:txBody>
      </p:sp>
      <p:pic>
        <p:nvPicPr>
          <p:cNvPr id="59398" name="Picture 6" descr="C:\Users\user\Desktop\children-aggressive.jpg"/>
          <p:cNvPicPr>
            <a:picLocks noChangeAspect="1" noChangeArrowheads="1"/>
          </p:cNvPicPr>
          <p:nvPr/>
        </p:nvPicPr>
        <p:blipFill>
          <a:blip r:embed="rId6" cstate="print"/>
          <a:srcRect/>
          <a:stretch>
            <a:fillRect/>
          </a:stretch>
        </p:blipFill>
        <p:spPr bwMode="auto">
          <a:xfrm>
            <a:off x="251520" y="3861048"/>
            <a:ext cx="1758404" cy="1584176"/>
          </a:xfrm>
          <a:prstGeom prst="rect">
            <a:avLst/>
          </a:prstGeom>
          <a:ln>
            <a:noFill/>
          </a:ln>
          <a:effectLst>
            <a:softEdge rad="112500"/>
          </a:effectLst>
        </p:spPr>
      </p:pic>
      <p:sp>
        <p:nvSpPr>
          <p:cNvPr id="16" name="عنصر نائب لرقم الشريحة 15"/>
          <p:cNvSpPr>
            <a:spLocks noGrp="1"/>
          </p:cNvSpPr>
          <p:nvPr>
            <p:ph type="sldNum" sz="quarter" idx="12"/>
          </p:nvPr>
        </p:nvSpPr>
        <p:spPr/>
        <p:txBody>
          <a:bodyPr/>
          <a:lstStyle/>
          <a:p>
            <a:fld id="{240D5ECE-8B49-45CD-BE81-EF81920D1969}" type="slidenum">
              <a:rPr lang="en-US" smtClean="0"/>
              <a:pPr/>
              <a:t>10</a:t>
            </a:fld>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cs typeface="PT Bold Heading" pitchFamily="2" charset="-78"/>
              </a:rPr>
              <a:t>أطفال </a:t>
            </a:r>
            <a:r>
              <a:rPr lang="ar-SA" dirty="0" err="1" smtClean="0">
                <a:cs typeface="PT Bold Heading" pitchFamily="2" charset="-78"/>
              </a:rPr>
              <a:t>السادسه</a:t>
            </a:r>
            <a:r>
              <a:rPr lang="ar-SA" dirty="0" smtClean="0">
                <a:cs typeface="PT Bold Heading" pitchFamily="2" charset="-78"/>
              </a:rPr>
              <a:t> والسابعة </a:t>
            </a:r>
            <a:r>
              <a:rPr lang="ar-SA" dirty="0" err="1" smtClean="0">
                <a:cs typeface="PT Bold Heading" pitchFamily="2" charset="-78"/>
              </a:rPr>
              <a:t>والثامنة:</a:t>
            </a:r>
            <a:endParaRPr lang="ar-SA" dirty="0">
              <a:cs typeface="PT Bold Heading" pitchFamily="2" charset="-78"/>
            </a:endParaRPr>
          </a:p>
        </p:txBody>
      </p:sp>
      <p:sp>
        <p:nvSpPr>
          <p:cNvPr id="4" name="عنصر نائب للمحتوى 3"/>
          <p:cNvSpPr>
            <a:spLocks noGrp="1"/>
          </p:cNvSpPr>
          <p:nvPr>
            <p:ph sz="half" idx="2"/>
          </p:nvPr>
        </p:nvSpPr>
        <p:spPr>
          <a:xfrm>
            <a:off x="755576" y="1676400"/>
            <a:ext cx="7931224" cy="4560912"/>
          </a:xfrm>
        </p:spPr>
        <p:txBody>
          <a:bodyPr>
            <a:normAutofit/>
          </a:bodyPr>
          <a:lstStyle/>
          <a:p>
            <a:pPr>
              <a:buNone/>
            </a:pPr>
            <a:r>
              <a:rPr lang="ar-SA" sz="2400" b="1" dirty="0" smtClean="0">
                <a:solidFill>
                  <a:schemeClr val="accent2">
                    <a:lumMod val="75000"/>
                  </a:schemeClr>
                </a:solidFill>
                <a:latin typeface="Simplified Arabic" pitchFamily="18" charset="-78"/>
                <a:ea typeface="Tahoma" pitchFamily="34" charset="0"/>
                <a:cs typeface="Simplified Arabic" pitchFamily="18" charset="-78"/>
              </a:rPr>
              <a:t>تتسم انفعالاتهم بالهدوء والاتزان بمقارنتها </a:t>
            </a:r>
            <a:r>
              <a:rPr lang="ar-SA" sz="2400" b="1" dirty="0" err="1" smtClean="0">
                <a:solidFill>
                  <a:schemeClr val="accent2">
                    <a:lumMod val="75000"/>
                  </a:schemeClr>
                </a:solidFill>
                <a:latin typeface="Simplified Arabic" pitchFamily="18" charset="-78"/>
                <a:ea typeface="Tahoma" pitchFamily="34" charset="0"/>
                <a:cs typeface="Simplified Arabic" pitchFamily="18" charset="-78"/>
              </a:rPr>
              <a:t>بالمرحله</a:t>
            </a:r>
            <a:r>
              <a:rPr lang="ar-SA" sz="2400" b="1" dirty="0" smtClean="0">
                <a:solidFill>
                  <a:schemeClr val="accent2">
                    <a:lumMod val="75000"/>
                  </a:schemeClr>
                </a:solidFill>
                <a:latin typeface="Simplified Arabic" pitchFamily="18" charset="-78"/>
                <a:ea typeface="Tahoma" pitchFamily="34" charset="0"/>
                <a:cs typeface="Simplified Arabic" pitchFamily="18" charset="-78"/>
              </a:rPr>
              <a:t> السابقة وكلما نما الطفل ازدادت سيطرته على انفعالاته </a:t>
            </a:r>
            <a:r>
              <a:rPr lang="ar-SA" sz="2400" b="1" dirty="0" err="1" smtClean="0">
                <a:solidFill>
                  <a:schemeClr val="accent2">
                    <a:lumMod val="75000"/>
                  </a:schemeClr>
                </a:solidFill>
                <a:latin typeface="Simplified Arabic" pitchFamily="18" charset="-78"/>
                <a:ea typeface="Tahoma" pitchFamily="34" charset="0"/>
                <a:cs typeface="Simplified Arabic" pitchFamily="18" charset="-78"/>
              </a:rPr>
              <a:t>لانه</a:t>
            </a:r>
            <a:r>
              <a:rPr lang="ar-SA" sz="2400" b="1" dirty="0" smtClean="0">
                <a:solidFill>
                  <a:schemeClr val="accent2">
                    <a:lumMod val="75000"/>
                  </a:schemeClr>
                </a:solidFill>
                <a:latin typeface="Simplified Arabic" pitchFamily="18" charset="-78"/>
                <a:ea typeface="Tahoma" pitchFamily="34" charset="0"/>
                <a:cs typeface="Simplified Arabic" pitchFamily="18" charset="-78"/>
              </a:rPr>
              <a:t> يسير نحو الاستقرار </a:t>
            </a:r>
            <a:r>
              <a:rPr lang="ar-SA" sz="2400" b="1" dirty="0" err="1" smtClean="0">
                <a:solidFill>
                  <a:schemeClr val="accent2">
                    <a:lumMod val="75000"/>
                  </a:schemeClr>
                </a:solidFill>
                <a:latin typeface="Simplified Arabic" pitchFamily="18" charset="-78"/>
                <a:ea typeface="Tahoma" pitchFamily="34" charset="0"/>
                <a:cs typeface="Simplified Arabic" pitchFamily="18" charset="-78"/>
              </a:rPr>
              <a:t>الانفعالي .</a:t>
            </a:r>
            <a:endParaRPr lang="en-US" sz="2400" b="1" dirty="0" smtClean="0">
              <a:solidFill>
                <a:schemeClr val="accent2">
                  <a:lumMod val="75000"/>
                </a:schemeClr>
              </a:solidFill>
              <a:latin typeface="Simplified Arabic" pitchFamily="18" charset="-78"/>
              <a:ea typeface="Tahoma" pitchFamily="34" charset="0"/>
              <a:cs typeface="Simplified Arabic" pitchFamily="18" charset="-78"/>
            </a:endParaRPr>
          </a:p>
          <a:p>
            <a:pPr>
              <a:buNone/>
            </a:pPr>
            <a:endParaRPr lang="ar-SA" b="1" dirty="0" smtClean="0">
              <a:latin typeface="Simplified Arabic" pitchFamily="18" charset="-78"/>
              <a:cs typeface="Simplified Arabic" pitchFamily="18" charset="-78"/>
            </a:endParaRPr>
          </a:p>
          <a:p>
            <a:pPr>
              <a:buNone/>
            </a:pPr>
            <a:r>
              <a:rPr lang="ar-SA" sz="2400" b="1" dirty="0" smtClean="0">
                <a:latin typeface="Simplified Arabic" pitchFamily="18" charset="-78"/>
                <a:cs typeface="Simplified Arabic" pitchFamily="18" charset="-78"/>
              </a:rPr>
              <a:t>ويتمثل ذلك:</a:t>
            </a:r>
            <a:endParaRPr lang="en-US" sz="2400" b="1" dirty="0" smtClean="0">
              <a:latin typeface="Simplified Arabic" pitchFamily="18" charset="-78"/>
              <a:cs typeface="Simplified Arabic" pitchFamily="18" charset="-78"/>
            </a:endParaRPr>
          </a:p>
          <a:p>
            <a:r>
              <a:rPr lang="ar-SA" sz="2400" b="1" dirty="0" smtClean="0">
                <a:solidFill>
                  <a:srgbClr val="FF6600"/>
                </a:solidFill>
                <a:latin typeface="Simplified Arabic" pitchFamily="18" charset="-78"/>
                <a:cs typeface="Simplified Arabic" pitchFamily="18" charset="-78"/>
              </a:rPr>
              <a:t>أقل عدوانيه وتخريبا في مظاهر غضبه</a:t>
            </a:r>
            <a:endParaRPr lang="en-US" sz="2400" b="1" dirty="0" smtClean="0">
              <a:solidFill>
                <a:srgbClr val="FF6600"/>
              </a:solidFill>
              <a:latin typeface="Simplified Arabic" pitchFamily="18" charset="-78"/>
              <a:cs typeface="Simplified Arabic" pitchFamily="18" charset="-78"/>
            </a:endParaRPr>
          </a:p>
          <a:p>
            <a:r>
              <a:rPr lang="ar-SA" sz="2400" b="1" dirty="0" smtClean="0">
                <a:solidFill>
                  <a:srgbClr val="FF6600"/>
                </a:solidFill>
                <a:latin typeface="Simplified Arabic" pitchFamily="18" charset="-78"/>
                <a:cs typeface="Simplified Arabic" pitchFamily="18" charset="-78"/>
              </a:rPr>
              <a:t>أقل اصفرارا للوجه إذا خاف </a:t>
            </a:r>
            <a:endParaRPr lang="en-US" sz="2400" b="1" dirty="0" smtClean="0">
              <a:solidFill>
                <a:srgbClr val="FF6600"/>
              </a:solidFill>
              <a:latin typeface="Simplified Arabic" pitchFamily="18" charset="-78"/>
              <a:cs typeface="Simplified Arabic" pitchFamily="18" charset="-78"/>
            </a:endParaRPr>
          </a:p>
          <a:p>
            <a:r>
              <a:rPr lang="ar-SA" sz="2400" b="1" dirty="0" smtClean="0">
                <a:solidFill>
                  <a:srgbClr val="FF6600"/>
                </a:solidFill>
                <a:latin typeface="Simplified Arabic" pitchFamily="18" charset="-78"/>
                <a:cs typeface="Simplified Arabic" pitchFamily="18" charset="-78"/>
              </a:rPr>
              <a:t>أقل إظهارا للغيرة بأعراضها البدائيه </a:t>
            </a:r>
            <a:endParaRPr lang="en-US" sz="2400" b="1" dirty="0" smtClean="0">
              <a:solidFill>
                <a:srgbClr val="FF6600"/>
              </a:solidFill>
              <a:latin typeface="Simplified Arabic" pitchFamily="18" charset="-78"/>
              <a:cs typeface="Simplified Arabic" pitchFamily="18" charset="-78"/>
            </a:endParaRPr>
          </a:p>
          <a:p>
            <a:r>
              <a:rPr lang="ar-SA" sz="2400" b="1" dirty="0" smtClean="0">
                <a:solidFill>
                  <a:srgbClr val="FF6600"/>
                </a:solidFill>
                <a:latin typeface="Simplified Arabic" pitchFamily="18" charset="-78"/>
                <a:cs typeface="Simplified Arabic" pitchFamily="18" charset="-78"/>
              </a:rPr>
              <a:t>كما يبدي </a:t>
            </a:r>
            <a:r>
              <a:rPr lang="ar-SA" sz="2400" b="1" dirty="0" err="1" smtClean="0">
                <a:solidFill>
                  <a:srgbClr val="FF6600"/>
                </a:solidFill>
                <a:latin typeface="Simplified Arabic" pitchFamily="18" charset="-78"/>
                <a:cs typeface="Simplified Arabic" pitchFamily="18" charset="-78"/>
              </a:rPr>
              <a:t>الشجاعه</a:t>
            </a:r>
            <a:r>
              <a:rPr lang="ar-SA" sz="2400" b="1" dirty="0" smtClean="0">
                <a:solidFill>
                  <a:srgbClr val="FF6600"/>
                </a:solidFill>
                <a:latin typeface="Simplified Arabic" pitchFamily="18" charset="-78"/>
                <a:cs typeface="Simplified Arabic" pitchFamily="18" charset="-78"/>
              </a:rPr>
              <a:t> في بعض المواقف </a:t>
            </a:r>
            <a:endParaRPr lang="en-US" sz="2400" b="1" dirty="0" smtClean="0">
              <a:solidFill>
                <a:srgbClr val="FF6600"/>
              </a:solidFill>
              <a:latin typeface="Simplified Arabic" pitchFamily="18" charset="-78"/>
              <a:cs typeface="Simplified Arabic" pitchFamily="18" charset="-78"/>
            </a:endParaRPr>
          </a:p>
          <a:p>
            <a:r>
              <a:rPr lang="ar-SA" sz="2400" b="1" dirty="0" smtClean="0">
                <a:solidFill>
                  <a:srgbClr val="FF6600"/>
                </a:solidFill>
                <a:latin typeface="Simplified Arabic" pitchFamily="18" charset="-78"/>
                <a:cs typeface="Simplified Arabic" pitchFamily="18" charset="-78"/>
              </a:rPr>
              <a:t>ويقارن نفسه بزملائه في المدرسة</a:t>
            </a:r>
            <a:endParaRPr lang="en-US" sz="2400" b="1" dirty="0" smtClean="0">
              <a:solidFill>
                <a:srgbClr val="FF6600"/>
              </a:solidFill>
              <a:latin typeface="Simplified Arabic" pitchFamily="18" charset="-78"/>
              <a:cs typeface="Simplified Arabic" pitchFamily="18" charset="-78"/>
            </a:endParaRPr>
          </a:p>
          <a:p>
            <a:pPr>
              <a:buNone/>
            </a:pPr>
            <a:endParaRPr lang="ar-SA" b="1" dirty="0">
              <a:solidFill>
                <a:srgbClr val="00B0F0"/>
              </a:solidFill>
              <a:latin typeface="Simplified Arabic" pitchFamily="18" charset="-78"/>
              <a:cs typeface="Simplified Arabic" pitchFamily="18" charset="-78"/>
            </a:endParaRPr>
          </a:p>
        </p:txBody>
      </p:sp>
      <p:pic>
        <p:nvPicPr>
          <p:cNvPr id="60419" name="Picture 3" descr="C:\Users\user\Desktop\86510272.jpg"/>
          <p:cNvPicPr>
            <a:picLocks noChangeAspect="1" noChangeArrowheads="1"/>
          </p:cNvPicPr>
          <p:nvPr/>
        </p:nvPicPr>
        <p:blipFill>
          <a:blip r:embed="rId3" cstate="print"/>
          <a:srcRect/>
          <a:stretch>
            <a:fillRect/>
          </a:stretch>
        </p:blipFill>
        <p:spPr bwMode="auto">
          <a:xfrm>
            <a:off x="323528" y="3356992"/>
            <a:ext cx="3767609" cy="2511739"/>
          </a:xfrm>
          <a:prstGeom prst="rect">
            <a:avLst/>
          </a:prstGeom>
          <a:ln>
            <a:noFill/>
          </a:ln>
          <a:effectLst>
            <a:softEdge rad="112500"/>
          </a:effectLst>
        </p:spPr>
      </p:pic>
      <p:sp>
        <p:nvSpPr>
          <p:cNvPr id="5" name="عنصر نائب لرقم الشريحة 4"/>
          <p:cNvSpPr>
            <a:spLocks noGrp="1"/>
          </p:cNvSpPr>
          <p:nvPr>
            <p:ph type="sldNum" sz="quarter" idx="12"/>
          </p:nvPr>
        </p:nvSpPr>
        <p:spPr/>
        <p:txBody>
          <a:bodyPr/>
          <a:lstStyle/>
          <a:p>
            <a:fld id="{240D5ECE-8B49-45CD-BE81-EF81920D1969}" type="slidenum">
              <a:rPr lang="en-US" smtClean="0"/>
              <a:pPr/>
              <a:t>11</a:t>
            </a:fld>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1000"/>
                                        <p:tgtEl>
                                          <p:spTgt spid="4">
                                            <p:txEl>
                                              <p:pRg st="4" end="4"/>
                                            </p:txEl>
                                          </p:spTgt>
                                        </p:tgtEl>
                                      </p:cBhvr>
                                    </p:animEffect>
                                    <p:anim calcmode="lin" valueType="num">
                                      <p:cBhvr>
                                        <p:cTn id="3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fade">
                                      <p:cBhvr>
                                        <p:cTn id="44" dur="1000"/>
                                        <p:tgtEl>
                                          <p:spTgt spid="4">
                                            <p:txEl>
                                              <p:pRg st="5" end="5"/>
                                            </p:txEl>
                                          </p:spTgt>
                                        </p:tgtEl>
                                      </p:cBhvr>
                                    </p:animEffect>
                                    <p:anim calcmode="lin" valueType="num">
                                      <p:cBhvr>
                                        <p:cTn id="4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fade">
                                      <p:cBhvr>
                                        <p:cTn id="52" dur="1000"/>
                                        <p:tgtEl>
                                          <p:spTgt spid="4">
                                            <p:txEl>
                                              <p:pRg st="6" end="6"/>
                                            </p:txEl>
                                          </p:spTgt>
                                        </p:tgtEl>
                                      </p:cBhvr>
                                    </p:animEffect>
                                    <p:anim calcmode="lin" valueType="num">
                                      <p:cBhvr>
                                        <p:cTn id="5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animEffect transition="in" filter="fade">
                                      <p:cBhvr>
                                        <p:cTn id="60" dur="1000"/>
                                        <p:tgtEl>
                                          <p:spTgt spid="4">
                                            <p:txEl>
                                              <p:pRg st="7" end="7"/>
                                            </p:txEl>
                                          </p:spTgt>
                                        </p:tgtEl>
                                      </p:cBhvr>
                                    </p:animEffect>
                                    <p:anim calcmode="lin" valueType="num">
                                      <p:cBhvr>
                                        <p:cTn id="61"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4">
                                            <p:txEl>
                                              <p:pRg st="7" end="7"/>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4">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cs typeface="PT Bold Heading" pitchFamily="2" charset="-78"/>
              </a:rPr>
              <a:t>أطفال </a:t>
            </a:r>
            <a:r>
              <a:rPr lang="ar-SA" dirty="0" err="1" smtClean="0">
                <a:cs typeface="PT Bold Heading" pitchFamily="2" charset="-78"/>
              </a:rPr>
              <a:t>السادسه</a:t>
            </a:r>
            <a:r>
              <a:rPr lang="ar-SA" dirty="0" smtClean="0">
                <a:cs typeface="PT Bold Heading" pitchFamily="2" charset="-78"/>
              </a:rPr>
              <a:t> والسابعة </a:t>
            </a:r>
            <a:r>
              <a:rPr lang="ar-SA" dirty="0" err="1" smtClean="0">
                <a:cs typeface="PT Bold Heading" pitchFamily="2" charset="-78"/>
              </a:rPr>
              <a:t>والثامنة:</a:t>
            </a:r>
            <a:endParaRPr lang="ar-SA" dirty="0"/>
          </a:p>
        </p:txBody>
      </p:sp>
      <p:cxnSp>
        <p:nvCxnSpPr>
          <p:cNvPr id="5" name="رابط مستقيم 4"/>
          <p:cNvCxnSpPr/>
          <p:nvPr/>
        </p:nvCxnSpPr>
        <p:spPr>
          <a:xfrm>
            <a:off x="1187624" y="3717032"/>
            <a:ext cx="7128792"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مربع نص 5"/>
          <p:cNvSpPr txBox="1"/>
          <p:nvPr/>
        </p:nvSpPr>
        <p:spPr>
          <a:xfrm>
            <a:off x="2051720" y="980728"/>
            <a:ext cx="5240730" cy="2523768"/>
          </a:xfrm>
          <a:prstGeom prst="rect">
            <a:avLst/>
          </a:prstGeom>
          <a:noFill/>
        </p:spPr>
        <p:txBody>
          <a:bodyPr wrap="square" rtlCol="1">
            <a:spAutoFit/>
          </a:bodyPr>
          <a:lstStyle/>
          <a:p>
            <a:pPr algn="ctr" rtl="1"/>
            <a:r>
              <a:rPr lang="ar-SA" sz="2800" dirty="0" smtClean="0">
                <a:cs typeface="PT Bold Heading" pitchFamily="2" charset="-78"/>
              </a:rPr>
              <a:t>الخوف </a:t>
            </a:r>
            <a:endParaRPr lang="en-US" sz="2800" dirty="0" smtClean="0">
              <a:cs typeface="PT Bold Heading" pitchFamily="2" charset="-78"/>
            </a:endParaRPr>
          </a:p>
          <a:p>
            <a:pPr algn="r" rtl="1"/>
            <a:r>
              <a:rPr lang="ar-SA" sz="2000" b="1" dirty="0" smtClean="0">
                <a:solidFill>
                  <a:srgbClr val="FF6600"/>
                </a:solidFill>
              </a:rPr>
              <a:t>تتجلى لديه بالتماس المساعده </a:t>
            </a:r>
            <a:r>
              <a:rPr lang="ar-SA" sz="2000" b="1" dirty="0" err="1" smtClean="0">
                <a:solidFill>
                  <a:srgbClr val="FF6600"/>
                </a:solidFill>
              </a:rPr>
              <a:t>والألتصاق</a:t>
            </a:r>
            <a:r>
              <a:rPr lang="ar-SA" sz="2000" b="1" dirty="0" smtClean="0">
                <a:solidFill>
                  <a:srgbClr val="FF6600"/>
                </a:solidFill>
              </a:rPr>
              <a:t> بالوالدين </a:t>
            </a:r>
            <a:endParaRPr lang="en-US" sz="2000" b="1" dirty="0" smtClean="0">
              <a:solidFill>
                <a:srgbClr val="FF6600"/>
              </a:solidFill>
            </a:endParaRPr>
          </a:p>
          <a:p>
            <a:pPr algn="r" rtl="1"/>
            <a:r>
              <a:rPr lang="ar-SA" sz="2000" b="1" dirty="0" smtClean="0">
                <a:solidFill>
                  <a:srgbClr val="FF6600"/>
                </a:solidFill>
              </a:rPr>
              <a:t>له عده عوامل:</a:t>
            </a:r>
            <a:endParaRPr lang="en-US" sz="2000" b="1" dirty="0" smtClean="0">
              <a:solidFill>
                <a:srgbClr val="FF6600"/>
              </a:solidFill>
            </a:endParaRPr>
          </a:p>
          <a:p>
            <a:pPr lvl="0" algn="r" rtl="1">
              <a:buFont typeface="Arial" pitchFamily="34" charset="0"/>
              <a:buChar char="•"/>
            </a:pPr>
            <a:r>
              <a:rPr lang="ar-SA" b="1" dirty="0" smtClean="0">
                <a:solidFill>
                  <a:schemeClr val="bg2">
                    <a:lumMod val="50000"/>
                  </a:schemeClr>
                </a:solidFill>
              </a:rPr>
              <a:t>بينت الدراسات أن الطفل الذكي اكثر خوفا من الطفل الاقل ذكاء</a:t>
            </a:r>
            <a:endParaRPr lang="en-US" b="1" dirty="0" smtClean="0">
              <a:solidFill>
                <a:schemeClr val="bg2">
                  <a:lumMod val="50000"/>
                </a:schemeClr>
              </a:solidFill>
            </a:endParaRPr>
          </a:p>
          <a:p>
            <a:pPr lvl="0" algn="r" rtl="1">
              <a:buFont typeface="Arial" pitchFamily="34" charset="0"/>
              <a:buChar char="•"/>
            </a:pPr>
            <a:r>
              <a:rPr lang="ar-SA" b="1" dirty="0" smtClean="0">
                <a:solidFill>
                  <a:schemeClr val="bg2">
                    <a:lumMod val="50000"/>
                  </a:schemeClr>
                </a:solidFill>
              </a:rPr>
              <a:t>أن مخاوفهم </a:t>
            </a:r>
            <a:r>
              <a:rPr lang="ar-SA" b="1" dirty="0" err="1" smtClean="0">
                <a:solidFill>
                  <a:schemeClr val="bg2">
                    <a:lumMod val="50000"/>
                  </a:schemeClr>
                </a:solidFill>
              </a:rPr>
              <a:t>تتاثر</a:t>
            </a:r>
            <a:r>
              <a:rPr lang="ar-SA" b="1" dirty="0" smtClean="0">
                <a:solidFill>
                  <a:schemeClr val="bg2">
                    <a:lumMod val="50000"/>
                  </a:schemeClr>
                </a:solidFill>
              </a:rPr>
              <a:t> بمن يحيطون حولهم لاسيما الكبار</a:t>
            </a:r>
            <a:endParaRPr lang="en-US" b="1" dirty="0" smtClean="0">
              <a:solidFill>
                <a:schemeClr val="bg2">
                  <a:lumMod val="50000"/>
                </a:schemeClr>
              </a:solidFill>
            </a:endParaRPr>
          </a:p>
          <a:p>
            <a:pPr lvl="0" algn="r" rtl="1">
              <a:buFont typeface="Arial" pitchFamily="34" charset="0"/>
              <a:buChar char="•"/>
            </a:pPr>
            <a:r>
              <a:rPr lang="ar-SA" b="1" dirty="0" smtClean="0">
                <a:solidFill>
                  <a:schemeClr val="bg2">
                    <a:lumMod val="50000"/>
                  </a:schemeClr>
                </a:solidFill>
              </a:rPr>
              <a:t>تخيل اشياء غير </a:t>
            </a:r>
            <a:r>
              <a:rPr lang="ar-SA" b="1" dirty="0" err="1" smtClean="0">
                <a:solidFill>
                  <a:schemeClr val="bg2">
                    <a:lumMod val="50000"/>
                  </a:schemeClr>
                </a:solidFill>
              </a:rPr>
              <a:t>موجوده.</a:t>
            </a:r>
            <a:endParaRPr lang="en-US" b="1" dirty="0" smtClean="0">
              <a:solidFill>
                <a:schemeClr val="bg2">
                  <a:lumMod val="50000"/>
                </a:schemeClr>
              </a:solidFill>
            </a:endParaRPr>
          </a:p>
          <a:p>
            <a:pPr lvl="0" algn="r" rtl="1">
              <a:buFont typeface="Arial" pitchFamily="34" charset="0"/>
              <a:buChar char="•"/>
            </a:pPr>
            <a:r>
              <a:rPr lang="ar-SA" b="1" dirty="0" smtClean="0">
                <a:solidFill>
                  <a:schemeClr val="bg2">
                    <a:lumMod val="50000"/>
                  </a:schemeClr>
                </a:solidFill>
              </a:rPr>
              <a:t>وجود القلق بصوره عاليه فانه يضر بصحة الطفل النفسية</a:t>
            </a:r>
            <a:endParaRPr lang="en-US" b="1" dirty="0" smtClean="0">
              <a:solidFill>
                <a:schemeClr val="bg2">
                  <a:lumMod val="50000"/>
                </a:schemeClr>
              </a:solidFill>
            </a:endParaRPr>
          </a:p>
          <a:p>
            <a:pPr algn="r"/>
            <a:endParaRPr lang="ar-SA" b="1" dirty="0">
              <a:solidFill>
                <a:schemeClr val="bg2">
                  <a:lumMod val="50000"/>
                </a:schemeClr>
              </a:solidFill>
            </a:endParaRPr>
          </a:p>
        </p:txBody>
      </p:sp>
      <p:cxnSp>
        <p:nvCxnSpPr>
          <p:cNvPr id="7" name="رابط مستقيم 6"/>
          <p:cNvCxnSpPr/>
          <p:nvPr/>
        </p:nvCxnSpPr>
        <p:spPr>
          <a:xfrm>
            <a:off x="5508104" y="3717032"/>
            <a:ext cx="0" cy="2880320"/>
          </a:xfrm>
          <a:prstGeom prst="line">
            <a:avLst/>
          </a:prstGeom>
        </p:spPr>
        <p:style>
          <a:lnRef idx="3">
            <a:schemeClr val="accent4"/>
          </a:lnRef>
          <a:fillRef idx="0">
            <a:schemeClr val="accent4"/>
          </a:fillRef>
          <a:effectRef idx="2">
            <a:schemeClr val="accent4"/>
          </a:effectRef>
          <a:fontRef idx="minor">
            <a:schemeClr val="tx1"/>
          </a:fontRef>
        </p:style>
      </p:cxnSp>
      <p:sp>
        <p:nvSpPr>
          <p:cNvPr id="8" name="مربع نص 7"/>
          <p:cNvSpPr txBox="1"/>
          <p:nvPr/>
        </p:nvSpPr>
        <p:spPr>
          <a:xfrm>
            <a:off x="5724128" y="3789040"/>
            <a:ext cx="2736304" cy="2893100"/>
          </a:xfrm>
          <a:prstGeom prst="rect">
            <a:avLst/>
          </a:prstGeom>
          <a:noFill/>
        </p:spPr>
        <p:txBody>
          <a:bodyPr wrap="square" rtlCol="1">
            <a:spAutoFit/>
          </a:bodyPr>
          <a:lstStyle/>
          <a:p>
            <a:pPr algn="r" rtl="1"/>
            <a:r>
              <a:rPr lang="ar-SA" sz="2400" dirty="0" smtClean="0">
                <a:cs typeface="PT Bold Heading" pitchFamily="2" charset="-78"/>
              </a:rPr>
              <a:t>الغضب</a:t>
            </a:r>
            <a:r>
              <a:rPr lang="ar-SA" sz="2000" dirty="0" smtClean="0">
                <a:solidFill>
                  <a:srgbClr val="FF6600"/>
                </a:solidFill>
              </a:rPr>
              <a:t> </a:t>
            </a:r>
          </a:p>
          <a:p>
            <a:pPr algn="r" rtl="1"/>
            <a:r>
              <a:rPr lang="ar-SA" sz="2000" b="1" dirty="0" smtClean="0">
                <a:solidFill>
                  <a:srgbClr val="FF6600"/>
                </a:solidFill>
              </a:rPr>
              <a:t>فينتج عن شعوره بالإحباط نتيجة التنافس أو </a:t>
            </a:r>
            <a:r>
              <a:rPr lang="ar-SA" sz="2000" b="1" dirty="0" err="1" smtClean="0">
                <a:solidFill>
                  <a:srgbClr val="FF6600"/>
                </a:solidFill>
              </a:rPr>
              <a:t>نتيجه</a:t>
            </a:r>
            <a:r>
              <a:rPr lang="ar-SA" sz="2000" b="1" dirty="0" smtClean="0">
                <a:solidFill>
                  <a:srgbClr val="FF6600"/>
                </a:solidFill>
              </a:rPr>
              <a:t> شعوره بضغط متزايد من الوالدين عليه للقيام بواجبات تفوق </a:t>
            </a:r>
            <a:r>
              <a:rPr lang="ar-SA" sz="2000" b="1" dirty="0" err="1" smtClean="0">
                <a:solidFill>
                  <a:srgbClr val="FF6600"/>
                </a:solidFill>
              </a:rPr>
              <a:t>قدراته .</a:t>
            </a:r>
            <a:endParaRPr lang="en-US" sz="2000" b="1" dirty="0" smtClean="0">
              <a:solidFill>
                <a:srgbClr val="FF6600"/>
              </a:solidFill>
            </a:endParaRPr>
          </a:p>
          <a:p>
            <a:pPr algn="r" rtl="1"/>
            <a:r>
              <a:rPr lang="ar-SA" sz="2000" b="1" dirty="0" smtClean="0">
                <a:solidFill>
                  <a:schemeClr val="tx1">
                    <a:lumMod val="65000"/>
                    <a:lumOff val="35000"/>
                  </a:schemeClr>
                </a:solidFill>
              </a:rPr>
              <a:t>وتختلف طرق التعبير تبعا:للتغيرات البيئيه- مستوى التعلم- تغير العمر.</a:t>
            </a:r>
            <a:endParaRPr lang="en-US" sz="2000" b="1" dirty="0" smtClean="0">
              <a:solidFill>
                <a:schemeClr val="tx1">
                  <a:lumMod val="65000"/>
                  <a:lumOff val="35000"/>
                </a:schemeClr>
              </a:solidFill>
            </a:endParaRPr>
          </a:p>
          <a:p>
            <a:endParaRPr lang="ar-SA" b="1" dirty="0"/>
          </a:p>
        </p:txBody>
      </p:sp>
      <p:sp>
        <p:nvSpPr>
          <p:cNvPr id="9" name="Rectangle 4"/>
          <p:cNvSpPr>
            <a:spLocks noChangeArrowheads="1"/>
          </p:cNvSpPr>
          <p:nvPr/>
        </p:nvSpPr>
        <p:spPr bwMode="auto">
          <a:xfrm>
            <a:off x="323528" y="3861048"/>
            <a:ext cx="4895528"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r" rtl="1" fontAlgn="base">
              <a:lnSpc>
                <a:spcPct val="100000"/>
              </a:lnSpc>
              <a:spcBef>
                <a:spcPct val="0"/>
              </a:spcBef>
              <a:spcAft>
                <a:spcPct val="0"/>
              </a:spcAft>
              <a:buClrTx/>
              <a:buSzTx/>
              <a:buFontTx/>
              <a:buNone/>
              <a:tabLst/>
            </a:pPr>
            <a:r>
              <a:rPr lang="ar-SA" sz="2800" dirty="0" smtClean="0">
                <a:cs typeface="PT Bold Heading" pitchFamily="2" charset="-78"/>
              </a:rPr>
              <a:t>الغيره</a:t>
            </a:r>
            <a:endParaRPr lang="en-US" sz="2800" dirty="0" smtClean="0">
              <a:cs typeface="PT Bold Heading" pitchFamily="2" charset="-78"/>
            </a:endParaRPr>
          </a:p>
          <a:p>
            <a:pPr marR="0" lvl="0" indent="0" algn="r" rtl="1" fontAlgn="base">
              <a:lnSpc>
                <a:spcPct val="100000"/>
              </a:lnSpc>
              <a:spcBef>
                <a:spcPct val="0"/>
              </a:spcBef>
              <a:spcAft>
                <a:spcPct val="0"/>
              </a:spcAft>
              <a:buClrTx/>
              <a:buSzTx/>
              <a:buFontTx/>
              <a:buNone/>
              <a:tabLst/>
            </a:pPr>
            <a:r>
              <a:rPr lang="ar-SA" b="1" dirty="0" smtClean="0">
                <a:solidFill>
                  <a:srgbClr val="FF6600"/>
                </a:solidFill>
              </a:rPr>
              <a:t>تتمثل بالعدوان على مصدر الغيره ومحاولته إبعاد ذلك المصدر </a:t>
            </a:r>
            <a:endParaRPr lang="en-US" b="1" dirty="0" smtClean="0">
              <a:solidFill>
                <a:srgbClr val="FF6600"/>
              </a:solidFill>
            </a:endParaRPr>
          </a:p>
          <a:p>
            <a:pPr marR="0" lvl="0" indent="0" algn="r" rtl="1" fontAlgn="base">
              <a:lnSpc>
                <a:spcPct val="100000"/>
              </a:lnSpc>
              <a:spcBef>
                <a:spcPct val="0"/>
              </a:spcBef>
              <a:spcAft>
                <a:spcPct val="0"/>
              </a:spcAft>
              <a:buClrTx/>
              <a:buSzTx/>
              <a:buFontTx/>
              <a:buNone/>
              <a:tabLst/>
            </a:pPr>
            <a:r>
              <a:rPr lang="ar-SA" b="1" dirty="0" smtClean="0">
                <a:solidFill>
                  <a:srgbClr val="FF6600"/>
                </a:solidFill>
              </a:rPr>
              <a:t>وصوره:</a:t>
            </a:r>
            <a:endParaRPr lang="en-US" b="1" dirty="0" smtClean="0">
              <a:solidFill>
                <a:srgbClr val="FF6600"/>
              </a:solidFill>
            </a:endParaRPr>
          </a:p>
          <a:p>
            <a:pPr marR="0" lvl="0" indent="0" algn="r" rtl="1" fontAlgn="base">
              <a:lnSpc>
                <a:spcPct val="100000"/>
              </a:lnSpc>
              <a:spcBef>
                <a:spcPct val="0"/>
              </a:spcBef>
              <a:spcAft>
                <a:spcPct val="0"/>
              </a:spcAft>
              <a:buClrTx/>
              <a:buSzTx/>
              <a:buFontTx/>
              <a:buChar char="•"/>
              <a:tabLst/>
            </a:pPr>
            <a:r>
              <a:rPr lang="ar-SA" b="1" dirty="0" smtClean="0">
                <a:solidFill>
                  <a:schemeClr val="tx1">
                    <a:lumMod val="65000"/>
                    <a:lumOff val="35000"/>
                  </a:schemeClr>
                </a:solidFill>
              </a:rPr>
              <a:t>العض والضرب </a:t>
            </a:r>
            <a:endParaRPr lang="en-US" b="1" dirty="0" smtClean="0">
              <a:solidFill>
                <a:schemeClr val="tx1">
                  <a:lumMod val="65000"/>
                  <a:lumOff val="35000"/>
                </a:schemeClr>
              </a:solidFill>
            </a:endParaRPr>
          </a:p>
          <a:p>
            <a:pPr marR="0" lvl="0" indent="0" algn="r" rtl="1" fontAlgn="base">
              <a:lnSpc>
                <a:spcPct val="100000"/>
              </a:lnSpc>
              <a:spcBef>
                <a:spcPct val="0"/>
              </a:spcBef>
              <a:spcAft>
                <a:spcPct val="0"/>
              </a:spcAft>
              <a:buClrTx/>
              <a:buSzTx/>
              <a:buFontTx/>
              <a:buChar char="•"/>
              <a:tabLst/>
            </a:pPr>
            <a:r>
              <a:rPr lang="ar-SA" b="1" dirty="0" smtClean="0">
                <a:solidFill>
                  <a:schemeClr val="tx1">
                    <a:lumMod val="65000"/>
                    <a:lumOff val="35000"/>
                  </a:schemeClr>
                </a:solidFill>
              </a:rPr>
              <a:t>الاتلاف </a:t>
            </a:r>
            <a:r>
              <a:rPr lang="ar-SA" b="1" dirty="0" err="1" smtClean="0">
                <a:solidFill>
                  <a:schemeClr val="tx1">
                    <a:lumMod val="65000"/>
                    <a:lumOff val="35000"/>
                  </a:schemeClr>
                </a:solidFill>
              </a:rPr>
              <a:t>والوشايه</a:t>
            </a:r>
            <a:endParaRPr lang="en-US" b="1" dirty="0" smtClean="0">
              <a:solidFill>
                <a:schemeClr val="tx1">
                  <a:lumMod val="65000"/>
                  <a:lumOff val="35000"/>
                </a:schemeClr>
              </a:solidFill>
            </a:endParaRPr>
          </a:p>
          <a:p>
            <a:pPr marR="0" lvl="0" indent="0" algn="r" rtl="1" fontAlgn="base">
              <a:lnSpc>
                <a:spcPct val="100000"/>
              </a:lnSpc>
              <a:spcBef>
                <a:spcPct val="0"/>
              </a:spcBef>
              <a:spcAft>
                <a:spcPct val="0"/>
              </a:spcAft>
              <a:buClrTx/>
              <a:buSzTx/>
              <a:buFontTx/>
              <a:buChar char="•"/>
              <a:tabLst/>
            </a:pPr>
            <a:r>
              <a:rPr lang="ar-SA" b="1" dirty="0" smtClean="0">
                <a:solidFill>
                  <a:schemeClr val="tx1">
                    <a:lumMod val="65000"/>
                    <a:lumOff val="35000"/>
                  </a:schemeClr>
                </a:solidFill>
              </a:rPr>
              <a:t>الامتناع عن الطعام او التبول </a:t>
            </a:r>
            <a:r>
              <a:rPr lang="ar-SA" b="1" dirty="0" err="1" smtClean="0">
                <a:solidFill>
                  <a:schemeClr val="tx1">
                    <a:lumMod val="65000"/>
                    <a:lumOff val="35000"/>
                  </a:schemeClr>
                </a:solidFill>
              </a:rPr>
              <a:t>اللاارادي</a:t>
            </a:r>
            <a:r>
              <a:rPr lang="ar-SA" b="1" dirty="0" smtClean="0">
                <a:solidFill>
                  <a:schemeClr val="tx1">
                    <a:lumMod val="65000"/>
                    <a:lumOff val="35000"/>
                  </a:schemeClr>
                </a:solidFill>
              </a:rPr>
              <a:t> </a:t>
            </a:r>
            <a:endParaRPr lang="en-US" b="1" dirty="0" smtClean="0">
              <a:solidFill>
                <a:schemeClr val="tx1">
                  <a:lumMod val="65000"/>
                  <a:lumOff val="35000"/>
                </a:schemeClr>
              </a:solidFill>
            </a:endParaRPr>
          </a:p>
          <a:p>
            <a:pPr marR="0" lvl="0" indent="0" algn="r" rtl="1" fontAlgn="base">
              <a:lnSpc>
                <a:spcPct val="100000"/>
              </a:lnSpc>
              <a:spcBef>
                <a:spcPct val="0"/>
              </a:spcBef>
              <a:spcAft>
                <a:spcPct val="0"/>
              </a:spcAft>
              <a:buClrTx/>
              <a:buSzTx/>
              <a:buFontTx/>
              <a:buChar char="•"/>
              <a:tabLst/>
            </a:pPr>
            <a:r>
              <a:rPr lang="ar-SA" b="1" dirty="0" smtClean="0">
                <a:solidFill>
                  <a:schemeClr val="tx1">
                    <a:lumMod val="65000"/>
                    <a:lumOff val="35000"/>
                  </a:schemeClr>
                </a:solidFill>
              </a:rPr>
              <a:t>اضطراب في الكلام او التقيؤ او الاكتئاب</a:t>
            </a:r>
            <a:endParaRPr lang="en-US" b="1" dirty="0" smtClean="0">
              <a:solidFill>
                <a:schemeClr val="tx1">
                  <a:lumMod val="65000"/>
                  <a:lumOff val="35000"/>
                </a:schemeClr>
              </a:solidFill>
            </a:endParaRPr>
          </a:p>
          <a:p>
            <a:pPr marR="0" lvl="0" indent="0" algn="r" rtl="1" fontAlgn="base">
              <a:lnSpc>
                <a:spcPct val="100000"/>
              </a:lnSpc>
              <a:spcBef>
                <a:spcPct val="0"/>
              </a:spcBef>
              <a:spcAft>
                <a:spcPct val="0"/>
              </a:spcAft>
              <a:buClrTx/>
              <a:buSzTx/>
              <a:buFontTx/>
              <a:buChar char="•"/>
              <a:tabLst/>
            </a:pPr>
            <a:r>
              <a:rPr lang="ar-SA" b="1" dirty="0" smtClean="0">
                <a:solidFill>
                  <a:schemeClr val="tx1">
                    <a:lumMod val="65000"/>
                    <a:lumOff val="35000"/>
                  </a:schemeClr>
                </a:solidFill>
              </a:rPr>
              <a:t>كما يظهر انفعال </a:t>
            </a:r>
            <a:r>
              <a:rPr lang="ar-SA" b="1" dirty="0" err="1" smtClean="0">
                <a:solidFill>
                  <a:schemeClr val="tx1">
                    <a:lumMod val="65000"/>
                    <a:lumOff val="35000"/>
                  </a:schemeClr>
                </a:solidFill>
              </a:rPr>
              <a:t>الخجل </a:t>
            </a:r>
            <a:r>
              <a:rPr lang="ar-SA" b="1" dirty="0" smtClean="0">
                <a:solidFill>
                  <a:schemeClr val="tx1">
                    <a:lumMod val="65000"/>
                    <a:lumOff val="35000"/>
                  </a:schemeClr>
                </a:solidFill>
              </a:rPr>
              <a:t>:كتورد </a:t>
            </a:r>
            <a:r>
              <a:rPr lang="ar-SA" b="1" dirty="0" err="1" smtClean="0">
                <a:solidFill>
                  <a:schemeClr val="tx1">
                    <a:lumMod val="65000"/>
                    <a:lumOff val="35000"/>
                  </a:schemeClr>
                </a:solidFill>
              </a:rPr>
              <a:t>الوجه </a:t>
            </a:r>
            <a:r>
              <a:rPr lang="ar-SA" b="1" dirty="0" smtClean="0">
                <a:solidFill>
                  <a:schemeClr val="tx1">
                    <a:lumMod val="65000"/>
                    <a:lumOff val="35000"/>
                  </a:schemeClr>
                </a:solidFill>
              </a:rPr>
              <a:t>– التلعثم بالكلام ثني الراس </a:t>
            </a:r>
            <a:r>
              <a:rPr lang="ar-SA" b="1" dirty="0" err="1" smtClean="0">
                <a:solidFill>
                  <a:schemeClr val="tx1">
                    <a:lumMod val="65000"/>
                    <a:lumOff val="35000"/>
                  </a:schemeClr>
                </a:solidFill>
              </a:rPr>
              <a:t>للجهه</a:t>
            </a:r>
            <a:r>
              <a:rPr lang="ar-SA" b="1" dirty="0" smtClean="0">
                <a:solidFill>
                  <a:schemeClr val="tx1">
                    <a:lumMod val="65000"/>
                    <a:lumOff val="35000"/>
                  </a:schemeClr>
                </a:solidFill>
              </a:rPr>
              <a:t> الاخرى</a:t>
            </a:r>
          </a:p>
        </p:txBody>
      </p:sp>
      <p:sp>
        <p:nvSpPr>
          <p:cNvPr id="10" name="عنصر نائب لرقم الشريحة 9"/>
          <p:cNvSpPr>
            <a:spLocks noGrp="1"/>
          </p:cNvSpPr>
          <p:nvPr>
            <p:ph type="sldNum" sz="quarter" idx="12"/>
          </p:nvPr>
        </p:nvSpPr>
        <p:spPr/>
        <p:txBody>
          <a:bodyPr/>
          <a:lstStyle/>
          <a:p>
            <a:fld id="{240D5ECE-8B49-45CD-BE81-EF81920D1969}" type="slidenum">
              <a:rPr lang="en-US" smtClean="0"/>
              <a:pPr/>
              <a:t>12</a:t>
            </a:fld>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cs typeface="PT Bold Heading" pitchFamily="2" charset="-78"/>
              </a:rPr>
              <a:t>الأطفال الذين تتراوح أعمارهم بين 9-</a:t>
            </a:r>
            <a:r>
              <a:rPr lang="ar-SA" dirty="0" err="1" smtClean="0">
                <a:cs typeface="PT Bold Heading" pitchFamily="2" charset="-78"/>
              </a:rPr>
              <a:t>11عاما:</a:t>
            </a:r>
            <a:r>
              <a:rPr lang="ar-SA" dirty="0" smtClean="0">
                <a:cs typeface="PT Bold Heading" pitchFamily="2" charset="-78"/>
              </a:rPr>
              <a:t> </a:t>
            </a:r>
            <a:endParaRPr lang="ar-SA" dirty="0">
              <a:cs typeface="PT Bold Heading" pitchFamily="2" charset="-78"/>
            </a:endParaRPr>
          </a:p>
        </p:txBody>
      </p:sp>
      <p:pic>
        <p:nvPicPr>
          <p:cNvPr id="5" name="Picture 2" descr="C:\Users\user\Desktop\depositphotos_5973950-Boy-and-girl-school-friends.jpg"/>
          <p:cNvPicPr>
            <a:picLocks noChangeAspect="1" noChangeArrowheads="1"/>
          </p:cNvPicPr>
          <p:nvPr/>
        </p:nvPicPr>
        <p:blipFill>
          <a:blip r:embed="rId3" cstate="print"/>
          <a:srcRect/>
          <a:stretch>
            <a:fillRect/>
          </a:stretch>
        </p:blipFill>
        <p:spPr bwMode="auto">
          <a:xfrm>
            <a:off x="323528" y="2420888"/>
            <a:ext cx="2702941" cy="1800200"/>
          </a:xfrm>
          <a:prstGeom prst="rect">
            <a:avLst/>
          </a:prstGeom>
          <a:ln>
            <a:noFill/>
          </a:ln>
          <a:effectLst>
            <a:softEdge rad="112500"/>
          </a:effectLst>
        </p:spPr>
      </p:pic>
      <p:sp>
        <p:nvSpPr>
          <p:cNvPr id="63489" name="Rectangle 1"/>
          <p:cNvSpPr>
            <a:spLocks noChangeArrowheads="1"/>
          </p:cNvSpPr>
          <p:nvPr/>
        </p:nvSpPr>
        <p:spPr bwMode="auto">
          <a:xfrm>
            <a:off x="395536" y="994856"/>
            <a:ext cx="8495928" cy="58631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ar-SA" b="1" i="0" u="none" strike="noStrike" cap="none" normalizeH="0" baseline="0" dirty="0" smtClean="0">
                <a:ln>
                  <a:noFill/>
                </a:ln>
                <a:solidFill>
                  <a:srgbClr val="FF6600"/>
                </a:solidFill>
                <a:effectLst/>
                <a:latin typeface="Calibri" pitchFamily="34" charset="0"/>
                <a:ea typeface="Calibri" pitchFamily="34" charset="0"/>
                <a:cs typeface="Arial" pitchFamily="34" charset="0"/>
              </a:rPr>
              <a:t>فهم أكثر </a:t>
            </a:r>
            <a:r>
              <a:rPr kumimoji="0" lang="ar-SA" b="1" i="0" u="none" strike="noStrike" cap="none" normalizeH="0" baseline="0" dirty="0" err="1" smtClean="0">
                <a:ln>
                  <a:noFill/>
                </a:ln>
                <a:solidFill>
                  <a:srgbClr val="FF6600"/>
                </a:solidFill>
                <a:effectLst/>
                <a:latin typeface="Calibri" pitchFamily="34" charset="0"/>
                <a:ea typeface="Calibri" pitchFamily="34" charset="0"/>
                <a:cs typeface="Arial" pitchFamily="34" charset="0"/>
              </a:rPr>
              <a:t>اسقرارا</a:t>
            </a:r>
            <a:r>
              <a:rPr kumimoji="0" lang="ar-SA" b="1" i="0" u="none" strike="noStrike" cap="none" normalizeH="0" baseline="0" dirty="0" smtClean="0">
                <a:ln>
                  <a:noFill/>
                </a:ln>
                <a:solidFill>
                  <a:srgbClr val="FF6600"/>
                </a:solidFill>
                <a:effectLst/>
                <a:latin typeface="Calibri" pitchFamily="34" charset="0"/>
                <a:ea typeface="Calibri" pitchFamily="34" charset="0"/>
                <a:cs typeface="Arial" pitchFamily="34" charset="0"/>
              </a:rPr>
              <a:t> عاطفيا لأنهم مروا بالعديد من الخبرات </a:t>
            </a:r>
            <a:r>
              <a:rPr kumimoji="0" lang="ar-SA" b="1" i="0" u="none" strike="noStrike" cap="none" normalizeH="0" baseline="0" dirty="0" err="1" smtClean="0">
                <a:ln>
                  <a:noFill/>
                </a:ln>
                <a:solidFill>
                  <a:srgbClr val="FF6600"/>
                </a:solidFill>
                <a:effectLst/>
                <a:latin typeface="Calibri" pitchFamily="34" charset="0"/>
                <a:ea typeface="Calibri" pitchFamily="34" charset="0"/>
                <a:cs typeface="Arial" pitchFamily="34" charset="0"/>
              </a:rPr>
              <a:t>الانفعاليه</a:t>
            </a:r>
            <a:r>
              <a:rPr kumimoji="0" lang="ar-SA" b="1" i="0" u="none" strike="noStrike" cap="none" normalizeH="0" baseline="0" dirty="0" smtClean="0">
                <a:ln>
                  <a:noFill/>
                </a:ln>
                <a:solidFill>
                  <a:srgbClr val="FF6600"/>
                </a:solidFill>
                <a:effectLst/>
                <a:latin typeface="Calibri" pitchFamily="34" charset="0"/>
                <a:ea typeface="Calibri" pitchFamily="34" charset="0"/>
                <a:cs typeface="Arial" pitchFamily="34" charset="0"/>
              </a:rPr>
              <a:t> عبر المراحل السابقه</a:t>
            </a:r>
            <a:r>
              <a:rPr kumimoji="0" lang="ar-SA" b="1" i="0" u="none" strike="noStrike" cap="none" normalizeH="0" dirty="0" smtClean="0">
                <a:ln>
                  <a:noFill/>
                </a:ln>
                <a:solidFill>
                  <a:srgbClr val="FF6600"/>
                </a:solidFill>
                <a:effectLst/>
                <a:latin typeface="Calibri" pitchFamily="34" charset="0"/>
                <a:ea typeface="Calibri" pitchFamily="34" charset="0"/>
                <a:cs typeface="Arial" pitchFamily="34" charset="0"/>
              </a:rPr>
              <a:t> </a:t>
            </a:r>
            <a:r>
              <a:rPr kumimoji="0" lang="ar-SA" b="1" i="0" u="sng" strike="noStrike" cap="none" normalizeH="0" baseline="0" dirty="0" smtClean="0">
                <a:ln>
                  <a:noFill/>
                </a:ln>
                <a:solidFill>
                  <a:srgbClr val="FF6600"/>
                </a:solidFill>
                <a:effectLst/>
                <a:latin typeface="Calibri" pitchFamily="34" charset="0"/>
                <a:ea typeface="Calibri" pitchFamily="34" charset="0"/>
                <a:cs typeface="Arial" pitchFamily="34" charset="0"/>
              </a:rPr>
              <a:t>ويعتبر هذا العمر مرحلة الثبوت والاستقرار الانفعالي</a:t>
            </a:r>
            <a:r>
              <a:rPr kumimoji="0" lang="ar-SA" b="1" i="0" u="none" strike="noStrike" cap="none" normalizeH="0" baseline="0" dirty="0" smtClean="0">
                <a:ln>
                  <a:noFill/>
                </a:ln>
                <a:solidFill>
                  <a:srgbClr val="FF6600"/>
                </a:solidFill>
                <a:effectLst/>
                <a:latin typeface="Calibri" pitchFamily="34" charset="0"/>
                <a:ea typeface="Calibri" pitchFamily="34" charset="0"/>
                <a:cs typeface="Arial" pitchFamily="34" charset="0"/>
              </a:rPr>
              <a:t> ويطلق عليه </a:t>
            </a:r>
            <a:r>
              <a:rPr kumimoji="0" lang="ar-SA" b="1" i="0" u="none" strike="noStrike" cap="none" normalizeH="0" baseline="0" dirty="0" err="1" smtClean="0">
                <a:ln>
                  <a:noFill/>
                </a:ln>
                <a:solidFill>
                  <a:srgbClr val="FF6600"/>
                </a:solidFill>
                <a:effectLst/>
                <a:latin typeface="Calibri" pitchFamily="34" charset="0"/>
                <a:ea typeface="Calibri" pitchFamily="34" charset="0"/>
                <a:cs typeface="Arial" pitchFamily="34" charset="0"/>
              </a:rPr>
              <a:t>اسم </a:t>
            </a:r>
            <a:r>
              <a:rPr kumimoji="0" lang="ar-SA" b="1" i="0" u="none" strike="noStrike" cap="none" normalizeH="0" baseline="0" dirty="0" smtClean="0">
                <a:ln>
                  <a:noFill/>
                </a:ln>
                <a:solidFill>
                  <a:srgbClr val="C50B0B"/>
                </a:solidFill>
                <a:effectLst/>
                <a:latin typeface="Calibri" pitchFamily="34" charset="0"/>
                <a:ea typeface="Calibri" pitchFamily="34" charset="0"/>
                <a:cs typeface="Arial" pitchFamily="34" charset="0"/>
              </a:rPr>
              <a:t>(</a:t>
            </a:r>
            <a:r>
              <a:rPr kumimoji="0" lang="ar-SA" b="1" i="1" u="none" strike="noStrike" cap="none" normalizeH="0" baseline="0" dirty="0" smtClean="0">
                <a:ln>
                  <a:noFill/>
                </a:ln>
                <a:solidFill>
                  <a:srgbClr val="C50B0B"/>
                </a:solidFill>
                <a:effectLst/>
                <a:latin typeface="Calibri" pitchFamily="34" charset="0"/>
                <a:ea typeface="Calibri" pitchFamily="34" charset="0"/>
                <a:cs typeface="Arial" pitchFamily="34" charset="0"/>
              </a:rPr>
              <a:t>الطفولة </a:t>
            </a:r>
            <a:r>
              <a:rPr kumimoji="0" lang="ar-SA" b="1" i="1" u="none" strike="noStrike" cap="none" normalizeH="0" baseline="0" dirty="0" err="1" smtClean="0">
                <a:ln>
                  <a:noFill/>
                </a:ln>
                <a:solidFill>
                  <a:srgbClr val="C50B0B"/>
                </a:solidFill>
                <a:effectLst/>
                <a:latin typeface="Calibri" pitchFamily="34" charset="0"/>
                <a:ea typeface="Calibri" pitchFamily="34" charset="0"/>
                <a:cs typeface="Arial" pitchFamily="34" charset="0"/>
              </a:rPr>
              <a:t>الهادئه</a:t>
            </a:r>
            <a:r>
              <a:rPr kumimoji="0" lang="ar-SA" b="1" i="0" u="none" strike="noStrike" cap="none" normalizeH="0" baseline="0" dirty="0" err="1" smtClean="0">
                <a:ln>
                  <a:noFill/>
                </a:ln>
                <a:solidFill>
                  <a:srgbClr val="C50B0B"/>
                </a:solidFill>
                <a:effectLst/>
                <a:latin typeface="Calibri" pitchFamily="34" charset="0"/>
                <a:ea typeface="Calibri" pitchFamily="34" charset="0"/>
                <a:cs typeface="Arial" pitchFamily="34" charset="0"/>
              </a:rPr>
              <a:t>).</a:t>
            </a:r>
            <a:r>
              <a:rPr lang="ar-SA" b="1" dirty="0" smtClean="0">
                <a:solidFill>
                  <a:srgbClr val="C50B0B"/>
                </a:solidFill>
                <a:latin typeface="Calibri" pitchFamily="34" charset="0"/>
                <a:ea typeface="Calibri" pitchFamily="34" charset="0"/>
                <a:cs typeface="Arial" pitchFamily="34" charset="0"/>
              </a:rPr>
              <a:t> </a:t>
            </a:r>
            <a:r>
              <a:rPr kumimoji="0" lang="ar-SA" b="1" i="0" u="none" strike="noStrike" cap="none" normalizeH="0" baseline="0" dirty="0" smtClean="0">
                <a:ln>
                  <a:noFill/>
                </a:ln>
                <a:solidFill>
                  <a:srgbClr val="FF6600"/>
                </a:solidFill>
                <a:effectLst/>
                <a:latin typeface="Calibri" pitchFamily="34" charset="0"/>
                <a:ea typeface="Calibri" pitchFamily="34" charset="0"/>
                <a:cs typeface="Arial" pitchFamily="34" charset="0"/>
              </a:rPr>
              <a:t>وهي مرحلة الاعداد </a:t>
            </a:r>
            <a:r>
              <a:rPr kumimoji="0" lang="ar-SA" b="1" i="0" u="none" strike="noStrike" cap="none" normalizeH="0" baseline="0" dirty="0" err="1" smtClean="0">
                <a:ln>
                  <a:noFill/>
                </a:ln>
                <a:solidFill>
                  <a:srgbClr val="FF6600"/>
                </a:solidFill>
                <a:effectLst/>
                <a:latin typeface="Calibri" pitchFamily="34" charset="0"/>
                <a:ea typeface="Calibri" pitchFamily="34" charset="0"/>
                <a:cs typeface="Arial" pitchFamily="34" charset="0"/>
              </a:rPr>
              <a:t>للمراهقه</a:t>
            </a:r>
            <a:r>
              <a:rPr kumimoji="0" lang="ar-SA" b="1" i="0" u="none" strike="noStrike" cap="none" normalizeH="0" baseline="0" dirty="0" smtClean="0">
                <a:ln>
                  <a:noFill/>
                </a:ln>
                <a:solidFill>
                  <a:srgbClr val="FF6600"/>
                </a:solidFill>
                <a:effectLst/>
                <a:latin typeface="Calibri" pitchFamily="34" charset="0"/>
                <a:ea typeface="Calibri" pitchFamily="34" charset="0"/>
                <a:cs typeface="Arial" pitchFamily="34" charset="0"/>
              </a:rPr>
              <a:t> والتي </a:t>
            </a:r>
            <a:r>
              <a:rPr kumimoji="0" lang="ar-SA" b="1" i="0" u="sng" strike="noStrike" cap="none" normalizeH="0" baseline="0" dirty="0" smtClean="0">
                <a:ln>
                  <a:noFill/>
                </a:ln>
                <a:solidFill>
                  <a:srgbClr val="FF6600"/>
                </a:solidFill>
                <a:effectLst/>
                <a:latin typeface="Calibri" pitchFamily="34" charset="0"/>
                <a:ea typeface="Calibri" pitchFamily="34" charset="0"/>
                <a:cs typeface="Arial" pitchFamily="34" charset="0"/>
              </a:rPr>
              <a:t>تمتاز</a:t>
            </a:r>
            <a:r>
              <a:rPr kumimoji="0" lang="ar-SA" b="1" i="0" u="none" strike="noStrike" cap="none" normalizeH="0" baseline="0" dirty="0" smtClean="0">
                <a:ln>
                  <a:noFill/>
                </a:ln>
                <a:solidFill>
                  <a:srgbClr val="FF6600"/>
                </a:solidFill>
                <a:effectLst/>
                <a:latin typeface="Calibri" pitchFamily="34" charset="0"/>
                <a:ea typeface="Calibri" pitchFamily="34" charset="0"/>
                <a:cs typeface="Arial" pitchFamily="34" charset="0"/>
              </a:rPr>
              <a:t> بالنشاط الانفعالي </a:t>
            </a:r>
            <a:r>
              <a:rPr kumimoji="0" lang="ar-SA" b="1" i="0" u="none" strike="noStrike" cap="none" normalizeH="0" baseline="0" dirty="0" err="1" smtClean="0">
                <a:ln>
                  <a:noFill/>
                </a:ln>
                <a:solidFill>
                  <a:srgbClr val="FF6600"/>
                </a:solidFill>
                <a:effectLst/>
                <a:latin typeface="Calibri" pitchFamily="34" charset="0"/>
                <a:ea typeface="Calibri" pitchFamily="34" charset="0"/>
                <a:cs typeface="Arial" pitchFamily="34" charset="0"/>
              </a:rPr>
              <a:t>العنيف  </a:t>
            </a:r>
            <a:r>
              <a:rPr lang="ar-SA" b="1" dirty="0" err="1" smtClean="0">
                <a:solidFill>
                  <a:srgbClr val="FF6600"/>
                </a:solidFill>
                <a:latin typeface="Calibri" pitchFamily="34" charset="0"/>
                <a:ea typeface="Calibri" pitchFamily="34" charset="0"/>
                <a:cs typeface="Arial" pitchFamily="34" charset="0"/>
              </a:rPr>
              <a:t>.</a:t>
            </a:r>
            <a:endParaRPr kumimoji="0" lang="ar-SA" b="1" i="0" u="none" strike="noStrike" cap="none" normalizeH="0" baseline="0" dirty="0" smtClean="0">
              <a:ln>
                <a:noFill/>
              </a:ln>
              <a:solidFill>
                <a:srgbClr val="FF6600"/>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5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2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مايتميز</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به</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هذا العمر:</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Blip>
                <a:blip r:embed="rId4"/>
              </a:buBlip>
              <a:tabLst/>
            </a:pPr>
            <a:r>
              <a:rPr kumimoji="0" lang="ar-SA" sz="1600" b="1" i="0" u="none" strike="noStrike" cap="none" normalizeH="0" baseline="0" dirty="0" smtClean="0">
                <a:ln>
                  <a:noFill/>
                </a:ln>
                <a:solidFill>
                  <a:schemeClr val="bg2">
                    <a:lumMod val="50000"/>
                  </a:schemeClr>
                </a:solidFill>
                <a:latin typeface="Calibri" pitchFamily="34" charset="0"/>
                <a:ea typeface="Calibri" pitchFamily="34" charset="0"/>
                <a:cs typeface="Arial" pitchFamily="34" charset="0"/>
              </a:rPr>
              <a:t>تتميز الانفعالات بالهدوء لان الطفل يحاول </a:t>
            </a:r>
            <a:r>
              <a:rPr kumimoji="0" lang="ar-SA" sz="1600" b="1" i="0" u="none" strike="noStrike" cap="none" normalizeH="0" baseline="0" dirty="0" err="1" smtClean="0">
                <a:ln>
                  <a:noFill/>
                </a:ln>
                <a:solidFill>
                  <a:schemeClr val="bg2">
                    <a:lumMod val="50000"/>
                  </a:schemeClr>
                </a:solidFill>
                <a:latin typeface="Calibri" pitchFamily="34" charset="0"/>
                <a:ea typeface="Calibri" pitchFamily="34" charset="0"/>
                <a:cs typeface="Arial" pitchFamily="34" charset="0"/>
              </a:rPr>
              <a:t>السيطره</a:t>
            </a:r>
            <a:r>
              <a:rPr kumimoji="0" lang="ar-SA" sz="1600" b="1" i="0" u="none" strike="noStrike" cap="none" normalizeH="0" baseline="0" dirty="0" smtClean="0">
                <a:ln>
                  <a:noFill/>
                </a:ln>
                <a:solidFill>
                  <a:schemeClr val="bg2">
                    <a:lumMod val="50000"/>
                  </a:schemeClr>
                </a:solidFill>
                <a:latin typeface="Calibri" pitchFamily="34" charset="0"/>
                <a:ea typeface="Calibri" pitchFamily="34" charset="0"/>
                <a:cs typeface="Arial" pitchFamily="34" charset="0"/>
              </a:rPr>
              <a:t> على نفسه</a:t>
            </a:r>
            <a:endParaRPr kumimoji="0" lang="en-US" sz="1050" b="1" i="0" u="none" strike="noStrike" cap="none" normalizeH="0" baseline="0" dirty="0" smtClean="0">
              <a:ln>
                <a:noFill/>
              </a:ln>
              <a:solidFill>
                <a:schemeClr val="bg2">
                  <a:lumMod val="50000"/>
                </a:schemeClr>
              </a:solidFill>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Blip>
                <a:blip r:embed="rId4"/>
              </a:buBlip>
              <a:tabLst/>
            </a:pPr>
            <a:r>
              <a:rPr kumimoji="0" lang="ar-SA" sz="1600" b="1" i="0" u="none" strike="noStrike" cap="none" normalizeH="0" baseline="0" dirty="0" smtClean="0">
                <a:ln>
                  <a:noFill/>
                </a:ln>
                <a:solidFill>
                  <a:schemeClr val="bg2">
                    <a:lumMod val="50000"/>
                  </a:schemeClr>
                </a:solidFill>
                <a:latin typeface="Calibri" pitchFamily="34" charset="0"/>
                <a:ea typeface="Calibri" pitchFamily="34" charset="0"/>
                <a:cs typeface="Arial" pitchFamily="34" charset="0"/>
              </a:rPr>
              <a:t>عند الاعتداء فانه يكون لفظيا </a:t>
            </a:r>
            <a:endParaRPr kumimoji="0" lang="en-US" sz="1050" b="1" i="0" u="none" strike="noStrike" cap="none" normalizeH="0" baseline="0" dirty="0" smtClean="0">
              <a:ln>
                <a:noFill/>
              </a:ln>
              <a:solidFill>
                <a:schemeClr val="bg2">
                  <a:lumMod val="50000"/>
                </a:schemeClr>
              </a:solidFill>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Blip>
                <a:blip r:embed="rId4"/>
              </a:buBlip>
              <a:tabLst/>
            </a:pPr>
            <a:r>
              <a:rPr kumimoji="0" lang="ar-SA" sz="1600" b="1" i="0" u="none" strike="noStrike" cap="none" normalizeH="0" baseline="0" dirty="0" smtClean="0">
                <a:ln>
                  <a:noFill/>
                </a:ln>
                <a:solidFill>
                  <a:schemeClr val="bg2">
                    <a:lumMod val="50000"/>
                  </a:schemeClr>
                </a:solidFill>
                <a:latin typeface="Calibri" pitchFamily="34" charset="0"/>
                <a:ea typeface="Calibri" pitchFamily="34" charset="0"/>
                <a:cs typeface="Arial" pitchFamily="34" charset="0"/>
              </a:rPr>
              <a:t>يميل للمرح </a:t>
            </a:r>
            <a:r>
              <a:rPr kumimoji="0" lang="ar-SA" sz="1600" b="1" i="0" u="none" strike="noStrike" cap="none" normalizeH="0" baseline="0" dirty="0" err="1" smtClean="0">
                <a:ln>
                  <a:noFill/>
                </a:ln>
                <a:solidFill>
                  <a:schemeClr val="bg2">
                    <a:lumMod val="50000"/>
                  </a:schemeClr>
                </a:solidFill>
                <a:latin typeface="Calibri" pitchFamily="34" charset="0"/>
                <a:ea typeface="Calibri" pitchFamily="34" charset="0"/>
                <a:cs typeface="Arial" pitchFamily="34" charset="0"/>
              </a:rPr>
              <a:t>والنكته</a:t>
            </a:r>
            <a:endParaRPr kumimoji="0" lang="en-US" sz="1050" b="1" i="0" u="none" strike="noStrike" cap="none" normalizeH="0" baseline="0" dirty="0" smtClean="0">
              <a:ln>
                <a:noFill/>
              </a:ln>
              <a:solidFill>
                <a:schemeClr val="bg2">
                  <a:lumMod val="50000"/>
                </a:schemeClr>
              </a:solidFill>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Blip>
                <a:blip r:embed="rId4"/>
              </a:buBlip>
              <a:tabLst/>
            </a:pPr>
            <a:r>
              <a:rPr kumimoji="0" lang="ar-SA" sz="1600" b="1" i="0" u="none" strike="noStrike" cap="none" normalizeH="0" baseline="0" dirty="0" smtClean="0">
                <a:ln>
                  <a:noFill/>
                </a:ln>
                <a:solidFill>
                  <a:schemeClr val="bg2">
                    <a:lumMod val="50000"/>
                  </a:schemeClr>
                </a:solidFill>
                <a:latin typeface="Calibri" pitchFamily="34" charset="0"/>
                <a:ea typeface="Calibri" pitchFamily="34" charset="0"/>
                <a:cs typeface="Arial" pitchFamily="34" charset="0"/>
              </a:rPr>
              <a:t>يسعى لتحقيق الاحساس </a:t>
            </a:r>
            <a:r>
              <a:rPr kumimoji="0" lang="ar-SA" sz="1600" b="1" i="0" u="none" strike="noStrike" cap="none" normalizeH="0" baseline="0" dirty="0" err="1" smtClean="0">
                <a:ln>
                  <a:noFill/>
                </a:ln>
                <a:solidFill>
                  <a:schemeClr val="bg2">
                    <a:lumMod val="50000"/>
                  </a:schemeClr>
                </a:solidFill>
                <a:latin typeface="Calibri" pitchFamily="34" charset="0"/>
                <a:ea typeface="Calibri" pitchFamily="34" charset="0"/>
                <a:cs typeface="Arial" pitchFamily="34" charset="0"/>
              </a:rPr>
              <a:t>بالامن</a:t>
            </a:r>
            <a:r>
              <a:rPr kumimoji="0" lang="ar-SA" sz="1600" b="1" i="0" u="none" strike="noStrike" cap="none" normalizeH="0" baseline="0" dirty="0" smtClean="0">
                <a:ln>
                  <a:noFill/>
                </a:ln>
                <a:solidFill>
                  <a:schemeClr val="bg2">
                    <a:lumMod val="50000"/>
                  </a:schemeClr>
                </a:solidFill>
                <a:latin typeface="Calibri" pitchFamily="34" charset="0"/>
                <a:ea typeface="Calibri" pitchFamily="34" charset="0"/>
                <a:cs typeface="Arial" pitchFamily="34" charset="0"/>
              </a:rPr>
              <a:t> والطمأنينة</a:t>
            </a:r>
            <a:endParaRPr kumimoji="0" lang="en-US" sz="1050" b="1" i="0" u="none" strike="noStrike" cap="none" normalizeH="0" baseline="0" dirty="0" smtClean="0">
              <a:ln>
                <a:noFill/>
              </a:ln>
              <a:solidFill>
                <a:schemeClr val="bg2">
                  <a:lumMod val="50000"/>
                </a:schemeClr>
              </a:solidFill>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Blip>
                <a:blip r:embed="rId4"/>
              </a:buBlip>
              <a:tabLst/>
            </a:pPr>
            <a:r>
              <a:rPr kumimoji="0" lang="ar-SA" sz="1600" b="1" i="0" u="none" strike="noStrike" cap="none" normalizeH="0" baseline="0" dirty="0" smtClean="0">
                <a:ln>
                  <a:noFill/>
                </a:ln>
                <a:solidFill>
                  <a:schemeClr val="bg2">
                    <a:lumMod val="50000"/>
                  </a:schemeClr>
                </a:solidFill>
                <a:latin typeface="Calibri" pitchFamily="34" charset="0"/>
                <a:ea typeface="Calibri" pitchFamily="34" charset="0"/>
                <a:cs typeface="Arial" pitchFamily="34" charset="0"/>
              </a:rPr>
              <a:t>يحب النجاح في العمل ويعبر بلغته </a:t>
            </a:r>
            <a:r>
              <a:rPr kumimoji="0" lang="ar-SA" sz="1600" b="1" i="0" u="none" strike="noStrike" cap="none" normalizeH="0" baseline="0" dirty="0" err="1" smtClean="0">
                <a:ln>
                  <a:noFill/>
                </a:ln>
                <a:solidFill>
                  <a:schemeClr val="bg2">
                    <a:lumMod val="50000"/>
                  </a:schemeClr>
                </a:solidFill>
                <a:latin typeface="Calibri" pitchFamily="34" charset="0"/>
                <a:ea typeface="Calibri" pitchFamily="34" charset="0"/>
                <a:cs typeface="Arial" pitchFamily="34" charset="0"/>
              </a:rPr>
              <a:t>الناميه</a:t>
            </a:r>
            <a:r>
              <a:rPr kumimoji="0" lang="ar-SA" sz="1600" b="1" i="0" u="none" strike="noStrike" cap="none" normalizeH="0" baseline="0" dirty="0" smtClean="0">
                <a:ln>
                  <a:noFill/>
                </a:ln>
                <a:solidFill>
                  <a:schemeClr val="bg2">
                    <a:lumMod val="50000"/>
                  </a:schemeClr>
                </a:solidFill>
                <a:latin typeface="Calibri" pitchFamily="34" charset="0"/>
                <a:ea typeface="Calibri" pitchFamily="34" charset="0"/>
                <a:cs typeface="Arial" pitchFamily="34" charset="0"/>
              </a:rPr>
              <a:t> عن رغباته</a:t>
            </a:r>
            <a:endParaRPr kumimoji="0" lang="en-US" sz="1050" b="1" i="0" u="none" strike="noStrike" cap="none" normalizeH="0" baseline="0" dirty="0" smtClean="0">
              <a:ln>
                <a:noFill/>
              </a:ln>
              <a:solidFill>
                <a:schemeClr val="bg2">
                  <a:lumMod val="50000"/>
                </a:schemeClr>
              </a:solidFill>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Blip>
                <a:blip r:embed="rId4"/>
              </a:buBlip>
              <a:tabLst/>
            </a:pPr>
            <a:r>
              <a:rPr kumimoji="0" lang="ar-SA" sz="1600" b="1" i="0" u="none" strike="noStrike" cap="none" normalizeH="0" baseline="0" dirty="0" smtClean="0">
                <a:ln>
                  <a:noFill/>
                </a:ln>
                <a:solidFill>
                  <a:schemeClr val="bg2">
                    <a:lumMod val="50000"/>
                  </a:schemeClr>
                </a:solidFill>
                <a:latin typeface="Calibri" pitchFamily="34" charset="0"/>
                <a:ea typeface="Calibri" pitchFamily="34" charset="0"/>
                <a:cs typeface="Arial" pitchFamily="34" charset="0"/>
              </a:rPr>
              <a:t>كما يسعى </a:t>
            </a:r>
            <a:r>
              <a:rPr kumimoji="0" lang="ar-SA" sz="1600" b="1" i="0" u="none" strike="noStrike" cap="none" normalizeH="0" baseline="0" dirty="0" err="1" smtClean="0">
                <a:ln>
                  <a:noFill/>
                </a:ln>
                <a:solidFill>
                  <a:schemeClr val="bg2">
                    <a:lumMod val="50000"/>
                  </a:schemeClr>
                </a:solidFill>
                <a:latin typeface="Calibri" pitchFamily="34" charset="0"/>
                <a:ea typeface="Calibri" pitchFamily="34" charset="0"/>
                <a:cs typeface="Arial" pitchFamily="34" charset="0"/>
              </a:rPr>
              <a:t>اللا</a:t>
            </a:r>
            <a:r>
              <a:rPr kumimoji="0" lang="ar-SA" sz="1600" b="1" i="0" u="none" strike="noStrike" cap="none" normalizeH="0" baseline="0" dirty="0" smtClean="0">
                <a:ln>
                  <a:noFill/>
                </a:ln>
                <a:solidFill>
                  <a:schemeClr val="bg2">
                    <a:lumMod val="50000"/>
                  </a:schemeClr>
                </a:solidFill>
                <a:latin typeface="Calibri" pitchFamily="34" charset="0"/>
                <a:ea typeface="Calibri" pitchFamily="34" charset="0"/>
                <a:cs typeface="Arial" pitchFamily="34" charset="0"/>
              </a:rPr>
              <a:t> تحقيق القبول الاجتماعي ورضى الآخرين عنه.</a:t>
            </a:r>
            <a:endParaRPr kumimoji="0" lang="en-US" sz="1050" b="1" i="0" u="none" strike="noStrike" cap="none" normalizeH="0" baseline="0" dirty="0" smtClean="0">
              <a:ln>
                <a:noFill/>
              </a:ln>
              <a:solidFill>
                <a:schemeClr val="bg2">
                  <a:lumMod val="50000"/>
                </a:schemeClr>
              </a:solidFill>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Blip>
                <a:blip r:embed="rId4"/>
              </a:buBlip>
              <a:tabLst/>
            </a:pPr>
            <a:r>
              <a:rPr kumimoji="0" lang="ar-SA" sz="1600" b="1" i="0" u="none" strike="noStrike" cap="none" normalizeH="0" baseline="0" dirty="0" smtClean="0">
                <a:ln>
                  <a:noFill/>
                </a:ln>
                <a:solidFill>
                  <a:schemeClr val="bg2">
                    <a:lumMod val="50000"/>
                  </a:schemeClr>
                </a:solidFill>
                <a:latin typeface="Calibri" pitchFamily="34" charset="0"/>
                <a:ea typeface="Calibri" pitchFamily="34" charset="0"/>
                <a:cs typeface="Arial" pitchFamily="34" charset="0"/>
              </a:rPr>
              <a:t>اذا غضب فانه يلجأ الى المقاومه اللفظيه وظهور التعبيرات على وجهه</a:t>
            </a:r>
            <a:endParaRPr kumimoji="0" lang="en-US" sz="1050" b="1" i="0" u="none" strike="noStrike" cap="none" normalizeH="0" baseline="0" dirty="0" smtClean="0">
              <a:ln>
                <a:noFill/>
              </a:ln>
              <a:solidFill>
                <a:schemeClr val="bg2">
                  <a:lumMod val="50000"/>
                </a:schemeClr>
              </a:solidFill>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Blip>
                <a:blip r:embed="rId4"/>
              </a:buBlip>
              <a:tabLst/>
            </a:pPr>
            <a:r>
              <a:rPr kumimoji="0" lang="ar-SA" sz="1600" b="1" i="0" u="none" strike="noStrike" cap="none" normalizeH="0" baseline="0" dirty="0" smtClean="0">
                <a:ln>
                  <a:noFill/>
                </a:ln>
                <a:solidFill>
                  <a:schemeClr val="bg2">
                    <a:lumMod val="50000"/>
                  </a:schemeClr>
                </a:solidFill>
                <a:latin typeface="Calibri" pitchFamily="34" charset="0"/>
                <a:ea typeface="Calibri" pitchFamily="34" charset="0"/>
                <a:cs typeface="Arial" pitchFamily="34" charset="0"/>
              </a:rPr>
              <a:t>ويعبر عن الغيرة بالوشاية على الشخص الذي يغار منه.</a:t>
            </a:r>
            <a:endParaRPr kumimoji="0" lang="en-US" sz="1050" b="1" i="0" u="none" strike="noStrike" cap="none" normalizeH="0" baseline="0" dirty="0" smtClean="0">
              <a:ln>
                <a:noFill/>
              </a:ln>
              <a:solidFill>
                <a:schemeClr val="bg2">
                  <a:lumMod val="50000"/>
                </a:schemeClr>
              </a:solidFill>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Blip>
                <a:blip r:embed="rId4"/>
              </a:buBlip>
              <a:tabLst/>
            </a:pPr>
            <a:r>
              <a:rPr kumimoji="0" lang="ar-SA" sz="1600" b="1" i="0" u="none" strike="noStrike" cap="none" normalizeH="0" baseline="0" dirty="0" smtClean="0">
                <a:ln>
                  <a:noFill/>
                </a:ln>
                <a:solidFill>
                  <a:schemeClr val="bg2">
                    <a:lumMod val="50000"/>
                  </a:schemeClr>
                </a:solidFill>
                <a:latin typeface="Calibri" pitchFamily="34" charset="0"/>
                <a:ea typeface="Calibri" pitchFamily="34" charset="0"/>
                <a:cs typeface="Arial" pitchFamily="34" charset="0"/>
              </a:rPr>
              <a:t>يلجأ الى احلام </a:t>
            </a:r>
            <a:r>
              <a:rPr kumimoji="0" lang="ar-SA" sz="1600" b="1" i="0" u="none" strike="noStrike" cap="none" normalizeH="0" baseline="0" dirty="0" err="1" smtClean="0">
                <a:ln>
                  <a:noFill/>
                </a:ln>
                <a:solidFill>
                  <a:schemeClr val="bg2">
                    <a:lumMod val="50000"/>
                  </a:schemeClr>
                </a:solidFill>
                <a:latin typeface="Calibri" pitchFamily="34" charset="0"/>
                <a:ea typeface="Calibri" pitchFamily="34" charset="0"/>
                <a:cs typeface="Arial" pitchFamily="34" charset="0"/>
              </a:rPr>
              <a:t>اليقظه</a:t>
            </a:r>
            <a:r>
              <a:rPr kumimoji="0" lang="ar-SA" sz="1600" b="1" i="0" u="none" strike="noStrike" cap="none" normalizeH="0" baseline="0" dirty="0" smtClean="0">
                <a:ln>
                  <a:noFill/>
                </a:ln>
                <a:solidFill>
                  <a:schemeClr val="bg2">
                    <a:lumMod val="50000"/>
                  </a:schemeClr>
                </a:solidFill>
                <a:latin typeface="Calibri" pitchFamily="34" charset="0"/>
                <a:ea typeface="Calibri" pitchFamily="34" charset="0"/>
                <a:cs typeface="Arial" pitchFamily="34" charset="0"/>
              </a:rPr>
              <a:t> في حال الاحباط</a:t>
            </a:r>
            <a:endParaRPr kumimoji="0" lang="en-US" sz="1050" b="1" i="0" u="none" strike="noStrike" cap="none" normalizeH="0" baseline="0" dirty="0" smtClean="0">
              <a:ln>
                <a:noFill/>
              </a:ln>
              <a:solidFill>
                <a:schemeClr val="bg2">
                  <a:lumMod val="50000"/>
                </a:schemeClr>
              </a:solidFill>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Blip>
                <a:blip r:embed="rId4"/>
              </a:buBlip>
              <a:tabLst/>
            </a:pPr>
            <a:r>
              <a:rPr kumimoji="0" lang="ar-SA" sz="1600" b="1" i="0" u="none" strike="noStrike" cap="none" normalizeH="0" baseline="0" dirty="0" smtClean="0">
                <a:ln>
                  <a:noFill/>
                </a:ln>
                <a:solidFill>
                  <a:schemeClr val="bg2">
                    <a:lumMod val="50000"/>
                  </a:schemeClr>
                </a:solidFill>
                <a:latin typeface="Calibri" pitchFamily="34" charset="0"/>
                <a:ea typeface="Calibri" pitchFamily="34" charset="0"/>
                <a:cs typeface="Arial" pitchFamily="34" charset="0"/>
              </a:rPr>
              <a:t>كما يؤدي الخوف والشعور بعدم الامن الى تطور القلق الذي بدوره سيؤثر على مظاهر النمو لدى الطفل.</a:t>
            </a:r>
            <a:endParaRPr kumimoji="0" lang="ar-SA" sz="2800" b="1" i="0" u="none" strike="noStrike" cap="none" normalizeH="0" baseline="0" dirty="0" smtClean="0">
              <a:ln>
                <a:noFill/>
              </a:ln>
              <a:solidFill>
                <a:schemeClr val="bg2">
                  <a:lumMod val="50000"/>
                </a:schemeClr>
              </a:solidFill>
              <a:latin typeface="Arial" pitchFamily="34" charset="0"/>
              <a:cs typeface="Arial" pitchFamily="34" charset="0"/>
            </a:endParaRPr>
          </a:p>
        </p:txBody>
      </p:sp>
      <p:pic>
        <p:nvPicPr>
          <p:cNvPr id="63490" name="Picture 2" descr="C:\Users\user\Desktop\2419145-919801-happy-boy-and-family.jpg"/>
          <p:cNvPicPr>
            <a:picLocks noChangeAspect="1" noChangeArrowheads="1"/>
          </p:cNvPicPr>
          <p:nvPr/>
        </p:nvPicPr>
        <p:blipFill>
          <a:blip r:embed="rId5" cstate="print"/>
          <a:srcRect/>
          <a:stretch>
            <a:fillRect/>
          </a:stretch>
        </p:blipFill>
        <p:spPr bwMode="auto">
          <a:xfrm>
            <a:off x="323528" y="4246044"/>
            <a:ext cx="2664296" cy="1847252"/>
          </a:xfrm>
          <a:prstGeom prst="rect">
            <a:avLst/>
          </a:prstGeom>
          <a:ln>
            <a:noFill/>
          </a:ln>
          <a:effectLst>
            <a:softEdge rad="112500"/>
          </a:effectLst>
        </p:spPr>
      </p:pic>
      <p:sp>
        <p:nvSpPr>
          <p:cNvPr id="6" name="عنصر نائب لرقم الشريحة 5"/>
          <p:cNvSpPr>
            <a:spLocks noGrp="1"/>
          </p:cNvSpPr>
          <p:nvPr>
            <p:ph type="sldNum" sz="quarter" idx="12"/>
          </p:nvPr>
        </p:nvSpPr>
        <p:spPr/>
        <p:txBody>
          <a:bodyPr/>
          <a:lstStyle/>
          <a:p>
            <a:fld id="{240D5ECE-8B49-45CD-BE81-EF81920D1969}" type="slidenum">
              <a:rPr lang="en-US" smtClean="0"/>
              <a:pPr/>
              <a:t>13</a:t>
            </a:fld>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489"/>
                                        </p:tgtEl>
                                        <p:attrNameLst>
                                          <p:attrName>style.visibility</p:attrName>
                                        </p:attrNameLst>
                                      </p:cBhvr>
                                      <p:to>
                                        <p:strVal val="visible"/>
                                      </p:to>
                                    </p:set>
                                    <p:animEffect transition="in" filter="fade">
                                      <p:cBhvr>
                                        <p:cTn id="12" dur="2000"/>
                                        <p:tgtEl>
                                          <p:spTgt spid="63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348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4000" dirty="0" smtClean="0">
                <a:cs typeface="PT Bold Heading" pitchFamily="2" charset="-78"/>
              </a:rPr>
              <a:t> </a:t>
            </a:r>
            <a:r>
              <a:rPr lang="ar-SA" sz="4000" dirty="0" err="1" smtClean="0">
                <a:cs typeface="PT Bold Heading" pitchFamily="2" charset="-78"/>
              </a:rPr>
              <a:t>المراهقين :</a:t>
            </a:r>
            <a:r>
              <a:rPr lang="ar-SA" sz="4000" dirty="0" smtClean="0">
                <a:cs typeface="PT Bold Heading" pitchFamily="2" charset="-78"/>
              </a:rPr>
              <a:t> </a:t>
            </a:r>
            <a:endParaRPr lang="ar-SA" sz="4000" dirty="0">
              <a:cs typeface="PT Bold Heading" pitchFamily="2" charset="-78"/>
            </a:endParaRPr>
          </a:p>
        </p:txBody>
      </p:sp>
      <p:sp>
        <p:nvSpPr>
          <p:cNvPr id="5" name="عنصر نائب لرقم الشريحة 4"/>
          <p:cNvSpPr>
            <a:spLocks noGrp="1"/>
          </p:cNvSpPr>
          <p:nvPr>
            <p:ph type="sldNum" sz="quarter" idx="12"/>
          </p:nvPr>
        </p:nvSpPr>
        <p:spPr/>
        <p:txBody>
          <a:bodyPr/>
          <a:lstStyle/>
          <a:p>
            <a:fld id="{240D5ECE-8B49-45CD-BE81-EF81920D1969}" type="slidenum">
              <a:rPr lang="en-US" smtClean="0"/>
              <a:pPr/>
              <a:t>14</a:t>
            </a:fld>
            <a:endParaRPr lang="en-US" dirty="0"/>
          </a:p>
        </p:txBody>
      </p:sp>
      <p:sp>
        <p:nvSpPr>
          <p:cNvPr id="2049" name="Rectangle 1"/>
          <p:cNvSpPr>
            <a:spLocks noChangeArrowheads="1"/>
          </p:cNvSpPr>
          <p:nvPr/>
        </p:nvSpPr>
        <p:spPr bwMode="auto">
          <a:xfrm>
            <a:off x="899592" y="1286473"/>
            <a:ext cx="7848872"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Blip>
                <a:blip r:embed="rId3"/>
              </a:buBlip>
              <a:tabLst/>
            </a:pPr>
            <a:r>
              <a:rPr kumimoji="0" lang="ar-SA" sz="24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أما المظاهر السلوكيه لانفعالات المراهقين فتتميز </a:t>
            </a:r>
            <a:r>
              <a:rPr kumimoji="0" lang="ar-SA" sz="24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بأنها :</a:t>
            </a:r>
            <a:endParaRPr kumimoji="0" lang="ar-SA" sz="24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endParaRPr>
          </a:p>
          <a:p>
            <a:pPr marL="0" marR="0" lvl="0" indent="0" algn="r" defTabSz="914400" rtl="1" eaLnBrk="1" fontAlgn="base" latinLnBrk="0" hangingPunct="1">
              <a:lnSpc>
                <a:spcPct val="100000"/>
              </a:lnSpc>
              <a:spcBef>
                <a:spcPct val="0"/>
              </a:spcBef>
              <a:spcAft>
                <a:spcPct val="0"/>
              </a:spcAft>
              <a:buClrTx/>
              <a:buSzTx/>
              <a:buFont typeface="Arial" pitchFamily="34" charset="0"/>
              <a:buChar char="•"/>
              <a:tabLst/>
            </a:pP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مرهفه </a:t>
            </a: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عنيفه</a:t>
            </a: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 منطلقه </a:t>
            </a: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ولايستطيع</a:t>
            </a: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 التحكم </a:t>
            </a: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بها</a:t>
            </a:r>
            <a:r>
              <a:rPr lang="ar-SA" sz="2000" dirty="0" err="1" smtClean="0">
                <a:solidFill>
                  <a:srgbClr val="3366FF"/>
                </a:solidFill>
                <a:latin typeface="Calibri" pitchFamily="34" charset="0"/>
                <a:ea typeface="Calibri" pitchFamily="34" charset="0"/>
                <a:cs typeface="Arial" pitchFamily="34" charset="0"/>
              </a:rPr>
              <a:t>.</a:t>
            </a:r>
            <a:endPar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 typeface="Arial" pitchFamily="34" charset="0"/>
              <a:buChar char="•"/>
              <a:tabLst/>
            </a:pP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متناقضه</a:t>
            </a: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 تتراوح بين الحب والكره والانعزال </a:t>
            </a: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والاجتماعيه</a:t>
            </a: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 </a:t>
            </a: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a:t>
            </a: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 </a:t>
            </a:r>
          </a:p>
          <a:p>
            <a:pPr marL="0" marR="0" lvl="0" indent="0" algn="r" defTabSz="914400" rtl="1" eaLnBrk="1" fontAlgn="base" latinLnBrk="0" hangingPunct="1">
              <a:lnSpc>
                <a:spcPct val="100000"/>
              </a:lnSpc>
              <a:spcBef>
                <a:spcPct val="0"/>
              </a:spcBef>
              <a:spcAft>
                <a:spcPct val="0"/>
              </a:spcAft>
              <a:buClrTx/>
              <a:buSzTx/>
              <a:buFont typeface="Arial" pitchFamily="34" charset="0"/>
              <a:buChar char="•"/>
              <a:tabLst/>
            </a:pP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السيولة وشدة الحساسية </a:t>
            </a: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والاستقلاليه</a:t>
            </a: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 والاعتماد على </a:t>
            </a: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الذات .</a:t>
            </a:r>
            <a:endPar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 typeface="Arial" pitchFamily="34" charset="0"/>
              <a:buChar char="•"/>
              <a:tabLst/>
            </a:pP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الحياء والخجل بسبب التغيرات الجسميه وتتعدد مصادر الخوف عندهم فتشمل مخاوف مدرسيه </a:t>
            </a: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وصحيه</a:t>
            </a: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 </a:t>
            </a: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وغيرها ..</a:t>
            </a: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 وهم مستعدون لحب أحد أفراد الجنس </a:t>
            </a: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الآخر .</a:t>
            </a:r>
            <a:endPar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 typeface="Arial" pitchFamily="34" charset="0"/>
              <a:buChar char="•"/>
              <a:tabLst/>
            </a:pP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القلق والغيرة لديهم بصور شتى ويرتبط ذلك بمستوى ادراكهم وطبيعة بيئتهم الثقافيه </a:t>
            </a: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والتربويه.</a:t>
            </a: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 </a:t>
            </a: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الحدة</a:t>
            </a: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 , فهو ثائر على الاوضاع  متمرد على </a:t>
            </a: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الكبار </a:t>
            </a: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 كثير التقليد لهم </a:t>
            </a: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تنشأ عندهم عواطف نحو الجمال وتظهر بعض العواطف الشخصيه كالاعتناء بالنفس.</a:t>
            </a: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قد يقع بالحب الذي يتضمن أعلى نشوة وأعمق ألم </a:t>
            </a: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بالنسبه</a:t>
            </a: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 </a:t>
            </a: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له .</a:t>
            </a: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 </a:t>
            </a:r>
          </a:p>
          <a:p>
            <a:pPr marL="0" marR="0" lvl="0" indent="0" algn="r" defTabSz="914400" rtl="1" eaLnBrk="0" fontAlgn="base" latinLnBrk="0" hangingPunct="0">
              <a:lnSpc>
                <a:spcPct val="100000"/>
              </a:lnSpc>
              <a:spcBef>
                <a:spcPct val="0"/>
              </a:spcBef>
              <a:spcAft>
                <a:spcPct val="0"/>
              </a:spcAft>
              <a:buClrTx/>
              <a:buSzTx/>
              <a:tabLst/>
            </a:pPr>
            <a:endParaRPr kumimoji="0" lang="ar-SA"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tabLst/>
            </a:pPr>
            <a:r>
              <a:rPr kumimoji="0" lang="ar-SA" sz="2000" b="0" i="0" u="none" strike="noStrike" cap="none" normalizeH="0" baseline="0" dirty="0" smtClean="0">
                <a:ln>
                  <a:noFill/>
                </a:ln>
                <a:solidFill>
                  <a:srgbClr val="FF6600"/>
                </a:solidFill>
                <a:effectLst/>
                <a:latin typeface="Calibri" pitchFamily="34" charset="0"/>
                <a:ea typeface="Calibri" pitchFamily="34" charset="0"/>
                <a:cs typeface="PT Bold Heading" pitchFamily="2" charset="-78"/>
              </a:rPr>
              <a:t>ويتخلص المراهق في نهاية المرحلة من بعض المخاوف</a:t>
            </a:r>
          </a:p>
          <a:p>
            <a:pPr marL="0" marR="0" lvl="0" indent="0" algn="r" defTabSz="914400" rtl="1" eaLnBrk="0" fontAlgn="base" latinLnBrk="0" hangingPunct="0">
              <a:lnSpc>
                <a:spcPct val="100000"/>
              </a:lnSpc>
              <a:spcBef>
                <a:spcPct val="0"/>
              </a:spcBef>
              <a:spcAft>
                <a:spcPct val="0"/>
              </a:spcAft>
              <a:buClrTx/>
              <a:buSzTx/>
              <a:tabLst/>
            </a:pPr>
            <a:r>
              <a:rPr kumimoji="0" lang="ar-SA" sz="2000" b="0" i="0" u="none" strike="noStrike" cap="none" normalizeH="0" baseline="0" dirty="0" smtClean="0">
                <a:ln>
                  <a:noFill/>
                </a:ln>
                <a:solidFill>
                  <a:srgbClr val="FF6600"/>
                </a:solidFill>
                <a:effectLst/>
                <a:latin typeface="Calibri" pitchFamily="34" charset="0"/>
                <a:ea typeface="Calibri" pitchFamily="34" charset="0"/>
                <a:cs typeface="PT Bold Heading" pitchFamily="2" charset="-78"/>
              </a:rPr>
              <a:t> الوهميه التي تكونت عبر المراحل </a:t>
            </a:r>
            <a:r>
              <a:rPr kumimoji="0" lang="ar-SA" sz="2000" b="0" i="0" u="none" strike="noStrike" cap="none" normalizeH="0" baseline="0" dirty="0" err="1" smtClean="0">
                <a:ln>
                  <a:noFill/>
                </a:ln>
                <a:solidFill>
                  <a:srgbClr val="FF6600"/>
                </a:solidFill>
                <a:effectLst/>
                <a:latin typeface="Calibri" pitchFamily="34" charset="0"/>
                <a:ea typeface="Calibri" pitchFamily="34" charset="0"/>
                <a:cs typeface="PT Bold Heading" pitchFamily="2" charset="-78"/>
              </a:rPr>
              <a:t>السابقه </a:t>
            </a:r>
            <a:r>
              <a:rPr kumimoji="0" lang="ar-SA" sz="2000" b="0" i="0" u="none" strike="noStrike" cap="none" normalizeH="0" baseline="0" dirty="0" smtClean="0">
                <a:ln>
                  <a:noFill/>
                </a:ln>
                <a:solidFill>
                  <a:srgbClr val="FF6600"/>
                </a:solidFill>
                <a:effectLst/>
                <a:latin typeface="Calibri" pitchFamily="34" charset="0"/>
                <a:ea typeface="Calibri" pitchFamily="34" charset="0"/>
                <a:cs typeface="PT Bold Heading" pitchFamily="2" charset="-78"/>
              </a:rPr>
              <a:t>, وتتضح</a:t>
            </a:r>
          </a:p>
          <a:p>
            <a:pPr marL="0" marR="0" lvl="0" indent="0" algn="r" defTabSz="914400" rtl="1" eaLnBrk="0" fontAlgn="base" latinLnBrk="0" hangingPunct="0">
              <a:lnSpc>
                <a:spcPct val="100000"/>
              </a:lnSpc>
              <a:spcBef>
                <a:spcPct val="0"/>
              </a:spcBef>
              <a:spcAft>
                <a:spcPct val="0"/>
              </a:spcAft>
              <a:buClrTx/>
              <a:buSzTx/>
              <a:tabLst/>
            </a:pPr>
            <a:r>
              <a:rPr kumimoji="0" lang="ar-SA" sz="2000" b="0" i="0" u="none" strike="noStrike" cap="none" normalizeH="0" baseline="0" dirty="0" smtClean="0">
                <a:ln>
                  <a:noFill/>
                </a:ln>
                <a:solidFill>
                  <a:srgbClr val="FF6600"/>
                </a:solidFill>
                <a:effectLst/>
                <a:latin typeface="Calibri" pitchFamily="34" charset="0"/>
                <a:ea typeface="Calibri" pitchFamily="34" charset="0"/>
                <a:cs typeface="PT Bold Heading" pitchFamily="2" charset="-78"/>
              </a:rPr>
              <a:t> بعض المواصفات المزاجيه له وتصبح أكثر تمايزا </a:t>
            </a:r>
          </a:p>
          <a:p>
            <a:pPr marL="0" marR="0" lvl="0" indent="0" algn="r" defTabSz="914400" rtl="1" eaLnBrk="0" fontAlgn="base" latinLnBrk="0" hangingPunct="0">
              <a:lnSpc>
                <a:spcPct val="100000"/>
              </a:lnSpc>
              <a:spcBef>
                <a:spcPct val="0"/>
              </a:spcBef>
              <a:spcAft>
                <a:spcPct val="0"/>
              </a:spcAft>
              <a:buClrTx/>
              <a:buSzTx/>
              <a:tabLst/>
            </a:pPr>
            <a:r>
              <a:rPr kumimoji="0" lang="ar-SA" sz="2000" b="0" i="0" u="none" strike="noStrike" cap="none" normalizeH="0" baseline="0" dirty="0" err="1" smtClean="0">
                <a:ln>
                  <a:noFill/>
                </a:ln>
                <a:solidFill>
                  <a:srgbClr val="FF6600"/>
                </a:solidFill>
                <a:effectLst/>
                <a:latin typeface="Calibri" pitchFamily="34" charset="0"/>
                <a:ea typeface="Calibri" pitchFamily="34" charset="0"/>
                <a:cs typeface="PT Bold Heading" pitchFamily="2" charset="-78"/>
              </a:rPr>
              <a:t>وتحديدا .</a:t>
            </a:r>
            <a:r>
              <a:rPr kumimoji="0" lang="ar-SA" sz="2000" b="0" i="0" u="none" strike="noStrike" cap="none" normalizeH="0" baseline="0" dirty="0" smtClean="0">
                <a:ln>
                  <a:noFill/>
                </a:ln>
                <a:solidFill>
                  <a:srgbClr val="FF6600"/>
                </a:solidFill>
                <a:effectLst/>
                <a:latin typeface="Calibri" pitchFamily="34" charset="0"/>
                <a:ea typeface="Calibri" pitchFamily="34" charset="0"/>
                <a:cs typeface="PT Bold Heading" pitchFamily="2" charset="-78"/>
              </a:rPr>
              <a:t> بعدها تصل انفعالات الراشد الى الثبات</a:t>
            </a:r>
          </a:p>
          <a:p>
            <a:pPr marL="0" marR="0" lvl="0" indent="0" algn="r" defTabSz="914400" rtl="1" eaLnBrk="0" fontAlgn="base" latinLnBrk="0" hangingPunct="0">
              <a:lnSpc>
                <a:spcPct val="100000"/>
              </a:lnSpc>
              <a:spcBef>
                <a:spcPct val="0"/>
              </a:spcBef>
              <a:spcAft>
                <a:spcPct val="0"/>
              </a:spcAft>
              <a:buClrTx/>
              <a:buSzTx/>
              <a:tabLst/>
            </a:pPr>
            <a:r>
              <a:rPr kumimoji="0" lang="ar-SA" sz="2000" b="0" i="0" u="none" strike="noStrike" cap="none" normalizeH="0" baseline="0" dirty="0" smtClean="0">
                <a:ln>
                  <a:noFill/>
                </a:ln>
                <a:solidFill>
                  <a:srgbClr val="FF6600"/>
                </a:solidFill>
                <a:effectLst/>
                <a:latin typeface="Calibri" pitchFamily="34" charset="0"/>
                <a:ea typeface="Calibri" pitchFamily="34" charset="0"/>
                <a:cs typeface="PT Bold Heading" pitchFamily="2" charset="-78"/>
              </a:rPr>
              <a:t> والاستقرار الانفعالي مع أنها أحيانا تتراوح بين الهدوء </a:t>
            </a:r>
          </a:p>
          <a:p>
            <a:pPr marL="0" marR="0" lvl="0" indent="0" algn="r" defTabSz="914400" rtl="1" eaLnBrk="0" fontAlgn="base" latinLnBrk="0" hangingPunct="0">
              <a:lnSpc>
                <a:spcPct val="100000"/>
              </a:lnSpc>
              <a:spcBef>
                <a:spcPct val="0"/>
              </a:spcBef>
              <a:spcAft>
                <a:spcPct val="0"/>
              </a:spcAft>
              <a:buClrTx/>
              <a:buSzTx/>
              <a:tabLst/>
            </a:pPr>
            <a:r>
              <a:rPr kumimoji="0" lang="ar-SA" sz="2000" b="0" i="0" u="none" strike="noStrike" cap="none" normalizeH="0" baseline="0" dirty="0" err="1" smtClean="0">
                <a:ln>
                  <a:noFill/>
                </a:ln>
                <a:solidFill>
                  <a:srgbClr val="FF6600"/>
                </a:solidFill>
                <a:effectLst/>
                <a:latin typeface="Calibri" pitchFamily="34" charset="0"/>
                <a:ea typeface="Calibri" pitchFamily="34" charset="0"/>
                <a:cs typeface="PT Bold Heading" pitchFamily="2" charset="-78"/>
              </a:rPr>
              <a:t>والثوره</a:t>
            </a:r>
            <a:r>
              <a:rPr kumimoji="0" lang="ar-SA" sz="2000" b="0" i="0" u="none" strike="noStrike" cap="none" normalizeH="0" baseline="0" dirty="0" smtClean="0">
                <a:ln>
                  <a:noFill/>
                </a:ln>
                <a:solidFill>
                  <a:srgbClr val="FF6600"/>
                </a:solidFill>
                <a:effectLst/>
                <a:latin typeface="Calibri" pitchFamily="34" charset="0"/>
                <a:ea typeface="Calibri" pitchFamily="34" charset="0"/>
                <a:cs typeface="PT Bold Heading" pitchFamily="2" charset="-78"/>
              </a:rPr>
              <a:t> وذلك حسب </a:t>
            </a:r>
            <a:r>
              <a:rPr kumimoji="0" lang="ar-SA" sz="2000" b="0" i="0" u="none" strike="noStrike" cap="none" normalizeH="0" baseline="0" dirty="0" err="1" smtClean="0">
                <a:ln>
                  <a:noFill/>
                </a:ln>
                <a:solidFill>
                  <a:srgbClr val="FF6600"/>
                </a:solidFill>
                <a:effectLst/>
                <a:latin typeface="Calibri" pitchFamily="34" charset="0"/>
                <a:ea typeface="Calibri" pitchFamily="34" charset="0"/>
                <a:cs typeface="PT Bold Heading" pitchFamily="2" charset="-78"/>
              </a:rPr>
              <a:t>الموقف </a:t>
            </a:r>
            <a:r>
              <a:rPr kumimoji="0" lang="ar-SA" sz="2000" b="0" i="0" u="none" strike="noStrike" cap="none" normalizeH="0" baseline="0" dirty="0" smtClean="0">
                <a:ln>
                  <a:noFill/>
                </a:ln>
                <a:solidFill>
                  <a:srgbClr val="FF6600"/>
                </a:solidFill>
                <a:effectLst/>
                <a:latin typeface="Calibri" pitchFamily="34" charset="0"/>
                <a:ea typeface="Calibri" pitchFamily="34" charset="0"/>
                <a:cs typeface="PT Bold Heading" pitchFamily="2" charset="-78"/>
              </a:rPr>
              <a:t>(</a:t>
            </a:r>
            <a:r>
              <a:rPr kumimoji="0" lang="ar-SA" sz="2000" b="0" i="0" u="none" strike="noStrike" cap="none" normalizeH="0" baseline="0" dirty="0" err="1" smtClean="0">
                <a:ln>
                  <a:noFill/>
                </a:ln>
                <a:solidFill>
                  <a:srgbClr val="FF6600"/>
                </a:solidFill>
                <a:effectLst/>
                <a:latin typeface="Calibri" pitchFamily="34" charset="0"/>
                <a:ea typeface="Calibri" pitchFamily="34" charset="0"/>
                <a:cs typeface="PT Bold Heading" pitchFamily="2" charset="-78"/>
              </a:rPr>
              <a:t>الهنداوي</a:t>
            </a:r>
            <a:r>
              <a:rPr kumimoji="0" lang="ar-SA" sz="2000" b="0" i="0" u="none" strike="noStrike" cap="none" normalizeH="0" baseline="0" dirty="0" smtClean="0">
                <a:ln>
                  <a:noFill/>
                </a:ln>
                <a:solidFill>
                  <a:srgbClr val="FF6600"/>
                </a:solidFill>
                <a:effectLst/>
                <a:latin typeface="Calibri" pitchFamily="34" charset="0"/>
                <a:ea typeface="Calibri" pitchFamily="34" charset="0"/>
                <a:cs typeface="PT Bold Heading" pitchFamily="2" charset="-78"/>
              </a:rPr>
              <a:t>,2001</a:t>
            </a:r>
            <a:r>
              <a:rPr kumimoji="0" lang="ar-SA" sz="2000" b="0" i="0" u="none" strike="noStrike" cap="none" normalizeH="0" baseline="0" dirty="0" err="1" smtClean="0">
                <a:ln>
                  <a:noFill/>
                </a:ln>
                <a:solidFill>
                  <a:srgbClr val="FF6600"/>
                </a:solidFill>
                <a:effectLst/>
                <a:latin typeface="Calibri" pitchFamily="34" charset="0"/>
                <a:ea typeface="Calibri" pitchFamily="34" charset="0"/>
                <a:cs typeface="PT Bold Heading" pitchFamily="2" charset="-78"/>
              </a:rPr>
              <a:t>)</a:t>
            </a:r>
            <a:endParaRPr kumimoji="0" lang="ar-SA" sz="3600" b="0" i="0" u="none" strike="noStrike" cap="none" normalizeH="0" baseline="0" dirty="0" smtClean="0">
              <a:ln>
                <a:noFill/>
              </a:ln>
              <a:solidFill>
                <a:srgbClr val="FF6600"/>
              </a:solidFill>
              <a:effectLst/>
              <a:latin typeface="Arial" pitchFamily="34" charset="0"/>
              <a:cs typeface="PT Bold Heading" pitchFamily="2" charset="-78"/>
            </a:endParaRPr>
          </a:p>
        </p:txBody>
      </p:sp>
      <p:pic>
        <p:nvPicPr>
          <p:cNvPr id="2050" name="Picture 2" descr="C:\Users\user\Desktop\teenager.jpg"/>
          <p:cNvPicPr>
            <a:picLocks noChangeAspect="1" noChangeArrowheads="1"/>
          </p:cNvPicPr>
          <p:nvPr/>
        </p:nvPicPr>
        <p:blipFill>
          <a:blip r:embed="rId4" cstate="print"/>
          <a:srcRect/>
          <a:stretch>
            <a:fillRect/>
          </a:stretch>
        </p:blipFill>
        <p:spPr bwMode="auto">
          <a:xfrm>
            <a:off x="0" y="4149080"/>
            <a:ext cx="3491880" cy="270892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9"/>
                                        </p:tgtEl>
                                        <p:attrNameLst>
                                          <p:attrName>style.visibility</p:attrName>
                                        </p:attrNameLst>
                                      </p:cBhvr>
                                      <p:to>
                                        <p:strVal val="visible"/>
                                      </p:to>
                                    </p:set>
                                    <p:animEffect transition="in" filter="fade">
                                      <p:cBhvr>
                                        <p:cTn id="12" dur="2000"/>
                                        <p:tgtEl>
                                          <p:spTgt spid="2049"/>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40D5ECE-8B49-45CD-BE81-EF81920D1969}" type="slidenum">
              <a:rPr lang="en-US" smtClean="0"/>
              <a:pPr/>
              <a:t>15</a:t>
            </a:fld>
            <a:endParaRPr lang="en-US" dirty="0"/>
          </a:p>
        </p:txBody>
      </p:sp>
      <p:sp>
        <p:nvSpPr>
          <p:cNvPr id="3" name="عنوان 2"/>
          <p:cNvSpPr>
            <a:spLocks noGrp="1"/>
          </p:cNvSpPr>
          <p:nvPr>
            <p:ph type="title"/>
          </p:nvPr>
        </p:nvSpPr>
        <p:spPr>
          <a:xfrm>
            <a:off x="251520" y="1988840"/>
            <a:ext cx="8686800" cy="1095600"/>
          </a:xfrm>
        </p:spPr>
        <p:txBody>
          <a:bodyPr>
            <a:noAutofit/>
          </a:bodyPr>
          <a:lstStyle/>
          <a:p>
            <a:r>
              <a:rPr lang="ar-SA" sz="4800"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PT Bold Heading" pitchFamily="2" charset="-78"/>
              </a:rPr>
              <a:t>العوامل المؤثرة في النمو الانفعالي: </a:t>
            </a:r>
            <a:r>
              <a:rPr lang="en-US" sz="4800"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PT Bold Heading" pitchFamily="2" charset="-78"/>
              </a:rPr>
              <a:t/>
            </a:r>
            <a:br>
              <a:rPr lang="en-US" sz="4800"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PT Bold Heading" pitchFamily="2" charset="-78"/>
              </a:rPr>
            </a:br>
            <a:endParaRPr lang="ar-SA" sz="4800"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PT Bold Heading" pitchFamily="2" charset="-78"/>
            </a:endParaRPr>
          </a:p>
        </p:txBody>
      </p:sp>
      <p:sp>
        <p:nvSpPr>
          <p:cNvPr id="4" name="عنصر نائب للنص 3"/>
          <p:cNvSpPr>
            <a:spLocks noGrp="1"/>
          </p:cNvSpPr>
          <p:nvPr>
            <p:ph type="body" idx="1"/>
          </p:nvPr>
        </p:nvSpPr>
        <p:spPr/>
        <p:txBody>
          <a:bodyPr/>
          <a:lstStyle/>
          <a:p>
            <a:endParaRPr lang="ar-SA"/>
          </a:p>
        </p:txBody>
      </p:sp>
      <p:sp>
        <p:nvSpPr>
          <p:cNvPr id="61441" name="Rectangle 1"/>
          <p:cNvSpPr>
            <a:spLocks noChangeArrowheads="1"/>
          </p:cNvSpPr>
          <p:nvPr/>
        </p:nvSpPr>
        <p:spPr bwMode="auto">
          <a:xfrm>
            <a:off x="2987824" y="3068960"/>
            <a:ext cx="588815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rtl="1" fontAlgn="base">
              <a:spcBef>
                <a:spcPct val="0"/>
              </a:spcBef>
              <a:spcAft>
                <a:spcPct val="0"/>
              </a:spcAft>
              <a:buFontTx/>
              <a:buNone/>
            </a:pPr>
            <a:r>
              <a:rPr lang="ar-SA" sz="4000" b="1" spc="-150" dirty="0" smtClean="0">
                <a:ln>
                  <a:gradFill>
                    <a:gsLst>
                      <a:gs pos="0">
                        <a:schemeClr val="bg1"/>
                      </a:gs>
                      <a:gs pos="50000">
                        <a:schemeClr val="bg1">
                          <a:lumMod val="75000"/>
                        </a:schemeClr>
                      </a:gs>
                    </a:gsLst>
                    <a:lin ang="5400000" scaled="0"/>
                  </a:gradFill>
                </a:ln>
                <a:solidFill>
                  <a:srgbClr val="002060"/>
                </a:solidFill>
                <a:effectLst>
                  <a:outerShdw blurRad="38100" algn="ctr" rotWithShape="0">
                    <a:prstClr val="black">
                      <a:alpha val="25000"/>
                    </a:prstClr>
                  </a:outerShdw>
                  <a:reflection blurRad="6350" stA="60000" endA="900" endPos="58000" dir="5400000" sy="-100000" algn="bl" rotWithShape="0"/>
                </a:effectLst>
                <a:cs typeface="PT Bold Heading" pitchFamily="2" charset="-78"/>
              </a:rPr>
              <a:t>أولا:دور النضج في النمو </a:t>
            </a:r>
            <a:r>
              <a:rPr lang="ar-SA" sz="4000" b="1" spc="-150" dirty="0" err="1" smtClean="0">
                <a:ln>
                  <a:gradFill>
                    <a:gsLst>
                      <a:gs pos="0">
                        <a:schemeClr val="bg1"/>
                      </a:gs>
                      <a:gs pos="50000">
                        <a:schemeClr val="bg1">
                          <a:lumMod val="75000"/>
                        </a:schemeClr>
                      </a:gs>
                    </a:gsLst>
                    <a:lin ang="5400000" scaled="0"/>
                  </a:gradFill>
                </a:ln>
                <a:solidFill>
                  <a:srgbClr val="002060"/>
                </a:solidFill>
                <a:effectLst>
                  <a:outerShdw blurRad="38100" algn="ctr" rotWithShape="0">
                    <a:prstClr val="black">
                      <a:alpha val="25000"/>
                    </a:prstClr>
                  </a:outerShdw>
                  <a:reflection blurRad="6350" stA="60000" endA="900" endPos="58000" dir="5400000" sy="-100000" algn="bl" rotWithShape="0"/>
                </a:effectLst>
                <a:cs typeface="PT Bold Heading" pitchFamily="2" charset="-78"/>
              </a:rPr>
              <a:t>الانفعالي :</a:t>
            </a:r>
            <a:endParaRPr lang="ar-SA" sz="4000" b="1" spc="-150" dirty="0" smtClean="0">
              <a:ln>
                <a:gradFill>
                  <a:gsLst>
                    <a:gs pos="0">
                      <a:schemeClr val="bg1"/>
                    </a:gs>
                    <a:gs pos="50000">
                      <a:schemeClr val="bg1">
                        <a:lumMod val="75000"/>
                      </a:schemeClr>
                    </a:gs>
                  </a:gsLst>
                  <a:lin ang="5400000" scaled="0"/>
                </a:gradFill>
              </a:ln>
              <a:solidFill>
                <a:srgbClr val="002060"/>
              </a:solidFill>
              <a:effectLst>
                <a:outerShdw blurRad="38100" algn="ctr" rotWithShape="0">
                  <a:prstClr val="black">
                    <a:alpha val="25000"/>
                  </a:prstClr>
                </a:outerShdw>
                <a:reflection blurRad="6350" stA="60000" endA="900" endPos="58000" dir="5400000" sy="-100000" algn="bl" rotWithShape="0"/>
              </a:effectLst>
              <a:cs typeface="PT Bold Heading" pitchFamily="2" charset="-78"/>
            </a:endParaRPr>
          </a:p>
        </p:txBody>
      </p:sp>
      <p:sp>
        <p:nvSpPr>
          <p:cNvPr id="6" name="مستطيل 5"/>
          <p:cNvSpPr/>
          <p:nvPr/>
        </p:nvSpPr>
        <p:spPr>
          <a:xfrm>
            <a:off x="755576" y="4221088"/>
            <a:ext cx="7991872" cy="1815882"/>
          </a:xfrm>
          <a:prstGeom prst="rect">
            <a:avLst/>
          </a:prstGeom>
        </p:spPr>
        <p:txBody>
          <a:bodyPr wrap="square">
            <a:spAutoFit/>
          </a:bodyPr>
          <a:lstStyle/>
          <a:p>
            <a:pPr algn="r"/>
            <a:r>
              <a:rPr lang="ar-SA" sz="2800" b="1" dirty="0" smtClean="0">
                <a:ln w="1905"/>
                <a:solidFill>
                  <a:srgbClr val="FF3300"/>
                </a:solidFill>
                <a:effectLst>
                  <a:innerShdw blurRad="69850" dist="43180" dir="5400000">
                    <a:srgbClr val="000000">
                      <a:alpha val="65000"/>
                    </a:srgbClr>
                  </a:innerShdw>
                </a:effectLst>
              </a:rPr>
              <a:t>يشير مفهوم النضج الى جميع التغيرات الحسيه </a:t>
            </a:r>
            <a:r>
              <a:rPr lang="ar-SA" sz="2800" b="1" dirty="0" err="1" smtClean="0">
                <a:ln w="1905"/>
                <a:solidFill>
                  <a:srgbClr val="FF3300"/>
                </a:solidFill>
                <a:effectLst>
                  <a:innerShdw blurRad="69850" dist="43180" dir="5400000">
                    <a:srgbClr val="000000">
                      <a:alpha val="65000"/>
                    </a:srgbClr>
                  </a:innerShdw>
                </a:effectLst>
              </a:rPr>
              <a:t>والجسميه</a:t>
            </a:r>
            <a:r>
              <a:rPr lang="ar-SA" sz="2800" b="1" dirty="0" smtClean="0">
                <a:ln w="1905"/>
                <a:solidFill>
                  <a:srgbClr val="FF3300"/>
                </a:solidFill>
                <a:effectLst>
                  <a:innerShdw blurRad="69850" dist="43180" dir="5400000">
                    <a:srgbClr val="000000">
                      <a:alpha val="65000"/>
                    </a:srgbClr>
                  </a:innerShdw>
                </a:effectLst>
              </a:rPr>
              <a:t> </a:t>
            </a:r>
            <a:r>
              <a:rPr lang="ar-SA" sz="2800" b="1" dirty="0" err="1" smtClean="0">
                <a:ln w="1905"/>
                <a:solidFill>
                  <a:srgbClr val="FF3300"/>
                </a:solidFill>
                <a:effectLst>
                  <a:innerShdw blurRad="69850" dist="43180" dir="5400000">
                    <a:srgbClr val="000000">
                      <a:alpha val="65000"/>
                    </a:srgbClr>
                  </a:innerShdw>
                </a:effectLst>
              </a:rPr>
              <a:t>والعصبيه</a:t>
            </a:r>
            <a:r>
              <a:rPr lang="ar-SA" sz="2800" b="1" dirty="0" smtClean="0">
                <a:ln w="1905"/>
                <a:solidFill>
                  <a:srgbClr val="FF3300"/>
                </a:solidFill>
                <a:effectLst>
                  <a:innerShdw blurRad="69850" dist="43180" dir="5400000">
                    <a:srgbClr val="000000">
                      <a:alpha val="65000"/>
                    </a:srgbClr>
                  </a:innerShdw>
                </a:effectLst>
              </a:rPr>
              <a:t> , التي تطرأ لدى الانسان </a:t>
            </a:r>
            <a:r>
              <a:rPr lang="ar-SA" sz="2800" b="1" dirty="0" err="1" smtClean="0">
                <a:ln w="1905"/>
                <a:solidFill>
                  <a:srgbClr val="FF3300"/>
                </a:solidFill>
                <a:effectLst>
                  <a:innerShdw blurRad="69850" dist="43180" dir="5400000">
                    <a:srgbClr val="000000">
                      <a:alpha val="65000"/>
                    </a:srgbClr>
                  </a:innerShdw>
                </a:effectLst>
              </a:rPr>
              <a:t>والمحكومه</a:t>
            </a:r>
            <a:r>
              <a:rPr lang="ar-SA" sz="2800" b="1" dirty="0" smtClean="0">
                <a:ln w="1905"/>
                <a:solidFill>
                  <a:srgbClr val="FF3300"/>
                </a:solidFill>
                <a:effectLst>
                  <a:innerShdw blurRad="69850" dist="43180" dir="5400000">
                    <a:srgbClr val="000000">
                      <a:alpha val="65000"/>
                    </a:srgbClr>
                  </a:innerShdw>
                </a:effectLst>
              </a:rPr>
              <a:t> بالمخطط </a:t>
            </a:r>
            <a:r>
              <a:rPr lang="ar-SA" sz="2800" b="1" dirty="0" err="1" smtClean="0">
                <a:ln w="1905"/>
                <a:solidFill>
                  <a:srgbClr val="FF3300"/>
                </a:solidFill>
                <a:effectLst>
                  <a:innerShdw blurRad="69850" dist="43180" dir="5400000">
                    <a:srgbClr val="000000">
                      <a:alpha val="65000"/>
                    </a:srgbClr>
                  </a:innerShdw>
                </a:effectLst>
              </a:rPr>
              <a:t>الجيني </a:t>
            </a:r>
            <a:r>
              <a:rPr lang="ar-SA" sz="2800" b="1" dirty="0" smtClean="0">
                <a:ln w="1905"/>
                <a:solidFill>
                  <a:srgbClr val="FF3300"/>
                </a:solidFill>
                <a:effectLst>
                  <a:innerShdw blurRad="69850" dist="43180" dir="5400000">
                    <a:srgbClr val="000000">
                      <a:alpha val="65000"/>
                    </a:srgbClr>
                  </a:innerShdw>
                </a:effectLst>
              </a:rPr>
              <a:t>(الشفرة </a:t>
            </a:r>
            <a:r>
              <a:rPr lang="ar-SA" sz="2800" b="1" dirty="0" err="1" smtClean="0">
                <a:ln w="1905"/>
                <a:solidFill>
                  <a:srgbClr val="FF3300"/>
                </a:solidFill>
                <a:effectLst>
                  <a:innerShdw blurRad="69850" dist="43180" dir="5400000">
                    <a:srgbClr val="000000">
                      <a:alpha val="65000"/>
                    </a:srgbClr>
                  </a:innerShdw>
                </a:effectLst>
              </a:rPr>
              <a:t>الوراثيه</a:t>
            </a:r>
            <a:r>
              <a:rPr lang="ar-SA" sz="2800" b="1" dirty="0" smtClean="0">
                <a:ln w="1905"/>
                <a:solidFill>
                  <a:srgbClr val="FF3300"/>
                </a:solidFill>
                <a:effectLst>
                  <a:innerShdw blurRad="69850" dist="43180" dir="5400000">
                    <a:srgbClr val="000000">
                      <a:alpha val="65000"/>
                    </a:srgbClr>
                  </a:innerShdw>
                </a:effectLst>
              </a:rPr>
              <a:t>) حيث أن مثل هذه التغيرات تسهم في حدوث النضج لدى الفرد في العديد من الجوانب العقليه والحركية </a:t>
            </a:r>
            <a:r>
              <a:rPr lang="ar-SA" sz="2800" b="1" dirty="0" err="1" smtClean="0">
                <a:ln w="1905"/>
                <a:solidFill>
                  <a:srgbClr val="FF3300"/>
                </a:solidFill>
                <a:effectLst>
                  <a:innerShdw blurRad="69850" dist="43180" dir="5400000">
                    <a:srgbClr val="000000">
                      <a:alpha val="65000"/>
                    </a:srgbClr>
                  </a:innerShdw>
                </a:effectLst>
              </a:rPr>
              <a:t>وغيرها..</a:t>
            </a:r>
            <a:r>
              <a:rPr lang="ar-SA" sz="2800" b="1" dirty="0" smtClean="0">
                <a:ln w="1905"/>
                <a:solidFill>
                  <a:srgbClr val="FF3300"/>
                </a:solidFill>
                <a:effectLst>
                  <a:innerShdw blurRad="69850" dist="43180" dir="5400000">
                    <a:srgbClr val="000000">
                      <a:alpha val="65000"/>
                    </a:srgbClr>
                  </a:innerShdw>
                </a:effectLst>
              </a:rPr>
              <a:t>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61441"/>
                                        </p:tgtEl>
                                        <p:attrNameLst>
                                          <p:attrName>style.visibility</p:attrName>
                                        </p:attrNameLst>
                                      </p:cBhvr>
                                      <p:to>
                                        <p:strVal val="visible"/>
                                      </p:to>
                                    </p:set>
                                    <p:animEffect transition="in" filter="fade">
                                      <p:cBhvr>
                                        <p:cTn id="12" dur="1000"/>
                                        <p:tgtEl>
                                          <p:spTgt spid="61441"/>
                                        </p:tgtEl>
                                      </p:cBhvr>
                                    </p:animEffect>
                                    <p:anim calcmode="lin" valueType="num">
                                      <p:cBhvr>
                                        <p:cTn id="13" dur="1000" fill="hold"/>
                                        <p:tgtEl>
                                          <p:spTgt spid="61441"/>
                                        </p:tgtEl>
                                        <p:attrNameLst>
                                          <p:attrName>ppt_x</p:attrName>
                                        </p:attrNameLst>
                                      </p:cBhvr>
                                      <p:tavLst>
                                        <p:tav tm="0">
                                          <p:val>
                                            <p:strVal val="#ppt_x"/>
                                          </p:val>
                                        </p:tav>
                                        <p:tav tm="100000">
                                          <p:val>
                                            <p:strVal val="#ppt_x"/>
                                          </p:val>
                                        </p:tav>
                                      </p:tavLst>
                                    </p:anim>
                                    <p:anim calcmode="lin" valueType="num">
                                      <p:cBhvr>
                                        <p:cTn id="14" dur="900" decel="100000" fill="hold"/>
                                        <p:tgtEl>
                                          <p:spTgt spid="6144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144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1441"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40D5ECE-8B49-45CD-BE81-EF81920D1969}" type="slidenum">
              <a:rPr lang="en-US" smtClean="0"/>
              <a:pPr/>
              <a:t>16</a:t>
            </a:fld>
            <a:endParaRPr lang="en-US" dirty="0"/>
          </a:p>
        </p:txBody>
      </p:sp>
      <p:sp>
        <p:nvSpPr>
          <p:cNvPr id="3" name="عنوان 2"/>
          <p:cNvSpPr>
            <a:spLocks noGrp="1"/>
          </p:cNvSpPr>
          <p:nvPr>
            <p:ph type="title"/>
          </p:nvPr>
        </p:nvSpPr>
        <p:spPr/>
        <p:txBody>
          <a:bodyPr/>
          <a:lstStyle/>
          <a:p>
            <a:endParaRPr lang="ar-SA"/>
          </a:p>
        </p:txBody>
      </p:sp>
      <p:sp>
        <p:nvSpPr>
          <p:cNvPr id="62465" name="Rectangle 1"/>
          <p:cNvSpPr>
            <a:spLocks noChangeArrowheads="1"/>
          </p:cNvSpPr>
          <p:nvPr/>
        </p:nvSpPr>
        <p:spPr bwMode="auto">
          <a:xfrm>
            <a:off x="395536" y="1053023"/>
            <a:ext cx="849694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eaLnBrk="1" fontAlgn="base" hangingPunct="1">
              <a:spcBef>
                <a:spcPct val="0"/>
              </a:spcBef>
              <a:spcAft>
                <a:spcPct val="0"/>
              </a:spcAft>
              <a:buBlip>
                <a:blip r:embed="rId3"/>
              </a:buBlip>
            </a:pPr>
            <a:r>
              <a:rPr lang="ar-SA" sz="1600" b="1" dirty="0" smtClean="0">
                <a:solidFill>
                  <a:srgbClr val="C00000"/>
                </a:solidFill>
                <a:latin typeface="Tahoma" pitchFamily="34" charset="0"/>
                <a:ea typeface="Tahoma" pitchFamily="34" charset="0"/>
                <a:cs typeface="Tahoma" pitchFamily="34" charset="0"/>
              </a:rPr>
              <a:t>على سبيل </a:t>
            </a:r>
            <a:r>
              <a:rPr lang="ar-SA" sz="1600" b="1" dirty="0" err="1" smtClean="0">
                <a:solidFill>
                  <a:srgbClr val="C00000"/>
                </a:solidFill>
                <a:latin typeface="Tahoma" pitchFamily="34" charset="0"/>
                <a:ea typeface="Tahoma" pitchFamily="34" charset="0"/>
                <a:cs typeface="Tahoma" pitchFamily="34" charset="0"/>
              </a:rPr>
              <a:t>المثال </a:t>
            </a:r>
            <a:r>
              <a:rPr lang="ar-SA" sz="1600" b="1" dirty="0" smtClean="0">
                <a:solidFill>
                  <a:srgbClr val="C00000"/>
                </a:solidFill>
                <a:latin typeface="Tahoma" pitchFamily="34" charset="0"/>
                <a:ea typeface="Tahoma" pitchFamily="34" charset="0"/>
                <a:cs typeface="Tahoma" pitchFamily="34" charset="0"/>
              </a:rPr>
              <a:t>, يؤثر النمو العقلي في الاستجابات </a:t>
            </a:r>
            <a:r>
              <a:rPr lang="ar-SA" sz="1600" b="1" dirty="0" err="1" smtClean="0">
                <a:solidFill>
                  <a:srgbClr val="C00000"/>
                </a:solidFill>
                <a:latin typeface="Tahoma" pitchFamily="34" charset="0"/>
                <a:ea typeface="Tahoma" pitchFamily="34" charset="0"/>
                <a:cs typeface="Tahoma" pitchFamily="34" charset="0"/>
              </a:rPr>
              <a:t>الانفعاليه</a:t>
            </a:r>
            <a:r>
              <a:rPr lang="ar-SA" sz="1600" b="1" dirty="0" smtClean="0">
                <a:solidFill>
                  <a:srgbClr val="C00000"/>
                </a:solidFill>
                <a:latin typeface="Tahoma" pitchFamily="34" charset="0"/>
                <a:ea typeface="Tahoma" pitchFamily="34" charset="0"/>
                <a:cs typeface="Tahoma" pitchFamily="34" charset="0"/>
              </a:rPr>
              <a:t> فهو يؤدي الى زيادة قدرة الفرد على ادراك المعاني التي لم يكن يدركها عبر مراحل سابقه مما يؤدي الى تطور القدرة على ضبط انفعالاته وأساليب التعبير </a:t>
            </a:r>
            <a:r>
              <a:rPr lang="ar-SA" sz="1600" b="1" dirty="0" err="1" smtClean="0">
                <a:solidFill>
                  <a:srgbClr val="C00000"/>
                </a:solidFill>
                <a:latin typeface="Tahoma" pitchFamily="34" charset="0"/>
                <a:ea typeface="Tahoma" pitchFamily="34" charset="0"/>
                <a:cs typeface="Tahoma" pitchFamily="34" charset="0"/>
              </a:rPr>
              <a:t>عنها .</a:t>
            </a:r>
            <a:r>
              <a:rPr lang="ar-SA" sz="1600" b="1" dirty="0" smtClean="0">
                <a:solidFill>
                  <a:srgbClr val="C00000"/>
                </a:solidFill>
                <a:latin typeface="Tahoma" pitchFamily="34" charset="0"/>
                <a:ea typeface="Tahoma" pitchFamily="34" charset="0"/>
                <a:cs typeface="Tahoma" pitchFamily="34" charset="0"/>
              </a:rPr>
              <a:t> كما أن الغدد الصماء خاصة الغده </a:t>
            </a:r>
            <a:r>
              <a:rPr lang="ar-SA" sz="1600" b="1" dirty="0" err="1" smtClean="0">
                <a:solidFill>
                  <a:srgbClr val="C00000"/>
                </a:solidFill>
                <a:latin typeface="Tahoma" pitchFamily="34" charset="0"/>
                <a:ea typeface="Tahoma" pitchFamily="34" charset="0"/>
                <a:cs typeface="Tahoma" pitchFamily="34" charset="0"/>
              </a:rPr>
              <a:t>الكظريه</a:t>
            </a:r>
            <a:r>
              <a:rPr lang="ar-SA" sz="1600" b="1" dirty="0" smtClean="0">
                <a:solidFill>
                  <a:srgbClr val="C00000"/>
                </a:solidFill>
                <a:latin typeface="Tahoma" pitchFamily="34" charset="0"/>
                <a:ea typeface="Tahoma" pitchFamily="34" charset="0"/>
                <a:cs typeface="Tahoma" pitchFamily="34" charset="0"/>
              </a:rPr>
              <a:t> لها دور مهم في نمو السلوك </a:t>
            </a:r>
            <a:r>
              <a:rPr lang="ar-SA" sz="1600" b="1" dirty="0" err="1" smtClean="0">
                <a:solidFill>
                  <a:srgbClr val="C00000"/>
                </a:solidFill>
                <a:latin typeface="Tahoma" pitchFamily="34" charset="0"/>
                <a:ea typeface="Tahoma" pitchFamily="34" charset="0"/>
                <a:cs typeface="Tahoma" pitchFamily="34" charset="0"/>
              </a:rPr>
              <a:t>الانفعالي .</a:t>
            </a:r>
            <a:endParaRPr lang="ar-SA" sz="1600" b="1" dirty="0" smtClean="0">
              <a:solidFill>
                <a:srgbClr val="C00000"/>
              </a:solidFill>
              <a:latin typeface="Tahoma" pitchFamily="34" charset="0"/>
              <a:ea typeface="Tahoma" pitchFamily="34" charset="0"/>
              <a:cs typeface="Tahoma" pitchFamily="34" charset="0"/>
            </a:endParaRPr>
          </a:p>
          <a:p>
            <a:pPr algn="r" rtl="1" eaLnBrk="1" fontAlgn="base" hangingPunct="1">
              <a:spcBef>
                <a:spcPct val="0"/>
              </a:spcBef>
              <a:spcAft>
                <a:spcPct val="0"/>
              </a:spcAft>
            </a:pPr>
            <a:endParaRPr lang="en-US" sz="1600" b="1" dirty="0" smtClean="0">
              <a:solidFill>
                <a:srgbClr val="C00000"/>
              </a:solidFill>
              <a:latin typeface="Tahoma" pitchFamily="34" charset="0"/>
              <a:ea typeface="Tahoma" pitchFamily="34" charset="0"/>
              <a:cs typeface="Tahoma" pitchFamily="34" charset="0"/>
            </a:endParaRPr>
          </a:p>
          <a:p>
            <a:pPr algn="r" rtl="1" eaLnBrk="0" fontAlgn="base" hangingPunct="0">
              <a:spcBef>
                <a:spcPct val="0"/>
              </a:spcBef>
              <a:spcAft>
                <a:spcPct val="0"/>
              </a:spcAft>
              <a:buBlip>
                <a:blip r:embed="rId3"/>
              </a:buBlip>
            </a:pPr>
            <a:r>
              <a:rPr lang="ar-SA" sz="1600" b="1" dirty="0" smtClean="0">
                <a:solidFill>
                  <a:srgbClr val="FF0000"/>
                </a:solidFill>
                <a:latin typeface="Tahoma" pitchFamily="34" charset="0"/>
                <a:ea typeface="Tahoma" pitchFamily="34" charset="0"/>
                <a:cs typeface="Tahoma" pitchFamily="34" charset="0"/>
              </a:rPr>
              <a:t>فقد أثبتت أبحاث </a:t>
            </a:r>
            <a:r>
              <a:rPr lang="ar-SA" sz="1600" b="1" dirty="0" err="1" smtClean="0">
                <a:solidFill>
                  <a:srgbClr val="FF0000"/>
                </a:solidFill>
                <a:latin typeface="Tahoma" pitchFamily="34" charset="0"/>
                <a:ea typeface="Tahoma" pitchFamily="34" charset="0"/>
                <a:cs typeface="Tahoma" pitchFamily="34" charset="0"/>
              </a:rPr>
              <a:t>جودانف</a:t>
            </a:r>
            <a:r>
              <a:rPr lang="ar-SA" sz="1600" b="1" dirty="0" smtClean="0">
                <a:solidFill>
                  <a:srgbClr val="FF0000"/>
                </a:solidFill>
                <a:latin typeface="Tahoma" pitchFamily="34" charset="0"/>
                <a:ea typeface="Tahoma" pitchFamily="34" charset="0"/>
                <a:cs typeface="Tahoma" pitchFamily="34" charset="0"/>
              </a:rPr>
              <a:t> </a:t>
            </a:r>
            <a:r>
              <a:rPr lang="en-US" sz="1600" b="1" dirty="0" err="1" smtClean="0">
                <a:solidFill>
                  <a:srgbClr val="FF0000"/>
                </a:solidFill>
                <a:latin typeface="Tahoma" pitchFamily="34" charset="0"/>
                <a:ea typeface="Tahoma" pitchFamily="34" charset="0"/>
                <a:cs typeface="Tahoma" pitchFamily="34" charset="0"/>
              </a:rPr>
              <a:t>goodenough</a:t>
            </a:r>
            <a:r>
              <a:rPr lang="ar-SA" sz="1600" b="1" dirty="0" smtClean="0">
                <a:solidFill>
                  <a:srgbClr val="FF0000"/>
                </a:solidFill>
                <a:latin typeface="Tahoma" pitchFamily="34" charset="0"/>
                <a:ea typeface="Tahoma" pitchFamily="34" charset="0"/>
                <a:cs typeface="Tahoma" pitchFamily="34" charset="0"/>
              </a:rPr>
              <a:t> ان اغلب مظاهر الانفعال ترجع في صورها الأولى الى مستويات النضج </a:t>
            </a:r>
            <a:r>
              <a:rPr lang="ar-SA" sz="1600" b="1" dirty="0" err="1" smtClean="0">
                <a:solidFill>
                  <a:srgbClr val="FF0000"/>
                </a:solidFill>
                <a:latin typeface="Tahoma" pitchFamily="34" charset="0"/>
                <a:ea typeface="Tahoma" pitchFamily="34" charset="0"/>
                <a:cs typeface="Tahoma" pitchFamily="34" charset="0"/>
              </a:rPr>
              <a:t>المختلفه</a:t>
            </a:r>
            <a:r>
              <a:rPr lang="ar-SA" sz="1600" b="1" dirty="0" smtClean="0">
                <a:solidFill>
                  <a:srgbClr val="FF0000"/>
                </a:solidFill>
                <a:latin typeface="Tahoma" pitchFamily="34" charset="0"/>
                <a:ea typeface="Tahoma" pitchFamily="34" charset="0"/>
                <a:cs typeface="Tahoma" pitchFamily="34" charset="0"/>
              </a:rPr>
              <a:t> عند </a:t>
            </a:r>
            <a:r>
              <a:rPr lang="ar-SA" sz="1600" b="1" dirty="0" err="1" smtClean="0">
                <a:solidFill>
                  <a:srgbClr val="FF0000"/>
                </a:solidFill>
                <a:latin typeface="Tahoma" pitchFamily="34" charset="0"/>
                <a:ea typeface="Tahoma" pitchFamily="34" charset="0"/>
                <a:cs typeface="Tahoma" pitchFamily="34" charset="0"/>
              </a:rPr>
              <a:t>الفرد </a:t>
            </a:r>
            <a:r>
              <a:rPr lang="ar-SA" sz="1600" b="1" dirty="0" smtClean="0">
                <a:solidFill>
                  <a:srgbClr val="FF0000"/>
                </a:solidFill>
                <a:latin typeface="Tahoma" pitchFamily="34" charset="0"/>
                <a:ea typeface="Tahoma" pitchFamily="34" charset="0"/>
                <a:cs typeface="Tahoma" pitchFamily="34" charset="0"/>
              </a:rPr>
              <a:t>, </a:t>
            </a:r>
            <a:r>
              <a:rPr lang="ar-SA" sz="1600" b="1" dirty="0" err="1" smtClean="0">
                <a:solidFill>
                  <a:srgbClr val="FF0000"/>
                </a:solidFill>
                <a:latin typeface="Tahoma" pitchFamily="34" charset="0"/>
                <a:ea typeface="Tahoma" pitchFamily="34" charset="0"/>
                <a:cs typeface="Tahoma" pitchFamily="34" charset="0"/>
              </a:rPr>
              <a:t>ولاتتأثر</a:t>
            </a:r>
            <a:r>
              <a:rPr lang="ar-SA" sz="1600" b="1" dirty="0" smtClean="0">
                <a:solidFill>
                  <a:srgbClr val="FF0000"/>
                </a:solidFill>
                <a:latin typeface="Tahoma" pitchFamily="34" charset="0"/>
                <a:ea typeface="Tahoma" pitchFamily="34" charset="0"/>
                <a:cs typeface="Tahoma" pitchFamily="34" charset="0"/>
              </a:rPr>
              <a:t> في </a:t>
            </a:r>
            <a:r>
              <a:rPr lang="ar-SA" sz="1600" b="1" dirty="0" err="1" smtClean="0">
                <a:solidFill>
                  <a:srgbClr val="FF0000"/>
                </a:solidFill>
                <a:latin typeface="Tahoma" pitchFamily="34" charset="0"/>
                <a:ea typeface="Tahoma" pitchFamily="34" charset="0"/>
                <a:cs typeface="Tahoma" pitchFamily="34" charset="0"/>
              </a:rPr>
              <a:t>التدريب .</a:t>
            </a:r>
            <a:endParaRPr lang="ar-SA" sz="1600" b="1" dirty="0" smtClean="0">
              <a:solidFill>
                <a:srgbClr val="FF0000"/>
              </a:solidFill>
              <a:latin typeface="Tahoma" pitchFamily="34" charset="0"/>
              <a:ea typeface="Tahoma" pitchFamily="34" charset="0"/>
              <a:cs typeface="Tahoma" pitchFamily="34" charset="0"/>
            </a:endParaRPr>
          </a:p>
          <a:p>
            <a:pPr algn="r" rtl="1" eaLnBrk="0" fontAlgn="base" hangingPunct="0">
              <a:spcBef>
                <a:spcPct val="0"/>
              </a:spcBef>
              <a:spcAft>
                <a:spcPct val="0"/>
              </a:spcAft>
            </a:pPr>
            <a:endParaRPr lang="en-US" sz="1600" b="1" dirty="0" smtClean="0">
              <a:solidFill>
                <a:srgbClr val="C00000"/>
              </a:solidFill>
              <a:latin typeface="Tahoma" pitchFamily="34" charset="0"/>
              <a:ea typeface="Tahoma" pitchFamily="34" charset="0"/>
              <a:cs typeface="Tahoma" pitchFamily="34" charset="0"/>
            </a:endParaRPr>
          </a:p>
          <a:p>
            <a:pPr algn="r" rtl="1" eaLnBrk="0" fontAlgn="base" hangingPunct="0">
              <a:spcBef>
                <a:spcPct val="0"/>
              </a:spcBef>
              <a:spcAft>
                <a:spcPct val="0"/>
              </a:spcAft>
              <a:buBlip>
                <a:blip r:embed="rId3"/>
              </a:buBlip>
            </a:pPr>
            <a:r>
              <a:rPr lang="ar-SA" sz="1600" b="1" dirty="0" err="1" smtClean="0">
                <a:solidFill>
                  <a:srgbClr val="FF6600"/>
                </a:solidFill>
                <a:latin typeface="Tahoma" pitchFamily="34" charset="0"/>
                <a:ea typeface="Tahoma" pitchFamily="34" charset="0"/>
                <a:cs typeface="Tahoma" pitchFamily="34" charset="0"/>
              </a:rPr>
              <a:t>وننلخص</a:t>
            </a:r>
            <a:r>
              <a:rPr lang="ar-SA" sz="1600" b="1" dirty="0" smtClean="0">
                <a:solidFill>
                  <a:srgbClr val="FF6600"/>
                </a:solidFill>
                <a:latin typeface="Tahoma" pitchFamily="34" charset="0"/>
                <a:ea typeface="Tahoma" pitchFamily="34" charset="0"/>
                <a:cs typeface="Tahoma" pitchFamily="34" charset="0"/>
              </a:rPr>
              <a:t> هذه النتائج من دراسة المظاهر </a:t>
            </a:r>
            <a:r>
              <a:rPr lang="ar-SA" sz="1600" b="1" dirty="0" err="1" smtClean="0">
                <a:solidFill>
                  <a:srgbClr val="FF6600"/>
                </a:solidFill>
                <a:latin typeface="Tahoma" pitchFamily="34" charset="0"/>
                <a:ea typeface="Tahoma" pitchFamily="34" charset="0"/>
                <a:cs typeface="Tahoma" pitchFamily="34" charset="0"/>
              </a:rPr>
              <a:t>الانفعاليه</a:t>
            </a:r>
            <a:r>
              <a:rPr lang="ar-SA" sz="1600" b="1" dirty="0" smtClean="0">
                <a:solidFill>
                  <a:srgbClr val="FF6600"/>
                </a:solidFill>
                <a:latin typeface="Tahoma" pitchFamily="34" charset="0"/>
                <a:ea typeface="Tahoma" pitchFamily="34" charset="0"/>
                <a:cs typeface="Tahoma" pitchFamily="34" charset="0"/>
              </a:rPr>
              <a:t> التي تمت ملاحظتها على وجه طفلة ولدت صماء </a:t>
            </a:r>
            <a:r>
              <a:rPr lang="ar-SA" sz="1600" b="1" dirty="0" err="1" smtClean="0">
                <a:solidFill>
                  <a:srgbClr val="FF6600"/>
                </a:solidFill>
                <a:latin typeface="Tahoma" pitchFamily="34" charset="0"/>
                <a:ea typeface="Tahoma" pitchFamily="34" charset="0"/>
                <a:cs typeface="Tahoma" pitchFamily="34" charset="0"/>
              </a:rPr>
              <a:t>عمياء </a:t>
            </a:r>
            <a:r>
              <a:rPr lang="ar-SA" sz="1600" b="1" dirty="0" smtClean="0">
                <a:solidFill>
                  <a:srgbClr val="FF6600"/>
                </a:solidFill>
                <a:latin typeface="Tahoma" pitchFamily="34" charset="0"/>
                <a:ea typeface="Tahoma" pitchFamily="34" charset="0"/>
                <a:cs typeface="Tahoma" pitchFamily="34" charset="0"/>
              </a:rPr>
              <a:t>, ورصدت انفعالاتها وهي في سن </a:t>
            </a:r>
            <a:r>
              <a:rPr lang="ar-SA" sz="1600" b="1" dirty="0" err="1" smtClean="0">
                <a:solidFill>
                  <a:srgbClr val="FF6600"/>
                </a:solidFill>
                <a:latin typeface="Tahoma" pitchFamily="34" charset="0"/>
                <a:ea typeface="Tahoma" pitchFamily="34" charset="0"/>
                <a:cs typeface="Tahoma" pitchFamily="34" charset="0"/>
              </a:rPr>
              <a:t>العاشرة </a:t>
            </a:r>
            <a:r>
              <a:rPr lang="ar-SA" sz="1600" b="1" dirty="0" smtClean="0">
                <a:solidFill>
                  <a:srgbClr val="FF6600"/>
                </a:solidFill>
                <a:latin typeface="Tahoma" pitchFamily="34" charset="0"/>
                <a:ea typeface="Tahoma" pitchFamily="34" charset="0"/>
                <a:cs typeface="Tahoma" pitchFamily="34" charset="0"/>
              </a:rPr>
              <a:t>, وأظهرت الدراسة أنت لا فرق بين انفعالاتها ومظاهر الانفعال عند الطفل </a:t>
            </a:r>
            <a:r>
              <a:rPr lang="ar-SA" sz="1600" b="1" dirty="0" err="1" smtClean="0">
                <a:solidFill>
                  <a:srgbClr val="FF6600"/>
                </a:solidFill>
                <a:latin typeface="Tahoma" pitchFamily="34" charset="0"/>
                <a:ea typeface="Tahoma" pitchFamily="34" charset="0"/>
                <a:cs typeface="Tahoma" pitchFamily="34" charset="0"/>
              </a:rPr>
              <a:t>العادي </a:t>
            </a:r>
            <a:r>
              <a:rPr lang="ar-SA" sz="1600" b="1" dirty="0" smtClean="0">
                <a:solidFill>
                  <a:srgbClr val="FF6600"/>
                </a:solidFill>
                <a:latin typeface="Tahoma" pitchFamily="34" charset="0"/>
                <a:ea typeface="Tahoma" pitchFamily="34" charset="0"/>
                <a:cs typeface="Tahoma" pitchFamily="34" charset="0"/>
              </a:rPr>
              <a:t>, فهي تغضب وتضحك مع أنها لم </a:t>
            </a:r>
            <a:r>
              <a:rPr lang="ar-SA" sz="1600" b="1" dirty="0" err="1" smtClean="0">
                <a:solidFill>
                  <a:srgbClr val="FF6600"/>
                </a:solidFill>
                <a:latin typeface="Tahoma" pitchFamily="34" charset="0"/>
                <a:ea typeface="Tahoma" pitchFamily="34" charset="0"/>
                <a:cs typeface="Tahoma" pitchFamily="34" charset="0"/>
              </a:rPr>
              <a:t>ترا</a:t>
            </a:r>
            <a:r>
              <a:rPr lang="ar-SA" sz="1600" b="1" dirty="0" smtClean="0">
                <a:solidFill>
                  <a:srgbClr val="FF6600"/>
                </a:solidFill>
                <a:latin typeface="Tahoma" pitchFamily="34" charset="0"/>
                <a:ea typeface="Tahoma" pitchFamily="34" charset="0"/>
                <a:cs typeface="Tahoma" pitchFamily="34" charset="0"/>
              </a:rPr>
              <a:t> ولم تسمع أحدا يقوم بتمثيل هذا من حولها.</a:t>
            </a:r>
          </a:p>
          <a:p>
            <a:pPr algn="r" rtl="1" eaLnBrk="0" fontAlgn="base" hangingPunct="0">
              <a:spcBef>
                <a:spcPct val="0"/>
              </a:spcBef>
              <a:spcAft>
                <a:spcPct val="0"/>
              </a:spcAft>
            </a:pPr>
            <a:endParaRPr lang="en-US" sz="1600" b="1" dirty="0" smtClean="0">
              <a:solidFill>
                <a:srgbClr val="C00000"/>
              </a:solidFill>
              <a:latin typeface="Tahoma" pitchFamily="34" charset="0"/>
              <a:ea typeface="Tahoma" pitchFamily="34" charset="0"/>
              <a:cs typeface="Tahoma" pitchFamily="34" charset="0"/>
            </a:endParaRPr>
          </a:p>
          <a:p>
            <a:pPr algn="r" rtl="1" eaLnBrk="0" fontAlgn="base" hangingPunct="0">
              <a:spcBef>
                <a:spcPct val="0"/>
              </a:spcBef>
              <a:spcAft>
                <a:spcPct val="0"/>
              </a:spcAft>
              <a:buBlip>
                <a:blip r:embed="rId3"/>
              </a:buBlip>
            </a:pPr>
            <a:r>
              <a:rPr lang="ar-SA" sz="1600" b="1" dirty="0" smtClean="0">
                <a:solidFill>
                  <a:schemeClr val="accent3">
                    <a:lumMod val="75000"/>
                  </a:schemeClr>
                </a:solidFill>
                <a:latin typeface="Tahoma" pitchFamily="34" charset="0"/>
                <a:ea typeface="Tahoma" pitchFamily="34" charset="0"/>
                <a:cs typeface="Tahoma" pitchFamily="34" charset="0"/>
              </a:rPr>
              <a:t>وتوصلت الى نتيجة أن الانفعالات ترجع في أصولها الى عامل التكوين العصبي العضوي النفسي.</a:t>
            </a:r>
            <a:endParaRPr lang="en-US" sz="1600" b="1" dirty="0" smtClean="0">
              <a:solidFill>
                <a:schemeClr val="accent3">
                  <a:lumMod val="75000"/>
                </a:schemeClr>
              </a:solidFill>
              <a:latin typeface="Tahoma" pitchFamily="34" charset="0"/>
              <a:ea typeface="Tahoma" pitchFamily="34" charset="0"/>
              <a:cs typeface="Tahoma" pitchFamily="34" charset="0"/>
            </a:endParaRPr>
          </a:p>
          <a:p>
            <a:pPr algn="r" rtl="1" eaLnBrk="0" fontAlgn="base" hangingPunct="0">
              <a:spcBef>
                <a:spcPct val="0"/>
              </a:spcBef>
              <a:spcAft>
                <a:spcPct val="0"/>
              </a:spcAft>
              <a:buBlip>
                <a:blip r:embed="rId3"/>
              </a:buBlip>
            </a:pPr>
            <a:endParaRPr lang="en-US" sz="1600" b="1" dirty="0" smtClean="0">
              <a:solidFill>
                <a:srgbClr val="C00000"/>
              </a:solidFill>
              <a:latin typeface="Tahoma" pitchFamily="34" charset="0"/>
              <a:ea typeface="Tahoma" pitchFamily="34" charset="0"/>
              <a:cs typeface="Tahoma" pitchFamily="34" charset="0"/>
            </a:endParaRPr>
          </a:p>
        </p:txBody>
      </p:sp>
      <p:pic>
        <p:nvPicPr>
          <p:cNvPr id="62466" name="Picture 2" descr="C:\Users\user\AppData\Local\Microsoft\Windows\Temporary Internet Files\Content.IE5\OSAT2XAW\MC900197566[1].wmf"/>
          <p:cNvPicPr>
            <a:picLocks noChangeAspect="1" noChangeArrowheads="1"/>
          </p:cNvPicPr>
          <p:nvPr/>
        </p:nvPicPr>
        <p:blipFill>
          <a:blip r:embed="rId4" cstate="print"/>
          <a:srcRect/>
          <a:stretch>
            <a:fillRect/>
          </a:stretch>
        </p:blipFill>
        <p:spPr bwMode="auto">
          <a:xfrm>
            <a:off x="0" y="4697465"/>
            <a:ext cx="2195736" cy="2160536"/>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65"/>
                                        </p:tgtEl>
                                        <p:attrNameLst>
                                          <p:attrName>style.visibility</p:attrName>
                                        </p:attrNameLst>
                                      </p:cBhvr>
                                      <p:to>
                                        <p:strVal val="visible"/>
                                      </p:to>
                                    </p:set>
                                    <p:animEffect transition="in" filter="fade">
                                      <p:cBhvr>
                                        <p:cTn id="7" dur="2000"/>
                                        <p:tgtEl>
                                          <p:spTgt spid="62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Picture 4" descr="C:\Users\user\AppData\Local\Microsoft\Windows\Temporary Internet Files\Content.IE5\OSAT2XAW\MC900339716[1].wmf"/>
          <p:cNvPicPr>
            <a:picLocks noChangeAspect="1" noChangeArrowheads="1"/>
          </p:cNvPicPr>
          <p:nvPr/>
        </p:nvPicPr>
        <p:blipFill>
          <a:blip r:embed="rId3" cstate="print">
            <a:lum bright="70000" contrast="-40000"/>
          </a:blip>
          <a:srcRect/>
          <a:stretch>
            <a:fillRect/>
          </a:stretch>
        </p:blipFill>
        <p:spPr bwMode="auto">
          <a:xfrm>
            <a:off x="3275856" y="0"/>
            <a:ext cx="5580112" cy="5517232"/>
          </a:xfrm>
          <a:prstGeom prst="rect">
            <a:avLst/>
          </a:prstGeom>
          <a:noFill/>
        </p:spPr>
      </p:pic>
      <p:sp>
        <p:nvSpPr>
          <p:cNvPr id="2" name="عنصر نائب لرقم الشريحة 1"/>
          <p:cNvSpPr>
            <a:spLocks noGrp="1"/>
          </p:cNvSpPr>
          <p:nvPr>
            <p:ph type="sldNum" sz="quarter" idx="12"/>
          </p:nvPr>
        </p:nvSpPr>
        <p:spPr/>
        <p:txBody>
          <a:bodyPr/>
          <a:lstStyle/>
          <a:p>
            <a:fld id="{240D5ECE-8B49-45CD-BE81-EF81920D1969}" type="slidenum">
              <a:rPr lang="en-US" smtClean="0"/>
              <a:pPr/>
              <a:t>17</a:t>
            </a:fld>
            <a:endParaRPr lang="en-US" dirty="0"/>
          </a:p>
        </p:txBody>
      </p:sp>
      <p:sp>
        <p:nvSpPr>
          <p:cNvPr id="94209" name="Rectangle 1"/>
          <p:cNvSpPr>
            <a:spLocks noChangeArrowheads="1"/>
          </p:cNvSpPr>
          <p:nvPr/>
        </p:nvSpPr>
        <p:spPr bwMode="auto">
          <a:xfrm>
            <a:off x="395536" y="471157"/>
            <a:ext cx="8424936"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Blip>
                <a:blip r:embed="rId4"/>
              </a:buBlip>
              <a:tabLst/>
            </a:pPr>
            <a:r>
              <a:rPr kumimoji="0" lang="ar-SA" b="1" i="0" u="none" strike="noStrike" cap="none" normalizeH="0" baseline="0" dirty="0" smtClean="0">
                <a:ln>
                  <a:noFill/>
                </a:ln>
                <a:solidFill>
                  <a:srgbClr val="0033CC"/>
                </a:solidFill>
                <a:latin typeface="Tahoma" pitchFamily="34" charset="0"/>
                <a:ea typeface="Tahoma" pitchFamily="34" charset="0"/>
              </a:rPr>
              <a:t>ومما يدل على أثر النضج المرتبط بالعامل الوراثي في النمو الانفعالي, ذلك أن صغار الأطفال </a:t>
            </a:r>
            <a:r>
              <a:rPr kumimoji="0" lang="ar-SA" b="1" i="0" u="none" strike="noStrike" cap="none" normalizeH="0" baseline="0" dirty="0" err="1" smtClean="0">
                <a:ln>
                  <a:noFill/>
                </a:ln>
                <a:solidFill>
                  <a:srgbClr val="0033CC"/>
                </a:solidFill>
                <a:latin typeface="Tahoma" pitchFamily="34" charset="0"/>
                <a:ea typeface="Tahoma" pitchFamily="34" charset="0"/>
              </a:rPr>
              <a:t>يبدأون</a:t>
            </a:r>
            <a:r>
              <a:rPr kumimoji="0" lang="ar-SA" b="1" i="0" u="none" strike="noStrike" cap="none" normalizeH="0" baseline="0" dirty="0" smtClean="0">
                <a:ln>
                  <a:noFill/>
                </a:ln>
                <a:solidFill>
                  <a:srgbClr val="0033CC"/>
                </a:solidFill>
                <a:latin typeface="Tahoma" pitchFamily="34" charset="0"/>
                <a:ea typeface="Tahoma" pitchFamily="34" charset="0"/>
              </a:rPr>
              <a:t> جميعاً في الصياح والبكاء والابتسام والضحك في نفس السن </a:t>
            </a:r>
            <a:r>
              <a:rPr kumimoji="0" lang="ar-SA" b="1" i="0" u="none" strike="noStrike" cap="none" normalizeH="0" baseline="0" dirty="0" err="1" smtClean="0">
                <a:ln>
                  <a:noFill/>
                </a:ln>
                <a:solidFill>
                  <a:srgbClr val="0033CC"/>
                </a:solidFill>
                <a:latin typeface="Tahoma" pitchFamily="34" charset="0"/>
                <a:ea typeface="Tahoma" pitchFamily="34" charset="0"/>
              </a:rPr>
              <a:t>تقريباً </a:t>
            </a:r>
            <a:r>
              <a:rPr kumimoji="0" lang="ar-SA" b="1" i="0" u="none" strike="noStrike" cap="none" normalizeH="0" baseline="0" dirty="0" smtClean="0">
                <a:ln>
                  <a:noFill/>
                </a:ln>
                <a:solidFill>
                  <a:srgbClr val="0033CC"/>
                </a:solidFill>
                <a:latin typeface="Tahoma" pitchFamily="34" charset="0"/>
                <a:ea typeface="Tahoma" pitchFamily="34" charset="0"/>
              </a:rPr>
              <a:t>, دون أن يكون لهم اتصالات مع غيرهم من </a:t>
            </a:r>
            <a:r>
              <a:rPr kumimoji="0" lang="ar-SA" b="1" i="0" u="none" strike="noStrike" cap="none" normalizeH="0" baseline="0" dirty="0" err="1" smtClean="0">
                <a:ln>
                  <a:noFill/>
                </a:ln>
                <a:solidFill>
                  <a:srgbClr val="0033CC"/>
                </a:solidFill>
                <a:latin typeface="Tahoma" pitchFamily="34" charset="0"/>
                <a:ea typeface="Tahoma" pitchFamily="34" charset="0"/>
              </a:rPr>
              <a:t>الأطفال .</a:t>
            </a:r>
            <a:r>
              <a:rPr kumimoji="0" lang="ar-SA" b="1" i="0" u="none" strike="noStrike" cap="none" normalizeH="0" baseline="0" dirty="0" smtClean="0">
                <a:ln>
                  <a:noFill/>
                </a:ln>
                <a:solidFill>
                  <a:srgbClr val="0033CC"/>
                </a:solidFill>
                <a:latin typeface="Tahoma" pitchFamily="34" charset="0"/>
                <a:ea typeface="Tahoma" pitchFamily="34" charset="0"/>
              </a:rPr>
              <a:t> </a:t>
            </a:r>
          </a:p>
          <a:p>
            <a:pPr marL="0" marR="0" lvl="0" indent="0" algn="r" defTabSz="914400" rtl="1" eaLnBrk="1" fontAlgn="base" latinLnBrk="0" hangingPunct="1">
              <a:lnSpc>
                <a:spcPct val="100000"/>
              </a:lnSpc>
              <a:spcBef>
                <a:spcPct val="0"/>
              </a:spcBef>
              <a:spcAft>
                <a:spcPct val="0"/>
              </a:spcAft>
              <a:buClrTx/>
              <a:buSzTx/>
              <a:tabLst/>
            </a:pPr>
            <a:endParaRPr kumimoji="0" lang="ar-SA" b="1" i="0" u="none" strike="noStrike" cap="none" normalizeH="0" baseline="0" dirty="0" smtClean="0">
              <a:ln>
                <a:noFill/>
              </a:ln>
              <a:solidFill>
                <a:schemeClr val="tx1"/>
              </a:solidFill>
              <a:latin typeface="Tahoma" pitchFamily="34" charset="0"/>
              <a:ea typeface="Tahoma" pitchFamily="34" charset="0"/>
            </a:endParaRPr>
          </a:p>
          <a:p>
            <a:pPr marL="0" marR="0" lvl="0" indent="0" algn="r" defTabSz="914400" rtl="1" eaLnBrk="1" fontAlgn="base" latinLnBrk="0" hangingPunct="1">
              <a:lnSpc>
                <a:spcPct val="100000"/>
              </a:lnSpc>
              <a:spcBef>
                <a:spcPct val="0"/>
              </a:spcBef>
              <a:spcAft>
                <a:spcPct val="0"/>
              </a:spcAft>
              <a:buClrTx/>
              <a:buSzTx/>
              <a:buBlip>
                <a:blip r:embed="rId4"/>
              </a:buBlip>
              <a:tabLst/>
            </a:pPr>
            <a:r>
              <a:rPr kumimoji="0" lang="ar-SA" b="1" i="0" u="none" strike="noStrike" cap="none" normalizeH="0" baseline="0" dirty="0" smtClean="0">
                <a:ln>
                  <a:noFill/>
                </a:ln>
                <a:solidFill>
                  <a:srgbClr val="009999"/>
                </a:solidFill>
                <a:latin typeface="Tahoma" pitchFamily="34" charset="0"/>
                <a:ea typeface="Tahoma" pitchFamily="34" charset="0"/>
              </a:rPr>
              <a:t>ففي هذا الشأن, أجرى </a:t>
            </a:r>
            <a:r>
              <a:rPr kumimoji="0" lang="ar-SA" b="1" i="0" u="none" strike="noStrike" cap="none" normalizeH="0" baseline="0" dirty="0" err="1" smtClean="0">
                <a:ln>
                  <a:noFill/>
                </a:ln>
                <a:solidFill>
                  <a:srgbClr val="009999"/>
                </a:solidFill>
                <a:latin typeface="Tahoma" pitchFamily="34" charset="0"/>
                <a:ea typeface="Tahoma" pitchFamily="34" charset="0"/>
              </a:rPr>
              <a:t>شيلدز</a:t>
            </a:r>
            <a:r>
              <a:rPr kumimoji="0" lang="ar-SA" b="1" i="0" u="none" strike="noStrike" cap="none" normalizeH="0" baseline="0" dirty="0" smtClean="0">
                <a:ln>
                  <a:noFill/>
                </a:ln>
                <a:solidFill>
                  <a:srgbClr val="009999"/>
                </a:solidFill>
                <a:latin typeface="Tahoma" pitchFamily="34" charset="0"/>
                <a:ea typeface="Tahoma" pitchFamily="34" charset="0"/>
              </a:rPr>
              <a:t> دراسة على </a:t>
            </a:r>
            <a:r>
              <a:rPr kumimoji="0" lang="en-US" b="1" i="0" u="none" strike="noStrike" cap="none" normalizeH="0" baseline="0" dirty="0" smtClean="0">
                <a:ln>
                  <a:noFill/>
                </a:ln>
                <a:solidFill>
                  <a:srgbClr val="009999"/>
                </a:solidFill>
                <a:latin typeface="Tahoma" pitchFamily="34" charset="0"/>
                <a:ea typeface="Tahoma" pitchFamily="34" charset="0"/>
              </a:rPr>
              <a:t>44</a:t>
            </a:r>
            <a:r>
              <a:rPr kumimoji="0" lang="ar-SA" b="1" i="0" u="none" strike="noStrike" cap="none" normalizeH="0" baseline="0" dirty="0" smtClean="0">
                <a:ln>
                  <a:noFill/>
                </a:ln>
                <a:solidFill>
                  <a:srgbClr val="009999"/>
                </a:solidFill>
                <a:latin typeface="Tahoma" pitchFamily="34" charset="0"/>
                <a:ea typeface="Tahoma" pitchFamily="34" charset="0"/>
              </a:rPr>
              <a:t> زوجاً من التوائم </a:t>
            </a:r>
            <a:r>
              <a:rPr kumimoji="0" lang="ar-SA" b="1" i="0" u="none" strike="noStrike" cap="none" normalizeH="0" baseline="0" dirty="0" err="1" smtClean="0">
                <a:ln>
                  <a:noFill/>
                </a:ln>
                <a:solidFill>
                  <a:srgbClr val="009999"/>
                </a:solidFill>
                <a:latin typeface="Tahoma" pitchFamily="34" charset="0"/>
                <a:ea typeface="Tahoma" pitchFamily="34" charset="0"/>
              </a:rPr>
              <a:t>المتماثلة </a:t>
            </a:r>
            <a:r>
              <a:rPr kumimoji="0" lang="ar-SA" b="1" i="0" u="none" strike="noStrike" cap="none" normalizeH="0" baseline="0" dirty="0" smtClean="0">
                <a:ln>
                  <a:noFill/>
                </a:ln>
                <a:solidFill>
                  <a:srgbClr val="009999"/>
                </a:solidFill>
                <a:latin typeface="Tahoma" pitchFamily="34" charset="0"/>
                <a:ea typeface="Tahoma" pitchFamily="34" charset="0"/>
              </a:rPr>
              <a:t>, عاش كل توأم بعيداً عن توأمه, بعد أن تفرقا منذ الأشهر الستة الأولى بعد ولادتهم, وتناولت دراسته أيضاً نفس العدد من التوائم المتماثلة ممن عاشوا مع بعضهم البعض في أسرة </a:t>
            </a:r>
            <a:r>
              <a:rPr kumimoji="0" lang="ar-SA" b="1" i="0" u="none" strike="noStrike" cap="none" normalizeH="0" baseline="0" dirty="0" err="1" smtClean="0">
                <a:ln>
                  <a:noFill/>
                </a:ln>
                <a:solidFill>
                  <a:srgbClr val="009999"/>
                </a:solidFill>
                <a:latin typeface="Tahoma" pitchFamily="34" charset="0"/>
                <a:ea typeface="Tahoma" pitchFamily="34" charset="0"/>
              </a:rPr>
              <a:t>واحدة.</a:t>
            </a:r>
            <a:r>
              <a:rPr kumimoji="0" lang="ar-SA" b="1" i="0" u="none" strike="noStrike" cap="none" normalizeH="0" dirty="0" smtClean="0">
                <a:ln>
                  <a:noFill/>
                </a:ln>
                <a:solidFill>
                  <a:srgbClr val="009999"/>
                </a:solidFill>
                <a:latin typeface="Tahoma" pitchFamily="34" charset="0"/>
                <a:ea typeface="Tahoma" pitchFamily="34" charset="0"/>
              </a:rPr>
              <a:t> </a:t>
            </a:r>
          </a:p>
          <a:p>
            <a:pPr marL="0" marR="0" lvl="0" indent="0" algn="r" defTabSz="914400" rtl="1" eaLnBrk="1" fontAlgn="base" latinLnBrk="0" hangingPunct="1">
              <a:lnSpc>
                <a:spcPct val="100000"/>
              </a:lnSpc>
              <a:spcBef>
                <a:spcPct val="0"/>
              </a:spcBef>
              <a:spcAft>
                <a:spcPct val="0"/>
              </a:spcAft>
              <a:buClrTx/>
              <a:buSzTx/>
              <a:tabLst/>
            </a:pPr>
            <a:endParaRPr kumimoji="0" lang="ar-SA" b="1" i="0" u="none" strike="noStrike" cap="none" normalizeH="0" dirty="0" smtClean="0">
              <a:ln>
                <a:noFill/>
              </a:ln>
              <a:solidFill>
                <a:schemeClr val="tx1"/>
              </a:solidFill>
              <a:latin typeface="Tahoma" pitchFamily="34" charset="0"/>
              <a:ea typeface="Tahoma" pitchFamily="34" charset="0"/>
            </a:endParaRPr>
          </a:p>
          <a:p>
            <a:pPr marL="0" marR="0" lvl="0" indent="0" algn="r" defTabSz="914400" rtl="1" eaLnBrk="1" fontAlgn="base" latinLnBrk="0" hangingPunct="1">
              <a:lnSpc>
                <a:spcPct val="100000"/>
              </a:lnSpc>
              <a:spcBef>
                <a:spcPct val="0"/>
              </a:spcBef>
              <a:spcAft>
                <a:spcPct val="0"/>
              </a:spcAft>
              <a:buClrTx/>
              <a:buSzTx/>
              <a:buBlip>
                <a:blip r:embed="rId4"/>
              </a:buBlip>
              <a:tabLst/>
            </a:pPr>
            <a:r>
              <a:rPr kumimoji="0" lang="ar-SA" b="1" i="0" u="none" strike="noStrike" cap="none" normalizeH="0" baseline="0" dirty="0" smtClean="0">
                <a:ln>
                  <a:noFill/>
                </a:ln>
                <a:solidFill>
                  <a:schemeClr val="tx1"/>
                </a:solidFill>
                <a:latin typeface="Tahoma" pitchFamily="34" charset="0"/>
                <a:ea typeface="Tahoma" pitchFamily="34" charset="0"/>
              </a:rPr>
              <a:t> </a:t>
            </a:r>
            <a:r>
              <a:rPr kumimoji="0" lang="ar-SA" b="1" i="0" u="none" strike="noStrike" cap="none" normalizeH="0" baseline="0" dirty="0" smtClean="0">
                <a:ln>
                  <a:noFill/>
                </a:ln>
                <a:solidFill>
                  <a:srgbClr val="008000"/>
                </a:solidFill>
                <a:latin typeface="Tahoma" pitchFamily="34" charset="0"/>
                <a:ea typeface="Tahoma" pitchFamily="34" charset="0"/>
              </a:rPr>
              <a:t>وهناك مجموعة ثالثة مكون من </a:t>
            </a:r>
            <a:r>
              <a:rPr kumimoji="0" lang="en-US" b="1" i="0" u="none" strike="noStrike" cap="none" normalizeH="0" baseline="0" dirty="0" smtClean="0">
                <a:ln>
                  <a:noFill/>
                </a:ln>
                <a:solidFill>
                  <a:srgbClr val="008000"/>
                </a:solidFill>
                <a:latin typeface="Tahoma" pitchFamily="34" charset="0"/>
                <a:ea typeface="Tahoma" pitchFamily="34" charset="0"/>
              </a:rPr>
              <a:t>32</a:t>
            </a:r>
            <a:r>
              <a:rPr kumimoji="0" lang="ar-SA" b="1" i="0" u="none" strike="noStrike" cap="none" normalizeH="0" baseline="0" dirty="0" smtClean="0">
                <a:ln>
                  <a:noFill/>
                </a:ln>
                <a:solidFill>
                  <a:srgbClr val="008000"/>
                </a:solidFill>
                <a:latin typeface="Tahoma" pitchFamily="34" charset="0"/>
                <a:ea typeface="Tahoma" pitchFamily="34" charset="0"/>
              </a:rPr>
              <a:t> زوجاً من التوائم المتشابهة, وكانت أعمار العينة تتراوح </a:t>
            </a:r>
          </a:p>
          <a:p>
            <a:pPr marL="0" marR="0" lvl="0" indent="0" algn="r" defTabSz="914400" rtl="1" eaLnBrk="1" fontAlgn="base" latinLnBrk="0" hangingPunct="1">
              <a:lnSpc>
                <a:spcPct val="100000"/>
              </a:lnSpc>
              <a:spcBef>
                <a:spcPct val="0"/>
              </a:spcBef>
              <a:spcAft>
                <a:spcPct val="0"/>
              </a:spcAft>
              <a:buClrTx/>
              <a:buSzTx/>
              <a:tabLst/>
            </a:pPr>
            <a:r>
              <a:rPr kumimoji="0" lang="ar-SA" b="1" i="0" u="none" strike="noStrike" cap="none" normalizeH="0" baseline="0" dirty="0" smtClean="0">
                <a:ln>
                  <a:noFill/>
                </a:ln>
                <a:solidFill>
                  <a:srgbClr val="008000"/>
                </a:solidFill>
                <a:latin typeface="Tahoma" pitchFamily="34" charset="0"/>
                <a:ea typeface="Tahoma" pitchFamily="34" charset="0"/>
              </a:rPr>
              <a:t>بين </a:t>
            </a:r>
            <a:r>
              <a:rPr kumimoji="0" lang="en-US" b="1" i="0" u="none" strike="noStrike" cap="none" normalizeH="0" baseline="0" dirty="0" smtClean="0">
                <a:ln>
                  <a:noFill/>
                </a:ln>
                <a:solidFill>
                  <a:srgbClr val="008000"/>
                </a:solidFill>
                <a:latin typeface="Tahoma" pitchFamily="34" charset="0"/>
                <a:ea typeface="Tahoma" pitchFamily="34" charset="0"/>
              </a:rPr>
              <a:t>40-30</a:t>
            </a:r>
            <a:r>
              <a:rPr kumimoji="0" lang="ar-SA" b="1" i="0" u="none" strike="noStrike" cap="none" normalizeH="0" baseline="0" dirty="0" smtClean="0">
                <a:ln>
                  <a:noFill/>
                </a:ln>
                <a:solidFill>
                  <a:srgbClr val="008000"/>
                </a:solidFill>
                <a:latin typeface="Tahoma" pitchFamily="34" charset="0"/>
                <a:ea typeface="Tahoma" pitchFamily="34" charset="0"/>
              </a:rPr>
              <a:t> عاماً حين أجريت عليهم الدراسة,</a:t>
            </a:r>
            <a:r>
              <a:rPr kumimoji="0" lang="ar-SA" b="1" i="0" u="none" strike="noStrike" cap="none" normalizeH="0" dirty="0" smtClean="0">
                <a:ln>
                  <a:noFill/>
                </a:ln>
                <a:solidFill>
                  <a:srgbClr val="008000"/>
                </a:solidFill>
                <a:latin typeface="Tahoma" pitchFamily="34" charset="0"/>
                <a:ea typeface="Tahoma" pitchFamily="34" charset="0"/>
              </a:rPr>
              <a:t> </a:t>
            </a:r>
            <a:r>
              <a:rPr kumimoji="0" lang="ar-SA" b="1" i="0" u="none" strike="noStrike" cap="none" normalizeH="0" baseline="0" dirty="0" smtClean="0">
                <a:ln>
                  <a:noFill/>
                </a:ln>
                <a:solidFill>
                  <a:srgbClr val="008000"/>
                </a:solidFill>
                <a:latin typeface="Tahoma" pitchFamily="34" charset="0"/>
                <a:ea typeface="Tahoma" pitchFamily="34" charset="0"/>
              </a:rPr>
              <a:t>وطبق على أفراد العينة عدداً من المقاييس النفسية التي أبعاداً متعددة منها الانفعالي والمعرفي, ووجد أن أبعاد الانبساطية والانطوائية والانفعالات تتأثر تأثراً كبيراً بالعوامل الوراثية.</a:t>
            </a:r>
          </a:p>
          <a:p>
            <a:pPr marL="0" marR="0" lvl="0" indent="0" algn="r" defTabSz="914400" rtl="1" eaLnBrk="1" fontAlgn="base" latinLnBrk="0" hangingPunct="1">
              <a:lnSpc>
                <a:spcPct val="100000"/>
              </a:lnSpc>
              <a:spcBef>
                <a:spcPct val="0"/>
              </a:spcBef>
              <a:spcAft>
                <a:spcPct val="0"/>
              </a:spcAft>
              <a:buClrTx/>
              <a:buSzTx/>
              <a:tabLst/>
            </a:pPr>
            <a:endParaRPr kumimoji="0" lang="ar-SA" b="1" i="0" u="none" strike="noStrike" cap="none" normalizeH="0" baseline="0" dirty="0" smtClean="0">
              <a:ln>
                <a:noFill/>
              </a:ln>
              <a:solidFill>
                <a:schemeClr val="tx1"/>
              </a:solidFill>
              <a:latin typeface="Tahoma" pitchFamily="34" charset="0"/>
              <a:ea typeface="Tahoma" pitchFamily="34" charset="0"/>
            </a:endParaRPr>
          </a:p>
          <a:p>
            <a:pPr marL="0" marR="0" lvl="0" indent="0" algn="r" defTabSz="914400" rtl="1" eaLnBrk="1" fontAlgn="base" latinLnBrk="0" hangingPunct="1">
              <a:lnSpc>
                <a:spcPct val="100000"/>
              </a:lnSpc>
              <a:spcBef>
                <a:spcPct val="0"/>
              </a:spcBef>
              <a:spcAft>
                <a:spcPct val="0"/>
              </a:spcAft>
              <a:buClrTx/>
              <a:buSzTx/>
              <a:buBlip>
                <a:blip r:embed="rId4"/>
              </a:buBlip>
              <a:tabLst/>
            </a:pPr>
            <a:r>
              <a:rPr kumimoji="0" lang="ar-SA" b="1" i="0" u="none" strike="noStrike" cap="none" normalizeH="0" baseline="0" dirty="0" smtClean="0">
                <a:ln>
                  <a:noFill/>
                </a:ln>
                <a:solidFill>
                  <a:srgbClr val="003399"/>
                </a:solidFill>
                <a:latin typeface="Tahoma" pitchFamily="34" charset="0"/>
                <a:ea typeface="Tahoma" pitchFamily="34" charset="0"/>
              </a:rPr>
              <a:t> </a:t>
            </a:r>
            <a:r>
              <a:rPr kumimoji="0" lang="ar-SA" b="1" i="0" u="none" strike="noStrike" cap="none" normalizeH="0" baseline="0" dirty="0" smtClean="0">
                <a:ln>
                  <a:noFill/>
                </a:ln>
                <a:solidFill>
                  <a:schemeClr val="bg2">
                    <a:lumMod val="50000"/>
                  </a:schemeClr>
                </a:solidFill>
                <a:latin typeface="Tahoma" pitchFamily="34" charset="0"/>
                <a:ea typeface="Tahoma" pitchFamily="34" charset="0"/>
              </a:rPr>
              <a:t>وهذا أيضاً ما أكدته دراسات </a:t>
            </a:r>
            <a:r>
              <a:rPr kumimoji="0" lang="ar-SA" b="1" i="0" u="none" strike="noStrike" cap="none" normalizeH="0" baseline="0" dirty="0" err="1" smtClean="0">
                <a:ln>
                  <a:noFill/>
                </a:ln>
                <a:solidFill>
                  <a:schemeClr val="bg2">
                    <a:lumMod val="50000"/>
                  </a:schemeClr>
                </a:solidFill>
                <a:latin typeface="Tahoma" pitchFamily="34" charset="0"/>
                <a:ea typeface="Tahoma" pitchFamily="34" charset="0"/>
              </a:rPr>
              <a:t>إيزيك</a:t>
            </a:r>
            <a:r>
              <a:rPr kumimoji="0" lang="ar-SA" b="1" i="0" u="none" strike="noStrike" cap="none" normalizeH="0" baseline="0" dirty="0" smtClean="0">
                <a:ln>
                  <a:noFill/>
                </a:ln>
                <a:solidFill>
                  <a:schemeClr val="bg2">
                    <a:lumMod val="50000"/>
                  </a:schemeClr>
                </a:solidFill>
                <a:latin typeface="Tahoma" pitchFamily="34" charset="0"/>
                <a:ea typeface="Tahoma" pitchFamily="34" charset="0"/>
              </a:rPr>
              <a:t> الذي أكد بمقولته التالية حول دور الوراثة</a:t>
            </a:r>
            <a:r>
              <a:rPr kumimoji="0" lang="ar-SA" b="1" i="0" u="none" strike="noStrike" cap="none" normalizeH="0" dirty="0" smtClean="0">
                <a:ln>
                  <a:noFill/>
                </a:ln>
                <a:solidFill>
                  <a:schemeClr val="bg2">
                    <a:lumMod val="50000"/>
                  </a:schemeClr>
                </a:solidFill>
                <a:latin typeface="Tahoma" pitchFamily="34" charset="0"/>
                <a:ea typeface="Tahoma" pitchFamily="34" charset="0"/>
              </a:rPr>
              <a:t> </a:t>
            </a:r>
            <a:r>
              <a:rPr kumimoji="0" lang="ar-SA" b="1" i="0" u="none" strike="noStrike" cap="none" normalizeH="0" baseline="0" dirty="0" smtClean="0">
                <a:ln>
                  <a:noFill/>
                </a:ln>
                <a:solidFill>
                  <a:schemeClr val="bg2">
                    <a:lumMod val="50000"/>
                  </a:schemeClr>
                </a:solidFill>
                <a:latin typeface="Tahoma" pitchFamily="34" charset="0"/>
                <a:ea typeface="Tahoma" pitchFamily="34" charset="0"/>
              </a:rPr>
              <a:t>في الانفعالات </a:t>
            </a:r>
          </a:p>
          <a:p>
            <a:pPr marL="0" marR="0" lvl="0" indent="0" algn="r" defTabSz="914400" rtl="1" eaLnBrk="1" fontAlgn="base" latinLnBrk="0" hangingPunct="1">
              <a:lnSpc>
                <a:spcPct val="100000"/>
              </a:lnSpc>
              <a:spcBef>
                <a:spcPct val="0"/>
              </a:spcBef>
              <a:spcAft>
                <a:spcPct val="0"/>
              </a:spcAft>
              <a:buClrTx/>
              <a:buSzTx/>
              <a:tabLst/>
            </a:pPr>
            <a:r>
              <a:rPr kumimoji="0" lang="ar-SA" b="1" i="0" u="sng" strike="noStrike" cap="none" normalizeH="0" baseline="0" dirty="0" smtClean="0">
                <a:ln>
                  <a:noFill/>
                </a:ln>
                <a:solidFill>
                  <a:schemeClr val="bg2">
                    <a:lumMod val="50000"/>
                  </a:schemeClr>
                </a:solidFill>
                <a:latin typeface="Tahoma" pitchFamily="34" charset="0"/>
                <a:ea typeface="Tahoma" pitchFamily="34" charset="0"/>
              </a:rPr>
              <a:t>"لا يوجد عندي أدنى شك في أن الاختلافات بين الناس في انفعالاتهم العامة</a:t>
            </a:r>
          </a:p>
          <a:p>
            <a:pPr marL="0" marR="0" lvl="0" indent="0" algn="r" defTabSz="914400" rtl="1" eaLnBrk="1" fontAlgn="base" latinLnBrk="0" hangingPunct="1">
              <a:lnSpc>
                <a:spcPct val="100000"/>
              </a:lnSpc>
              <a:spcBef>
                <a:spcPct val="0"/>
              </a:spcBef>
              <a:spcAft>
                <a:spcPct val="0"/>
              </a:spcAft>
              <a:buClrTx/>
              <a:buSzTx/>
              <a:tabLst/>
            </a:pPr>
            <a:r>
              <a:rPr kumimoji="0" lang="ar-SA" b="1" i="0" u="sng" strike="noStrike" cap="none" normalizeH="0" baseline="0" dirty="0" smtClean="0">
                <a:ln>
                  <a:noFill/>
                </a:ln>
                <a:solidFill>
                  <a:schemeClr val="bg2">
                    <a:lumMod val="50000"/>
                  </a:schemeClr>
                </a:solidFill>
                <a:latin typeface="Tahoma" pitchFamily="34" charset="0"/>
                <a:ea typeface="Tahoma" pitchFamily="34" charset="0"/>
              </a:rPr>
              <a:t> ترجع إلى حد كبير إلى اختلافات وراثية في تطوير الجهاز العصبي </a:t>
            </a:r>
            <a:r>
              <a:rPr kumimoji="0" lang="ar-SA" b="1" i="0" u="sng" strike="noStrike" cap="none" normalizeH="0" baseline="0" dirty="0" err="1" smtClean="0">
                <a:ln>
                  <a:noFill/>
                </a:ln>
                <a:solidFill>
                  <a:schemeClr val="bg2">
                    <a:lumMod val="50000"/>
                  </a:schemeClr>
                </a:solidFill>
                <a:latin typeface="Tahoma" pitchFamily="34" charset="0"/>
                <a:ea typeface="Tahoma" pitchFamily="34" charset="0"/>
              </a:rPr>
              <a:t>المتقبل ".</a:t>
            </a:r>
            <a:endParaRPr kumimoji="0" lang="ar-SA" sz="3200" b="1" i="0" u="sng" strike="noStrike" cap="none" normalizeH="0" baseline="0" dirty="0" smtClean="0">
              <a:ln>
                <a:noFill/>
              </a:ln>
              <a:solidFill>
                <a:schemeClr val="bg2">
                  <a:lumMod val="50000"/>
                </a:schemeClr>
              </a:solidFill>
              <a:latin typeface="Tahoma" pitchFamily="34" charset="0"/>
              <a:ea typeface="Tahoma" pitchFamily="34" charset="0"/>
            </a:endParaRPr>
          </a:p>
        </p:txBody>
      </p:sp>
      <p:pic>
        <p:nvPicPr>
          <p:cNvPr id="94210" name="Picture 2" descr="C:\Users\user\AppData\Local\Microsoft\Windows\Temporary Internet Files\Content.IE5\71BAIKLO\MC900235379[1].wmf"/>
          <p:cNvPicPr>
            <a:picLocks noChangeAspect="1" noChangeArrowheads="1"/>
          </p:cNvPicPr>
          <p:nvPr/>
        </p:nvPicPr>
        <p:blipFill>
          <a:blip r:embed="rId5" cstate="print"/>
          <a:srcRect/>
          <a:stretch>
            <a:fillRect/>
          </a:stretch>
        </p:blipFill>
        <p:spPr bwMode="auto">
          <a:xfrm>
            <a:off x="611559" y="4869160"/>
            <a:ext cx="2197489" cy="1778504"/>
          </a:xfrm>
          <a:prstGeom prst="rect">
            <a:avLst/>
          </a:prstGeom>
          <a:noFill/>
        </p:spPr>
      </p:pic>
      <p:pic>
        <p:nvPicPr>
          <p:cNvPr id="94211" name="Picture 3" descr="C:\Users\user\Desktop\twins1.jpg"/>
          <p:cNvPicPr>
            <a:picLocks noChangeAspect="1" noChangeArrowheads="1"/>
          </p:cNvPicPr>
          <p:nvPr/>
        </p:nvPicPr>
        <p:blipFill>
          <a:blip r:embed="rId6" cstate="print"/>
          <a:srcRect/>
          <a:stretch>
            <a:fillRect/>
          </a:stretch>
        </p:blipFill>
        <p:spPr bwMode="auto">
          <a:xfrm>
            <a:off x="179512" y="4221088"/>
            <a:ext cx="3096344" cy="2808312"/>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209"/>
                                        </p:tgtEl>
                                        <p:attrNameLst>
                                          <p:attrName>style.visibility</p:attrName>
                                        </p:attrNameLst>
                                      </p:cBhvr>
                                      <p:to>
                                        <p:strVal val="visible"/>
                                      </p:to>
                                    </p:set>
                                    <p:animEffect transition="in" filter="fade">
                                      <p:cBhvr>
                                        <p:cTn id="7" dur="2000"/>
                                        <p:tgtEl>
                                          <p:spTgt spid="94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9" grpId="0" uiExpan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40D5ECE-8B49-45CD-BE81-EF81920D1969}" type="slidenum">
              <a:rPr lang="en-US" smtClean="0"/>
              <a:pPr/>
              <a:t>18</a:t>
            </a:fld>
            <a:endParaRPr lang="en-US" dirty="0"/>
          </a:p>
        </p:txBody>
      </p:sp>
      <p:sp>
        <p:nvSpPr>
          <p:cNvPr id="3" name="عنوان 2"/>
          <p:cNvSpPr>
            <a:spLocks noGrp="1"/>
          </p:cNvSpPr>
          <p:nvPr>
            <p:ph type="title"/>
          </p:nvPr>
        </p:nvSpPr>
        <p:spPr>
          <a:xfrm>
            <a:off x="251520" y="1988840"/>
            <a:ext cx="8686800" cy="1095600"/>
          </a:xfrm>
        </p:spPr>
        <p:txBody>
          <a:bodyPr>
            <a:noAutofit/>
          </a:bodyPr>
          <a:lstStyle/>
          <a:p>
            <a:endParaRPr lang="ar-SA" sz="4800"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PT Bold Heading" pitchFamily="2" charset="-78"/>
            </a:endParaRPr>
          </a:p>
        </p:txBody>
      </p:sp>
      <p:sp>
        <p:nvSpPr>
          <p:cNvPr id="4" name="عنصر نائب للنص 3"/>
          <p:cNvSpPr>
            <a:spLocks noGrp="1"/>
          </p:cNvSpPr>
          <p:nvPr>
            <p:ph type="body" idx="1"/>
          </p:nvPr>
        </p:nvSpPr>
        <p:spPr/>
        <p:txBody>
          <a:bodyPr/>
          <a:lstStyle/>
          <a:p>
            <a:endParaRPr lang="ar-SA"/>
          </a:p>
        </p:txBody>
      </p:sp>
      <p:sp>
        <p:nvSpPr>
          <p:cNvPr id="61441" name="Rectangle 1"/>
          <p:cNvSpPr>
            <a:spLocks noChangeArrowheads="1"/>
          </p:cNvSpPr>
          <p:nvPr/>
        </p:nvSpPr>
        <p:spPr bwMode="auto">
          <a:xfrm>
            <a:off x="4125906" y="2996952"/>
            <a:ext cx="4184159"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rtl="1" fontAlgn="base">
              <a:spcBef>
                <a:spcPct val="0"/>
              </a:spcBef>
              <a:spcAft>
                <a:spcPct val="0"/>
              </a:spcAft>
              <a:buFontTx/>
              <a:buNone/>
            </a:pPr>
            <a:r>
              <a:rPr lang="ar-SA" sz="4000" b="1" spc="-150" dirty="0" smtClean="0">
                <a:ln>
                  <a:gradFill>
                    <a:gsLst>
                      <a:gs pos="0">
                        <a:schemeClr val="bg1"/>
                      </a:gs>
                      <a:gs pos="50000">
                        <a:schemeClr val="bg1">
                          <a:lumMod val="75000"/>
                        </a:schemeClr>
                      </a:gs>
                    </a:gsLst>
                    <a:lin ang="5400000" scaled="0"/>
                  </a:gradFill>
                </a:ln>
                <a:solidFill>
                  <a:srgbClr val="002060"/>
                </a:solidFill>
                <a:effectLst>
                  <a:outerShdw blurRad="38100" algn="ctr" rotWithShape="0">
                    <a:prstClr val="black">
                      <a:alpha val="25000"/>
                    </a:prstClr>
                  </a:outerShdw>
                  <a:reflection blurRad="6350" stA="60000" endA="900" endPos="58000" dir="5400000" sy="-100000" algn="bl" rotWithShape="0"/>
                </a:effectLst>
                <a:cs typeface="PT Bold Heading" pitchFamily="2" charset="-78"/>
              </a:rPr>
              <a:t>ثانياً: العوامل البيئية</a:t>
            </a:r>
            <a:r>
              <a:rPr lang="en-US" sz="4000" b="1" spc="-150" dirty="0" smtClean="0">
                <a:ln>
                  <a:gradFill>
                    <a:gsLst>
                      <a:gs pos="0">
                        <a:schemeClr val="bg1"/>
                      </a:gs>
                      <a:gs pos="50000">
                        <a:schemeClr val="bg1">
                          <a:lumMod val="75000"/>
                        </a:schemeClr>
                      </a:gs>
                    </a:gsLst>
                    <a:lin ang="5400000" scaled="0"/>
                  </a:gradFill>
                </a:ln>
                <a:solidFill>
                  <a:srgbClr val="002060"/>
                </a:solidFill>
                <a:effectLst>
                  <a:outerShdw blurRad="38100" algn="ctr" rotWithShape="0">
                    <a:prstClr val="black">
                      <a:alpha val="25000"/>
                    </a:prstClr>
                  </a:outerShdw>
                  <a:reflection blurRad="6350" stA="60000" endA="900" endPos="58000" dir="5400000" sy="-100000" algn="bl" rotWithShape="0"/>
                </a:effectLst>
                <a:cs typeface="PT Bold Heading" pitchFamily="2" charset="-78"/>
              </a:rPr>
              <a:t> </a:t>
            </a:r>
            <a:r>
              <a:rPr lang="en-US" sz="4000" dirty="0" smtClean="0">
                <a:cs typeface="PT Bold Heading" pitchFamily="2" charset="-78"/>
              </a:rPr>
              <a:t>:</a:t>
            </a:r>
            <a:br>
              <a:rPr lang="en-US" sz="4000" dirty="0" smtClean="0">
                <a:cs typeface="PT Bold Heading" pitchFamily="2" charset="-78"/>
              </a:rPr>
            </a:br>
            <a:endParaRPr lang="ar-SA" sz="4000" b="1" spc="-150" dirty="0" smtClean="0">
              <a:ln>
                <a:gradFill>
                  <a:gsLst>
                    <a:gs pos="0">
                      <a:schemeClr val="bg1"/>
                    </a:gs>
                    <a:gs pos="50000">
                      <a:schemeClr val="bg1">
                        <a:lumMod val="75000"/>
                      </a:schemeClr>
                    </a:gs>
                  </a:gsLst>
                  <a:lin ang="5400000" scaled="0"/>
                </a:gradFill>
              </a:ln>
              <a:solidFill>
                <a:srgbClr val="002060"/>
              </a:solidFill>
              <a:effectLst>
                <a:outerShdw blurRad="38100" algn="ctr" rotWithShape="0">
                  <a:prstClr val="black">
                    <a:alpha val="25000"/>
                  </a:prstClr>
                </a:outerShdw>
                <a:reflection blurRad="6350" stA="60000" endA="900" endPos="58000" dir="5400000" sy="-100000" algn="bl" rotWithShape="0"/>
              </a:effectLst>
              <a:cs typeface="PT Bold Heading" pitchFamily="2" charset="-78"/>
            </a:endParaRPr>
          </a:p>
        </p:txBody>
      </p:sp>
      <p:sp>
        <p:nvSpPr>
          <p:cNvPr id="6" name="مستطيل 5"/>
          <p:cNvSpPr/>
          <p:nvPr/>
        </p:nvSpPr>
        <p:spPr>
          <a:xfrm>
            <a:off x="755576" y="4221088"/>
            <a:ext cx="7991872" cy="2308324"/>
          </a:xfrm>
          <a:prstGeom prst="rect">
            <a:avLst/>
          </a:prstGeom>
        </p:spPr>
        <p:txBody>
          <a:bodyPr wrap="square">
            <a:spAutoFit/>
          </a:bodyPr>
          <a:lstStyle/>
          <a:p>
            <a:pPr lvl="0" algn="r" rtl="1" fontAlgn="base">
              <a:spcBef>
                <a:spcPct val="0"/>
              </a:spcBef>
              <a:spcAft>
                <a:spcPct val="0"/>
              </a:spcAft>
              <a:buFont typeface="Arial" pitchFamily="34" charset="0"/>
              <a:buChar char="•"/>
            </a:pPr>
            <a:r>
              <a:rPr lang="ar-SA" sz="2400" b="1" dirty="0" smtClean="0">
                <a:ln w="1905"/>
                <a:solidFill>
                  <a:srgbClr val="FF6600"/>
                </a:solidFill>
                <a:effectLst>
                  <a:innerShdw blurRad="69850" dist="43180" dir="5400000">
                    <a:srgbClr val="000000">
                      <a:alpha val="65000"/>
                    </a:srgbClr>
                  </a:innerShdw>
                </a:effectLst>
                <a:latin typeface="Tahoma" pitchFamily="34" charset="0"/>
                <a:ea typeface="Tahoma" pitchFamily="34" charset="0"/>
              </a:rPr>
              <a:t>يؤكد العديد من الباحثين دور العوامل البيئية في تشكيل الانفعالات لدى الفرد وأساليب التعبير عنها, حيث أن الخبرات التي يمر فيها الفرد أثناء تفاعلاته مع البيئة تؤثر في طبيعة الانفعالات ونوعيتها لدى </a:t>
            </a:r>
            <a:r>
              <a:rPr lang="ar-SA" sz="2400" b="1" dirty="0" err="1" smtClean="0">
                <a:ln w="1905"/>
                <a:solidFill>
                  <a:srgbClr val="FF6600"/>
                </a:solidFill>
                <a:effectLst>
                  <a:innerShdw blurRad="69850" dist="43180" dir="5400000">
                    <a:srgbClr val="000000">
                      <a:alpha val="65000"/>
                    </a:srgbClr>
                  </a:innerShdw>
                </a:effectLst>
                <a:latin typeface="Tahoma" pitchFamily="34" charset="0"/>
                <a:ea typeface="Tahoma" pitchFamily="34" charset="0"/>
              </a:rPr>
              <a:t>الأفراد.</a:t>
            </a:r>
            <a:r>
              <a:rPr lang="ar-SA" sz="2400" b="1" dirty="0" smtClean="0">
                <a:ln w="1905"/>
                <a:solidFill>
                  <a:srgbClr val="FF6600"/>
                </a:solidFill>
                <a:effectLst>
                  <a:innerShdw blurRad="69850" dist="43180" dir="5400000">
                    <a:srgbClr val="000000">
                      <a:alpha val="65000"/>
                    </a:srgbClr>
                  </a:innerShdw>
                </a:effectLst>
                <a:latin typeface="Tahoma" pitchFamily="34" charset="0"/>
                <a:ea typeface="Tahoma" pitchFamily="34" charset="0"/>
              </a:rPr>
              <a:t> ومن العوامل البيئية اتجاهات الوالدين في التنشئة المتضمنة الحماية الزائدة أو القائمة على التسلط والاستبداد, وكذلك الجو الدراسي الاستبدادي, والظروف البيئية السارة والمؤلمة المحيطة.</a:t>
            </a:r>
          </a:p>
        </p:txBody>
      </p:sp>
      <p:pic>
        <p:nvPicPr>
          <p:cNvPr id="7" name="Picture 3" descr="C:\Users\user\Desktop\Super1site_V_500_image_529693.jp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467544" y="620688"/>
            <a:ext cx="3203848" cy="2996952"/>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61441"/>
                                        </p:tgtEl>
                                        <p:attrNameLst>
                                          <p:attrName>style.visibility</p:attrName>
                                        </p:attrNameLst>
                                      </p:cBhvr>
                                      <p:to>
                                        <p:strVal val="visible"/>
                                      </p:to>
                                    </p:set>
                                    <p:animEffect transition="in" filter="fade">
                                      <p:cBhvr>
                                        <p:cTn id="12" dur="1000"/>
                                        <p:tgtEl>
                                          <p:spTgt spid="61441"/>
                                        </p:tgtEl>
                                      </p:cBhvr>
                                    </p:animEffect>
                                    <p:anim calcmode="lin" valueType="num">
                                      <p:cBhvr>
                                        <p:cTn id="13" dur="1000" fill="hold"/>
                                        <p:tgtEl>
                                          <p:spTgt spid="61441"/>
                                        </p:tgtEl>
                                        <p:attrNameLst>
                                          <p:attrName>ppt_x</p:attrName>
                                        </p:attrNameLst>
                                      </p:cBhvr>
                                      <p:tavLst>
                                        <p:tav tm="0">
                                          <p:val>
                                            <p:strVal val="#ppt_x"/>
                                          </p:val>
                                        </p:tav>
                                        <p:tav tm="100000">
                                          <p:val>
                                            <p:strVal val="#ppt_x"/>
                                          </p:val>
                                        </p:tav>
                                      </p:tavLst>
                                    </p:anim>
                                    <p:anim calcmode="lin" valueType="num">
                                      <p:cBhvr>
                                        <p:cTn id="14" dur="900" decel="100000" fill="hold"/>
                                        <p:tgtEl>
                                          <p:spTgt spid="6144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144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par>
                                <p:cTn id="21" presetID="37"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1441"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40D5ECE-8B49-45CD-BE81-EF81920D1969}" type="slidenum">
              <a:rPr lang="en-US" smtClean="0"/>
              <a:pPr/>
              <a:t>19</a:t>
            </a:fld>
            <a:endParaRPr lang="en-US" dirty="0"/>
          </a:p>
        </p:txBody>
      </p:sp>
      <p:sp>
        <p:nvSpPr>
          <p:cNvPr id="3" name="عنوان 2"/>
          <p:cNvSpPr>
            <a:spLocks noGrp="1"/>
          </p:cNvSpPr>
          <p:nvPr>
            <p:ph type="title"/>
          </p:nvPr>
        </p:nvSpPr>
        <p:spPr/>
        <p:txBody>
          <a:bodyPr/>
          <a:lstStyle/>
          <a:p>
            <a:endParaRPr lang="ar-SA"/>
          </a:p>
        </p:txBody>
      </p:sp>
      <p:sp>
        <p:nvSpPr>
          <p:cNvPr id="4" name="مستطيل 3"/>
          <p:cNvSpPr/>
          <p:nvPr/>
        </p:nvSpPr>
        <p:spPr>
          <a:xfrm>
            <a:off x="179512" y="764704"/>
            <a:ext cx="8712968" cy="4739759"/>
          </a:xfrm>
          <a:prstGeom prst="rect">
            <a:avLst/>
          </a:prstGeom>
        </p:spPr>
        <p:txBody>
          <a:bodyPr wrap="square">
            <a:spAutoFit/>
          </a:bodyPr>
          <a:lstStyle/>
          <a:p>
            <a:pPr lvl="0" algn="r" rtl="1" fontAlgn="base">
              <a:spcBef>
                <a:spcPct val="0"/>
              </a:spcBef>
              <a:spcAft>
                <a:spcPct val="0"/>
              </a:spcAft>
            </a:pPr>
            <a:endParaRPr lang="en-US" sz="1200" b="1" dirty="0" smtClean="0">
              <a:latin typeface="Tahoma" pitchFamily="34" charset="0"/>
              <a:ea typeface="Tahoma" pitchFamily="34" charset="0"/>
            </a:endParaRPr>
          </a:p>
          <a:p>
            <a:pPr lvl="0" algn="r" rtl="1" eaLnBrk="0" fontAlgn="base" hangingPunct="0">
              <a:spcBef>
                <a:spcPct val="0"/>
              </a:spcBef>
              <a:spcAft>
                <a:spcPct val="0"/>
              </a:spcAft>
              <a:buBlip>
                <a:blip r:embed="rId3"/>
              </a:buBlip>
            </a:pPr>
            <a:r>
              <a:rPr lang="ar-SA" sz="2000" b="1" dirty="0" smtClean="0">
                <a:solidFill>
                  <a:srgbClr val="FF0000"/>
                </a:solidFill>
                <a:latin typeface="Tahoma" pitchFamily="34" charset="0"/>
                <a:ea typeface="Tahoma" pitchFamily="34" charset="0"/>
              </a:rPr>
              <a:t> ومن القائلين بأثر البيئة إليزابيث </a:t>
            </a:r>
            <a:r>
              <a:rPr lang="ar-SA" sz="2000" b="1" dirty="0" err="1" smtClean="0">
                <a:solidFill>
                  <a:srgbClr val="FF0000"/>
                </a:solidFill>
                <a:latin typeface="Tahoma" pitchFamily="34" charset="0"/>
                <a:ea typeface="Tahoma" pitchFamily="34" charset="0"/>
              </a:rPr>
              <a:t>هيرلوك</a:t>
            </a:r>
            <a:r>
              <a:rPr lang="ar-SA" sz="2000" b="1" dirty="0" smtClean="0">
                <a:solidFill>
                  <a:srgbClr val="FF0000"/>
                </a:solidFill>
                <a:latin typeface="Tahoma" pitchFamily="34" charset="0"/>
                <a:ea typeface="Tahoma" pitchFamily="34" charset="0"/>
              </a:rPr>
              <a:t> التي أكدت على أهمية العوامل البيئية في الانفعال وأبرزت أثر كل منبه مؤلم في انفعال الطفل, فالتعب يزيد من قابلية الغضب, والمرض يقود إلى انفعالات متعددة لأتفه الأسباب, والجوع يثير انفعالات </a:t>
            </a:r>
            <a:r>
              <a:rPr lang="ar-SA" sz="2000" b="1" dirty="0" err="1" smtClean="0">
                <a:solidFill>
                  <a:srgbClr val="FF0000"/>
                </a:solidFill>
                <a:latin typeface="Tahoma" pitchFamily="34" charset="0"/>
                <a:ea typeface="Tahoma" pitchFamily="34" charset="0"/>
              </a:rPr>
              <a:t>حادة.</a:t>
            </a:r>
            <a:r>
              <a:rPr lang="ar-SA" sz="2000" b="1" dirty="0" smtClean="0">
                <a:solidFill>
                  <a:srgbClr val="FF0000"/>
                </a:solidFill>
                <a:latin typeface="Tahoma" pitchFamily="34" charset="0"/>
                <a:ea typeface="Tahoma" pitchFamily="34" charset="0"/>
              </a:rPr>
              <a:t> وتبين أن نسبة الغضب تصل قبل الأكل إلى حوالي </a:t>
            </a:r>
            <a:r>
              <a:rPr lang="en-US" sz="2000" b="1" dirty="0" smtClean="0">
                <a:solidFill>
                  <a:srgbClr val="FF0000"/>
                </a:solidFill>
                <a:latin typeface="Tahoma" pitchFamily="34" charset="0"/>
                <a:ea typeface="Tahoma" pitchFamily="34" charset="0"/>
              </a:rPr>
              <a:t>20%</a:t>
            </a:r>
            <a:r>
              <a:rPr lang="ar-SA" sz="2000" b="1" dirty="0" smtClean="0">
                <a:solidFill>
                  <a:srgbClr val="FF0000"/>
                </a:solidFill>
                <a:latin typeface="Tahoma" pitchFamily="34" charset="0"/>
                <a:ea typeface="Tahoma" pitchFamily="34" charset="0"/>
              </a:rPr>
              <a:t> وتهبط إلى حوالي </a:t>
            </a:r>
            <a:r>
              <a:rPr lang="en-US" sz="2000" b="1" dirty="0" smtClean="0">
                <a:solidFill>
                  <a:srgbClr val="FF0000"/>
                </a:solidFill>
                <a:latin typeface="Tahoma" pitchFamily="34" charset="0"/>
                <a:ea typeface="Tahoma" pitchFamily="34" charset="0"/>
              </a:rPr>
              <a:t>6%</a:t>
            </a:r>
            <a:r>
              <a:rPr lang="ar-SA" sz="2000" b="1" dirty="0" smtClean="0">
                <a:solidFill>
                  <a:srgbClr val="FF0000"/>
                </a:solidFill>
                <a:latin typeface="Tahoma" pitchFamily="34" charset="0"/>
                <a:ea typeface="Tahoma" pitchFamily="34" charset="0"/>
              </a:rPr>
              <a:t> بعد </a:t>
            </a:r>
            <a:r>
              <a:rPr lang="ar-SA" sz="2000" b="1" dirty="0" smtClean="0">
                <a:solidFill>
                  <a:srgbClr val="FF0000"/>
                </a:solidFill>
                <a:latin typeface="Tahoma" pitchFamily="34" charset="0"/>
                <a:ea typeface="Tahoma" pitchFamily="34" charset="0"/>
              </a:rPr>
              <a:t>الأكل</a:t>
            </a:r>
            <a:endParaRPr lang="ar-SA" sz="2000" b="1" dirty="0" smtClean="0">
              <a:solidFill>
                <a:srgbClr val="FF0000"/>
              </a:solidFill>
              <a:latin typeface="Tahoma" pitchFamily="34" charset="0"/>
              <a:ea typeface="Tahoma" pitchFamily="34" charset="0"/>
            </a:endParaRPr>
          </a:p>
          <a:p>
            <a:pPr lvl="0" algn="r" rtl="1" eaLnBrk="0" fontAlgn="base" hangingPunct="0">
              <a:spcBef>
                <a:spcPct val="0"/>
              </a:spcBef>
              <a:spcAft>
                <a:spcPct val="0"/>
              </a:spcAft>
            </a:pPr>
            <a:endParaRPr lang="ar-SA" sz="2000" b="1" dirty="0" smtClean="0">
              <a:latin typeface="Tahoma" pitchFamily="34" charset="0"/>
              <a:ea typeface="Tahoma" pitchFamily="34" charset="0"/>
            </a:endParaRPr>
          </a:p>
          <a:p>
            <a:pPr lvl="0" algn="r" rtl="1" eaLnBrk="0" fontAlgn="base" hangingPunct="0">
              <a:spcBef>
                <a:spcPct val="0"/>
              </a:spcBef>
              <a:spcAft>
                <a:spcPct val="0"/>
              </a:spcAft>
            </a:pPr>
            <a:endParaRPr lang="en-US" sz="1200" b="1" dirty="0" smtClean="0">
              <a:latin typeface="Tahoma" pitchFamily="34" charset="0"/>
              <a:ea typeface="Tahoma" pitchFamily="34" charset="0"/>
            </a:endParaRPr>
          </a:p>
          <a:p>
            <a:pPr lvl="0" algn="r" rtl="1" eaLnBrk="0" fontAlgn="base" hangingPunct="0">
              <a:spcBef>
                <a:spcPct val="0"/>
              </a:spcBef>
              <a:spcAft>
                <a:spcPct val="0"/>
              </a:spcAft>
              <a:buBlip>
                <a:blip r:embed="rId3"/>
              </a:buBlip>
            </a:pPr>
            <a:r>
              <a:rPr lang="ar-SA" sz="2000" b="1" dirty="0" smtClean="0">
                <a:solidFill>
                  <a:schemeClr val="accent3">
                    <a:lumMod val="50000"/>
                  </a:schemeClr>
                </a:solidFill>
                <a:latin typeface="Tahoma" pitchFamily="34" charset="0"/>
                <a:ea typeface="Tahoma" pitchFamily="34" charset="0"/>
              </a:rPr>
              <a:t> إن التكيف الانفعالي مصدره الخبرة والتعلم البيئي, ويظهر أثره </a:t>
            </a:r>
          </a:p>
          <a:p>
            <a:pPr lvl="0" algn="r" rtl="1" eaLnBrk="0" fontAlgn="base" hangingPunct="0">
              <a:spcBef>
                <a:spcPct val="0"/>
              </a:spcBef>
              <a:spcAft>
                <a:spcPct val="0"/>
              </a:spcAft>
            </a:pPr>
            <a:r>
              <a:rPr lang="ar-SA" sz="2000" b="1" dirty="0" smtClean="0">
                <a:solidFill>
                  <a:schemeClr val="accent3">
                    <a:lumMod val="50000"/>
                  </a:schemeClr>
                </a:solidFill>
                <a:latin typeface="Tahoma" pitchFamily="34" charset="0"/>
                <a:ea typeface="Tahoma" pitchFamily="34" charset="0"/>
              </a:rPr>
              <a:t>واضحاً في أنواع كثيرة من الانفعالات خاصة بعد </a:t>
            </a:r>
            <a:r>
              <a:rPr lang="ar-SA" sz="2000" b="1" dirty="0" smtClean="0">
                <a:solidFill>
                  <a:schemeClr val="accent3">
                    <a:lumMod val="50000"/>
                  </a:schemeClr>
                </a:solidFill>
                <a:latin typeface="Tahoma" pitchFamily="34" charset="0"/>
                <a:ea typeface="Tahoma" pitchFamily="34" charset="0"/>
              </a:rPr>
              <a:t>تقدم </a:t>
            </a:r>
            <a:r>
              <a:rPr lang="ar-SA" sz="2000" b="1" dirty="0" smtClean="0">
                <a:solidFill>
                  <a:schemeClr val="accent3">
                    <a:lumMod val="50000"/>
                  </a:schemeClr>
                </a:solidFill>
                <a:latin typeface="Tahoma" pitchFamily="34" charset="0"/>
                <a:ea typeface="Tahoma" pitchFamily="34" charset="0"/>
              </a:rPr>
              <a:t>السن </a:t>
            </a:r>
            <a:r>
              <a:rPr lang="ar-SA" sz="2000" b="1" dirty="0" smtClean="0">
                <a:solidFill>
                  <a:schemeClr val="accent3">
                    <a:lumMod val="50000"/>
                  </a:schemeClr>
                </a:solidFill>
                <a:latin typeface="Tahoma" pitchFamily="34" charset="0"/>
                <a:ea typeface="Tahoma" pitchFamily="34" charset="0"/>
              </a:rPr>
              <a:t>عند </a:t>
            </a:r>
            <a:r>
              <a:rPr lang="ar-SA" sz="2000" b="1" dirty="0" smtClean="0">
                <a:solidFill>
                  <a:schemeClr val="accent3">
                    <a:lumMod val="50000"/>
                  </a:schemeClr>
                </a:solidFill>
                <a:latin typeface="Tahoma" pitchFamily="34" charset="0"/>
                <a:ea typeface="Tahoma" pitchFamily="34" charset="0"/>
              </a:rPr>
              <a:t>الفرد,</a:t>
            </a:r>
          </a:p>
          <a:p>
            <a:pPr lvl="0" algn="r" rtl="1" eaLnBrk="0" fontAlgn="base" hangingPunct="0">
              <a:spcBef>
                <a:spcPct val="0"/>
              </a:spcBef>
              <a:spcAft>
                <a:spcPct val="0"/>
              </a:spcAft>
            </a:pPr>
            <a:r>
              <a:rPr lang="ar-SA" sz="2000" b="1" dirty="0" smtClean="0">
                <a:solidFill>
                  <a:schemeClr val="accent3">
                    <a:lumMod val="50000"/>
                  </a:schemeClr>
                </a:solidFill>
                <a:latin typeface="Tahoma" pitchFamily="34" charset="0"/>
                <a:ea typeface="Tahoma" pitchFamily="34" charset="0"/>
              </a:rPr>
              <a:t>حيث يكتشف أكبر عدد ممكن من الخبرات, ويتعلم المثيرات الجديدة </a:t>
            </a:r>
          </a:p>
          <a:p>
            <a:pPr lvl="0" algn="r" rtl="1" eaLnBrk="0" fontAlgn="base" hangingPunct="0">
              <a:spcBef>
                <a:spcPct val="0"/>
              </a:spcBef>
              <a:spcAft>
                <a:spcPct val="0"/>
              </a:spcAft>
            </a:pPr>
            <a:r>
              <a:rPr lang="ar-SA" sz="2000" b="1" dirty="0" smtClean="0">
                <a:solidFill>
                  <a:schemeClr val="accent3">
                    <a:lumMod val="50000"/>
                  </a:schemeClr>
                </a:solidFill>
                <a:latin typeface="Tahoma" pitchFamily="34" charset="0"/>
                <a:ea typeface="Tahoma" pitchFamily="34" charset="0"/>
              </a:rPr>
              <a:t>الانفعالية وما يرافقها من ردود فعل مناسبة, ويتعلم أيضاً ضبط</a:t>
            </a:r>
          </a:p>
          <a:p>
            <a:pPr lvl="0" algn="r" rtl="1" eaLnBrk="0" fontAlgn="base" hangingPunct="0">
              <a:spcBef>
                <a:spcPct val="0"/>
              </a:spcBef>
              <a:spcAft>
                <a:spcPct val="0"/>
              </a:spcAft>
            </a:pPr>
            <a:r>
              <a:rPr lang="ar-SA" sz="2000" b="1" dirty="0" smtClean="0">
                <a:solidFill>
                  <a:schemeClr val="accent3">
                    <a:lumMod val="50000"/>
                  </a:schemeClr>
                </a:solidFill>
                <a:latin typeface="Tahoma" pitchFamily="34" charset="0"/>
                <a:ea typeface="Tahoma" pitchFamily="34" charset="0"/>
              </a:rPr>
              <a:t> الانفعالات أو التمكن من إخفائها عن الغير وذلك تلبية لرغبات </a:t>
            </a:r>
          </a:p>
          <a:p>
            <a:pPr lvl="0" algn="r" rtl="1" eaLnBrk="0" fontAlgn="base" hangingPunct="0">
              <a:spcBef>
                <a:spcPct val="0"/>
              </a:spcBef>
              <a:spcAft>
                <a:spcPct val="0"/>
              </a:spcAft>
            </a:pPr>
            <a:r>
              <a:rPr lang="ar-SA" sz="2000" b="1" dirty="0" smtClean="0">
                <a:solidFill>
                  <a:schemeClr val="accent3">
                    <a:lumMod val="50000"/>
                  </a:schemeClr>
                </a:solidFill>
                <a:latin typeface="Tahoma" pitchFamily="34" charset="0"/>
                <a:ea typeface="Tahoma" pitchFamily="34" charset="0"/>
              </a:rPr>
              <a:t>المجتمع الذي يعيش فيه, ويتعلم أيضاً التكيف في التعبيرات الوجيهة</a:t>
            </a:r>
          </a:p>
          <a:p>
            <a:pPr lvl="0" algn="r" rtl="1" eaLnBrk="0" fontAlgn="base" hangingPunct="0">
              <a:spcBef>
                <a:spcPct val="0"/>
              </a:spcBef>
              <a:spcAft>
                <a:spcPct val="0"/>
              </a:spcAft>
            </a:pPr>
            <a:r>
              <a:rPr lang="ar-SA" sz="2000" b="1" dirty="0" smtClean="0">
                <a:solidFill>
                  <a:schemeClr val="accent3">
                    <a:lumMod val="50000"/>
                  </a:schemeClr>
                </a:solidFill>
                <a:latin typeface="Tahoma" pitchFamily="34" charset="0"/>
                <a:ea typeface="Tahoma" pitchFamily="34" charset="0"/>
              </a:rPr>
              <a:t> للانفعالات, فهناك تعبيرات فطرية لا إرادية, لكنها تتحول بفعل الإرادة</a:t>
            </a:r>
          </a:p>
          <a:p>
            <a:pPr lvl="0" algn="r" rtl="1" eaLnBrk="0" fontAlgn="base" hangingPunct="0">
              <a:spcBef>
                <a:spcPct val="0"/>
              </a:spcBef>
              <a:spcAft>
                <a:spcPct val="0"/>
              </a:spcAft>
            </a:pPr>
            <a:r>
              <a:rPr lang="ar-SA" sz="2000" b="1" dirty="0" smtClean="0">
                <a:solidFill>
                  <a:schemeClr val="accent3">
                    <a:lumMod val="50000"/>
                  </a:schemeClr>
                </a:solidFill>
                <a:latin typeface="Tahoma" pitchFamily="34" charset="0"/>
                <a:ea typeface="Tahoma" pitchFamily="34" charset="0"/>
              </a:rPr>
              <a:t> وتأثير التربية والبيئة إلى تعبيرات مكتسبة ولا </a:t>
            </a:r>
            <a:r>
              <a:rPr lang="ar-SA" sz="2000" b="1" dirty="0" err="1" smtClean="0">
                <a:solidFill>
                  <a:schemeClr val="accent3">
                    <a:lumMod val="50000"/>
                  </a:schemeClr>
                </a:solidFill>
                <a:latin typeface="Tahoma" pitchFamily="34" charset="0"/>
                <a:ea typeface="Tahoma" pitchFamily="34" charset="0"/>
              </a:rPr>
              <a:t>سيما</a:t>
            </a:r>
            <a:r>
              <a:rPr lang="ar-SA" sz="2000" b="1" dirty="0" smtClean="0">
                <a:solidFill>
                  <a:schemeClr val="accent3">
                    <a:lumMod val="50000"/>
                  </a:schemeClr>
                </a:solidFill>
                <a:latin typeface="Tahoma" pitchFamily="34" charset="0"/>
                <a:ea typeface="Tahoma" pitchFamily="34" charset="0"/>
              </a:rPr>
              <a:t> التغيرات التي </a:t>
            </a:r>
          </a:p>
          <a:p>
            <a:pPr lvl="0" algn="r" rtl="1" eaLnBrk="0" fontAlgn="base" hangingPunct="0">
              <a:spcBef>
                <a:spcPct val="0"/>
              </a:spcBef>
              <a:spcAft>
                <a:spcPct val="0"/>
              </a:spcAft>
            </a:pPr>
            <a:r>
              <a:rPr lang="ar-SA" sz="2000" b="1" dirty="0" smtClean="0">
                <a:solidFill>
                  <a:schemeClr val="accent3">
                    <a:lumMod val="50000"/>
                  </a:schemeClr>
                </a:solidFill>
                <a:latin typeface="Tahoma" pitchFamily="34" charset="0"/>
                <a:ea typeface="Tahoma" pitchFamily="34" charset="0"/>
              </a:rPr>
              <a:t>لها دور فعال في العلاقات </a:t>
            </a:r>
            <a:r>
              <a:rPr lang="ar-SA" sz="2000" b="1" dirty="0" err="1" smtClean="0">
                <a:solidFill>
                  <a:schemeClr val="accent3">
                    <a:lumMod val="50000"/>
                  </a:schemeClr>
                </a:solidFill>
                <a:latin typeface="Tahoma" pitchFamily="34" charset="0"/>
                <a:ea typeface="Tahoma" pitchFamily="34" charset="0"/>
              </a:rPr>
              <a:t>الاجتماعية .</a:t>
            </a:r>
            <a:endParaRPr lang="ar-SA" sz="3600" b="1" dirty="0" smtClean="0">
              <a:solidFill>
                <a:schemeClr val="accent3">
                  <a:lumMod val="50000"/>
                </a:schemeClr>
              </a:solidFill>
              <a:latin typeface="Tahoma" pitchFamily="34" charset="0"/>
              <a:ea typeface="Tahoma" pitchFamily="34" charset="0"/>
            </a:endParaRPr>
          </a:p>
        </p:txBody>
      </p:sp>
      <p:pic>
        <p:nvPicPr>
          <p:cNvPr id="63490" name="Picture 2" descr="C:\Users\user\Desktop\471458_135153.jpg"/>
          <p:cNvPicPr>
            <a:picLocks noChangeAspect="1" noChangeArrowheads="1"/>
          </p:cNvPicPr>
          <p:nvPr/>
        </p:nvPicPr>
        <p:blipFill>
          <a:blip r:embed="rId4" cstate="print"/>
          <a:srcRect/>
          <a:stretch>
            <a:fillRect/>
          </a:stretch>
        </p:blipFill>
        <p:spPr bwMode="auto">
          <a:xfrm>
            <a:off x="0" y="2564904"/>
            <a:ext cx="3059832" cy="4293096"/>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635896" y="404664"/>
            <a:ext cx="5029200" cy="457200"/>
          </a:xfrm>
        </p:spPr>
        <p:txBody>
          <a:bodyPr>
            <a:noAutofit/>
          </a:bodyPr>
          <a:lstStyle/>
          <a:p>
            <a:pPr algn="ctr"/>
            <a:r>
              <a:rPr lang="ar-SA" sz="54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PT Bold Heading" pitchFamily="2" charset="-78"/>
              </a:rPr>
              <a:t>مقدمة</a:t>
            </a:r>
            <a:endParaRPr lang="ar-SA" sz="54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PT Bold Heading" pitchFamily="2" charset="-78"/>
            </a:endParaRPr>
          </a:p>
        </p:txBody>
      </p:sp>
      <p:sp>
        <p:nvSpPr>
          <p:cNvPr id="1025" name="Rectangle 1"/>
          <p:cNvSpPr>
            <a:spLocks noChangeArrowheads="1"/>
          </p:cNvSpPr>
          <p:nvPr/>
        </p:nvSpPr>
        <p:spPr bwMode="auto">
          <a:xfrm>
            <a:off x="539552" y="1374016"/>
            <a:ext cx="8208912" cy="38318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endParaRPr kumimoji="0" lang="en-US" sz="900" b="0" i="0" u="none" strike="noStrike" cap="none" normalizeH="0" baseline="0" dirty="0" smtClean="0">
              <a:ln>
                <a:noFill/>
              </a:ln>
              <a:solidFill>
                <a:schemeClr val="tx1"/>
              </a:solidFill>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ar-SA" b="1" i="0" u="none" strike="noStrike" cap="none" normalizeH="0" baseline="0" dirty="0" smtClean="0">
                <a:ln>
                  <a:noFill/>
                </a:ln>
                <a:solidFill>
                  <a:schemeClr val="tx1"/>
                </a:solidFill>
                <a:latin typeface="Calibri" pitchFamily="34" charset="0"/>
                <a:ea typeface="Calibri" pitchFamily="34" charset="0"/>
                <a:cs typeface="Arial" pitchFamily="34" charset="0"/>
              </a:rPr>
              <a:t> </a:t>
            </a:r>
            <a:r>
              <a:rPr kumimoji="0" lang="ar-SA" b="1" i="0" u="none" strike="noStrike" cap="none" normalizeH="0" baseline="0" dirty="0" smtClean="0">
                <a:ln>
                  <a:noFill/>
                </a:ln>
                <a:solidFill>
                  <a:schemeClr val="accent2">
                    <a:lumMod val="75000"/>
                  </a:schemeClr>
                </a:solidFill>
                <a:latin typeface="Calibri" pitchFamily="34" charset="0"/>
                <a:ea typeface="Calibri" pitchFamily="34" charset="0"/>
                <a:cs typeface="Arial" pitchFamily="34" charset="0"/>
              </a:rPr>
              <a:t>يعد الجانب الانفعالي جزءاُ هاماً من الشخصيه  </a:t>
            </a:r>
            <a:r>
              <a:rPr kumimoji="0" lang="ar-SA" b="1" i="0" u="none" strike="noStrike" cap="none" normalizeH="0" baseline="0" dirty="0" err="1" smtClean="0">
                <a:ln>
                  <a:noFill/>
                </a:ln>
                <a:solidFill>
                  <a:schemeClr val="accent2">
                    <a:lumMod val="75000"/>
                  </a:schemeClr>
                </a:solidFill>
                <a:latin typeface="Calibri" pitchFamily="34" charset="0"/>
                <a:ea typeface="Calibri" pitchFamily="34" charset="0"/>
                <a:cs typeface="Arial" pitchFamily="34" charset="0"/>
              </a:rPr>
              <a:t>الانسانيه</a:t>
            </a:r>
            <a:r>
              <a:rPr kumimoji="0" lang="ar-SA" b="1" i="0" u="none" strike="noStrike" cap="none" normalizeH="0" baseline="0" dirty="0" smtClean="0">
                <a:ln>
                  <a:noFill/>
                </a:ln>
                <a:solidFill>
                  <a:schemeClr val="accent2">
                    <a:lumMod val="75000"/>
                  </a:schemeClr>
                </a:solidFill>
                <a:latin typeface="Calibri" pitchFamily="34" charset="0"/>
                <a:ea typeface="Calibri" pitchFamily="34" charset="0"/>
                <a:cs typeface="Arial" pitchFamily="34" charset="0"/>
              </a:rPr>
              <a:t> لارتباطه الوثيق بالعديد من جوانب الشخصية الاخرى ولاسيما العقلي والحركي منها ما هو ايجابي والبعض الاخر </a:t>
            </a:r>
            <a:r>
              <a:rPr kumimoji="0" lang="ar-SA" b="1" i="0" u="none" strike="noStrike" cap="none" normalizeH="0" baseline="0" dirty="0" err="1" smtClean="0">
                <a:ln>
                  <a:noFill/>
                </a:ln>
                <a:solidFill>
                  <a:schemeClr val="accent2">
                    <a:lumMod val="75000"/>
                  </a:schemeClr>
                </a:solidFill>
                <a:latin typeface="Calibri" pitchFamily="34" charset="0"/>
                <a:ea typeface="Calibri" pitchFamily="34" charset="0"/>
                <a:cs typeface="Arial" pitchFamily="34" charset="0"/>
              </a:rPr>
              <a:t>سلبي .</a:t>
            </a:r>
            <a:r>
              <a:rPr kumimoji="0" lang="ar-SA" b="1" i="0" u="none" strike="noStrike" cap="none" normalizeH="0" baseline="0" dirty="0" smtClean="0">
                <a:ln>
                  <a:noFill/>
                </a:ln>
                <a:solidFill>
                  <a:schemeClr val="accent2">
                    <a:lumMod val="75000"/>
                  </a:schemeClr>
                </a:solidFill>
                <a:latin typeface="Calibri" pitchFamily="34" charset="0"/>
                <a:ea typeface="Calibri" pitchFamily="34" charset="0"/>
                <a:cs typeface="Arial" pitchFamily="34" charset="0"/>
              </a:rPr>
              <a:t> </a:t>
            </a: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endParaRPr kumimoji="0" lang="ar-SA" b="1" i="0" u="none" strike="noStrike" cap="none" normalizeH="0" baseline="0" dirty="0" smtClean="0">
              <a:ln>
                <a:noFill/>
              </a:ln>
              <a:solidFill>
                <a:schemeClr val="tx1"/>
              </a:solidFill>
              <a:latin typeface="Calibri" pitchFamily="34" charset="0"/>
              <a:ea typeface="Calibri"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ar-SA" b="1" i="0" u="none" strike="noStrike" cap="none" normalizeH="0" baseline="0" dirty="0" smtClean="0">
                <a:ln>
                  <a:noFill/>
                </a:ln>
                <a:solidFill>
                  <a:schemeClr val="accent1">
                    <a:lumMod val="75000"/>
                  </a:schemeClr>
                </a:solidFill>
                <a:latin typeface="Calibri" pitchFamily="34" charset="0"/>
                <a:ea typeface="Calibri" pitchFamily="34" charset="0"/>
                <a:cs typeface="Arial" pitchFamily="34" charset="0"/>
              </a:rPr>
              <a:t>وتتكون العواطف نتيجة تفاعل الفرد مع المواقف البيئية المتعددة والخبرة ذات الموضوعات المتكررة </a:t>
            </a:r>
            <a:r>
              <a:rPr lang="ar-SA" sz="900" dirty="0" smtClean="0">
                <a:solidFill>
                  <a:schemeClr val="accent1">
                    <a:lumMod val="75000"/>
                  </a:schemeClr>
                </a:solidFill>
                <a:latin typeface="Arial" pitchFamily="34" charset="0"/>
                <a:cs typeface="Arial" pitchFamily="34" charset="0"/>
              </a:rPr>
              <a:t>, </a:t>
            </a:r>
            <a:r>
              <a:rPr kumimoji="0" lang="ar-SA" b="1" i="0" u="none" strike="noStrike" cap="none" normalizeH="0" baseline="0" dirty="0" smtClean="0">
                <a:ln>
                  <a:noFill/>
                </a:ln>
                <a:solidFill>
                  <a:schemeClr val="accent1">
                    <a:lumMod val="75000"/>
                  </a:schemeClr>
                </a:solidFill>
                <a:latin typeface="Calibri" pitchFamily="34" charset="0"/>
                <a:ea typeface="Calibri" pitchFamily="34" charset="0"/>
                <a:cs typeface="Arial" pitchFamily="34" charset="0"/>
              </a:rPr>
              <a:t>فالطفل مثلاُ بعد </a:t>
            </a:r>
            <a:r>
              <a:rPr kumimoji="0" lang="ar-SA" b="1" i="0" u="none" strike="noStrike" cap="none" normalizeH="0" baseline="0" dirty="0" smtClean="0">
                <a:ln>
                  <a:noFill/>
                </a:ln>
                <a:solidFill>
                  <a:schemeClr val="accent1">
                    <a:lumMod val="75000"/>
                  </a:schemeClr>
                </a:solidFill>
                <a:latin typeface="Calibri" pitchFamily="34" charset="0"/>
                <a:ea typeface="Calibri" pitchFamily="34" charset="0"/>
                <a:cs typeface="Arial" pitchFamily="34" charset="0"/>
              </a:rPr>
              <a:t>ولادته</a:t>
            </a:r>
            <a:r>
              <a:rPr kumimoji="0" lang="ar-SA" b="1" i="0" u="none" strike="noStrike" cap="none" normalizeH="0" dirty="0" smtClean="0">
                <a:ln>
                  <a:noFill/>
                </a:ln>
                <a:solidFill>
                  <a:schemeClr val="accent1">
                    <a:lumMod val="75000"/>
                  </a:schemeClr>
                </a:solidFill>
                <a:latin typeface="Calibri" pitchFamily="34" charset="0"/>
                <a:ea typeface="Calibri" pitchFamily="34" charset="0"/>
                <a:cs typeface="Arial" pitchFamily="34" charset="0"/>
              </a:rPr>
              <a:t> </a:t>
            </a:r>
            <a:r>
              <a:rPr kumimoji="0" lang="ar-SA" b="1" i="0" u="none" strike="noStrike" cap="none" normalizeH="0" baseline="0" dirty="0" smtClean="0">
                <a:ln>
                  <a:noFill/>
                </a:ln>
                <a:solidFill>
                  <a:schemeClr val="accent1">
                    <a:lumMod val="75000"/>
                  </a:schemeClr>
                </a:solidFill>
                <a:latin typeface="Calibri" pitchFamily="34" charset="0"/>
                <a:ea typeface="Calibri" pitchFamily="34" charset="0"/>
                <a:cs typeface="Arial" pitchFamily="34" charset="0"/>
              </a:rPr>
              <a:t>تظهر </a:t>
            </a:r>
            <a:r>
              <a:rPr kumimoji="0" lang="ar-SA" b="1" i="0" u="none" strike="noStrike" cap="none" normalizeH="0" baseline="0" dirty="0" smtClean="0">
                <a:ln>
                  <a:noFill/>
                </a:ln>
                <a:solidFill>
                  <a:schemeClr val="accent1">
                    <a:lumMod val="75000"/>
                  </a:schemeClr>
                </a:solidFill>
                <a:latin typeface="Calibri" pitchFamily="34" charset="0"/>
                <a:ea typeface="Calibri" pitchFamily="34" charset="0"/>
                <a:cs typeface="Arial" pitchFamily="34" charset="0"/>
              </a:rPr>
              <a:t>لديه انفعالات مختلفة سريعة التغير من لحظة الى </a:t>
            </a:r>
            <a:r>
              <a:rPr lang="ar-SA" b="1" dirty="0" smtClean="0">
                <a:solidFill>
                  <a:schemeClr val="accent1">
                    <a:lumMod val="75000"/>
                  </a:schemeClr>
                </a:solidFill>
                <a:latin typeface="Calibri" pitchFamily="34" charset="0"/>
                <a:ea typeface="Calibri" pitchFamily="34" charset="0"/>
                <a:cs typeface="Arial" pitchFamily="34" charset="0"/>
              </a:rPr>
              <a:t>أ</a:t>
            </a:r>
            <a:r>
              <a:rPr kumimoji="0" lang="ar-SA" b="1" i="0" u="none" strike="noStrike" cap="none" normalizeH="0" baseline="0" dirty="0" smtClean="0">
                <a:ln>
                  <a:noFill/>
                </a:ln>
                <a:solidFill>
                  <a:schemeClr val="accent1">
                    <a:lumMod val="75000"/>
                  </a:schemeClr>
                </a:solidFill>
                <a:latin typeface="Calibri" pitchFamily="34" charset="0"/>
                <a:ea typeface="Calibri" pitchFamily="34" charset="0"/>
                <a:cs typeface="Arial" pitchFamily="34" charset="0"/>
              </a:rPr>
              <a:t>خرى </a:t>
            </a:r>
            <a:r>
              <a:rPr lang="ar-SA" sz="900" dirty="0" smtClean="0">
                <a:solidFill>
                  <a:schemeClr val="accent1">
                    <a:lumMod val="75000"/>
                  </a:schemeClr>
                </a:solidFill>
                <a:latin typeface="Arial" pitchFamily="34" charset="0"/>
                <a:cs typeface="Arial" pitchFamily="34" charset="0"/>
              </a:rPr>
              <a:t>, </a:t>
            </a:r>
            <a:r>
              <a:rPr kumimoji="0" lang="ar-SA" b="1" i="0" u="none" strike="noStrike" cap="none" normalizeH="0" baseline="0" dirty="0" smtClean="0">
                <a:ln>
                  <a:noFill/>
                </a:ln>
                <a:solidFill>
                  <a:schemeClr val="accent1">
                    <a:lumMod val="75000"/>
                  </a:schemeClr>
                </a:solidFill>
                <a:latin typeface="Calibri" pitchFamily="34" charset="0"/>
                <a:ea typeface="Calibri" pitchFamily="34" charset="0"/>
                <a:cs typeface="Arial" pitchFamily="34" charset="0"/>
              </a:rPr>
              <a:t>كما وتتكون لديه مجموعة خبرات تربطه بأمه في هذه المرحله ومعظم تلك الخبرات سارة , لأنها تزوده باحتياجاته الضرورية وتستمر تلك العلاقة بالنمو عبر مراحل النمو اللاحقة وتتسع دائرتها لتتجاوز الام ولتشمل كل فرد من افراد الأسرة .</a:t>
            </a:r>
          </a:p>
          <a:p>
            <a:pPr marL="0" marR="0" lvl="0" indent="0" algn="r" defTabSz="914400" rtl="1" eaLnBrk="0" fontAlgn="base" latinLnBrk="0" hangingPunct="0">
              <a:lnSpc>
                <a:spcPct val="100000"/>
              </a:lnSpc>
              <a:spcBef>
                <a:spcPct val="0"/>
              </a:spcBef>
              <a:spcAft>
                <a:spcPct val="0"/>
              </a:spcAft>
              <a:buClrTx/>
              <a:buSzTx/>
              <a:tabLst/>
            </a:pPr>
            <a:endParaRPr kumimoji="0" lang="ar-SA" b="1" i="0" u="none" strike="noStrike" cap="none" normalizeH="0" baseline="0" dirty="0" smtClean="0">
              <a:ln>
                <a:noFill/>
              </a:ln>
              <a:solidFill>
                <a:schemeClr val="tx1"/>
              </a:solidFill>
              <a:latin typeface="Calibri" pitchFamily="34" charset="0"/>
              <a:ea typeface="Calibri"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ar-SA" b="1" i="0" u="none" strike="noStrike" cap="none" normalizeH="0" baseline="0" dirty="0" smtClean="0">
                <a:ln>
                  <a:noFill/>
                </a:ln>
                <a:solidFill>
                  <a:srgbClr val="FF5050"/>
                </a:solidFill>
                <a:latin typeface="Calibri" pitchFamily="34" charset="0"/>
                <a:ea typeface="Calibri" pitchFamily="34" charset="0"/>
                <a:cs typeface="Arial" pitchFamily="34" charset="0"/>
              </a:rPr>
              <a:t>ويشمل الانفعال جميع الحالات الوجدانية مثل الفرح </a:t>
            </a:r>
            <a:r>
              <a:rPr kumimoji="0" lang="ar-SA" b="1" i="0" u="none" strike="noStrike" cap="none" normalizeH="0" baseline="0" dirty="0" err="1" smtClean="0">
                <a:ln>
                  <a:noFill/>
                </a:ln>
                <a:solidFill>
                  <a:srgbClr val="FF5050"/>
                </a:solidFill>
                <a:latin typeface="Calibri" pitchFamily="34" charset="0"/>
                <a:ea typeface="Calibri" pitchFamily="34" charset="0"/>
                <a:cs typeface="Arial" pitchFamily="34" charset="0"/>
              </a:rPr>
              <a:t>والحزن </a:t>
            </a:r>
            <a:r>
              <a:rPr kumimoji="0" lang="ar-SA" b="1" i="0" u="none" strike="noStrike" cap="none" normalizeH="0" baseline="0" dirty="0" smtClean="0">
                <a:ln>
                  <a:noFill/>
                </a:ln>
                <a:solidFill>
                  <a:srgbClr val="FF5050"/>
                </a:solidFill>
                <a:latin typeface="Calibri" pitchFamily="34" charset="0"/>
                <a:ea typeface="Calibri" pitchFamily="34" charset="0"/>
                <a:cs typeface="Arial" pitchFamily="34" charset="0"/>
              </a:rPr>
              <a:t>, الخوف والغضب الحب والسرور واللذة والقلق والنفور والحسد </a:t>
            </a:r>
            <a:r>
              <a:rPr kumimoji="0" lang="ar-SA" b="1" i="0" u="none" strike="noStrike" cap="none" normalizeH="0" baseline="0" dirty="0" err="1" smtClean="0">
                <a:ln>
                  <a:noFill/>
                </a:ln>
                <a:solidFill>
                  <a:srgbClr val="FF5050"/>
                </a:solidFill>
                <a:latin typeface="Calibri" pitchFamily="34" charset="0"/>
                <a:ea typeface="Calibri" pitchFamily="34" charset="0"/>
                <a:cs typeface="Arial" pitchFamily="34" charset="0"/>
              </a:rPr>
              <a:t>والغيره</a:t>
            </a:r>
            <a:r>
              <a:rPr kumimoji="0" lang="ar-SA" b="1" i="0" u="none" strike="noStrike" cap="none" normalizeH="0" baseline="0" dirty="0" smtClean="0">
                <a:ln>
                  <a:noFill/>
                </a:ln>
                <a:solidFill>
                  <a:srgbClr val="FF5050"/>
                </a:solidFill>
                <a:latin typeface="Calibri" pitchFamily="34" charset="0"/>
                <a:ea typeface="Calibri" pitchFamily="34" charset="0"/>
                <a:cs typeface="Arial" pitchFamily="34" charset="0"/>
              </a:rPr>
              <a:t> والكره والعدوان والهجوم وغير ذلك ويشمل الانفعال الشعور بالنشوة والفرح عندما يغمر الفرد شعوراً معينا بالتفوق والقدرة على حل المشكلات والوصول الى الاهداف المنشودة كما ويشمل الشعور البغيض الى النفس الانسانية وذلك عندما يواجه الفرد مشكلات يعجز عن </a:t>
            </a:r>
            <a:r>
              <a:rPr kumimoji="0" lang="ar-SA" b="1" i="0" u="none" strike="noStrike" cap="none" normalizeH="0" baseline="0" dirty="0" err="1" smtClean="0">
                <a:ln>
                  <a:noFill/>
                </a:ln>
                <a:solidFill>
                  <a:srgbClr val="FF5050"/>
                </a:solidFill>
                <a:latin typeface="Calibri" pitchFamily="34" charset="0"/>
                <a:ea typeface="Calibri" pitchFamily="34" charset="0"/>
                <a:cs typeface="Arial" pitchFamily="34" charset="0"/>
              </a:rPr>
              <a:t>حلها </a:t>
            </a:r>
            <a:r>
              <a:rPr lang="ar-SA" sz="900" dirty="0" smtClean="0">
                <a:solidFill>
                  <a:srgbClr val="FF5050"/>
                </a:solidFill>
                <a:latin typeface="Arial" pitchFamily="34" charset="0"/>
                <a:cs typeface="Arial" pitchFamily="34" charset="0"/>
              </a:rPr>
              <a:t>, </a:t>
            </a:r>
            <a:r>
              <a:rPr kumimoji="0" lang="ar-SA" b="1" i="0" u="none" strike="noStrike" cap="none" normalizeH="0" baseline="0" dirty="0" smtClean="0">
                <a:ln>
                  <a:noFill/>
                </a:ln>
                <a:solidFill>
                  <a:srgbClr val="FF5050"/>
                </a:solidFill>
                <a:latin typeface="Calibri" pitchFamily="34" charset="0"/>
                <a:ea typeface="Calibri" pitchFamily="34" charset="0"/>
                <a:cs typeface="Arial" pitchFamily="34" charset="0"/>
              </a:rPr>
              <a:t>وبذلك فأن الانفعال قد يكون ساراً او غير </a:t>
            </a:r>
            <a:r>
              <a:rPr kumimoji="0" lang="ar-SA" b="1" i="0" u="none" strike="noStrike" cap="none" normalizeH="0" baseline="0" dirty="0" err="1" smtClean="0">
                <a:ln>
                  <a:noFill/>
                </a:ln>
                <a:solidFill>
                  <a:srgbClr val="FF5050"/>
                </a:solidFill>
                <a:latin typeface="Calibri" pitchFamily="34" charset="0"/>
                <a:ea typeface="Calibri" pitchFamily="34" charset="0"/>
                <a:cs typeface="Arial" pitchFamily="34" charset="0"/>
              </a:rPr>
              <a:t>سار  .</a:t>
            </a:r>
            <a:endParaRPr kumimoji="0" lang="ar-SA" sz="2000" b="0" i="0" u="none" strike="noStrike" cap="none" normalizeH="0" baseline="0" dirty="0" smtClean="0">
              <a:ln>
                <a:noFill/>
              </a:ln>
              <a:solidFill>
                <a:srgbClr val="FF5050"/>
              </a:solidFill>
              <a:latin typeface="Arial" pitchFamily="34" charset="0"/>
              <a:cs typeface="Arial" pitchFamily="34" charset="0"/>
            </a:endParaRPr>
          </a:p>
        </p:txBody>
      </p:sp>
      <p:sp>
        <p:nvSpPr>
          <p:cNvPr id="5" name="عنصر نائب لرقم الشريحة 4"/>
          <p:cNvSpPr>
            <a:spLocks noGrp="1"/>
          </p:cNvSpPr>
          <p:nvPr>
            <p:ph type="sldNum" sz="quarter" idx="12"/>
          </p:nvPr>
        </p:nvSpPr>
        <p:spPr/>
        <p:txBody>
          <a:bodyPr/>
          <a:lstStyle/>
          <a:p>
            <a:fld id="{240D5ECE-8B49-45CD-BE81-EF81920D1969}" type="slidenum">
              <a:rPr lang="en-US" smtClean="0"/>
              <a:pPr/>
              <a:t>2</a:t>
            </a:fld>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37" presetClass="entr" presetSubtype="0" fill="hold" nodeType="withEffect">
                                  <p:stCondLst>
                                    <p:cond delay="0"/>
                                  </p:stCondLst>
                                  <p:childTnLst>
                                    <p:set>
                                      <p:cBhvr>
                                        <p:cTn id="9" dur="1" fill="hold">
                                          <p:stCondLst>
                                            <p:cond delay="0"/>
                                          </p:stCondLst>
                                        </p:cTn>
                                        <p:tgtEl>
                                          <p:spTgt spid="1025">
                                            <p:txEl>
                                              <p:pRg st="1" end="1"/>
                                            </p:txEl>
                                          </p:spTgt>
                                        </p:tgtEl>
                                        <p:attrNameLst>
                                          <p:attrName>style.visibility</p:attrName>
                                        </p:attrNameLst>
                                      </p:cBhvr>
                                      <p:to>
                                        <p:strVal val="visible"/>
                                      </p:to>
                                    </p:set>
                                    <p:animEffect transition="in" filter="fade">
                                      <p:cBhvr>
                                        <p:cTn id="10" dur="1000"/>
                                        <p:tgtEl>
                                          <p:spTgt spid="1025">
                                            <p:txEl>
                                              <p:pRg st="1" end="1"/>
                                            </p:txEl>
                                          </p:spTgt>
                                        </p:tgtEl>
                                      </p:cBhvr>
                                    </p:animEffect>
                                    <p:anim calcmode="lin" valueType="num">
                                      <p:cBhvr>
                                        <p:cTn id="11" dur="1000" fill="hold"/>
                                        <p:tgtEl>
                                          <p:spTgt spid="1025">
                                            <p:txEl>
                                              <p:pRg st="1" end="1"/>
                                            </p:txEl>
                                          </p:spTgt>
                                        </p:tgtEl>
                                        <p:attrNameLst>
                                          <p:attrName>ppt_x</p:attrName>
                                        </p:attrNameLst>
                                      </p:cBhvr>
                                      <p:tavLst>
                                        <p:tav tm="0">
                                          <p:val>
                                            <p:strVal val="#ppt_x"/>
                                          </p:val>
                                        </p:tav>
                                        <p:tav tm="100000">
                                          <p:val>
                                            <p:strVal val="#ppt_x"/>
                                          </p:val>
                                        </p:tav>
                                      </p:tavLst>
                                    </p:anim>
                                    <p:anim calcmode="lin" valueType="num">
                                      <p:cBhvr>
                                        <p:cTn id="12" dur="900" decel="100000" fill="hold"/>
                                        <p:tgtEl>
                                          <p:spTgt spid="1025">
                                            <p:txEl>
                                              <p:pRg st="1" end="1"/>
                                            </p:txEl>
                                          </p:spTgt>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025">
                                            <p:txEl>
                                              <p:pRg st="1" end="1"/>
                                            </p:txEl>
                                          </p:spTgt>
                                        </p:tgtEl>
                                        <p:attrNameLst>
                                          <p:attrName>ppt_y</p:attrName>
                                        </p:attrNameLst>
                                      </p:cBhvr>
                                      <p:tavLst>
                                        <p:tav tm="0">
                                          <p:val>
                                            <p:strVal val="#ppt_y-.03"/>
                                          </p:val>
                                        </p:tav>
                                        <p:tav tm="100000">
                                          <p:val>
                                            <p:strVal val="#ppt_y"/>
                                          </p:val>
                                        </p:tav>
                                      </p:tavLst>
                                    </p:anim>
                                  </p:childTnLst>
                                </p:cTn>
                              </p:par>
                              <p:par>
                                <p:cTn id="14" presetID="37" presetClass="entr" presetSubtype="0" fill="hold" nodeType="withEffect">
                                  <p:stCondLst>
                                    <p:cond delay="0"/>
                                  </p:stCondLst>
                                  <p:childTnLst>
                                    <p:set>
                                      <p:cBhvr>
                                        <p:cTn id="15" dur="1" fill="hold">
                                          <p:stCondLst>
                                            <p:cond delay="0"/>
                                          </p:stCondLst>
                                        </p:cTn>
                                        <p:tgtEl>
                                          <p:spTgt spid="1025">
                                            <p:txEl>
                                              <p:pRg st="3" end="3"/>
                                            </p:txEl>
                                          </p:spTgt>
                                        </p:tgtEl>
                                        <p:attrNameLst>
                                          <p:attrName>style.visibility</p:attrName>
                                        </p:attrNameLst>
                                      </p:cBhvr>
                                      <p:to>
                                        <p:strVal val="visible"/>
                                      </p:to>
                                    </p:set>
                                    <p:animEffect transition="in" filter="fade">
                                      <p:cBhvr>
                                        <p:cTn id="16" dur="1000"/>
                                        <p:tgtEl>
                                          <p:spTgt spid="1025">
                                            <p:txEl>
                                              <p:pRg st="3" end="3"/>
                                            </p:txEl>
                                          </p:spTgt>
                                        </p:tgtEl>
                                      </p:cBhvr>
                                    </p:animEffect>
                                    <p:anim calcmode="lin" valueType="num">
                                      <p:cBhvr>
                                        <p:cTn id="17" dur="1000" fill="hold"/>
                                        <p:tgtEl>
                                          <p:spTgt spid="1025">
                                            <p:txEl>
                                              <p:pRg st="3" end="3"/>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1025">
                                            <p:txEl>
                                              <p:pRg st="3" end="3"/>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025">
                                            <p:txEl>
                                              <p:pRg st="3" end="3"/>
                                            </p:txEl>
                                          </p:spTgt>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1025">
                                            <p:txEl>
                                              <p:pRg st="5" end="5"/>
                                            </p:txEl>
                                          </p:spTgt>
                                        </p:tgtEl>
                                        <p:attrNameLst>
                                          <p:attrName>style.visibility</p:attrName>
                                        </p:attrNameLst>
                                      </p:cBhvr>
                                      <p:to>
                                        <p:strVal val="visible"/>
                                      </p:to>
                                    </p:set>
                                    <p:animEffect transition="in" filter="fade">
                                      <p:cBhvr>
                                        <p:cTn id="22" dur="1000"/>
                                        <p:tgtEl>
                                          <p:spTgt spid="1025">
                                            <p:txEl>
                                              <p:pRg st="5" end="5"/>
                                            </p:txEl>
                                          </p:spTgt>
                                        </p:tgtEl>
                                      </p:cBhvr>
                                    </p:animEffect>
                                    <p:anim calcmode="lin" valueType="num">
                                      <p:cBhvr>
                                        <p:cTn id="23" dur="1000" fill="hold"/>
                                        <p:tgtEl>
                                          <p:spTgt spid="1025">
                                            <p:txEl>
                                              <p:pRg st="5" end="5"/>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1025">
                                            <p:txEl>
                                              <p:pRg st="5" end="5"/>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025">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40D5ECE-8B49-45CD-BE81-EF81920D1969}" type="slidenum">
              <a:rPr lang="en-US" smtClean="0"/>
              <a:pPr/>
              <a:t>20</a:t>
            </a:fld>
            <a:endParaRPr lang="en-US" dirty="0"/>
          </a:p>
        </p:txBody>
      </p:sp>
      <p:sp>
        <p:nvSpPr>
          <p:cNvPr id="99329" name="Rectangle 1"/>
          <p:cNvSpPr>
            <a:spLocks noChangeArrowheads="1"/>
          </p:cNvSpPr>
          <p:nvPr/>
        </p:nvSpPr>
        <p:spPr bwMode="auto">
          <a:xfrm>
            <a:off x="611560" y="692696"/>
            <a:ext cx="8028384"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spcBef>
                <a:spcPct val="0"/>
              </a:spcBef>
              <a:spcAft>
                <a:spcPct val="0"/>
              </a:spcAft>
              <a:buClrTx/>
              <a:buSzTx/>
              <a:buBlip>
                <a:blip r:embed="rId3"/>
              </a:buBlip>
              <a:tabLst/>
            </a:pP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وهناك عوامل أخرى تؤثر في الانفعالات نذكر منها </a:t>
            </a:r>
            <a:r>
              <a:rPr kumimoji="0" lang="ar-SA" b="1" i="0" u="sng" strike="noStrike" cap="none" normalizeH="0" baseline="0" dirty="0" smtClean="0">
                <a:ln>
                  <a:noFill/>
                </a:ln>
                <a:solidFill>
                  <a:schemeClr val="tx1"/>
                </a:solidFill>
                <a:effectLst/>
                <a:latin typeface="Calibri" pitchFamily="34" charset="0"/>
                <a:ea typeface="Calibri" pitchFamily="34" charset="0"/>
                <a:cs typeface="Arial" pitchFamily="34" charset="0"/>
              </a:rPr>
              <a:t>التأثيرات النفسية ومستوى الذكاء والطموح </a:t>
            </a:r>
            <a:r>
              <a:rPr kumimoji="0" lang="ar-SA" b="1" i="0" u="sng" strike="noStrike" cap="none" normalizeH="0" baseline="0" dirty="0" err="1" smtClean="0">
                <a:ln>
                  <a:noFill/>
                </a:ln>
                <a:solidFill>
                  <a:schemeClr val="tx1"/>
                </a:solidFill>
                <a:effectLst/>
                <a:latin typeface="Calibri" pitchFamily="34" charset="0"/>
                <a:ea typeface="Calibri" pitchFamily="34" charset="0"/>
                <a:cs typeface="Arial" pitchFamily="34" charset="0"/>
              </a:rPr>
              <a:t>والقلق.</a:t>
            </a:r>
            <a:r>
              <a:rPr kumimoji="0" lang="ar-SA" b="1" i="0" u="sng"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b="1" i="0" u="none" strike="noStrike" cap="none" normalizeH="0" baseline="0" dirty="0" smtClean="0">
                <a:ln>
                  <a:noFill/>
                </a:ln>
                <a:solidFill>
                  <a:schemeClr val="bg2">
                    <a:lumMod val="50000"/>
                  </a:schemeClr>
                </a:solidFill>
                <a:effectLst/>
                <a:latin typeface="Calibri" pitchFamily="34" charset="0"/>
                <a:ea typeface="Calibri" pitchFamily="34" charset="0"/>
                <a:cs typeface="Arial" pitchFamily="34" charset="0"/>
              </a:rPr>
              <a:t>فالأطفال من مستويات عقلية متدنية أقل ضبطاً لانفعالاتهم من الأذكياء ممن هم بنفس العمر, ومن العوامل أيضاً الحالة الجسمية خاصة المرضية منها كونها تؤثر على نشاط </a:t>
            </a:r>
            <a:r>
              <a:rPr kumimoji="0" lang="ar-SA" b="1" i="0" u="none" strike="noStrike" cap="none" normalizeH="0" baseline="0" dirty="0" err="1" smtClean="0">
                <a:ln>
                  <a:noFill/>
                </a:ln>
                <a:solidFill>
                  <a:schemeClr val="bg2">
                    <a:lumMod val="50000"/>
                  </a:schemeClr>
                </a:solidFill>
                <a:effectLst/>
                <a:latin typeface="Calibri" pitchFamily="34" charset="0"/>
                <a:ea typeface="Calibri" pitchFamily="34" charset="0"/>
                <a:cs typeface="Arial" pitchFamily="34" charset="0"/>
              </a:rPr>
              <a:t>الإفرازات</a:t>
            </a:r>
            <a:r>
              <a:rPr kumimoji="0" lang="ar-SA" b="1" i="0" u="none" strike="noStrike" cap="none" normalizeH="0" baseline="0" dirty="0" smtClean="0">
                <a:ln>
                  <a:noFill/>
                </a:ln>
                <a:solidFill>
                  <a:schemeClr val="bg2">
                    <a:lumMod val="50000"/>
                  </a:schemeClr>
                </a:solidFill>
                <a:effectLst/>
                <a:latin typeface="Calibri" pitchFamily="34" charset="0"/>
                <a:ea typeface="Calibri" pitchFamily="34" charset="0"/>
                <a:cs typeface="Arial" pitchFamily="34" charset="0"/>
              </a:rPr>
              <a:t> الغددية كنتيجة حتمية للضغوط الانفعالية المرتبطة بالمرض, وبالتالي فإن المرضى أحياناً يتميزون بسهولة الانفعال لأتفه الأسباب.</a:t>
            </a:r>
          </a:p>
          <a:p>
            <a:pPr marL="0" marR="0" lvl="0" indent="0" algn="r" defTabSz="914400" rtl="1" eaLnBrk="1" fontAlgn="base" latinLnBrk="0" hangingPunct="1">
              <a:spcBef>
                <a:spcPct val="0"/>
              </a:spcBef>
              <a:spcAft>
                <a:spcPct val="0"/>
              </a:spcAft>
              <a:buClrTx/>
              <a:buSzTx/>
              <a:buBlip>
                <a:blip r:embed="rId3"/>
              </a:buBlip>
              <a:tabLst/>
            </a:pPr>
            <a:endParaRPr lang="ar-SA" sz="1100" b="1" dirty="0" smtClean="0">
              <a:latin typeface="Calibri" pitchFamily="34" charset="0"/>
              <a:cs typeface="Arial" pitchFamily="34" charset="0"/>
            </a:endParaRPr>
          </a:p>
          <a:p>
            <a:pPr marL="0" marR="0" lvl="0" indent="0" algn="r" defTabSz="914400" rtl="1" eaLnBrk="1" fontAlgn="base" latinLnBrk="0" hangingPunct="1">
              <a:spcBef>
                <a:spcPct val="0"/>
              </a:spcBef>
              <a:spcAft>
                <a:spcPct val="0"/>
              </a:spcAft>
              <a:buClrTx/>
              <a:buSzTx/>
              <a:buBlip>
                <a:blip r:embed="rId3"/>
              </a:buBlip>
              <a:tabLst/>
            </a:pP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spcBef>
                <a:spcPct val="0"/>
              </a:spcBef>
              <a:spcAft>
                <a:spcPct val="0"/>
              </a:spcAft>
              <a:buClrTx/>
              <a:buSzTx/>
              <a:buBlip>
                <a:blip r:embed="rId3"/>
              </a:buBlip>
              <a:tabLst/>
            </a:pP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b="1" i="0" u="none" strike="noStrike" cap="none" normalizeH="0" baseline="0" dirty="0" smtClean="0">
                <a:ln>
                  <a:noFill/>
                </a:ln>
                <a:solidFill>
                  <a:srgbClr val="008000"/>
                </a:solidFill>
                <a:effectLst/>
                <a:latin typeface="Calibri" pitchFamily="34" charset="0"/>
                <a:ea typeface="Calibri" pitchFamily="34" charset="0"/>
                <a:cs typeface="Arial" pitchFamily="34" charset="0"/>
              </a:rPr>
              <a:t>هذا تؤكد نتائج بعض الدراسات, أن الأفراد الذين يعيشون في نفس البيئة ويتعرضون لنفس المواقف الانفعالية السارة أو المؤلمة فهم غالباً ما يتشابهون في أساليب التعبير عن هذه </a:t>
            </a:r>
            <a:r>
              <a:rPr kumimoji="0" lang="ar-SA" b="1" i="0" u="none" strike="noStrike" cap="none" normalizeH="0" baseline="0" dirty="0" err="1" smtClean="0">
                <a:ln>
                  <a:noFill/>
                </a:ln>
                <a:solidFill>
                  <a:srgbClr val="008000"/>
                </a:solidFill>
                <a:effectLst/>
                <a:latin typeface="Calibri" pitchFamily="34" charset="0"/>
                <a:ea typeface="Calibri" pitchFamily="34" charset="0"/>
                <a:cs typeface="Arial" pitchFamily="34" charset="0"/>
              </a:rPr>
              <a:t>الانفعالات.</a:t>
            </a:r>
            <a:r>
              <a:rPr kumimoji="0" lang="ar-SA" b="1" i="0" u="none" strike="noStrike" cap="none" normalizeH="0" baseline="0" dirty="0" smtClean="0">
                <a:ln>
                  <a:noFill/>
                </a:ln>
                <a:solidFill>
                  <a:srgbClr val="008000"/>
                </a:solidFill>
                <a:effectLst/>
                <a:latin typeface="Calibri" pitchFamily="34" charset="0"/>
                <a:ea typeface="Calibri" pitchFamily="34" charset="0"/>
                <a:cs typeface="Arial" pitchFamily="34" charset="0"/>
              </a:rPr>
              <a:t> ومن العوامل الأخرى, التي يمكن أن تؤثر في عملية تشكيل الانفعالات ونوعيتها طبيعة الثقافة السائدة في المجتمع,</a:t>
            </a:r>
            <a:r>
              <a:rPr kumimoji="0" lang="ar-SA" b="1" i="0" u="none" strike="noStrike" cap="none" normalizeH="0" dirty="0" smtClean="0">
                <a:ln>
                  <a:noFill/>
                </a:ln>
                <a:solidFill>
                  <a:srgbClr val="008000"/>
                </a:solidFill>
                <a:effectLst/>
                <a:latin typeface="Calibri" pitchFamily="34" charset="0"/>
                <a:ea typeface="Calibri" pitchFamily="34" charset="0"/>
                <a:cs typeface="Arial" pitchFamily="34" charset="0"/>
              </a:rPr>
              <a:t> </a:t>
            </a:r>
            <a:r>
              <a:rPr kumimoji="0" lang="ar-SA" b="1" i="0" u="none" strike="noStrike" cap="none" normalizeH="0" baseline="0" dirty="0" smtClean="0">
                <a:ln>
                  <a:noFill/>
                </a:ln>
                <a:solidFill>
                  <a:srgbClr val="008000"/>
                </a:solidFill>
                <a:effectLst/>
                <a:latin typeface="Calibri" pitchFamily="34" charset="0"/>
                <a:ea typeface="Calibri" pitchFamily="34" charset="0"/>
                <a:cs typeface="Arial" pitchFamily="34" charset="0"/>
              </a:rPr>
              <a:t>فالمجتمعات المتسامحة والتي تمتاز بالتقبل عادة ما تولد انفعالات إيجابية كالحب والهدوء لدى أفرادها بعكس المجتمعات المتشددة أو المتسلطة التي تولد الغضب والعدوان لدى </a:t>
            </a:r>
            <a:r>
              <a:rPr kumimoji="0" lang="ar-SA" b="1" i="0" u="none" strike="noStrike" cap="none" normalizeH="0" baseline="0" dirty="0" err="1" smtClean="0">
                <a:ln>
                  <a:noFill/>
                </a:ln>
                <a:solidFill>
                  <a:srgbClr val="008000"/>
                </a:solidFill>
                <a:effectLst/>
                <a:latin typeface="Calibri" pitchFamily="34" charset="0"/>
                <a:ea typeface="Calibri" pitchFamily="34" charset="0"/>
                <a:cs typeface="Arial" pitchFamily="34" charset="0"/>
              </a:rPr>
              <a:t>الأفراد .</a:t>
            </a:r>
            <a:endParaRPr kumimoji="0" lang="ar-SA" b="1" i="0" u="none" strike="noStrike" cap="none" normalizeH="0" baseline="0" dirty="0" smtClean="0">
              <a:ln>
                <a:noFill/>
              </a:ln>
              <a:solidFill>
                <a:srgbClr val="008000"/>
              </a:solidFill>
              <a:effectLst/>
              <a:latin typeface="Calibri" pitchFamily="34" charset="0"/>
              <a:ea typeface="Calibri" pitchFamily="34" charset="0"/>
              <a:cs typeface="Arial" pitchFamily="34" charset="0"/>
            </a:endParaRPr>
          </a:p>
          <a:p>
            <a:pPr marL="0" marR="0" lvl="0" indent="0" algn="r" defTabSz="914400" rtl="1" eaLnBrk="0" fontAlgn="base" latinLnBrk="0" hangingPunct="0">
              <a:spcBef>
                <a:spcPct val="0"/>
              </a:spcBef>
              <a:spcAft>
                <a:spcPct val="0"/>
              </a:spcAft>
              <a:buClrTx/>
              <a:buSzTx/>
              <a:buBlip>
                <a:blip r:embed="rId3"/>
              </a:buBlip>
              <a:tabLst/>
            </a:pPr>
            <a:endParaRPr lang="ar-SA" sz="1100" b="1" dirty="0" smtClean="0">
              <a:latin typeface="Calibri" pitchFamily="34" charset="0"/>
              <a:cs typeface="Arial" pitchFamily="34" charset="0"/>
            </a:endParaRPr>
          </a:p>
          <a:p>
            <a:pPr marL="0" marR="0" lvl="0" indent="0" algn="r" defTabSz="914400" rtl="1" eaLnBrk="0" fontAlgn="base" latinLnBrk="0" hangingPunct="0">
              <a:spcBef>
                <a:spcPct val="0"/>
              </a:spcBef>
              <a:spcAft>
                <a:spcPct val="0"/>
              </a:spcAft>
              <a:buClrTx/>
              <a:buSzTx/>
              <a:buBlip>
                <a:blip r:embed="rId3"/>
              </a:buBlip>
              <a:tabLst/>
            </a:pP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spcBef>
                <a:spcPct val="0"/>
              </a:spcBef>
              <a:spcAft>
                <a:spcPct val="0"/>
              </a:spcAft>
              <a:buClrTx/>
              <a:buSzTx/>
              <a:buBlip>
                <a:blip r:embed="rId3"/>
              </a:buBlip>
              <a:tabLst/>
            </a:pPr>
            <a:r>
              <a:rPr kumimoji="0" lang="ar-SA" b="1" i="0" u="none" strike="noStrike" cap="none" normalizeH="0" baseline="0" dirty="0" smtClean="0">
                <a:ln>
                  <a:noFill/>
                </a:ln>
                <a:solidFill>
                  <a:srgbClr val="0000FF"/>
                </a:solidFill>
                <a:effectLst/>
                <a:latin typeface="Calibri" pitchFamily="34" charset="0"/>
                <a:ea typeface="Calibri" pitchFamily="34" charset="0"/>
                <a:cs typeface="Arial" pitchFamily="34" charset="0"/>
              </a:rPr>
              <a:t> </a:t>
            </a:r>
            <a:r>
              <a:rPr kumimoji="0" lang="ar-SA" b="1" i="0" u="none" strike="noStrike" cap="none" normalizeH="0" baseline="0" dirty="0" smtClean="0">
                <a:ln>
                  <a:noFill/>
                </a:ln>
                <a:solidFill>
                  <a:srgbClr val="FF6600"/>
                </a:solidFill>
                <a:effectLst/>
                <a:latin typeface="Calibri" pitchFamily="34" charset="0"/>
                <a:ea typeface="Calibri" pitchFamily="34" charset="0"/>
                <a:cs typeface="Arial" pitchFamily="34" charset="0"/>
              </a:rPr>
              <a:t>وتشير نتائج الدراسات أيضاً إلى أساليب التعبير عن الانفعالات ولا </a:t>
            </a:r>
            <a:r>
              <a:rPr kumimoji="0" lang="ar-SA" b="1" i="0" u="none" strike="noStrike" cap="none" normalizeH="0" baseline="0" dirty="0" err="1" smtClean="0">
                <a:ln>
                  <a:noFill/>
                </a:ln>
                <a:solidFill>
                  <a:srgbClr val="FF6600"/>
                </a:solidFill>
                <a:effectLst/>
                <a:latin typeface="Calibri" pitchFamily="34" charset="0"/>
                <a:ea typeface="Calibri" pitchFamily="34" charset="0"/>
                <a:cs typeface="Arial" pitchFamily="34" charset="0"/>
              </a:rPr>
              <a:t>سيما</a:t>
            </a:r>
            <a:r>
              <a:rPr kumimoji="0" lang="ar-SA" b="1" i="0" u="none" strike="noStrike" cap="none" normalizeH="0" baseline="0" dirty="0" smtClean="0">
                <a:ln>
                  <a:noFill/>
                </a:ln>
                <a:solidFill>
                  <a:srgbClr val="FF6600"/>
                </a:solidFill>
                <a:effectLst/>
                <a:latin typeface="Calibri" pitchFamily="34" charset="0"/>
                <a:ea typeface="Calibri" pitchFamily="34" charset="0"/>
                <a:cs typeface="Arial" pitchFamily="34" charset="0"/>
              </a:rPr>
              <a:t> اللغوية منها تختلف من مجتمع إلى أخر, فمثلاً سكان </a:t>
            </a:r>
            <a:r>
              <a:rPr kumimoji="0" lang="ar-SA" b="1" i="0" u="none" strike="noStrike" cap="none" normalizeH="0" baseline="0" dirty="0" err="1" smtClean="0">
                <a:ln>
                  <a:noFill/>
                </a:ln>
                <a:solidFill>
                  <a:srgbClr val="FF6600"/>
                </a:solidFill>
                <a:effectLst/>
                <a:latin typeface="Calibri" pitchFamily="34" charset="0"/>
                <a:ea typeface="Calibri" pitchFamily="34" charset="0"/>
                <a:cs typeface="Arial" pitchFamily="34" charset="0"/>
              </a:rPr>
              <a:t>تاهيتي</a:t>
            </a:r>
            <a:r>
              <a:rPr kumimoji="0" lang="ar-SA" b="1" i="0" u="none" strike="noStrike" cap="none" normalizeH="0" baseline="0" dirty="0" smtClean="0">
                <a:ln>
                  <a:noFill/>
                </a:ln>
                <a:solidFill>
                  <a:srgbClr val="FF6600"/>
                </a:solidFill>
                <a:effectLst/>
                <a:latin typeface="Calibri" pitchFamily="34" charset="0"/>
                <a:ea typeface="Calibri" pitchFamily="34" charset="0"/>
                <a:cs typeface="Arial" pitchFamily="34" charset="0"/>
              </a:rPr>
              <a:t> لا يملكون تعبير الحزن كما هو الحال في المجتمعات الغربية, وإنما يدمجونه ضمن تعبير الألم, كما أن سكان جزيرة كارولينا يستخدمون كلمتين فقط للتعبير </a:t>
            </a:r>
          </a:p>
          <a:p>
            <a:pPr marL="0" marR="0" lvl="0" indent="0" algn="r" defTabSz="914400" rtl="1" eaLnBrk="0" fontAlgn="base" latinLnBrk="0" hangingPunct="0">
              <a:spcBef>
                <a:spcPct val="0"/>
              </a:spcBef>
              <a:spcAft>
                <a:spcPct val="0"/>
              </a:spcAft>
              <a:buClrTx/>
              <a:buSzTx/>
              <a:tabLst/>
            </a:pPr>
            <a:r>
              <a:rPr kumimoji="0" lang="ar-SA" b="1" i="0" u="none" strike="noStrike" cap="none" normalizeH="0" baseline="0" dirty="0" smtClean="0">
                <a:ln>
                  <a:noFill/>
                </a:ln>
                <a:solidFill>
                  <a:srgbClr val="FF6600"/>
                </a:solidFill>
                <a:effectLst/>
                <a:latin typeface="Calibri" pitchFamily="34" charset="0"/>
                <a:ea typeface="Calibri" pitchFamily="34" charset="0"/>
                <a:cs typeface="Arial" pitchFamily="34" charset="0"/>
              </a:rPr>
              <a:t>عن الغضب وعليه فإن غالبية الناس يشتركون في انفعالات رئيسية مثل </a:t>
            </a:r>
          </a:p>
          <a:p>
            <a:pPr marL="0" marR="0" lvl="0" indent="0" algn="r" defTabSz="914400" rtl="1" eaLnBrk="0" fontAlgn="base" latinLnBrk="0" hangingPunct="0">
              <a:spcBef>
                <a:spcPct val="0"/>
              </a:spcBef>
              <a:spcAft>
                <a:spcPct val="0"/>
              </a:spcAft>
              <a:buClrTx/>
              <a:buSzTx/>
              <a:tabLst/>
            </a:pPr>
            <a:r>
              <a:rPr kumimoji="0" lang="ar-SA" b="1" i="0" u="none" strike="noStrike" cap="none" normalizeH="0" baseline="0" dirty="0" smtClean="0">
                <a:ln>
                  <a:noFill/>
                </a:ln>
                <a:solidFill>
                  <a:srgbClr val="FF6600"/>
                </a:solidFill>
                <a:effectLst/>
                <a:latin typeface="Calibri" pitchFamily="34" charset="0"/>
                <a:ea typeface="Calibri" pitchFamily="34" charset="0"/>
                <a:cs typeface="Arial" pitchFamily="34" charset="0"/>
              </a:rPr>
              <a:t>الاستمتاع والغضب والخوف والألم </a:t>
            </a:r>
            <a:r>
              <a:rPr kumimoji="0" lang="ar-SA" b="1" i="0" u="none" strike="noStrike" cap="none" normalizeH="0" baseline="0" dirty="0" err="1" smtClean="0">
                <a:ln>
                  <a:noFill/>
                </a:ln>
                <a:solidFill>
                  <a:srgbClr val="FF6600"/>
                </a:solidFill>
                <a:effectLst/>
                <a:latin typeface="Calibri" pitchFamily="34" charset="0"/>
                <a:ea typeface="Calibri" pitchFamily="34" charset="0"/>
                <a:cs typeface="Arial" pitchFamily="34" charset="0"/>
              </a:rPr>
              <a:t>والحب .</a:t>
            </a:r>
            <a:endParaRPr kumimoji="0" lang="ar-SA" sz="3200" b="1" i="0" u="none" strike="noStrike" cap="none" normalizeH="0" baseline="0" dirty="0" smtClean="0">
              <a:ln>
                <a:noFill/>
              </a:ln>
              <a:solidFill>
                <a:srgbClr val="FF6600"/>
              </a:solidFill>
              <a:effectLst/>
              <a:latin typeface="Arial" pitchFamily="34" charset="0"/>
              <a:cs typeface="Arial" pitchFamily="34" charset="0"/>
            </a:endParaRPr>
          </a:p>
        </p:txBody>
      </p:sp>
      <p:pic>
        <p:nvPicPr>
          <p:cNvPr id="99333" name="Picture 5" descr="C:\Users\user\Desktop\10965_51843d2a6f3cc099.mis.jpeg"/>
          <p:cNvPicPr>
            <a:picLocks noChangeAspect="1" noChangeArrowheads="1"/>
          </p:cNvPicPr>
          <p:nvPr/>
        </p:nvPicPr>
        <p:blipFill>
          <a:blip r:embed="rId4" cstate="print"/>
          <a:srcRect b="7369"/>
          <a:stretch>
            <a:fillRect/>
          </a:stretch>
        </p:blipFill>
        <p:spPr bwMode="auto">
          <a:xfrm>
            <a:off x="0" y="4477766"/>
            <a:ext cx="2843808" cy="2380234"/>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9329"/>
                                        </p:tgtEl>
                                        <p:attrNameLst>
                                          <p:attrName>style.visibility</p:attrName>
                                        </p:attrNameLst>
                                      </p:cBhvr>
                                      <p:to>
                                        <p:strVal val="visible"/>
                                      </p:to>
                                    </p:set>
                                    <p:animEffect transition="in" filter="fade">
                                      <p:cBhvr>
                                        <p:cTn id="7" dur="1000"/>
                                        <p:tgtEl>
                                          <p:spTgt spid="99329"/>
                                        </p:tgtEl>
                                      </p:cBhvr>
                                    </p:animEffect>
                                    <p:anim calcmode="lin" valueType="num">
                                      <p:cBhvr>
                                        <p:cTn id="8" dur="1000" fill="hold"/>
                                        <p:tgtEl>
                                          <p:spTgt spid="99329"/>
                                        </p:tgtEl>
                                        <p:attrNameLst>
                                          <p:attrName>ppt_x</p:attrName>
                                        </p:attrNameLst>
                                      </p:cBhvr>
                                      <p:tavLst>
                                        <p:tav tm="0">
                                          <p:val>
                                            <p:strVal val="#ppt_x"/>
                                          </p:val>
                                        </p:tav>
                                        <p:tav tm="100000">
                                          <p:val>
                                            <p:strVal val="#ppt_x"/>
                                          </p:val>
                                        </p:tav>
                                      </p:tavLst>
                                    </p:anim>
                                    <p:anim calcmode="lin" valueType="num">
                                      <p:cBhvr>
                                        <p:cTn id="9" dur="900" decel="100000" fill="hold"/>
                                        <p:tgtEl>
                                          <p:spTgt spid="9932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9329"/>
                                        </p:tgtEl>
                                        <p:attrNameLst>
                                          <p:attrName>ppt_y</p:attrName>
                                        </p:attrNameLst>
                                      </p:cBhvr>
                                      <p:tavLst>
                                        <p:tav tm="0">
                                          <p:val>
                                            <p:strVal val="#ppt_y-.03"/>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99333"/>
                                        </p:tgtEl>
                                        <p:attrNameLst>
                                          <p:attrName>style.visibility</p:attrName>
                                        </p:attrNameLst>
                                      </p:cBhvr>
                                      <p:to>
                                        <p:strVal val="visible"/>
                                      </p:to>
                                    </p:set>
                                    <p:animEffect transition="in" filter="fade">
                                      <p:cBhvr>
                                        <p:cTn id="13" dur="2000"/>
                                        <p:tgtEl>
                                          <p:spTgt spid="99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40D5ECE-8B49-45CD-BE81-EF81920D1969}" type="slidenum">
              <a:rPr lang="en-US" smtClean="0"/>
              <a:pPr/>
              <a:t>21</a:t>
            </a:fld>
            <a:endParaRPr lang="en-US" dirty="0"/>
          </a:p>
        </p:txBody>
      </p:sp>
      <p:sp>
        <p:nvSpPr>
          <p:cNvPr id="3" name="عنوان 2"/>
          <p:cNvSpPr>
            <a:spLocks noGrp="1"/>
          </p:cNvSpPr>
          <p:nvPr>
            <p:ph type="title"/>
          </p:nvPr>
        </p:nvSpPr>
        <p:spPr>
          <a:xfrm>
            <a:off x="1043608" y="2060848"/>
            <a:ext cx="7010400" cy="1143000"/>
          </a:xfrm>
        </p:spPr>
        <p:txBody>
          <a:bodyPr>
            <a:normAutofit fontScale="90000"/>
          </a:bodyPr>
          <a:lstStyle/>
          <a:p>
            <a:pPr algn="r"/>
            <a:r>
              <a:rPr lang="ar-SA" sz="7300" b="1" dirty="0" smtClean="0">
                <a:solidFill>
                  <a:schemeClr val="accent6">
                    <a:lumMod val="75000"/>
                  </a:schemeClr>
                </a:solidFill>
                <a:effectLst>
                  <a:outerShdw blurRad="38100" dist="38100" dir="2700000" algn="tl">
                    <a:srgbClr val="000000">
                      <a:alpha val="43137"/>
                    </a:srgbClr>
                  </a:outerShdw>
                </a:effectLst>
              </a:rPr>
              <a:t>النضج الانفعالي :</a:t>
            </a:r>
            <a:r>
              <a:rPr lang="ar-SA" b="1" dirty="0" smtClean="0">
                <a:effectLst>
                  <a:outerShdw blurRad="38100" dist="38100" dir="2700000" algn="tl">
                    <a:srgbClr val="000000">
                      <a:alpha val="43137"/>
                    </a:srgbClr>
                  </a:outerShdw>
                </a:effectLst>
              </a:rPr>
              <a:t/>
            </a:r>
            <a:br>
              <a:rPr lang="ar-SA" b="1" dirty="0" smtClean="0">
                <a:effectLst>
                  <a:outerShdw blurRad="38100" dist="38100" dir="2700000" algn="tl">
                    <a:srgbClr val="000000">
                      <a:alpha val="43137"/>
                    </a:srgbClr>
                  </a:outerShdw>
                </a:effectLst>
              </a:rPr>
            </a:br>
            <a:r>
              <a:rPr lang="ar-SA" b="1" dirty="0" smtClean="0">
                <a:effectLst>
                  <a:outerShdw blurRad="38100" dist="38100" dir="2700000" algn="tl">
                    <a:srgbClr val="000000">
                      <a:alpha val="43137"/>
                    </a:srgbClr>
                  </a:outerShdw>
                </a:effectLst>
              </a:rPr>
              <a:t>1- الاستقلالية </a:t>
            </a:r>
            <a:br>
              <a:rPr lang="ar-SA" b="1" dirty="0" smtClean="0">
                <a:effectLst>
                  <a:outerShdw blurRad="38100" dist="38100" dir="2700000" algn="tl">
                    <a:srgbClr val="000000">
                      <a:alpha val="43137"/>
                    </a:srgbClr>
                  </a:outerShdw>
                </a:effectLst>
              </a:rPr>
            </a:br>
            <a:r>
              <a:rPr lang="ar-SA" b="1" dirty="0" smtClean="0">
                <a:effectLst>
                  <a:outerShdw blurRad="38100" dist="38100" dir="2700000" algn="tl">
                    <a:srgbClr val="000000">
                      <a:alpha val="43137"/>
                    </a:srgbClr>
                  </a:outerShdw>
                </a:effectLst>
              </a:rPr>
              <a:t>2- الواقعية </a:t>
            </a:r>
            <a:br>
              <a:rPr lang="ar-SA" b="1" dirty="0" smtClean="0">
                <a:effectLst>
                  <a:outerShdw blurRad="38100" dist="38100" dir="2700000" algn="tl">
                    <a:srgbClr val="000000">
                      <a:alpha val="43137"/>
                    </a:srgbClr>
                  </a:outerShdw>
                </a:effectLst>
              </a:rPr>
            </a:br>
            <a:r>
              <a:rPr lang="ar-SA" b="1" dirty="0" smtClean="0">
                <a:effectLst>
                  <a:outerShdw blurRad="38100" dist="38100" dir="2700000" algn="tl">
                    <a:srgbClr val="000000">
                      <a:alpha val="43137"/>
                    </a:srgbClr>
                  </a:outerShdw>
                </a:effectLst>
              </a:rPr>
              <a:t>3- التعاطف </a:t>
            </a:r>
            <a:br>
              <a:rPr lang="ar-SA" b="1" dirty="0" smtClean="0">
                <a:effectLst>
                  <a:outerShdw blurRad="38100" dist="38100" dir="2700000" algn="tl">
                    <a:srgbClr val="000000">
                      <a:alpha val="43137"/>
                    </a:srgbClr>
                  </a:outerShdw>
                </a:effectLst>
              </a:rPr>
            </a:br>
            <a:r>
              <a:rPr lang="ar-SA" b="1" dirty="0" smtClean="0">
                <a:effectLst>
                  <a:outerShdw blurRad="38100" dist="38100" dir="2700000" algn="tl">
                    <a:srgbClr val="000000">
                      <a:alpha val="43137"/>
                    </a:srgbClr>
                  </a:outerShdw>
                </a:effectLst>
              </a:rPr>
              <a:t>4- الوعي بالذات </a:t>
            </a:r>
            <a:br>
              <a:rPr lang="ar-SA" b="1" dirty="0" smtClean="0">
                <a:effectLst>
                  <a:outerShdw blurRad="38100" dist="38100" dir="2700000" algn="tl">
                    <a:srgbClr val="000000">
                      <a:alpha val="43137"/>
                    </a:srgbClr>
                  </a:outerShdw>
                </a:effectLst>
              </a:rPr>
            </a:br>
            <a:r>
              <a:rPr lang="ar-SA" b="1" dirty="0" smtClean="0">
                <a:effectLst>
                  <a:outerShdw blurRad="38100" dist="38100" dir="2700000" algn="tl">
                    <a:srgbClr val="000000">
                      <a:alpha val="43137"/>
                    </a:srgbClr>
                  </a:outerShdw>
                </a:effectLst>
              </a:rPr>
              <a:t>5- التكامل </a:t>
            </a:r>
            <a:endParaRPr lang="ar-SA"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519851030"/>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40D5ECE-8B49-45CD-BE81-EF81920D1969}" type="slidenum">
              <a:rPr lang="en-US" smtClean="0"/>
              <a:pPr/>
              <a:t>22</a:t>
            </a:fld>
            <a:endParaRPr lang="en-US" dirty="0"/>
          </a:p>
        </p:txBody>
      </p:sp>
      <p:sp>
        <p:nvSpPr>
          <p:cNvPr id="3" name="عنوان 2"/>
          <p:cNvSpPr>
            <a:spLocks noGrp="1"/>
          </p:cNvSpPr>
          <p:nvPr>
            <p:ph type="title"/>
          </p:nvPr>
        </p:nvSpPr>
        <p:spPr>
          <a:xfrm>
            <a:off x="251520" y="3140968"/>
            <a:ext cx="7010400" cy="1676400"/>
          </a:xfrm>
        </p:spPr>
        <p:txBody>
          <a:bodyPr>
            <a:normAutofit/>
          </a:bodyPr>
          <a:lstStyle/>
          <a:p>
            <a:r>
              <a:rPr lang="ar-SA" sz="6000" dirty="0" smtClean="0">
                <a:cs typeface="PT Bold Heading" pitchFamily="2" charset="-78"/>
              </a:rPr>
              <a:t>شكرا لحسن استماعكم </a:t>
            </a:r>
            <a:endParaRPr lang="ar-SA" sz="6000" dirty="0">
              <a:cs typeface="PT Bold Heading" pitchFamily="2" charset="-78"/>
            </a:endParaRPr>
          </a:p>
        </p:txBody>
      </p:sp>
      <p:sp>
        <p:nvSpPr>
          <p:cNvPr id="4" name="عنصر نائب للنص 3"/>
          <p:cNvSpPr>
            <a:spLocks noGrp="1"/>
          </p:cNvSpPr>
          <p:nvPr>
            <p:ph type="body" sz="quarter" idx="14"/>
          </p:nvPr>
        </p:nvSpPr>
        <p:spPr/>
        <p:txBody>
          <a:bodyPr/>
          <a:lstStyle/>
          <a:p>
            <a:endParaRPr lang="ar-SA"/>
          </a:p>
        </p:txBody>
      </p:sp>
      <p:pic>
        <p:nvPicPr>
          <p:cNvPr id="1035" name="Picture 11" descr="C:\Users\user\AppData\Local\Microsoft\Windows\Temporary Internet Files\Content.IE5\71BAIKLO\MC900439072[1].png"/>
          <p:cNvPicPr>
            <a:picLocks noChangeAspect="1" noChangeArrowheads="1"/>
          </p:cNvPicPr>
          <p:nvPr/>
        </p:nvPicPr>
        <p:blipFill>
          <a:blip r:embed="rId2" cstate="print"/>
          <a:srcRect/>
          <a:stretch>
            <a:fillRect/>
          </a:stretch>
        </p:blipFill>
        <p:spPr bwMode="auto">
          <a:xfrm>
            <a:off x="1907704" y="2348880"/>
            <a:ext cx="3657608" cy="982982"/>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908720"/>
            <a:ext cx="8403020" cy="21332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ar-SA" sz="5400" b="1" spc="50" dirty="0" smtClean="0">
                <a:ln w="11430"/>
                <a:solidFill>
                  <a:schemeClr val="accent6">
                    <a:lumMod val="60000"/>
                    <a:lumOff val="40000"/>
                  </a:schemeClr>
                </a:solidFill>
                <a:effectLst>
                  <a:glow rad="101600">
                    <a:schemeClr val="accent1">
                      <a:satMod val="175000"/>
                      <a:alpha val="40000"/>
                    </a:schemeClr>
                  </a:glow>
                  <a:outerShdw blurRad="76200" dist="50800" dir="5400000" algn="tl" rotWithShape="0">
                    <a:srgbClr val="000000">
                      <a:alpha val="65000"/>
                    </a:srgbClr>
                  </a:outerShdw>
                  <a:reflection blurRad="6350" stA="50000" endA="300" endPos="50000" dist="29997" dir="5400000" sy="-100000" algn="bl" rotWithShape="0"/>
                </a:effectLst>
                <a:cs typeface="PT Bold Heading" pitchFamily="2" charset="-78"/>
              </a:rPr>
              <a:t>تعريف الانفعال </a:t>
            </a:r>
            <a:r>
              <a:rPr lang="en-US" sz="5400" b="1" spc="50" dirty="0" smtClean="0">
                <a:ln w="11430"/>
                <a:solidFill>
                  <a:schemeClr val="accent6">
                    <a:lumMod val="60000"/>
                    <a:lumOff val="40000"/>
                  </a:schemeClr>
                </a:solidFill>
                <a:effectLst>
                  <a:glow rad="101600">
                    <a:schemeClr val="accent1">
                      <a:satMod val="175000"/>
                      <a:alpha val="40000"/>
                    </a:schemeClr>
                  </a:glow>
                  <a:outerShdw blurRad="76200" dist="50800" dir="5400000" algn="tl" rotWithShape="0">
                    <a:srgbClr val="000000">
                      <a:alpha val="65000"/>
                    </a:srgbClr>
                  </a:outerShdw>
                  <a:reflection blurRad="6350" stA="50000" endA="300" endPos="50000" dist="29997" dir="5400000" sy="-100000" algn="bl" rotWithShape="0"/>
                </a:effectLst>
              </a:rPr>
              <a:t/>
            </a:r>
            <a:br>
              <a:rPr lang="en-US" sz="5400" b="1" spc="50" dirty="0" smtClean="0">
                <a:ln w="11430"/>
                <a:solidFill>
                  <a:schemeClr val="accent6">
                    <a:lumMod val="60000"/>
                    <a:lumOff val="40000"/>
                  </a:schemeClr>
                </a:solidFill>
                <a:effectLst>
                  <a:glow rad="101600">
                    <a:schemeClr val="accent1">
                      <a:satMod val="175000"/>
                      <a:alpha val="40000"/>
                    </a:schemeClr>
                  </a:glow>
                  <a:outerShdw blurRad="76200" dist="50800" dir="5400000" algn="tl" rotWithShape="0">
                    <a:srgbClr val="000000">
                      <a:alpha val="65000"/>
                    </a:srgbClr>
                  </a:outerShdw>
                  <a:reflection blurRad="6350" stA="50000" endA="300" endPos="50000" dist="29997" dir="5400000" sy="-100000" algn="bl" rotWithShape="0"/>
                </a:effectLst>
              </a:rPr>
            </a:br>
            <a:endParaRPr lang="ar-SA" sz="5400" b="1" spc="50" dirty="0">
              <a:ln w="11430"/>
              <a:solidFill>
                <a:schemeClr val="accent6">
                  <a:lumMod val="60000"/>
                  <a:lumOff val="40000"/>
                </a:schemeClr>
              </a:solidFill>
              <a:effectLst>
                <a:glow rad="101600">
                  <a:schemeClr val="accent1">
                    <a:satMod val="175000"/>
                    <a:alpha val="40000"/>
                  </a:schemeClr>
                </a:glow>
                <a:outerShdw blurRad="76200" dist="50800" dir="5400000" algn="tl" rotWithShape="0">
                  <a:srgbClr val="000000">
                    <a:alpha val="65000"/>
                  </a:srgbClr>
                </a:outerShdw>
                <a:reflection blurRad="6350" stA="50000" endA="300" endPos="50000" dist="29997" dir="5400000" sy="-100000" algn="bl" rotWithShape="0"/>
              </a:effectLst>
            </a:endParaRPr>
          </a:p>
        </p:txBody>
      </p:sp>
      <p:sp>
        <p:nvSpPr>
          <p:cNvPr id="4" name="عنصر نائب لرقم الشريحة 3"/>
          <p:cNvSpPr>
            <a:spLocks noGrp="1"/>
          </p:cNvSpPr>
          <p:nvPr>
            <p:ph type="sldNum" sz="quarter" idx="12"/>
          </p:nvPr>
        </p:nvSpPr>
        <p:spPr/>
        <p:txBody>
          <a:bodyPr/>
          <a:lstStyle/>
          <a:p>
            <a:fld id="{240D5ECE-8B49-45CD-BE81-EF81920D1969}" type="slidenum">
              <a:rPr lang="en-US" smtClean="0"/>
              <a:pPr/>
              <a:t>3</a:t>
            </a:fld>
            <a:endParaRPr lang="en-US" dirty="0"/>
          </a:p>
        </p:txBody>
      </p:sp>
      <p:sp>
        <p:nvSpPr>
          <p:cNvPr id="5" name="مستطيل 4"/>
          <p:cNvSpPr/>
          <p:nvPr/>
        </p:nvSpPr>
        <p:spPr>
          <a:xfrm>
            <a:off x="0" y="5805264"/>
            <a:ext cx="9144000" cy="105273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8" name="مستطيل 7"/>
          <p:cNvSpPr/>
          <p:nvPr/>
        </p:nvSpPr>
        <p:spPr>
          <a:xfrm>
            <a:off x="6156176" y="1268760"/>
            <a:ext cx="2664296" cy="2088232"/>
          </a:xfrm>
          <a:prstGeom prst="rect">
            <a:avLst/>
          </a:prstGeom>
          <a:ln>
            <a:prstDash val="dash"/>
          </a:ln>
          <a:effectLst>
            <a:glow rad="63500">
              <a:schemeClr val="accent4">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1" anchor="ctr"/>
          <a:lstStyle/>
          <a:p>
            <a:pPr algn="ctr"/>
            <a:r>
              <a:rPr lang="ar-SA" b="1" dirty="0" err="1" smtClean="0"/>
              <a:t>الإنفعال</a:t>
            </a:r>
            <a:r>
              <a:rPr lang="ar-SA" b="1" dirty="0" smtClean="0"/>
              <a:t> حاله إثارة سارة أو غير سارة تحدث للكائن الحي نتيجة موقف يتضمن صراعاً أو </a:t>
            </a:r>
            <a:r>
              <a:rPr lang="ar-SA" b="1" dirty="0" err="1" smtClean="0"/>
              <a:t>توتراً </a:t>
            </a:r>
            <a:r>
              <a:rPr lang="ar-SA" b="1" dirty="0" smtClean="0"/>
              <a:t>(هرمز </a:t>
            </a:r>
            <a:r>
              <a:rPr lang="ar-SA" b="1" dirty="0" err="1" smtClean="0"/>
              <a:t>ويوسف </a:t>
            </a:r>
            <a:r>
              <a:rPr lang="ar-SA" b="1" dirty="0" smtClean="0"/>
              <a:t>,1988</a:t>
            </a:r>
            <a:r>
              <a:rPr lang="ar-SA" b="1" dirty="0" err="1" smtClean="0"/>
              <a:t>)</a:t>
            </a:r>
            <a:r>
              <a:rPr lang="ar-SA" b="1" dirty="0" smtClean="0"/>
              <a:t> </a:t>
            </a:r>
            <a:endParaRPr lang="ar-SA" dirty="0"/>
          </a:p>
        </p:txBody>
      </p:sp>
      <p:sp>
        <p:nvSpPr>
          <p:cNvPr id="9" name="مستطيل 8"/>
          <p:cNvSpPr/>
          <p:nvPr/>
        </p:nvSpPr>
        <p:spPr>
          <a:xfrm>
            <a:off x="179512" y="1268760"/>
            <a:ext cx="2808312" cy="4536504"/>
          </a:xfrm>
          <a:prstGeom prst="rect">
            <a:avLst/>
          </a:prstGeom>
          <a:ln>
            <a:prstDash val="dash"/>
          </a:ln>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1" anchor="ctr"/>
          <a:lstStyle/>
          <a:p>
            <a:pPr algn="ctr" rtl="1"/>
            <a:r>
              <a:rPr lang="ar-SA" b="1" dirty="0" err="1" smtClean="0"/>
              <a:t>الإنفعال</a:t>
            </a:r>
            <a:r>
              <a:rPr lang="ar-SA" b="1" dirty="0" smtClean="0"/>
              <a:t> على انه حالة نفسية معقدة تبدو مظاهره العضوية في </a:t>
            </a:r>
            <a:r>
              <a:rPr lang="ar-SA" b="1" dirty="0" err="1" smtClean="0"/>
              <a:t>إضطراب</a:t>
            </a:r>
            <a:r>
              <a:rPr lang="ar-SA" b="1" dirty="0" smtClean="0"/>
              <a:t> التنفس وزيادة ضربات القلب واختلال </a:t>
            </a:r>
            <a:r>
              <a:rPr lang="ar-SA" b="1" dirty="0" err="1" smtClean="0"/>
              <a:t>إفرار</a:t>
            </a:r>
            <a:r>
              <a:rPr lang="ar-SA" b="1" dirty="0" smtClean="0"/>
              <a:t> </a:t>
            </a:r>
            <a:r>
              <a:rPr lang="ar-SA" b="1" dirty="0" err="1" smtClean="0"/>
              <a:t>الهرمونات</a:t>
            </a:r>
            <a:r>
              <a:rPr lang="ar-SA" b="1" dirty="0" smtClean="0"/>
              <a:t> وتتميز مظاهره النفسية بوجدان قوي يبدو في القلق و الاضطراب وقد يؤدي إلى قيام الفرد بسلوك معين يخفف من توتره النفسي كهرب أو المواجهه وقد تتغير </a:t>
            </a:r>
            <a:r>
              <a:rPr lang="ar-SA" b="1" dirty="0" err="1" smtClean="0"/>
              <a:t>حدة</a:t>
            </a:r>
            <a:r>
              <a:rPr lang="ar-SA" b="1" dirty="0" smtClean="0"/>
              <a:t> الانفعال النشاط المعني للفرد </a:t>
            </a:r>
          </a:p>
          <a:p>
            <a:pPr algn="ctr" rtl="1"/>
            <a:r>
              <a:rPr lang="ar-SA" b="1" dirty="0" smtClean="0"/>
              <a:t>( السيد </a:t>
            </a:r>
            <a:r>
              <a:rPr lang="ar-SA" b="1" dirty="0" err="1" smtClean="0"/>
              <a:t>1975 )</a:t>
            </a:r>
            <a:r>
              <a:rPr lang="ar-SA" b="1" dirty="0" smtClean="0"/>
              <a:t> </a:t>
            </a:r>
            <a:endParaRPr lang="en-US" dirty="0"/>
          </a:p>
        </p:txBody>
      </p:sp>
      <p:sp>
        <p:nvSpPr>
          <p:cNvPr id="10" name="مستطيل 9"/>
          <p:cNvSpPr/>
          <p:nvPr/>
        </p:nvSpPr>
        <p:spPr>
          <a:xfrm>
            <a:off x="3275856" y="1268760"/>
            <a:ext cx="2664296" cy="2088232"/>
          </a:xfrm>
          <a:prstGeom prst="rect">
            <a:avLst/>
          </a:prstGeom>
          <a:ln>
            <a:prstDash val="dash"/>
          </a:ln>
          <a:effectLst>
            <a:glow rad="635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1" anchor="ctr"/>
          <a:lstStyle/>
          <a:p>
            <a:pPr algn="ctr"/>
            <a:r>
              <a:rPr lang="ar-SA" b="1" dirty="0" err="1" smtClean="0"/>
              <a:t>الإنفعال</a:t>
            </a:r>
            <a:r>
              <a:rPr lang="ar-SA" b="1" dirty="0" smtClean="0"/>
              <a:t> وهو تغير </a:t>
            </a:r>
            <a:r>
              <a:rPr lang="ar-SA" b="1" dirty="0" err="1" smtClean="0"/>
              <a:t>مفاجىء</a:t>
            </a:r>
            <a:r>
              <a:rPr lang="ar-SA" b="1" dirty="0" smtClean="0"/>
              <a:t> يشمل الإنسان كله نفسياً وجسمياً ويؤثر فيه ككل؛في سلوكه الخارجي وفي شعوره كما يصاحب بكثير من التغيرات </a:t>
            </a:r>
            <a:r>
              <a:rPr lang="ar-SA" b="1" dirty="0" err="1" smtClean="0"/>
              <a:t>الفيزيولوجية</a:t>
            </a:r>
            <a:r>
              <a:rPr lang="ar-SA" b="1" dirty="0" smtClean="0"/>
              <a:t> (موسى,1983</a:t>
            </a:r>
            <a:r>
              <a:rPr lang="ar-SA" b="1" dirty="0" err="1" smtClean="0"/>
              <a:t>)</a:t>
            </a:r>
            <a:endParaRPr lang="en-US" dirty="0" smtClean="0"/>
          </a:p>
          <a:p>
            <a:pPr algn="ctr"/>
            <a:endParaRPr lang="ar-SA" dirty="0"/>
          </a:p>
        </p:txBody>
      </p:sp>
      <p:sp>
        <p:nvSpPr>
          <p:cNvPr id="11" name="مستطيل مستدير الزوايا 10"/>
          <p:cNvSpPr/>
          <p:nvPr/>
        </p:nvSpPr>
        <p:spPr>
          <a:xfrm>
            <a:off x="3275856" y="3789040"/>
            <a:ext cx="5472608" cy="2016224"/>
          </a:xfrm>
          <a:prstGeom prst="roundRect">
            <a:avLst/>
          </a:prstGeom>
          <a:ln w="28575"/>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b="1" dirty="0" smtClean="0">
                <a:effectLst>
                  <a:glow rad="101600">
                    <a:schemeClr val="accent3">
                      <a:satMod val="175000"/>
                      <a:alpha val="40000"/>
                    </a:schemeClr>
                  </a:glow>
                </a:effectLst>
              </a:rPr>
              <a:t>وبذلك يمكن القول بأن الانفعال حالة تحدث لدى الكائن الحي تصحبها تغيرات </a:t>
            </a:r>
            <a:r>
              <a:rPr lang="ar-SA" sz="2800" b="1" dirty="0" err="1" smtClean="0">
                <a:effectLst>
                  <a:glow rad="101600">
                    <a:schemeClr val="accent3">
                      <a:satMod val="175000"/>
                      <a:alpha val="40000"/>
                    </a:schemeClr>
                  </a:glow>
                </a:effectLst>
              </a:rPr>
              <a:t>فيزيولوجية</a:t>
            </a:r>
            <a:r>
              <a:rPr lang="ar-SA" sz="2800" b="1" dirty="0" smtClean="0">
                <a:effectLst>
                  <a:glow rad="101600">
                    <a:schemeClr val="accent3">
                      <a:satMod val="175000"/>
                      <a:alpha val="40000"/>
                    </a:schemeClr>
                  </a:glow>
                </a:effectLst>
              </a:rPr>
              <a:t> داخلية ومظاهر جسمية تعبر عن حالة </a:t>
            </a:r>
            <a:r>
              <a:rPr lang="ar-SA" sz="2800" b="1" dirty="0" err="1" smtClean="0">
                <a:effectLst>
                  <a:glow rad="101600">
                    <a:schemeClr val="accent3">
                      <a:satMod val="175000"/>
                      <a:alpha val="40000"/>
                    </a:schemeClr>
                  </a:glow>
                </a:effectLst>
              </a:rPr>
              <a:t>الإنفعال</a:t>
            </a:r>
            <a:r>
              <a:rPr lang="ar-SA" sz="2800" b="1" dirty="0" smtClean="0">
                <a:effectLst>
                  <a:glow rad="101600">
                    <a:schemeClr val="accent3">
                      <a:satMod val="175000"/>
                      <a:alpha val="40000"/>
                    </a:schemeClr>
                  </a:glow>
                </a:effectLst>
              </a:rPr>
              <a:t> التي يعيشها </a:t>
            </a:r>
            <a:r>
              <a:rPr lang="ar-SA" sz="2800" b="1" dirty="0" err="1" smtClean="0">
                <a:effectLst>
                  <a:glow rad="101600">
                    <a:schemeClr val="accent3">
                      <a:satMod val="175000"/>
                      <a:alpha val="40000"/>
                    </a:schemeClr>
                  </a:glow>
                </a:effectLst>
              </a:rPr>
              <a:t>الفرد .</a:t>
            </a:r>
            <a:endParaRPr lang="ar-SA" sz="2800" dirty="0">
              <a:effectLst>
                <a:glow rad="101600">
                  <a:schemeClr val="accent3">
                    <a:satMod val="175000"/>
                    <a:alpha val="40000"/>
                  </a:schemeClr>
                </a:glow>
              </a:effectLst>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900" decel="100000" fill="hold"/>
                                        <p:tgtEl>
                                          <p:spTgt spid="8"/>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900" decel="100000" fill="hold"/>
                                        <p:tgtEl>
                                          <p:spTgt spid="10"/>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900" decel="100000" fill="hold"/>
                                        <p:tgtEl>
                                          <p:spTgt spid="9"/>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Horizontal)">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836712"/>
            <a:ext cx="7068015" cy="648072"/>
          </a:xfrm>
        </p:spPr>
        <p:txBody>
          <a:bodyPr>
            <a:noAutofit/>
          </a:bodyPr>
          <a:lstStyle/>
          <a:p>
            <a:pPr algn="r"/>
            <a:r>
              <a:rPr lang="ar-SA"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PT Bold Heading" pitchFamily="2" charset="-78"/>
              </a:rPr>
              <a:t>طبيعة </a:t>
            </a:r>
            <a:r>
              <a:rPr lang="ar-SA" sz="4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PT Bold Heading" pitchFamily="2" charset="-78"/>
              </a:rPr>
              <a:t>الانفعال :</a:t>
            </a:r>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PT Bold Heading" pitchFamily="2" charset="-78"/>
              </a:rPr>
              <a:t/>
            </a:r>
            <a:b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PT Bold Heading" pitchFamily="2" charset="-78"/>
              </a:rPr>
            </a:br>
            <a:endParaRPr lang="ar-SA"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PT Bold Heading" pitchFamily="2" charset="-78"/>
            </a:endParaRPr>
          </a:p>
        </p:txBody>
      </p:sp>
      <p:sp>
        <p:nvSpPr>
          <p:cNvPr id="5" name="عنصر نائب لرقم الشريحة 4"/>
          <p:cNvSpPr>
            <a:spLocks noGrp="1"/>
          </p:cNvSpPr>
          <p:nvPr>
            <p:ph type="sldNum" sz="quarter" idx="12"/>
          </p:nvPr>
        </p:nvSpPr>
        <p:spPr/>
        <p:txBody>
          <a:bodyPr/>
          <a:lstStyle/>
          <a:p>
            <a:fld id="{240D5ECE-8B49-45CD-BE81-EF81920D1969}" type="slidenum">
              <a:rPr lang="en-US" smtClean="0"/>
              <a:pPr/>
              <a:t>4</a:t>
            </a:fld>
            <a:endParaRPr lang="en-US" dirty="0"/>
          </a:p>
        </p:txBody>
      </p:sp>
      <p:sp>
        <p:nvSpPr>
          <p:cNvPr id="75777" name="Rectangle 1"/>
          <p:cNvSpPr>
            <a:spLocks noChangeArrowheads="1"/>
          </p:cNvSpPr>
          <p:nvPr/>
        </p:nvSpPr>
        <p:spPr bwMode="auto">
          <a:xfrm>
            <a:off x="467544" y="1423230"/>
            <a:ext cx="8423920" cy="4708981"/>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Calibri" pitchFamily="34" charset="0"/>
              </a:rPr>
              <a:t>للانفعال أثر قوي في تحريك السلوك بتنشيطه أو إعاقته وتوجيهه لتجعل منه اداة تعبر عن الفرح و السرور و </a:t>
            </a:r>
            <a:r>
              <a:rPr kumimoji="0" lang="ar-SA" sz="2400" b="1" i="0" u="none" strike="noStrike" cap="none" normalizeH="0" baseline="0" dirty="0" err="1" smtClean="0">
                <a:ln>
                  <a:noFill/>
                </a:ln>
                <a:solidFill>
                  <a:schemeClr val="tx1"/>
                </a:solidFill>
                <a:effectLst/>
                <a:latin typeface="Calibri" pitchFamily="34" charset="0"/>
                <a:ea typeface="Calibri" pitchFamily="34" charset="0"/>
              </a:rPr>
              <a:t>الإبتهاج</a:t>
            </a:r>
            <a:r>
              <a:rPr kumimoji="0" lang="ar-SA" sz="2400" b="1" i="0" u="none" strike="noStrike" cap="none" normalizeH="0" baseline="0" dirty="0" smtClean="0">
                <a:ln>
                  <a:noFill/>
                </a:ln>
                <a:solidFill>
                  <a:schemeClr val="tx1"/>
                </a:solidFill>
                <a:effectLst/>
                <a:latin typeface="Calibri" pitchFamily="34" charset="0"/>
                <a:ea typeface="Calibri" pitchFamily="34" charset="0"/>
              </a:rPr>
              <a:t> , أو </a:t>
            </a:r>
            <a:r>
              <a:rPr kumimoji="0" lang="ar-SA" sz="2400" b="1" i="0" u="none" strike="noStrike" cap="none" normalizeH="0" baseline="0" dirty="0" smtClean="0">
                <a:ln>
                  <a:noFill/>
                </a:ln>
                <a:solidFill>
                  <a:schemeClr val="tx1"/>
                </a:solidFill>
                <a:effectLst/>
                <a:latin typeface="Calibri" pitchFamily="34" charset="0"/>
                <a:ea typeface="Calibri" pitchFamily="34" charset="0"/>
              </a:rPr>
              <a:t>تجعل </a:t>
            </a:r>
            <a:r>
              <a:rPr kumimoji="0" lang="ar-SA" sz="2400" b="1" i="0" u="none" strike="noStrike" cap="none" normalizeH="0" baseline="0" dirty="0" smtClean="0">
                <a:ln>
                  <a:noFill/>
                </a:ln>
                <a:solidFill>
                  <a:schemeClr val="tx1"/>
                </a:solidFill>
                <a:effectLst/>
                <a:latin typeface="Calibri" pitchFamily="34" charset="0"/>
                <a:ea typeface="Calibri" pitchFamily="34" charset="0"/>
              </a:rPr>
              <a:t>منه </a:t>
            </a:r>
            <a:r>
              <a:rPr kumimoji="0" lang="ar-SA" sz="2400" b="1" i="0" u="none" strike="noStrike" cap="none" normalizeH="0" baseline="0" dirty="0" smtClean="0">
                <a:ln>
                  <a:noFill/>
                </a:ln>
                <a:solidFill>
                  <a:schemeClr val="tx1"/>
                </a:solidFill>
                <a:effectLst/>
                <a:latin typeface="Calibri" pitchFamily="34" charset="0"/>
                <a:ea typeface="Calibri" pitchFamily="34" charset="0"/>
              </a:rPr>
              <a:t>أداة </a:t>
            </a:r>
            <a:r>
              <a:rPr kumimoji="0" lang="ar-SA" sz="2400" b="1" i="0" u="none" strike="noStrike" cap="none" normalizeH="0" baseline="0" dirty="0" smtClean="0">
                <a:ln>
                  <a:noFill/>
                </a:ln>
                <a:solidFill>
                  <a:schemeClr val="tx1"/>
                </a:solidFill>
                <a:effectLst/>
                <a:latin typeface="Calibri" pitchFamily="34" charset="0"/>
                <a:ea typeface="Calibri" pitchFamily="34" charset="0"/>
              </a:rPr>
              <a:t>منفرة لأنه ينم عن الألم و الضيق و الخوف و الحزن , وعليه يمكن تحديد خصائص </a:t>
            </a:r>
            <a:r>
              <a:rPr kumimoji="0" lang="ar-SA" sz="2400" b="1" i="0" u="none" strike="noStrike" cap="none" normalizeH="0" baseline="0" dirty="0" err="1" smtClean="0">
                <a:ln>
                  <a:noFill/>
                </a:ln>
                <a:solidFill>
                  <a:schemeClr val="tx1"/>
                </a:solidFill>
                <a:effectLst/>
                <a:latin typeface="Calibri" pitchFamily="34" charset="0"/>
                <a:ea typeface="Calibri" pitchFamily="34" charset="0"/>
              </a:rPr>
              <a:t>الإنفعال</a:t>
            </a:r>
            <a:r>
              <a:rPr kumimoji="0" lang="ar-SA" sz="2400" b="1" i="0" u="none" strike="noStrike" cap="none" normalizeH="0" baseline="0" dirty="0" smtClean="0">
                <a:ln>
                  <a:noFill/>
                </a:ln>
                <a:solidFill>
                  <a:schemeClr val="tx1"/>
                </a:solidFill>
                <a:effectLst/>
                <a:latin typeface="Calibri" pitchFamily="34" charset="0"/>
                <a:ea typeface="Calibri" pitchFamily="34" charset="0"/>
              </a:rPr>
              <a:t> بالآتي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C00000"/>
              </a:solidFill>
              <a:effectLst/>
              <a:latin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C00000"/>
                </a:solidFill>
                <a:effectLst/>
                <a:latin typeface="Calibri" pitchFamily="34" charset="0"/>
                <a:ea typeface="Calibri" pitchFamily="34" charset="0"/>
              </a:rPr>
              <a:t>1- </a:t>
            </a:r>
            <a:r>
              <a:rPr kumimoji="0" lang="ar-SA" b="1" i="0" u="none" strike="noStrike" cap="none" normalizeH="0" baseline="0" dirty="0" smtClean="0">
                <a:ln>
                  <a:noFill/>
                </a:ln>
                <a:solidFill>
                  <a:srgbClr val="C00000"/>
                </a:solidFill>
                <a:effectLst/>
                <a:latin typeface="Tahoma" pitchFamily="34" charset="0"/>
                <a:ea typeface="Tahoma" pitchFamily="34" charset="0"/>
              </a:rPr>
              <a:t>الانفعال حالة تغيير مفاجئ تشمل الفرد كله و لا تتيح للفرد القدرة على التكيف مع </a:t>
            </a:r>
            <a:r>
              <a:rPr kumimoji="0" lang="ar-SA" b="1" i="0" u="none" strike="noStrike" cap="none" normalizeH="0" baseline="0" dirty="0" err="1" smtClean="0">
                <a:ln>
                  <a:noFill/>
                </a:ln>
                <a:solidFill>
                  <a:srgbClr val="C00000"/>
                </a:solidFill>
                <a:effectLst/>
                <a:latin typeface="Tahoma" pitchFamily="34" charset="0"/>
                <a:ea typeface="Tahoma" pitchFamily="34" charset="0"/>
              </a:rPr>
              <a:t>الموقف .</a:t>
            </a:r>
            <a:endParaRPr kumimoji="0" lang="ar-SA" b="1" i="0" u="none" strike="noStrike" cap="none" normalizeH="0" baseline="0" dirty="0" smtClean="0">
              <a:ln>
                <a:noFill/>
              </a:ln>
              <a:solidFill>
                <a:srgbClr val="C00000"/>
              </a:solidFill>
              <a:effectLst/>
              <a:latin typeface="Tahoma" pitchFamily="34" charset="0"/>
              <a:ea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Tahoma" pitchFamily="34" charset="0"/>
              <a:ea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rgbClr val="FF0000"/>
                </a:solidFill>
                <a:effectLst/>
                <a:latin typeface="Tahoma" pitchFamily="34" charset="0"/>
                <a:ea typeface="Tahoma" pitchFamily="34" charset="0"/>
              </a:rPr>
              <a:t>2- الانفعال ظاهرة نفسيه أي حالة شعورية يحس </a:t>
            </a:r>
            <a:r>
              <a:rPr kumimoji="0" lang="ar-SA" b="1" i="0" u="none" strike="noStrike" cap="none" normalizeH="0" baseline="0" dirty="0" err="1" smtClean="0">
                <a:ln>
                  <a:noFill/>
                </a:ln>
                <a:solidFill>
                  <a:srgbClr val="FF0000"/>
                </a:solidFill>
                <a:effectLst/>
                <a:latin typeface="Tahoma" pitchFamily="34" charset="0"/>
                <a:ea typeface="Tahoma" pitchFamily="34" charset="0"/>
              </a:rPr>
              <a:t>بها</a:t>
            </a:r>
            <a:r>
              <a:rPr kumimoji="0" lang="ar-SA" b="1" i="0" u="none" strike="noStrike" cap="none" normalizeH="0" baseline="0" dirty="0" smtClean="0">
                <a:ln>
                  <a:noFill/>
                </a:ln>
                <a:solidFill>
                  <a:srgbClr val="FF0000"/>
                </a:solidFill>
                <a:effectLst/>
                <a:latin typeface="Tahoma" pitchFamily="34" charset="0"/>
                <a:ea typeface="Tahoma" pitchFamily="34" charset="0"/>
              </a:rPr>
              <a:t> الفرد و يستطيع وصفها وهي عادة تكون قوية ومصحوبة </a:t>
            </a:r>
            <a:r>
              <a:rPr kumimoji="0" lang="ar-SA" b="1" i="0" u="none" strike="noStrike" cap="none" normalizeH="0" baseline="0" dirty="0" err="1" smtClean="0">
                <a:ln>
                  <a:noFill/>
                </a:ln>
                <a:solidFill>
                  <a:srgbClr val="FF0000"/>
                </a:solidFill>
                <a:effectLst/>
                <a:latin typeface="Tahoma" pitchFamily="34" charset="0"/>
                <a:ea typeface="Tahoma" pitchFamily="34" charset="0"/>
              </a:rPr>
              <a:t>بإضطرابات</a:t>
            </a:r>
            <a:r>
              <a:rPr kumimoji="0" lang="ar-SA" b="1" i="0" u="none" strike="noStrike" cap="none" normalizeH="0" baseline="0" dirty="0" smtClean="0">
                <a:ln>
                  <a:noFill/>
                </a:ln>
                <a:solidFill>
                  <a:srgbClr val="FF0000"/>
                </a:solidFill>
                <a:effectLst/>
                <a:latin typeface="Tahoma" pitchFamily="34" charset="0"/>
                <a:ea typeface="Tahoma" pitchFamily="34" charset="0"/>
              </a:rPr>
              <a:t> </a:t>
            </a:r>
            <a:r>
              <a:rPr kumimoji="0" lang="ar-SA" b="1" i="0" u="none" strike="noStrike" cap="none" normalizeH="0" baseline="0" dirty="0" err="1" smtClean="0">
                <a:ln>
                  <a:noFill/>
                </a:ln>
                <a:solidFill>
                  <a:srgbClr val="FF0000"/>
                </a:solidFill>
                <a:effectLst/>
                <a:latin typeface="Tahoma" pitchFamily="34" charset="0"/>
                <a:ea typeface="Tahoma" pitchFamily="34" charset="0"/>
              </a:rPr>
              <a:t>نفسية .</a:t>
            </a:r>
            <a:endParaRPr kumimoji="0" lang="ar-SA" b="1" i="0" u="none" strike="noStrike" cap="none" normalizeH="0" baseline="0" dirty="0" smtClean="0">
              <a:ln>
                <a:noFill/>
              </a:ln>
              <a:solidFill>
                <a:srgbClr val="FF0000"/>
              </a:solidFill>
              <a:effectLst/>
              <a:latin typeface="Tahoma" pitchFamily="34" charset="0"/>
              <a:ea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Tahoma" pitchFamily="34" charset="0"/>
              <a:ea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rgbClr val="FF5050"/>
                </a:solidFill>
                <a:effectLst/>
                <a:latin typeface="Tahoma" pitchFamily="34" charset="0"/>
                <a:ea typeface="Tahoma" pitchFamily="34" charset="0"/>
              </a:rPr>
              <a:t>3- الانفعال حاله تأخذ صورة </a:t>
            </a:r>
            <a:r>
              <a:rPr kumimoji="0" lang="ar-SA" b="1" i="0" u="none" strike="noStrike" cap="none" normalizeH="0" baseline="0" dirty="0" err="1" smtClean="0">
                <a:ln>
                  <a:noFill/>
                </a:ln>
                <a:solidFill>
                  <a:srgbClr val="FF5050"/>
                </a:solidFill>
                <a:effectLst/>
                <a:latin typeface="Tahoma" pitchFamily="34" charset="0"/>
                <a:ea typeface="Tahoma" pitchFamily="34" charset="0"/>
              </a:rPr>
              <a:t>ازمه</a:t>
            </a:r>
            <a:r>
              <a:rPr kumimoji="0" lang="ar-SA" b="1" i="0" u="none" strike="noStrike" cap="none" normalizeH="0" baseline="0" dirty="0" smtClean="0">
                <a:ln>
                  <a:noFill/>
                </a:ln>
                <a:solidFill>
                  <a:srgbClr val="FF5050"/>
                </a:solidFill>
                <a:effectLst/>
                <a:latin typeface="Tahoma" pitchFamily="34" charset="0"/>
                <a:ea typeface="Tahoma" pitchFamily="34" charset="0"/>
              </a:rPr>
              <a:t> عابره لا تمكث </a:t>
            </a:r>
            <a:r>
              <a:rPr kumimoji="0" lang="ar-SA" b="1" i="0" u="none" strike="noStrike" cap="none" normalizeH="0" baseline="0" dirty="0" err="1" smtClean="0">
                <a:ln>
                  <a:noFill/>
                </a:ln>
                <a:solidFill>
                  <a:srgbClr val="FF5050"/>
                </a:solidFill>
                <a:effectLst/>
                <a:latin typeface="Tahoma" pitchFamily="34" charset="0"/>
                <a:ea typeface="Tahoma" pitchFamily="34" charset="0"/>
              </a:rPr>
              <a:t>طويلاً </a:t>
            </a:r>
            <a:r>
              <a:rPr kumimoji="0" lang="ar-SA" b="1" i="0" u="none" strike="noStrike" cap="none" normalizeH="0" baseline="0" dirty="0" smtClean="0">
                <a:ln>
                  <a:noFill/>
                </a:ln>
                <a:solidFill>
                  <a:srgbClr val="FF5050"/>
                </a:solidFill>
                <a:effectLst/>
                <a:latin typeface="Tahoma" pitchFamily="34" charset="0"/>
                <a:ea typeface="Tahoma" pitchFamily="34" charset="0"/>
              </a:rPr>
              <a:t>, فهي حالة </a:t>
            </a:r>
            <a:r>
              <a:rPr kumimoji="0" lang="ar-SA" b="1" i="0" u="sng" strike="noStrike" cap="none" normalizeH="0" baseline="0" dirty="0" err="1" smtClean="0">
                <a:ln>
                  <a:noFill/>
                </a:ln>
                <a:solidFill>
                  <a:srgbClr val="FF5050"/>
                </a:solidFill>
                <a:effectLst/>
                <a:latin typeface="Tahoma" pitchFamily="34" charset="0"/>
                <a:ea typeface="Tahoma" pitchFamily="34" charset="0"/>
              </a:rPr>
              <a:t>مؤقته</a:t>
            </a:r>
            <a:r>
              <a:rPr kumimoji="0" lang="ar-SA" b="1" i="0" u="none" strike="noStrike" cap="none" normalizeH="0" baseline="0" dirty="0" smtClean="0">
                <a:ln>
                  <a:noFill/>
                </a:ln>
                <a:solidFill>
                  <a:srgbClr val="FF5050"/>
                </a:solidFill>
                <a:effectLst/>
                <a:latin typeface="Tahoma" pitchFamily="34" charset="0"/>
                <a:ea typeface="Tahoma" pitchFamily="34" charset="0"/>
              </a:rPr>
              <a:t> </a:t>
            </a:r>
            <a:r>
              <a:rPr lang="ar-SA" b="1" dirty="0" err="1" smtClean="0">
                <a:solidFill>
                  <a:srgbClr val="FF5050"/>
                </a:solidFill>
                <a:latin typeface="Tahoma" pitchFamily="34" charset="0"/>
                <a:ea typeface="Tahoma" pitchFamily="34" charset="0"/>
              </a:rPr>
              <a:t>.</a:t>
            </a:r>
            <a:endParaRPr lang="ar-SA" b="1" dirty="0" smtClean="0">
              <a:solidFill>
                <a:srgbClr val="FF5050"/>
              </a:solidFill>
              <a:latin typeface="Tahoma" pitchFamily="34" charset="0"/>
              <a:ea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Tahoma" pitchFamily="34" charset="0"/>
              <a:ea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rgbClr val="FF6600"/>
                </a:solidFill>
                <a:effectLst/>
                <a:latin typeface="Tahoma" pitchFamily="34" charset="0"/>
                <a:ea typeface="Tahoma" pitchFamily="34" charset="0"/>
              </a:rPr>
              <a:t>4- في </a:t>
            </a:r>
            <a:r>
              <a:rPr kumimoji="0" lang="ar-SA" b="1" i="0" u="none" strike="noStrike" cap="none" normalizeH="0" baseline="0" dirty="0" err="1" smtClean="0">
                <a:ln>
                  <a:noFill/>
                </a:ln>
                <a:solidFill>
                  <a:srgbClr val="FF6600"/>
                </a:solidFill>
                <a:effectLst/>
                <a:latin typeface="Tahoma" pitchFamily="34" charset="0"/>
                <a:ea typeface="Tahoma" pitchFamily="34" charset="0"/>
              </a:rPr>
              <a:t>بعص</a:t>
            </a:r>
            <a:r>
              <a:rPr kumimoji="0" lang="ar-SA" b="1" i="0" u="none" strike="noStrike" cap="none" normalizeH="0" baseline="0" dirty="0" smtClean="0">
                <a:ln>
                  <a:noFill/>
                </a:ln>
                <a:solidFill>
                  <a:srgbClr val="FF6600"/>
                </a:solidFill>
                <a:effectLst/>
                <a:latin typeface="Tahoma" pitchFamily="34" charset="0"/>
                <a:ea typeface="Tahoma" pitchFamily="34" charset="0"/>
              </a:rPr>
              <a:t> الحالات يكون </a:t>
            </a:r>
            <a:r>
              <a:rPr kumimoji="0" lang="ar-SA" b="1" i="0" u="none" strike="noStrike" cap="none" normalizeH="0" baseline="0" dirty="0" err="1" smtClean="0">
                <a:ln>
                  <a:noFill/>
                </a:ln>
                <a:solidFill>
                  <a:srgbClr val="FF6600"/>
                </a:solidFill>
                <a:effectLst/>
                <a:latin typeface="Tahoma" pitchFamily="34" charset="0"/>
                <a:ea typeface="Tahoma" pitchFamily="34" charset="0"/>
              </a:rPr>
              <a:t>الإنفعال</a:t>
            </a:r>
            <a:r>
              <a:rPr kumimoji="0" lang="ar-SA" b="1" i="0" u="none" strike="noStrike" cap="none" normalizeH="0" baseline="0" dirty="0" smtClean="0">
                <a:ln>
                  <a:noFill/>
                </a:ln>
                <a:solidFill>
                  <a:srgbClr val="FF6600"/>
                </a:solidFill>
                <a:effectLst/>
                <a:latin typeface="Tahoma" pitchFamily="34" charset="0"/>
                <a:ea typeface="Tahoma" pitchFamily="34" charset="0"/>
              </a:rPr>
              <a:t> مظهر داخلي عضوي و يعمل على تنشيط الكيان العضوي للكائن الحي ويجعله في حالة </a:t>
            </a:r>
            <a:r>
              <a:rPr kumimoji="0" lang="ar-SA" b="1" i="0" u="none" strike="noStrike" cap="none" normalizeH="0" baseline="0" dirty="0" err="1" smtClean="0">
                <a:ln>
                  <a:noFill/>
                </a:ln>
                <a:solidFill>
                  <a:srgbClr val="FF6600"/>
                </a:solidFill>
                <a:effectLst/>
                <a:latin typeface="Tahoma" pitchFamily="34" charset="0"/>
                <a:ea typeface="Tahoma" pitchFamily="34" charset="0"/>
              </a:rPr>
              <a:t>تهيؤ .</a:t>
            </a:r>
            <a:endParaRPr kumimoji="0" lang="ar-SA" b="1" i="0" u="none" strike="noStrike" cap="none" normalizeH="0" baseline="0" dirty="0" smtClean="0">
              <a:ln>
                <a:noFill/>
              </a:ln>
              <a:solidFill>
                <a:srgbClr val="FF6600"/>
              </a:solidFill>
              <a:effectLst/>
              <a:latin typeface="Tahoma" pitchFamily="34" charset="0"/>
              <a:ea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Tahoma" pitchFamily="34" charset="0"/>
              <a:ea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accent3">
                    <a:lumMod val="75000"/>
                  </a:schemeClr>
                </a:solidFill>
                <a:effectLst/>
                <a:latin typeface="Tahoma" pitchFamily="34" charset="0"/>
                <a:ea typeface="Tahoma" pitchFamily="34" charset="0"/>
              </a:rPr>
              <a:t>5- الانفعال استجابة </a:t>
            </a:r>
            <a:r>
              <a:rPr kumimoji="0" lang="ar-SA" b="1" i="0" u="none" strike="noStrike" cap="none" normalizeH="0" baseline="0" dirty="0" err="1" smtClean="0">
                <a:ln>
                  <a:noFill/>
                </a:ln>
                <a:solidFill>
                  <a:schemeClr val="accent3">
                    <a:lumMod val="75000"/>
                  </a:schemeClr>
                </a:solidFill>
                <a:effectLst/>
                <a:latin typeface="Tahoma" pitchFamily="34" charset="0"/>
                <a:ea typeface="Tahoma" pitchFamily="34" charset="0"/>
              </a:rPr>
              <a:t>تتالف</a:t>
            </a:r>
            <a:r>
              <a:rPr kumimoji="0" lang="ar-SA" b="1" i="0" u="none" strike="noStrike" cap="none" normalizeH="0" baseline="0" dirty="0" smtClean="0">
                <a:ln>
                  <a:noFill/>
                </a:ln>
                <a:solidFill>
                  <a:schemeClr val="accent3">
                    <a:lumMod val="75000"/>
                  </a:schemeClr>
                </a:solidFill>
                <a:effectLst/>
                <a:latin typeface="Tahoma" pitchFamily="34" charset="0"/>
                <a:ea typeface="Tahoma" pitchFamily="34" charset="0"/>
              </a:rPr>
              <a:t> من ثلاث </a:t>
            </a:r>
            <a:r>
              <a:rPr kumimoji="0" lang="ar-SA" b="1" i="0" u="none" strike="noStrike" cap="none" normalizeH="0" baseline="0" dirty="0" err="1" smtClean="0">
                <a:ln>
                  <a:noFill/>
                </a:ln>
                <a:solidFill>
                  <a:schemeClr val="accent3">
                    <a:lumMod val="75000"/>
                  </a:schemeClr>
                </a:solidFill>
                <a:effectLst/>
                <a:latin typeface="Tahoma" pitchFamily="34" charset="0"/>
                <a:ea typeface="Tahoma" pitchFamily="34" charset="0"/>
              </a:rPr>
              <a:t>مكونات:</a:t>
            </a:r>
            <a:r>
              <a:rPr kumimoji="0" lang="ar-SA" b="1" i="0" u="none" strike="noStrike" cap="none" normalizeH="0" baseline="0" dirty="0" smtClean="0">
                <a:ln>
                  <a:noFill/>
                </a:ln>
                <a:solidFill>
                  <a:schemeClr val="accent3">
                    <a:lumMod val="75000"/>
                  </a:schemeClr>
                </a:solidFill>
                <a:effectLst/>
                <a:latin typeface="Tahoma" pitchFamily="34" charset="0"/>
                <a:ea typeface="Tahoma" pitchFamily="34" charset="0"/>
              </a:rPr>
              <a:t> </a:t>
            </a: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ar-SA" b="1" i="0" u="sng" strike="noStrike" cap="none" normalizeH="0" baseline="0" dirty="0" smtClean="0">
                <a:ln>
                  <a:noFill/>
                </a:ln>
                <a:solidFill>
                  <a:srgbClr val="C00000"/>
                </a:solidFill>
                <a:effectLst/>
                <a:latin typeface="Tahoma" pitchFamily="34" charset="0"/>
                <a:ea typeface="Tahoma" pitchFamily="34" charset="0"/>
              </a:rPr>
              <a:t> </a:t>
            </a:r>
            <a:r>
              <a:rPr kumimoji="0" lang="ar-SA" b="1" i="0" u="sng" strike="noStrike" cap="none" normalizeH="0" baseline="0" dirty="0" err="1" smtClean="0">
                <a:ln>
                  <a:noFill/>
                </a:ln>
                <a:solidFill>
                  <a:srgbClr val="C00000"/>
                </a:solidFill>
                <a:effectLst/>
                <a:latin typeface="Tahoma" pitchFamily="34" charset="0"/>
                <a:ea typeface="Tahoma" pitchFamily="34" charset="0"/>
              </a:rPr>
              <a:t>سلوكية</a:t>
            </a:r>
            <a:r>
              <a:rPr kumimoji="0" lang="ar-SA" b="1" i="0" u="none" strike="noStrike" cap="none" normalizeH="0" baseline="0" dirty="0" err="1" smtClean="0">
                <a:ln>
                  <a:noFill/>
                </a:ln>
                <a:solidFill>
                  <a:schemeClr val="accent3">
                    <a:lumMod val="75000"/>
                  </a:schemeClr>
                </a:solidFill>
                <a:effectLst/>
                <a:latin typeface="Tahoma" pitchFamily="34" charset="0"/>
                <a:ea typeface="Tahoma" pitchFamily="34" charset="0"/>
              </a:rPr>
              <a:t> </a:t>
            </a:r>
            <a:r>
              <a:rPr lang="ar-SA" b="1" dirty="0" smtClean="0">
                <a:solidFill>
                  <a:schemeClr val="accent3">
                    <a:lumMod val="75000"/>
                  </a:schemeClr>
                </a:solidFill>
                <a:latin typeface="Tahoma" pitchFamily="34" charset="0"/>
                <a:ea typeface="Tahoma" pitchFamily="34" charset="0"/>
              </a:rPr>
              <a:t>:  </a:t>
            </a:r>
            <a:r>
              <a:rPr kumimoji="0" lang="ar-SA" b="1" i="0" u="none" strike="noStrike" cap="none" normalizeH="0" baseline="0" dirty="0" smtClean="0">
                <a:ln>
                  <a:noFill/>
                </a:ln>
                <a:solidFill>
                  <a:schemeClr val="accent3">
                    <a:lumMod val="50000"/>
                  </a:schemeClr>
                </a:solidFill>
                <a:effectLst/>
                <a:latin typeface="Tahoma" pitchFamily="34" charset="0"/>
                <a:ea typeface="Tahoma" pitchFamily="34" charset="0"/>
              </a:rPr>
              <a:t>تتمثل في الحركات </a:t>
            </a:r>
            <a:r>
              <a:rPr kumimoji="0" lang="ar-SA" b="1" i="0" u="none" strike="noStrike" cap="none" normalizeH="0" baseline="0" dirty="0" err="1" smtClean="0">
                <a:ln>
                  <a:noFill/>
                </a:ln>
                <a:solidFill>
                  <a:schemeClr val="accent3">
                    <a:lumMod val="50000"/>
                  </a:schemeClr>
                </a:solidFill>
                <a:effectLst/>
                <a:latin typeface="Tahoma" pitchFamily="34" charset="0"/>
                <a:ea typeface="Tahoma" pitchFamily="34" charset="0"/>
              </a:rPr>
              <a:t>الجسمية .</a:t>
            </a:r>
            <a:endParaRPr kumimoji="0" lang="ar-SA" b="1" i="0" u="none" strike="noStrike" cap="none" normalizeH="0" baseline="0" dirty="0" smtClean="0">
              <a:ln>
                <a:noFill/>
              </a:ln>
              <a:solidFill>
                <a:schemeClr val="accent3">
                  <a:lumMod val="50000"/>
                </a:schemeClr>
              </a:solidFill>
              <a:effectLst/>
              <a:latin typeface="Tahoma" pitchFamily="34" charset="0"/>
              <a:ea typeface="Tahoma" pitchFamily="34" charset="0"/>
            </a:endParaRP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ar-SA" b="1" i="0" u="sng" strike="noStrike" cap="none" normalizeH="0" baseline="0" dirty="0" smtClean="0">
                <a:ln>
                  <a:noFill/>
                </a:ln>
                <a:solidFill>
                  <a:srgbClr val="C00000"/>
                </a:solidFill>
                <a:effectLst/>
                <a:latin typeface="Tahoma" pitchFamily="34" charset="0"/>
                <a:ea typeface="Tahoma" pitchFamily="34" charset="0"/>
              </a:rPr>
              <a:t> </a:t>
            </a:r>
            <a:r>
              <a:rPr kumimoji="0" lang="ar-SA" b="1" i="0" u="sng" strike="noStrike" cap="none" normalizeH="0" baseline="0" dirty="0" err="1" smtClean="0">
                <a:ln>
                  <a:noFill/>
                </a:ln>
                <a:solidFill>
                  <a:srgbClr val="C00000"/>
                </a:solidFill>
                <a:effectLst/>
                <a:latin typeface="Tahoma" pitchFamily="34" charset="0"/>
                <a:ea typeface="Tahoma" pitchFamily="34" charset="0"/>
              </a:rPr>
              <a:t>ذاتية</a:t>
            </a:r>
            <a:r>
              <a:rPr kumimoji="0" lang="ar-SA" b="1" i="0" u="none" strike="noStrike" cap="none" normalizeH="0" baseline="0" dirty="0" err="1" smtClean="0">
                <a:ln>
                  <a:noFill/>
                </a:ln>
                <a:solidFill>
                  <a:srgbClr val="C00000"/>
                </a:solidFill>
                <a:effectLst/>
                <a:latin typeface="Tahoma" pitchFamily="34" charset="0"/>
                <a:ea typeface="Tahoma" pitchFamily="34" charset="0"/>
              </a:rPr>
              <a:t> </a:t>
            </a:r>
            <a:r>
              <a:rPr lang="ar-SA" b="1" dirty="0" smtClean="0">
                <a:solidFill>
                  <a:schemeClr val="accent3">
                    <a:lumMod val="50000"/>
                  </a:schemeClr>
                </a:solidFill>
                <a:latin typeface="Tahoma" pitchFamily="34" charset="0"/>
                <a:ea typeface="Tahoma" pitchFamily="34" charset="0"/>
              </a:rPr>
              <a:t>:   </a:t>
            </a:r>
            <a:r>
              <a:rPr kumimoji="0" lang="ar-SA" b="1" i="0" u="none" strike="noStrike" cap="none" normalizeH="0" baseline="0" dirty="0" smtClean="0">
                <a:ln>
                  <a:noFill/>
                </a:ln>
                <a:solidFill>
                  <a:schemeClr val="accent3">
                    <a:lumMod val="50000"/>
                  </a:schemeClr>
                </a:solidFill>
                <a:effectLst/>
                <a:latin typeface="Tahoma" pitchFamily="34" charset="0"/>
                <a:ea typeface="Tahoma" pitchFamily="34" charset="0"/>
              </a:rPr>
              <a:t>تتمثل في حالة التهيؤ مثل سرعة دقات القلب وضغط </a:t>
            </a:r>
            <a:r>
              <a:rPr kumimoji="0" lang="ar-SA" b="1" i="0" u="none" strike="noStrike" cap="none" normalizeH="0" baseline="0" dirty="0" err="1" smtClean="0">
                <a:ln>
                  <a:noFill/>
                </a:ln>
                <a:solidFill>
                  <a:schemeClr val="accent3">
                    <a:lumMod val="50000"/>
                  </a:schemeClr>
                </a:solidFill>
                <a:effectLst/>
                <a:latin typeface="Tahoma" pitchFamily="34" charset="0"/>
                <a:ea typeface="Tahoma" pitchFamily="34" charset="0"/>
              </a:rPr>
              <a:t>الدم .</a:t>
            </a:r>
            <a:endParaRPr kumimoji="0" lang="ar-SA" b="1" i="0" u="none" strike="noStrike" cap="none" normalizeH="0" baseline="0" dirty="0" smtClean="0">
              <a:ln>
                <a:noFill/>
              </a:ln>
              <a:solidFill>
                <a:schemeClr val="accent3">
                  <a:lumMod val="50000"/>
                </a:schemeClr>
              </a:solidFill>
              <a:effectLst/>
              <a:latin typeface="Tahoma" pitchFamily="34" charset="0"/>
              <a:ea typeface="Tahoma" pitchFamily="34" charset="0"/>
            </a:endParaRP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ar-SA" b="1" i="0" u="sng" strike="noStrike" cap="none" normalizeH="0" baseline="0" dirty="0" smtClean="0">
                <a:ln>
                  <a:noFill/>
                </a:ln>
                <a:solidFill>
                  <a:srgbClr val="C00000"/>
                </a:solidFill>
                <a:effectLst/>
                <a:latin typeface="Tahoma" pitchFamily="34" charset="0"/>
                <a:ea typeface="Tahoma" pitchFamily="34" charset="0"/>
              </a:rPr>
              <a:t> </a:t>
            </a:r>
            <a:r>
              <a:rPr kumimoji="0" lang="ar-SA" b="1" i="0" u="sng" strike="noStrike" cap="none" normalizeH="0" baseline="0" dirty="0" err="1" smtClean="0">
                <a:ln>
                  <a:noFill/>
                </a:ln>
                <a:solidFill>
                  <a:srgbClr val="C00000"/>
                </a:solidFill>
                <a:effectLst/>
                <a:latin typeface="Tahoma" pitchFamily="34" charset="0"/>
                <a:ea typeface="Tahoma" pitchFamily="34" charset="0"/>
              </a:rPr>
              <a:t>هرمونية</a:t>
            </a:r>
            <a:r>
              <a:rPr kumimoji="0" lang="ar-SA" b="1" i="0" u="sng" strike="noStrike" cap="none" normalizeH="0" baseline="0" dirty="0" err="1" smtClean="0">
                <a:ln>
                  <a:noFill/>
                </a:ln>
                <a:solidFill>
                  <a:schemeClr val="accent3">
                    <a:lumMod val="75000"/>
                  </a:schemeClr>
                </a:solidFill>
                <a:effectLst/>
                <a:latin typeface="Tahoma" pitchFamily="34" charset="0"/>
                <a:ea typeface="Tahoma" pitchFamily="34" charset="0"/>
              </a:rPr>
              <a:t> </a:t>
            </a:r>
            <a:r>
              <a:rPr lang="ar-SA" b="1" dirty="0" smtClean="0">
                <a:solidFill>
                  <a:schemeClr val="accent3">
                    <a:lumMod val="75000"/>
                  </a:schemeClr>
                </a:solidFill>
                <a:latin typeface="Tahoma" pitchFamily="34" charset="0"/>
                <a:ea typeface="Tahoma" pitchFamily="34" charset="0"/>
              </a:rPr>
              <a:t>: </a:t>
            </a:r>
            <a:r>
              <a:rPr lang="ar-SA" b="1" dirty="0" smtClean="0">
                <a:solidFill>
                  <a:schemeClr val="accent3">
                    <a:lumMod val="50000"/>
                  </a:schemeClr>
                </a:solidFill>
                <a:latin typeface="Tahoma" pitchFamily="34" charset="0"/>
                <a:ea typeface="Tahoma" pitchFamily="34" charset="0"/>
              </a:rPr>
              <a:t>ال</a:t>
            </a:r>
            <a:r>
              <a:rPr kumimoji="0" lang="ar-SA" b="1" i="0" strike="noStrike" cap="none" normalizeH="0" baseline="0" dirty="0" smtClean="0">
                <a:ln>
                  <a:noFill/>
                </a:ln>
                <a:solidFill>
                  <a:schemeClr val="accent3">
                    <a:lumMod val="50000"/>
                  </a:schemeClr>
                </a:solidFill>
                <a:effectLst/>
                <a:latin typeface="Tahoma" pitchFamily="34" charset="0"/>
                <a:ea typeface="Tahoma" pitchFamily="34" charset="0"/>
              </a:rPr>
              <a:t>متمثلة </a:t>
            </a:r>
            <a:r>
              <a:rPr kumimoji="0" lang="ar-SA" b="1" i="0" u="none" strike="noStrike" cap="none" normalizeH="0" baseline="0" dirty="0" smtClean="0">
                <a:ln>
                  <a:noFill/>
                </a:ln>
                <a:solidFill>
                  <a:schemeClr val="accent3">
                    <a:lumMod val="50000"/>
                  </a:schemeClr>
                </a:solidFill>
                <a:effectLst/>
                <a:latin typeface="Tahoma" pitchFamily="34" charset="0"/>
                <a:ea typeface="Tahoma" pitchFamily="34" charset="0"/>
              </a:rPr>
              <a:t>في إفراز </a:t>
            </a:r>
            <a:r>
              <a:rPr kumimoji="0" lang="ar-SA" b="1" i="0" u="none" strike="noStrike" cap="none" normalizeH="0" baseline="0" dirty="0" err="1" smtClean="0">
                <a:ln>
                  <a:noFill/>
                </a:ln>
                <a:solidFill>
                  <a:schemeClr val="accent3">
                    <a:lumMod val="50000"/>
                  </a:schemeClr>
                </a:solidFill>
                <a:effectLst/>
                <a:latin typeface="Tahoma" pitchFamily="34" charset="0"/>
                <a:ea typeface="Tahoma" pitchFamily="34" charset="0"/>
              </a:rPr>
              <a:t>الهرمونات</a:t>
            </a:r>
            <a:r>
              <a:rPr kumimoji="0" lang="ar-SA" b="1" i="0" u="none" strike="noStrike" cap="none" normalizeH="0" baseline="0" dirty="0" smtClean="0">
                <a:ln>
                  <a:noFill/>
                </a:ln>
                <a:solidFill>
                  <a:schemeClr val="accent3">
                    <a:lumMod val="50000"/>
                  </a:schemeClr>
                </a:solidFill>
                <a:effectLst/>
                <a:latin typeface="Tahoma" pitchFamily="34" charset="0"/>
                <a:ea typeface="Tahoma" pitchFamily="34" charset="0"/>
              </a:rPr>
              <a:t> التي تعزز نشاطات المكون </a:t>
            </a:r>
            <a:r>
              <a:rPr kumimoji="0" lang="ar-SA" b="1" i="0" u="none" strike="noStrike" cap="none" normalizeH="0" baseline="0" dirty="0" err="1" smtClean="0">
                <a:ln>
                  <a:noFill/>
                </a:ln>
                <a:solidFill>
                  <a:schemeClr val="accent3">
                    <a:lumMod val="50000"/>
                  </a:schemeClr>
                </a:solidFill>
                <a:effectLst/>
                <a:latin typeface="Tahoma" pitchFamily="34" charset="0"/>
                <a:ea typeface="Tahoma" pitchFamily="34" charset="0"/>
              </a:rPr>
              <a:t>الذاتي</a:t>
            </a:r>
            <a:r>
              <a:rPr kumimoji="0" lang="ar-SA" b="1" i="0" u="none" strike="noStrike" cap="none" normalizeH="0" dirty="0" err="1" smtClean="0">
                <a:ln>
                  <a:noFill/>
                </a:ln>
                <a:solidFill>
                  <a:schemeClr val="accent3">
                    <a:lumMod val="50000"/>
                  </a:schemeClr>
                </a:solidFill>
                <a:effectLst/>
                <a:latin typeface="Tahoma" pitchFamily="34" charset="0"/>
                <a:ea typeface="Tahoma" pitchFamily="34" charset="0"/>
              </a:rPr>
              <a:t> .</a:t>
            </a:r>
            <a:endParaRPr kumimoji="0" lang="ar-SA" sz="2000" b="1" i="0" u="none" strike="noStrike" cap="none" normalizeH="0" baseline="0" dirty="0" smtClean="0">
              <a:ln>
                <a:noFill/>
              </a:ln>
              <a:solidFill>
                <a:schemeClr val="accent3">
                  <a:lumMod val="50000"/>
                </a:schemeClr>
              </a:solidFill>
              <a:effectLst/>
              <a:latin typeface="Tahoma" pitchFamily="34" charset="0"/>
              <a:ea typeface="Tahoma" pitchFamily="34" charset="0"/>
            </a:endParaRPr>
          </a:p>
        </p:txBody>
      </p:sp>
      <p:pic>
        <p:nvPicPr>
          <p:cNvPr id="75778" name="Picture 2" descr="C:\Users\user\AppData\Local\Microsoft\Windows\Temporary Internet Files\Content.IE5\47SCRLM8\MC900304341[1].wmf"/>
          <p:cNvPicPr>
            <a:picLocks noChangeAspect="1" noChangeArrowheads="1"/>
          </p:cNvPicPr>
          <p:nvPr/>
        </p:nvPicPr>
        <p:blipFill>
          <a:blip r:embed="rId3" cstate="print"/>
          <a:srcRect/>
          <a:stretch>
            <a:fillRect/>
          </a:stretch>
        </p:blipFill>
        <p:spPr bwMode="auto">
          <a:xfrm>
            <a:off x="7596336" y="0"/>
            <a:ext cx="1368152" cy="844751"/>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777">
                                            <p:txEl>
                                              <p:pRg st="0" end="0"/>
                                            </p:txEl>
                                          </p:spTgt>
                                        </p:tgtEl>
                                        <p:attrNameLst>
                                          <p:attrName>style.visibility</p:attrName>
                                        </p:attrNameLst>
                                      </p:cBhvr>
                                      <p:to>
                                        <p:strVal val="visible"/>
                                      </p:to>
                                    </p:set>
                                    <p:animEffect transition="in" filter="fade">
                                      <p:cBhvr>
                                        <p:cTn id="12" dur="2000"/>
                                        <p:tgtEl>
                                          <p:spTgt spid="75777">
                                            <p:txEl>
                                              <p:pRg st="0" end="0"/>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75777">
                                            <p:txEl>
                                              <p:pRg st="2" end="2"/>
                                            </p:txEl>
                                          </p:spTgt>
                                        </p:tgtEl>
                                        <p:attrNameLst>
                                          <p:attrName>style.visibility</p:attrName>
                                        </p:attrNameLst>
                                      </p:cBhvr>
                                      <p:to>
                                        <p:strVal val="visible"/>
                                      </p:to>
                                    </p:set>
                                    <p:animEffect transition="in" filter="fade">
                                      <p:cBhvr>
                                        <p:cTn id="16" dur="2000"/>
                                        <p:tgtEl>
                                          <p:spTgt spid="75777">
                                            <p:txEl>
                                              <p:pRg st="2" end="2"/>
                                            </p:txEl>
                                          </p:spTgt>
                                        </p:tgtEl>
                                      </p:cBhvr>
                                    </p:animEffect>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75777">
                                            <p:txEl>
                                              <p:pRg st="4" end="4"/>
                                            </p:txEl>
                                          </p:spTgt>
                                        </p:tgtEl>
                                        <p:attrNameLst>
                                          <p:attrName>style.visibility</p:attrName>
                                        </p:attrNameLst>
                                      </p:cBhvr>
                                      <p:to>
                                        <p:strVal val="visible"/>
                                      </p:to>
                                    </p:set>
                                    <p:animEffect transition="in" filter="fade">
                                      <p:cBhvr>
                                        <p:cTn id="20" dur="2000"/>
                                        <p:tgtEl>
                                          <p:spTgt spid="75777">
                                            <p:txEl>
                                              <p:pRg st="4" end="4"/>
                                            </p:txEl>
                                          </p:spTgt>
                                        </p:tgtEl>
                                      </p:cBhvr>
                                    </p:animEffect>
                                  </p:childTnLst>
                                </p:cTn>
                              </p:par>
                            </p:childTnLst>
                          </p:cTn>
                        </p:par>
                        <p:par>
                          <p:cTn id="21" fill="hold">
                            <p:stCondLst>
                              <p:cond delay="6000"/>
                            </p:stCondLst>
                            <p:childTnLst>
                              <p:par>
                                <p:cTn id="22" presetID="10" presetClass="entr" presetSubtype="0" fill="hold" nodeType="afterEffect">
                                  <p:stCondLst>
                                    <p:cond delay="0"/>
                                  </p:stCondLst>
                                  <p:childTnLst>
                                    <p:set>
                                      <p:cBhvr>
                                        <p:cTn id="23" dur="1" fill="hold">
                                          <p:stCondLst>
                                            <p:cond delay="0"/>
                                          </p:stCondLst>
                                        </p:cTn>
                                        <p:tgtEl>
                                          <p:spTgt spid="75777">
                                            <p:txEl>
                                              <p:pRg st="6" end="6"/>
                                            </p:txEl>
                                          </p:spTgt>
                                        </p:tgtEl>
                                        <p:attrNameLst>
                                          <p:attrName>style.visibility</p:attrName>
                                        </p:attrNameLst>
                                      </p:cBhvr>
                                      <p:to>
                                        <p:strVal val="visible"/>
                                      </p:to>
                                    </p:set>
                                    <p:animEffect transition="in" filter="fade">
                                      <p:cBhvr>
                                        <p:cTn id="24" dur="2000"/>
                                        <p:tgtEl>
                                          <p:spTgt spid="75777">
                                            <p:txEl>
                                              <p:pRg st="6" end="6"/>
                                            </p:txEl>
                                          </p:spTgt>
                                        </p:tgtEl>
                                      </p:cBhvr>
                                    </p:animEffect>
                                  </p:childTnLst>
                                </p:cTn>
                              </p:par>
                            </p:childTnLst>
                          </p:cTn>
                        </p:par>
                        <p:par>
                          <p:cTn id="25" fill="hold">
                            <p:stCondLst>
                              <p:cond delay="8000"/>
                            </p:stCondLst>
                            <p:childTnLst>
                              <p:par>
                                <p:cTn id="26" presetID="10" presetClass="entr" presetSubtype="0" fill="hold" nodeType="afterEffect">
                                  <p:stCondLst>
                                    <p:cond delay="0"/>
                                  </p:stCondLst>
                                  <p:childTnLst>
                                    <p:set>
                                      <p:cBhvr>
                                        <p:cTn id="27" dur="1" fill="hold">
                                          <p:stCondLst>
                                            <p:cond delay="0"/>
                                          </p:stCondLst>
                                        </p:cTn>
                                        <p:tgtEl>
                                          <p:spTgt spid="75777">
                                            <p:txEl>
                                              <p:pRg st="8" end="8"/>
                                            </p:txEl>
                                          </p:spTgt>
                                        </p:tgtEl>
                                        <p:attrNameLst>
                                          <p:attrName>style.visibility</p:attrName>
                                        </p:attrNameLst>
                                      </p:cBhvr>
                                      <p:to>
                                        <p:strVal val="visible"/>
                                      </p:to>
                                    </p:set>
                                    <p:animEffect transition="in" filter="fade">
                                      <p:cBhvr>
                                        <p:cTn id="28" dur="2000"/>
                                        <p:tgtEl>
                                          <p:spTgt spid="75777">
                                            <p:txEl>
                                              <p:pRg st="8" end="8"/>
                                            </p:txEl>
                                          </p:spTgt>
                                        </p:tgtEl>
                                      </p:cBhvr>
                                    </p:animEffect>
                                  </p:childTnLst>
                                </p:cTn>
                              </p:par>
                            </p:childTnLst>
                          </p:cTn>
                        </p:par>
                        <p:par>
                          <p:cTn id="29" fill="hold">
                            <p:stCondLst>
                              <p:cond delay="10000"/>
                            </p:stCondLst>
                            <p:childTnLst>
                              <p:par>
                                <p:cTn id="30" presetID="10" presetClass="entr" presetSubtype="0" fill="hold" nodeType="afterEffect">
                                  <p:stCondLst>
                                    <p:cond delay="0"/>
                                  </p:stCondLst>
                                  <p:childTnLst>
                                    <p:set>
                                      <p:cBhvr>
                                        <p:cTn id="31" dur="1" fill="hold">
                                          <p:stCondLst>
                                            <p:cond delay="0"/>
                                          </p:stCondLst>
                                        </p:cTn>
                                        <p:tgtEl>
                                          <p:spTgt spid="75777">
                                            <p:txEl>
                                              <p:pRg st="10" end="10"/>
                                            </p:txEl>
                                          </p:spTgt>
                                        </p:tgtEl>
                                        <p:attrNameLst>
                                          <p:attrName>style.visibility</p:attrName>
                                        </p:attrNameLst>
                                      </p:cBhvr>
                                      <p:to>
                                        <p:strVal val="visible"/>
                                      </p:to>
                                    </p:set>
                                    <p:animEffect transition="in" filter="fade">
                                      <p:cBhvr>
                                        <p:cTn id="32" dur="2000"/>
                                        <p:tgtEl>
                                          <p:spTgt spid="75777">
                                            <p:txEl>
                                              <p:pRg st="10" end="10"/>
                                            </p:txEl>
                                          </p:spTgt>
                                        </p:tgtEl>
                                      </p:cBhvr>
                                    </p:animEffect>
                                  </p:childTnLst>
                                </p:cTn>
                              </p:par>
                            </p:childTnLst>
                          </p:cTn>
                        </p:par>
                        <p:par>
                          <p:cTn id="33" fill="hold">
                            <p:stCondLst>
                              <p:cond delay="12000"/>
                            </p:stCondLst>
                            <p:childTnLst>
                              <p:par>
                                <p:cTn id="34" presetID="10" presetClass="entr" presetSubtype="0" fill="hold" nodeType="afterEffect">
                                  <p:stCondLst>
                                    <p:cond delay="0"/>
                                  </p:stCondLst>
                                  <p:childTnLst>
                                    <p:set>
                                      <p:cBhvr>
                                        <p:cTn id="35" dur="1" fill="hold">
                                          <p:stCondLst>
                                            <p:cond delay="0"/>
                                          </p:stCondLst>
                                        </p:cTn>
                                        <p:tgtEl>
                                          <p:spTgt spid="75777">
                                            <p:txEl>
                                              <p:pRg st="11" end="11"/>
                                            </p:txEl>
                                          </p:spTgt>
                                        </p:tgtEl>
                                        <p:attrNameLst>
                                          <p:attrName>style.visibility</p:attrName>
                                        </p:attrNameLst>
                                      </p:cBhvr>
                                      <p:to>
                                        <p:strVal val="visible"/>
                                      </p:to>
                                    </p:set>
                                    <p:animEffect transition="in" filter="fade">
                                      <p:cBhvr>
                                        <p:cTn id="36" dur="2000"/>
                                        <p:tgtEl>
                                          <p:spTgt spid="75777">
                                            <p:txEl>
                                              <p:pRg st="11" end="11"/>
                                            </p:txEl>
                                          </p:spTgt>
                                        </p:tgtEl>
                                      </p:cBhvr>
                                    </p:animEffect>
                                  </p:childTnLst>
                                </p:cTn>
                              </p:par>
                            </p:childTnLst>
                          </p:cTn>
                        </p:par>
                        <p:par>
                          <p:cTn id="37" fill="hold">
                            <p:stCondLst>
                              <p:cond delay="14000"/>
                            </p:stCondLst>
                            <p:childTnLst>
                              <p:par>
                                <p:cTn id="38" presetID="10" presetClass="entr" presetSubtype="0" fill="hold" nodeType="afterEffect">
                                  <p:stCondLst>
                                    <p:cond delay="0"/>
                                  </p:stCondLst>
                                  <p:childTnLst>
                                    <p:set>
                                      <p:cBhvr>
                                        <p:cTn id="39" dur="1" fill="hold">
                                          <p:stCondLst>
                                            <p:cond delay="0"/>
                                          </p:stCondLst>
                                        </p:cTn>
                                        <p:tgtEl>
                                          <p:spTgt spid="75777">
                                            <p:txEl>
                                              <p:pRg st="12" end="12"/>
                                            </p:txEl>
                                          </p:spTgt>
                                        </p:tgtEl>
                                        <p:attrNameLst>
                                          <p:attrName>style.visibility</p:attrName>
                                        </p:attrNameLst>
                                      </p:cBhvr>
                                      <p:to>
                                        <p:strVal val="visible"/>
                                      </p:to>
                                    </p:set>
                                    <p:animEffect transition="in" filter="fade">
                                      <p:cBhvr>
                                        <p:cTn id="40" dur="2000"/>
                                        <p:tgtEl>
                                          <p:spTgt spid="75777">
                                            <p:txEl>
                                              <p:pRg st="12" end="12"/>
                                            </p:txEl>
                                          </p:spTgt>
                                        </p:tgtEl>
                                      </p:cBhvr>
                                    </p:animEffect>
                                  </p:childTnLst>
                                </p:cTn>
                              </p:par>
                            </p:childTnLst>
                          </p:cTn>
                        </p:par>
                        <p:par>
                          <p:cTn id="41" fill="hold">
                            <p:stCondLst>
                              <p:cond delay="16000"/>
                            </p:stCondLst>
                            <p:childTnLst>
                              <p:par>
                                <p:cTn id="42" presetID="10" presetClass="entr" presetSubtype="0" fill="hold" nodeType="afterEffect">
                                  <p:stCondLst>
                                    <p:cond delay="0"/>
                                  </p:stCondLst>
                                  <p:childTnLst>
                                    <p:set>
                                      <p:cBhvr>
                                        <p:cTn id="43" dur="1" fill="hold">
                                          <p:stCondLst>
                                            <p:cond delay="0"/>
                                          </p:stCondLst>
                                        </p:cTn>
                                        <p:tgtEl>
                                          <p:spTgt spid="75777">
                                            <p:txEl>
                                              <p:pRg st="13" end="13"/>
                                            </p:txEl>
                                          </p:spTgt>
                                        </p:tgtEl>
                                        <p:attrNameLst>
                                          <p:attrName>style.visibility</p:attrName>
                                        </p:attrNameLst>
                                      </p:cBhvr>
                                      <p:to>
                                        <p:strVal val="visible"/>
                                      </p:to>
                                    </p:set>
                                    <p:animEffect transition="in" filter="fade">
                                      <p:cBhvr>
                                        <p:cTn id="44" dur="2000"/>
                                        <p:tgtEl>
                                          <p:spTgt spid="7577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40D5ECE-8B49-45CD-BE81-EF81920D1969}" type="slidenum">
              <a:rPr lang="en-US" smtClean="0"/>
              <a:pPr/>
              <a:t>5</a:t>
            </a:fld>
            <a:endParaRPr lang="en-US" dirty="0"/>
          </a:p>
        </p:txBody>
      </p:sp>
      <p:sp>
        <p:nvSpPr>
          <p:cNvPr id="3" name="عنوان 2"/>
          <p:cNvSpPr>
            <a:spLocks noGrp="1"/>
          </p:cNvSpPr>
          <p:nvPr>
            <p:ph type="title"/>
          </p:nvPr>
        </p:nvSpPr>
        <p:spPr>
          <a:xfrm>
            <a:off x="251520" y="1628800"/>
            <a:ext cx="8686800" cy="1095600"/>
          </a:xfrm>
        </p:spPr>
        <p:txBody>
          <a:bodyPr>
            <a:noAutofit/>
          </a:bodyPr>
          <a:lstStyle/>
          <a:p>
            <a:r>
              <a:rPr lang="ar-SA" sz="4800"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PT Bold Heading" pitchFamily="2" charset="-78"/>
              </a:rPr>
              <a:t>التغيرات </a:t>
            </a:r>
            <a:r>
              <a:rPr lang="ar-SA" sz="4800" spc="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PT Bold Heading" pitchFamily="2" charset="-78"/>
              </a:rPr>
              <a:t>الفيزيولوجية</a:t>
            </a:r>
            <a:r>
              <a:rPr lang="ar-SA" sz="4800"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PT Bold Heading" pitchFamily="2" charset="-78"/>
              </a:rPr>
              <a:t> و السلوكية في الانفعالات:</a:t>
            </a:r>
            <a:r>
              <a:rPr lang="en-US" sz="4800"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PT Bold Heading" pitchFamily="2" charset="-78"/>
              </a:rPr>
              <a:t/>
            </a:r>
            <a:br>
              <a:rPr lang="en-US" sz="4800"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PT Bold Heading" pitchFamily="2" charset="-78"/>
              </a:rPr>
            </a:br>
            <a:endParaRPr lang="ar-SA" sz="4800"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عنصر نائب للنص 3"/>
          <p:cNvSpPr>
            <a:spLocks noGrp="1"/>
          </p:cNvSpPr>
          <p:nvPr>
            <p:ph type="body" idx="1"/>
          </p:nvPr>
        </p:nvSpPr>
        <p:spPr/>
        <p:txBody>
          <a:bodyPr/>
          <a:lstStyle/>
          <a:p>
            <a:endParaRPr lang="ar-SA" dirty="0"/>
          </a:p>
        </p:txBody>
      </p:sp>
      <p:sp>
        <p:nvSpPr>
          <p:cNvPr id="81921" name="Rectangle 1"/>
          <p:cNvSpPr>
            <a:spLocks noChangeArrowheads="1"/>
          </p:cNvSpPr>
          <p:nvPr/>
        </p:nvSpPr>
        <p:spPr bwMode="auto">
          <a:xfrm>
            <a:off x="3779912" y="3140968"/>
            <a:ext cx="5136342"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rtl="1" fontAlgn="base">
              <a:lnSpc>
                <a:spcPct val="100000"/>
              </a:lnSpc>
              <a:spcBef>
                <a:spcPct val="0"/>
              </a:spcBef>
              <a:spcAft>
                <a:spcPct val="0"/>
              </a:spcAft>
              <a:buClrTx/>
              <a:buSzTx/>
              <a:tabLst/>
            </a:pPr>
            <a:r>
              <a:rPr lang="ar-SA" sz="4000" b="1" spc="-150" dirty="0" smtClean="0">
                <a:ln>
                  <a:gradFill>
                    <a:gsLst>
                      <a:gs pos="0">
                        <a:schemeClr val="bg1"/>
                      </a:gs>
                      <a:gs pos="50000">
                        <a:schemeClr val="bg1">
                          <a:lumMod val="75000"/>
                        </a:schemeClr>
                      </a:gs>
                    </a:gsLst>
                    <a:lin ang="5400000" scaled="0"/>
                  </a:gradFill>
                </a:ln>
                <a:solidFill>
                  <a:srgbClr val="002060"/>
                </a:solidFill>
                <a:effectLst>
                  <a:outerShdw blurRad="38100" algn="ctr" rotWithShape="0">
                    <a:prstClr val="black">
                      <a:alpha val="25000"/>
                    </a:prstClr>
                  </a:outerShdw>
                  <a:reflection blurRad="6350" stA="60000" endA="900" endPos="58000" dir="5400000" sy="-100000" algn="bl" rotWithShape="0"/>
                </a:effectLst>
                <a:cs typeface="PT Bold Heading" pitchFamily="2" charset="-78"/>
              </a:rPr>
              <a:t>أولا: المظاهر الشعورية </a:t>
            </a:r>
            <a:r>
              <a:rPr lang="ar-SA" sz="4000" b="1" spc="-150" dirty="0" err="1" smtClean="0">
                <a:ln>
                  <a:gradFill>
                    <a:gsLst>
                      <a:gs pos="0">
                        <a:schemeClr val="bg1"/>
                      </a:gs>
                      <a:gs pos="50000">
                        <a:schemeClr val="bg1">
                          <a:lumMod val="75000"/>
                        </a:schemeClr>
                      </a:gs>
                    </a:gsLst>
                    <a:lin ang="5400000" scaled="0"/>
                  </a:gradFill>
                </a:ln>
                <a:solidFill>
                  <a:srgbClr val="002060"/>
                </a:solidFill>
                <a:effectLst>
                  <a:outerShdw blurRad="38100" algn="ctr" rotWithShape="0">
                    <a:prstClr val="black">
                      <a:alpha val="25000"/>
                    </a:prstClr>
                  </a:outerShdw>
                  <a:reflection blurRad="6350" stA="60000" endA="900" endPos="58000" dir="5400000" sy="-100000" algn="bl" rotWithShape="0"/>
                </a:effectLst>
                <a:cs typeface="PT Bold Heading" pitchFamily="2" charset="-78"/>
              </a:rPr>
              <a:t>الذاتية:</a:t>
            </a:r>
            <a:endParaRPr lang="ar-SA" sz="4000" b="1" spc="-150" dirty="0" smtClean="0">
              <a:ln>
                <a:gradFill>
                  <a:gsLst>
                    <a:gs pos="0">
                      <a:schemeClr val="bg1"/>
                    </a:gs>
                    <a:gs pos="50000">
                      <a:schemeClr val="bg1">
                        <a:lumMod val="75000"/>
                      </a:schemeClr>
                    </a:gs>
                  </a:gsLst>
                  <a:lin ang="5400000" scaled="0"/>
                </a:gradFill>
              </a:ln>
              <a:solidFill>
                <a:srgbClr val="002060"/>
              </a:solidFill>
              <a:effectLst>
                <a:outerShdw blurRad="38100" algn="ctr" rotWithShape="0">
                  <a:prstClr val="black">
                    <a:alpha val="25000"/>
                  </a:prstClr>
                </a:outerShdw>
                <a:reflection blurRad="6350" stA="60000" endA="900" endPos="58000" dir="5400000" sy="-100000" algn="bl" rotWithShape="0"/>
              </a:effectLst>
              <a:cs typeface="PT Bold Heading" pitchFamily="2" charset="-78"/>
            </a:endParaRPr>
          </a:p>
        </p:txBody>
      </p:sp>
      <p:sp>
        <p:nvSpPr>
          <p:cNvPr id="6" name="مستطيل 5"/>
          <p:cNvSpPr/>
          <p:nvPr/>
        </p:nvSpPr>
        <p:spPr>
          <a:xfrm>
            <a:off x="755576" y="4293096"/>
            <a:ext cx="8172400" cy="2308324"/>
          </a:xfrm>
          <a:prstGeom prst="rect">
            <a:avLst/>
          </a:prstGeom>
        </p:spPr>
        <p:txBody>
          <a:bodyPr wrap="square">
            <a:spAutoFit/>
          </a:bodyPr>
          <a:lstStyle/>
          <a:p>
            <a:pPr algn="r"/>
            <a:r>
              <a:rPr lang="ar-SA" sz="2400" b="1" dirty="0" smtClean="0">
                <a:ln w="1905"/>
                <a:solidFill>
                  <a:srgbClr val="FF3300"/>
                </a:solidFill>
                <a:effectLst>
                  <a:innerShdw blurRad="69850" dist="43180" dir="5400000">
                    <a:srgbClr val="000000">
                      <a:alpha val="65000"/>
                    </a:srgbClr>
                  </a:innerShdw>
                </a:effectLst>
              </a:rPr>
              <a:t>و هي مجموعة تغيرات يشعر </a:t>
            </a:r>
            <a:r>
              <a:rPr lang="ar-SA" sz="2400" b="1" dirty="0" err="1" smtClean="0">
                <a:ln w="1905"/>
                <a:solidFill>
                  <a:srgbClr val="FF3300"/>
                </a:solidFill>
                <a:effectLst>
                  <a:innerShdw blurRad="69850" dist="43180" dir="5400000">
                    <a:srgbClr val="000000">
                      <a:alpha val="65000"/>
                    </a:srgbClr>
                  </a:innerShdw>
                </a:effectLst>
              </a:rPr>
              <a:t>بها</a:t>
            </a:r>
            <a:r>
              <a:rPr lang="ar-SA" sz="2400" b="1" dirty="0" smtClean="0">
                <a:ln w="1905"/>
                <a:solidFill>
                  <a:srgbClr val="FF3300"/>
                </a:solidFill>
                <a:effectLst>
                  <a:innerShdw blurRad="69850" dist="43180" dir="5400000">
                    <a:srgbClr val="000000">
                      <a:alpha val="65000"/>
                    </a:srgbClr>
                  </a:innerShdw>
                </a:effectLst>
              </a:rPr>
              <a:t> الفرد و هي عبارة عن</a:t>
            </a:r>
          </a:p>
          <a:p>
            <a:pPr algn="r"/>
            <a:r>
              <a:rPr lang="ar-SA" sz="2400" b="1" dirty="0" smtClean="0">
                <a:ln w="1905"/>
                <a:solidFill>
                  <a:srgbClr val="FF3300"/>
                </a:solidFill>
                <a:effectLst>
                  <a:innerShdw blurRad="69850" dist="43180" dir="5400000">
                    <a:srgbClr val="000000">
                      <a:alpha val="65000"/>
                    </a:srgbClr>
                  </a:innerShdw>
                </a:effectLst>
              </a:rPr>
              <a:t> تغيير مفاجئ يشمل الانسان </a:t>
            </a:r>
            <a:r>
              <a:rPr lang="ar-SA" sz="2400" b="1" dirty="0" err="1" smtClean="0">
                <a:ln w="1905"/>
                <a:solidFill>
                  <a:srgbClr val="FF3300"/>
                </a:solidFill>
                <a:effectLst>
                  <a:innerShdw blurRad="69850" dist="43180" dir="5400000">
                    <a:srgbClr val="000000">
                      <a:alpha val="65000"/>
                    </a:srgbClr>
                  </a:innerShdw>
                </a:effectLst>
              </a:rPr>
              <a:t>كله.</a:t>
            </a:r>
            <a:r>
              <a:rPr lang="ar-SA" sz="2400" b="1" dirty="0" smtClean="0">
                <a:ln w="1905"/>
                <a:solidFill>
                  <a:srgbClr val="FF3300"/>
                </a:solidFill>
                <a:effectLst>
                  <a:innerShdw blurRad="69850" dist="43180" dir="5400000">
                    <a:srgbClr val="000000">
                      <a:alpha val="65000"/>
                    </a:srgbClr>
                  </a:innerShdw>
                </a:effectLst>
              </a:rPr>
              <a:t> يمكن دراسة هذا الانفعال </a:t>
            </a:r>
          </a:p>
          <a:p>
            <a:pPr algn="r"/>
            <a:r>
              <a:rPr lang="ar-SA" sz="2400" b="1" dirty="0" smtClean="0">
                <a:ln w="1905"/>
                <a:solidFill>
                  <a:srgbClr val="FF3300"/>
                </a:solidFill>
                <a:effectLst>
                  <a:innerShdw blurRad="69850" dist="43180" dir="5400000">
                    <a:srgbClr val="000000">
                      <a:alpha val="65000"/>
                    </a:srgbClr>
                  </a:innerShdw>
                </a:effectLst>
              </a:rPr>
              <a:t>عن طريق </a:t>
            </a:r>
            <a:r>
              <a:rPr lang="ar-SA" sz="2400" b="1" u="sng" dirty="0" smtClean="0">
                <a:ln w="1905"/>
                <a:solidFill>
                  <a:srgbClr val="FF3300"/>
                </a:solidFill>
                <a:effectLst>
                  <a:innerShdw blurRad="69850" dist="43180" dir="5400000">
                    <a:srgbClr val="000000">
                      <a:alpha val="65000"/>
                    </a:srgbClr>
                  </a:innerShdw>
                </a:effectLst>
              </a:rPr>
              <a:t>التأمل الباطني او عن طريق جهاز كاشف الكذب </a:t>
            </a:r>
          </a:p>
          <a:p>
            <a:pPr algn="r"/>
            <a:r>
              <a:rPr lang="ar-SA" sz="2400" b="1" dirty="0" smtClean="0">
                <a:ln w="1905"/>
                <a:solidFill>
                  <a:srgbClr val="FF3300"/>
                </a:solidFill>
                <a:effectLst>
                  <a:innerShdw blurRad="69850" dist="43180" dir="5400000">
                    <a:srgbClr val="000000">
                      <a:alpha val="65000"/>
                    </a:srgbClr>
                  </a:innerShdw>
                </a:effectLst>
              </a:rPr>
              <a:t>الذي يقيس بعض التغيرات </a:t>
            </a:r>
            <a:r>
              <a:rPr lang="ar-SA" sz="2400" b="1" dirty="0" err="1" smtClean="0">
                <a:ln w="1905"/>
                <a:solidFill>
                  <a:srgbClr val="FF3300"/>
                </a:solidFill>
                <a:effectLst>
                  <a:innerShdw blurRad="69850" dist="43180" dir="5400000">
                    <a:srgbClr val="000000">
                      <a:alpha val="65000"/>
                    </a:srgbClr>
                  </a:innerShdw>
                </a:effectLst>
              </a:rPr>
              <a:t>الفيزيولوجية</a:t>
            </a:r>
            <a:r>
              <a:rPr lang="ar-SA" sz="2400" b="1" dirty="0" smtClean="0">
                <a:ln w="1905"/>
                <a:solidFill>
                  <a:srgbClr val="FF3300"/>
                </a:solidFill>
                <a:effectLst>
                  <a:innerShdw blurRad="69850" dist="43180" dir="5400000">
                    <a:srgbClr val="000000">
                      <a:alpha val="65000"/>
                    </a:srgbClr>
                  </a:innerShdw>
                </a:effectLst>
              </a:rPr>
              <a:t> التي ترافق الانفعال </a:t>
            </a:r>
          </a:p>
          <a:p>
            <a:pPr algn="r"/>
            <a:r>
              <a:rPr lang="ar-SA" sz="2400" b="1" dirty="0" smtClean="0">
                <a:ln w="1905"/>
                <a:solidFill>
                  <a:srgbClr val="FF3300"/>
                </a:solidFill>
                <a:effectLst>
                  <a:innerShdw blurRad="69850" dist="43180" dir="5400000">
                    <a:srgbClr val="000000">
                      <a:alpha val="65000"/>
                    </a:srgbClr>
                  </a:innerShdw>
                </a:effectLst>
              </a:rPr>
              <a:t>كسرعة نبضات </a:t>
            </a:r>
            <a:r>
              <a:rPr lang="ar-SA" sz="2400" b="1" dirty="0" err="1" smtClean="0">
                <a:ln w="1905"/>
                <a:solidFill>
                  <a:srgbClr val="FF3300"/>
                </a:solidFill>
                <a:effectLst>
                  <a:innerShdw blurRad="69850" dist="43180" dir="5400000">
                    <a:srgbClr val="000000">
                      <a:alpha val="65000"/>
                    </a:srgbClr>
                  </a:innerShdw>
                </a:effectLst>
              </a:rPr>
              <a:t>القلب.</a:t>
            </a:r>
            <a:r>
              <a:rPr lang="ar-SA" sz="2400" b="1" dirty="0" smtClean="0">
                <a:ln w="1905"/>
                <a:solidFill>
                  <a:srgbClr val="FF3300"/>
                </a:solidFill>
                <a:effectLst>
                  <a:innerShdw blurRad="69850" dist="43180" dir="5400000">
                    <a:srgbClr val="000000">
                      <a:alpha val="65000"/>
                    </a:srgbClr>
                  </a:innerShdw>
                </a:effectLst>
              </a:rPr>
              <a:t> يتم معرفة درجة الانفعال عن طريق</a:t>
            </a:r>
          </a:p>
          <a:p>
            <a:pPr algn="r"/>
            <a:r>
              <a:rPr lang="ar-SA" sz="2400" b="1" dirty="0" smtClean="0">
                <a:ln w="1905"/>
                <a:solidFill>
                  <a:srgbClr val="FF3300"/>
                </a:solidFill>
                <a:effectLst>
                  <a:innerShdw blurRad="69850" dist="43180" dir="5400000">
                    <a:srgbClr val="000000">
                      <a:alpha val="65000"/>
                    </a:srgbClr>
                  </a:innerShdw>
                </a:effectLst>
              </a:rPr>
              <a:t> تسجيل تذبذب المؤشر الذي يسجل مرور التيار الكهربائي</a:t>
            </a:r>
            <a:r>
              <a:rPr lang="ar-SA" sz="1600" b="1" dirty="0" smtClean="0">
                <a:ln w="1905"/>
                <a:solidFill>
                  <a:srgbClr val="FF3300"/>
                </a:solidFill>
                <a:effectLst>
                  <a:innerShdw blurRad="69850" dist="43180" dir="5400000">
                    <a:srgbClr val="000000">
                      <a:alpha val="65000"/>
                    </a:srgbClr>
                  </a:innerShdw>
                </a:effectLst>
              </a:rPr>
              <a:t>.</a:t>
            </a:r>
            <a:endParaRPr lang="ar-SA" sz="1600" b="1" dirty="0">
              <a:ln w="1905"/>
              <a:solidFill>
                <a:srgbClr val="FF3300"/>
              </a:solidFill>
              <a:effectLst>
                <a:innerShdw blurRad="69850" dist="43180" dir="5400000">
                  <a:srgbClr val="000000">
                    <a:alpha val="65000"/>
                  </a:srgbClr>
                </a:innerShdw>
              </a:effectLst>
            </a:endParaRPr>
          </a:p>
        </p:txBody>
      </p:sp>
      <p:pic>
        <p:nvPicPr>
          <p:cNvPr id="81922" name="Picture 2" descr="C:\Users\user\Desktop\114015.jpg"/>
          <p:cNvPicPr>
            <a:picLocks noChangeAspect="1" noChangeArrowheads="1"/>
          </p:cNvPicPr>
          <p:nvPr/>
        </p:nvPicPr>
        <p:blipFill>
          <a:blip r:embed="rId3" cstate="print"/>
          <a:srcRect/>
          <a:stretch>
            <a:fillRect/>
          </a:stretch>
        </p:blipFill>
        <p:spPr bwMode="auto">
          <a:xfrm>
            <a:off x="251520" y="4293096"/>
            <a:ext cx="2555776" cy="2321182"/>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81921"/>
                                        </p:tgtEl>
                                        <p:attrNameLst>
                                          <p:attrName>style.visibility</p:attrName>
                                        </p:attrNameLst>
                                      </p:cBhvr>
                                      <p:to>
                                        <p:strVal val="visible"/>
                                      </p:to>
                                    </p:set>
                                    <p:animEffect transition="in" filter="fade">
                                      <p:cBhvr>
                                        <p:cTn id="12" dur="1000"/>
                                        <p:tgtEl>
                                          <p:spTgt spid="81921"/>
                                        </p:tgtEl>
                                      </p:cBhvr>
                                    </p:animEffect>
                                    <p:anim calcmode="lin" valueType="num">
                                      <p:cBhvr>
                                        <p:cTn id="13" dur="1000" fill="hold"/>
                                        <p:tgtEl>
                                          <p:spTgt spid="81921"/>
                                        </p:tgtEl>
                                        <p:attrNameLst>
                                          <p:attrName>ppt_x</p:attrName>
                                        </p:attrNameLst>
                                      </p:cBhvr>
                                      <p:tavLst>
                                        <p:tav tm="0">
                                          <p:val>
                                            <p:strVal val="#ppt_x"/>
                                          </p:val>
                                        </p:tav>
                                        <p:tav tm="100000">
                                          <p:val>
                                            <p:strVal val="#ppt_x"/>
                                          </p:val>
                                        </p:tav>
                                      </p:tavLst>
                                    </p:anim>
                                    <p:anim calcmode="lin" valueType="num">
                                      <p:cBhvr>
                                        <p:cTn id="14" dur="900" decel="100000" fill="hold"/>
                                        <p:tgtEl>
                                          <p:spTgt spid="8192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8192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par>
                                <p:cTn id="21" presetID="4" presetClass="entr" presetSubtype="16" fill="hold" nodeType="withEffect">
                                  <p:stCondLst>
                                    <p:cond delay="0"/>
                                  </p:stCondLst>
                                  <p:childTnLst>
                                    <p:set>
                                      <p:cBhvr>
                                        <p:cTn id="22" dur="1" fill="hold">
                                          <p:stCondLst>
                                            <p:cond delay="0"/>
                                          </p:stCondLst>
                                        </p:cTn>
                                        <p:tgtEl>
                                          <p:spTgt spid="81922"/>
                                        </p:tgtEl>
                                        <p:attrNameLst>
                                          <p:attrName>style.visibility</p:attrName>
                                        </p:attrNameLst>
                                      </p:cBhvr>
                                      <p:to>
                                        <p:strVal val="visible"/>
                                      </p:to>
                                    </p:set>
                                    <p:animEffect transition="in" filter="box(in)">
                                      <p:cBhvr>
                                        <p:cTn id="23" dur="5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1921"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40D5ECE-8B49-45CD-BE81-EF81920D1969}" type="slidenum">
              <a:rPr lang="en-US" smtClean="0"/>
              <a:pPr/>
              <a:t>6</a:t>
            </a:fld>
            <a:endParaRPr lang="en-US" dirty="0"/>
          </a:p>
        </p:txBody>
      </p:sp>
      <p:sp>
        <p:nvSpPr>
          <p:cNvPr id="84993" name="Rectangle 1"/>
          <p:cNvSpPr>
            <a:spLocks noChangeArrowheads="1"/>
          </p:cNvSpPr>
          <p:nvPr/>
        </p:nvSpPr>
        <p:spPr bwMode="auto">
          <a:xfrm>
            <a:off x="3995936" y="188640"/>
            <a:ext cx="4895892"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rtl="1" fontAlgn="base">
              <a:lnSpc>
                <a:spcPct val="100000"/>
              </a:lnSpc>
              <a:spcBef>
                <a:spcPct val="0"/>
              </a:spcBef>
              <a:spcAft>
                <a:spcPct val="0"/>
              </a:spcAft>
              <a:buClrTx/>
              <a:buSzTx/>
              <a:tabLst/>
            </a:pPr>
            <a:r>
              <a:rPr lang="ar-SA" sz="4000" b="1" spc="-150" dirty="0" smtClean="0">
                <a:ln>
                  <a:gradFill>
                    <a:gsLst>
                      <a:gs pos="0">
                        <a:schemeClr val="bg1"/>
                      </a:gs>
                      <a:gs pos="50000">
                        <a:schemeClr val="bg1">
                          <a:lumMod val="75000"/>
                        </a:schemeClr>
                      </a:gs>
                    </a:gsLst>
                    <a:lin ang="5400000" scaled="0"/>
                  </a:gradFill>
                </a:ln>
                <a:solidFill>
                  <a:schemeClr val="bg2">
                    <a:lumMod val="25000"/>
                  </a:schemeClr>
                </a:solidFill>
                <a:effectLst>
                  <a:outerShdw blurRad="38100" algn="ctr" rotWithShape="0">
                    <a:prstClr val="black">
                      <a:alpha val="25000"/>
                    </a:prstClr>
                  </a:outerShdw>
                  <a:reflection blurRad="6350" stA="60000" endA="900" endPos="58000" dir="5400000" sy="-100000" algn="bl" rotWithShape="0"/>
                </a:effectLst>
                <a:cs typeface="PT Bold Heading" pitchFamily="2" charset="-78"/>
              </a:rPr>
              <a:t>ثانيا: الجانب </a:t>
            </a:r>
            <a:r>
              <a:rPr lang="ar-SA" sz="4000" b="1" spc="-150" dirty="0" err="1" smtClean="0">
                <a:ln>
                  <a:gradFill>
                    <a:gsLst>
                      <a:gs pos="0">
                        <a:schemeClr val="bg1"/>
                      </a:gs>
                      <a:gs pos="50000">
                        <a:schemeClr val="bg1">
                          <a:lumMod val="75000"/>
                        </a:schemeClr>
                      </a:gs>
                    </a:gsLst>
                    <a:lin ang="5400000" scaled="0"/>
                  </a:gradFill>
                </a:ln>
                <a:solidFill>
                  <a:schemeClr val="bg2">
                    <a:lumMod val="25000"/>
                  </a:schemeClr>
                </a:solidFill>
                <a:effectLst>
                  <a:outerShdw blurRad="38100" algn="ctr" rotWithShape="0">
                    <a:prstClr val="black">
                      <a:alpha val="25000"/>
                    </a:prstClr>
                  </a:outerShdw>
                  <a:reflection blurRad="6350" stA="60000" endA="900" endPos="58000" dir="5400000" sy="-100000" algn="bl" rotWithShape="0"/>
                </a:effectLst>
                <a:cs typeface="PT Bold Heading" pitchFamily="2" charset="-78"/>
              </a:rPr>
              <a:t>الفيزيولوجي:</a:t>
            </a:r>
            <a:r>
              <a:rPr lang="ar-SA" sz="4000" b="1" spc="-150" dirty="0" smtClean="0">
                <a:ln>
                  <a:gradFill>
                    <a:gsLst>
                      <a:gs pos="0">
                        <a:schemeClr val="bg1"/>
                      </a:gs>
                      <a:gs pos="50000">
                        <a:schemeClr val="bg1">
                          <a:lumMod val="75000"/>
                        </a:schemeClr>
                      </a:gs>
                    </a:gsLst>
                    <a:lin ang="5400000" scaled="0"/>
                  </a:gradFill>
                </a:ln>
                <a:solidFill>
                  <a:schemeClr val="bg2">
                    <a:lumMod val="25000"/>
                  </a:schemeClr>
                </a:solidFill>
                <a:effectLst>
                  <a:outerShdw blurRad="38100" algn="ctr" rotWithShape="0">
                    <a:prstClr val="black">
                      <a:alpha val="25000"/>
                    </a:prstClr>
                  </a:outerShdw>
                  <a:reflection blurRad="6350" stA="60000" endA="900" endPos="58000" dir="5400000" sy="-100000" algn="bl" rotWithShape="0"/>
                </a:effectLst>
                <a:cs typeface="PT Bold Heading" pitchFamily="2" charset="-78"/>
              </a:rPr>
              <a:t> </a:t>
            </a:r>
          </a:p>
        </p:txBody>
      </p:sp>
      <p:sp>
        <p:nvSpPr>
          <p:cNvPr id="5" name="مستطيل 4"/>
          <p:cNvSpPr/>
          <p:nvPr/>
        </p:nvSpPr>
        <p:spPr>
          <a:xfrm>
            <a:off x="971600" y="1052736"/>
            <a:ext cx="7848872" cy="707886"/>
          </a:xfrm>
          <a:prstGeom prst="rect">
            <a:avLst/>
          </a:prstGeom>
        </p:spPr>
        <p:txBody>
          <a:bodyPr wrap="square">
            <a:spAutoFit/>
          </a:bodyPr>
          <a:lstStyle/>
          <a:p>
            <a:pPr algn="r"/>
            <a:r>
              <a:rPr lang="ar-SA" sz="2000" b="1" dirty="0" smtClean="0">
                <a:solidFill>
                  <a:schemeClr val="accent4">
                    <a:lumMod val="75000"/>
                  </a:schemeClr>
                </a:solidFill>
              </a:rPr>
              <a:t>يتمثل في زيادة بعض الغدد لا </a:t>
            </a:r>
            <a:r>
              <a:rPr lang="ar-SA" sz="2000" b="1" dirty="0" err="1" smtClean="0">
                <a:solidFill>
                  <a:schemeClr val="accent4">
                    <a:lumMod val="75000"/>
                  </a:schemeClr>
                </a:solidFill>
              </a:rPr>
              <a:t>سيما</a:t>
            </a:r>
            <a:r>
              <a:rPr lang="ar-SA" sz="2000" b="1" dirty="0" smtClean="0">
                <a:solidFill>
                  <a:schemeClr val="accent4">
                    <a:lumMod val="75000"/>
                  </a:schemeClr>
                </a:solidFill>
              </a:rPr>
              <a:t> الغدد </a:t>
            </a:r>
            <a:r>
              <a:rPr lang="ar-SA" sz="2000" b="1" dirty="0" err="1" smtClean="0">
                <a:solidFill>
                  <a:schemeClr val="accent4">
                    <a:lumMod val="75000"/>
                  </a:schemeClr>
                </a:solidFill>
              </a:rPr>
              <a:t>الكظرية</a:t>
            </a:r>
            <a:r>
              <a:rPr lang="ar-SA" sz="2000" b="1" dirty="0" smtClean="0">
                <a:solidFill>
                  <a:schemeClr val="accent4">
                    <a:lumMod val="75000"/>
                  </a:schemeClr>
                </a:solidFill>
              </a:rPr>
              <a:t> و التي تبدأ بزيادة إفراز هرمون الادرينالين</a:t>
            </a:r>
          </a:p>
          <a:p>
            <a:pPr algn="r"/>
            <a:r>
              <a:rPr lang="ar-SA" sz="2000" b="1" dirty="0" smtClean="0">
                <a:solidFill>
                  <a:schemeClr val="accent4">
                    <a:lumMod val="75000"/>
                  </a:schemeClr>
                </a:solidFill>
              </a:rPr>
              <a:t> و الذي </a:t>
            </a:r>
            <a:r>
              <a:rPr lang="ar-SA" sz="2000" b="1" dirty="0" err="1" smtClean="0">
                <a:solidFill>
                  <a:schemeClr val="accent4">
                    <a:lumMod val="75000"/>
                  </a:schemeClr>
                </a:solidFill>
              </a:rPr>
              <a:t>يوثر</a:t>
            </a:r>
            <a:r>
              <a:rPr lang="ar-SA" sz="2000" b="1" dirty="0" smtClean="0">
                <a:solidFill>
                  <a:schemeClr val="accent4">
                    <a:lumMod val="75000"/>
                  </a:schemeClr>
                </a:solidFill>
              </a:rPr>
              <a:t> في العديد من الانشطة </a:t>
            </a:r>
            <a:r>
              <a:rPr lang="ar-SA" sz="2000" b="1" dirty="0" err="1" smtClean="0">
                <a:solidFill>
                  <a:schemeClr val="accent4">
                    <a:lumMod val="75000"/>
                  </a:schemeClr>
                </a:solidFill>
              </a:rPr>
              <a:t>التالية:</a:t>
            </a:r>
            <a:endParaRPr lang="ar-SA" sz="2000" b="1" dirty="0" smtClean="0">
              <a:solidFill>
                <a:schemeClr val="accent4">
                  <a:lumMod val="75000"/>
                </a:schemeClr>
              </a:solidFill>
            </a:endParaRPr>
          </a:p>
        </p:txBody>
      </p:sp>
      <p:sp>
        <p:nvSpPr>
          <p:cNvPr id="8" name="مستطيل 7"/>
          <p:cNvSpPr/>
          <p:nvPr/>
        </p:nvSpPr>
        <p:spPr>
          <a:xfrm>
            <a:off x="2483768" y="1916832"/>
            <a:ext cx="6462464" cy="4247317"/>
          </a:xfrm>
          <a:prstGeom prst="rect">
            <a:avLst/>
          </a:prstGeom>
          <a:ln w="38100"/>
        </p:spPr>
        <p:style>
          <a:lnRef idx="2">
            <a:schemeClr val="dk1"/>
          </a:lnRef>
          <a:fillRef idx="1">
            <a:schemeClr val="lt1"/>
          </a:fillRef>
          <a:effectRef idx="0">
            <a:schemeClr val="dk1"/>
          </a:effectRef>
          <a:fontRef idx="minor">
            <a:schemeClr val="dk1"/>
          </a:fontRef>
        </p:style>
        <p:txBody>
          <a:bodyPr wrap="square">
            <a:spAutoFit/>
          </a:bodyPr>
          <a:lstStyle/>
          <a:p>
            <a:pPr algn="r" rtl="1">
              <a:lnSpc>
                <a:spcPct val="150000"/>
              </a:lnSpc>
              <a:buFont typeface="Arial" pitchFamily="34" charset="0"/>
              <a:buChar char="•"/>
            </a:pPr>
            <a:r>
              <a:rPr lang="ar-SA" dirty="0" smtClean="0">
                <a:solidFill>
                  <a:srgbClr val="C00000"/>
                </a:solidFill>
                <a:latin typeface="Tahoma" pitchFamily="34" charset="0"/>
                <a:ea typeface="Tahoma" pitchFamily="34" charset="0"/>
                <a:cs typeface="PT Bold Heading" pitchFamily="2" charset="-78"/>
              </a:rPr>
              <a:t>ارتفاع ضغط الدم و خفقان القلب: حيث تزداد دقات القلب.</a:t>
            </a:r>
            <a:endParaRPr lang="en-US" dirty="0" smtClean="0">
              <a:solidFill>
                <a:srgbClr val="C00000"/>
              </a:solidFill>
              <a:latin typeface="Tahoma" pitchFamily="34" charset="0"/>
              <a:ea typeface="Tahoma" pitchFamily="34" charset="0"/>
              <a:cs typeface="PT Bold Heading" pitchFamily="2" charset="-78"/>
            </a:endParaRPr>
          </a:p>
          <a:p>
            <a:pPr algn="r" rtl="1">
              <a:lnSpc>
                <a:spcPct val="150000"/>
              </a:lnSpc>
              <a:buFont typeface="Arial" pitchFamily="34" charset="0"/>
              <a:buChar char="•"/>
            </a:pPr>
            <a:r>
              <a:rPr lang="ar-SA" dirty="0" smtClean="0">
                <a:solidFill>
                  <a:srgbClr val="FF0000"/>
                </a:solidFill>
                <a:latin typeface="Tahoma" pitchFamily="34" charset="0"/>
                <a:ea typeface="Tahoma" pitchFamily="34" charset="0"/>
                <a:cs typeface="PT Bold Heading" pitchFamily="2" charset="-78"/>
              </a:rPr>
              <a:t>اضطراب التنفس: يتم الاسراع و الابطاء في عمليتي الشهيق و </a:t>
            </a:r>
            <a:r>
              <a:rPr lang="ar-SA" dirty="0" err="1" smtClean="0">
                <a:solidFill>
                  <a:srgbClr val="FF0000"/>
                </a:solidFill>
                <a:latin typeface="Tahoma" pitchFamily="34" charset="0"/>
                <a:ea typeface="Tahoma" pitchFamily="34" charset="0"/>
                <a:cs typeface="PT Bold Heading" pitchFamily="2" charset="-78"/>
              </a:rPr>
              <a:t>الزفير .</a:t>
            </a:r>
            <a:endParaRPr lang="en-US" dirty="0" smtClean="0">
              <a:solidFill>
                <a:srgbClr val="FF0000"/>
              </a:solidFill>
              <a:latin typeface="Tahoma" pitchFamily="34" charset="0"/>
              <a:ea typeface="Tahoma" pitchFamily="34" charset="0"/>
              <a:cs typeface="PT Bold Heading" pitchFamily="2" charset="-78"/>
            </a:endParaRPr>
          </a:p>
          <a:p>
            <a:pPr algn="r" rtl="1">
              <a:lnSpc>
                <a:spcPct val="150000"/>
              </a:lnSpc>
              <a:buFont typeface="Arial" pitchFamily="34" charset="0"/>
              <a:buChar char="•"/>
            </a:pPr>
            <a:r>
              <a:rPr lang="ar-SA" dirty="0" smtClean="0">
                <a:solidFill>
                  <a:srgbClr val="FF6600"/>
                </a:solidFill>
                <a:latin typeface="Tahoma" pitchFamily="34" charset="0"/>
                <a:ea typeface="Tahoma" pitchFamily="34" charset="0"/>
                <a:cs typeface="PT Bold Heading" pitchFamily="2" charset="-78"/>
              </a:rPr>
              <a:t>اضطراب الهضم: حيث تتوقف المعدة و الامعاء عن القيام بعملهم حيث يتوجه الدم منهم إلى الدماغ و العضلات.</a:t>
            </a:r>
            <a:endParaRPr lang="en-US" dirty="0" smtClean="0">
              <a:solidFill>
                <a:srgbClr val="FF6600"/>
              </a:solidFill>
              <a:latin typeface="Tahoma" pitchFamily="34" charset="0"/>
              <a:ea typeface="Tahoma" pitchFamily="34" charset="0"/>
              <a:cs typeface="PT Bold Heading" pitchFamily="2" charset="-78"/>
            </a:endParaRPr>
          </a:p>
          <a:p>
            <a:pPr algn="r" rtl="1">
              <a:lnSpc>
                <a:spcPct val="150000"/>
              </a:lnSpc>
              <a:buFont typeface="Arial" pitchFamily="34" charset="0"/>
              <a:buChar char="•"/>
            </a:pPr>
            <a:r>
              <a:rPr lang="ar-SA" dirty="0" smtClean="0">
                <a:solidFill>
                  <a:srgbClr val="FF5050"/>
                </a:solidFill>
                <a:latin typeface="Tahoma" pitchFamily="34" charset="0"/>
                <a:ea typeface="Tahoma" pitchFamily="34" charset="0"/>
                <a:cs typeface="PT Bold Heading" pitchFamily="2" charset="-78"/>
              </a:rPr>
              <a:t>التغير في كيمياء الدم: حيث يظهر في تحليل الدم و هو ناتج عن زيادة افراز الغدد الصماء  و تغير نسبة السكر في الدم.</a:t>
            </a:r>
            <a:endParaRPr lang="en-US" dirty="0" smtClean="0">
              <a:solidFill>
                <a:srgbClr val="FF5050"/>
              </a:solidFill>
              <a:latin typeface="Tahoma" pitchFamily="34" charset="0"/>
              <a:ea typeface="Tahoma" pitchFamily="34" charset="0"/>
              <a:cs typeface="PT Bold Heading" pitchFamily="2" charset="-78"/>
            </a:endParaRPr>
          </a:p>
          <a:p>
            <a:pPr algn="r" rtl="1">
              <a:lnSpc>
                <a:spcPct val="150000"/>
              </a:lnSpc>
              <a:buFont typeface="Arial" pitchFamily="34" charset="0"/>
              <a:buChar char="•"/>
            </a:pPr>
            <a:r>
              <a:rPr lang="ar-SA" dirty="0" smtClean="0">
                <a:solidFill>
                  <a:srgbClr val="C00000"/>
                </a:solidFill>
                <a:latin typeface="Tahoma" pitchFamily="34" charset="0"/>
                <a:ea typeface="Tahoma" pitchFamily="34" charset="0"/>
                <a:cs typeface="PT Bold Heading" pitchFamily="2" charset="-78"/>
              </a:rPr>
              <a:t>انقباض حدقة العين و تصبب العرق البارد و حدوث شحوب في </a:t>
            </a:r>
            <a:r>
              <a:rPr lang="ar-SA" dirty="0" err="1" smtClean="0">
                <a:solidFill>
                  <a:srgbClr val="C00000"/>
                </a:solidFill>
                <a:latin typeface="Tahoma" pitchFamily="34" charset="0"/>
                <a:ea typeface="Tahoma" pitchFamily="34" charset="0"/>
                <a:cs typeface="PT Bold Heading" pitchFamily="2" charset="-78"/>
              </a:rPr>
              <a:t>اللون .</a:t>
            </a:r>
            <a:endParaRPr lang="en-US" dirty="0" smtClean="0">
              <a:solidFill>
                <a:srgbClr val="C00000"/>
              </a:solidFill>
              <a:latin typeface="Tahoma" pitchFamily="34" charset="0"/>
              <a:ea typeface="Tahoma" pitchFamily="34" charset="0"/>
              <a:cs typeface="PT Bold Heading" pitchFamily="2" charset="-78"/>
            </a:endParaRPr>
          </a:p>
          <a:p>
            <a:pPr algn="r" rtl="1">
              <a:lnSpc>
                <a:spcPct val="150000"/>
              </a:lnSpc>
              <a:buFont typeface="Arial" pitchFamily="34" charset="0"/>
              <a:buChar char="•"/>
            </a:pPr>
            <a:r>
              <a:rPr lang="ar-SA" dirty="0" smtClean="0">
                <a:solidFill>
                  <a:srgbClr val="FF0000"/>
                </a:solidFill>
                <a:latin typeface="Tahoma" pitchFamily="34" charset="0"/>
                <a:ea typeface="Tahoma" pitchFamily="34" charset="0"/>
                <a:cs typeface="PT Bold Heading" pitchFamily="2" charset="-78"/>
              </a:rPr>
              <a:t>جفاف الفم: حيث تكف الغدد اللعابية عن </a:t>
            </a:r>
            <a:r>
              <a:rPr lang="ar-SA" dirty="0" err="1" smtClean="0">
                <a:solidFill>
                  <a:srgbClr val="FF0000"/>
                </a:solidFill>
                <a:latin typeface="Tahoma" pitchFamily="34" charset="0"/>
                <a:ea typeface="Tahoma" pitchFamily="34" charset="0"/>
                <a:cs typeface="PT Bold Heading" pitchFamily="2" charset="-78"/>
              </a:rPr>
              <a:t>العمل .</a:t>
            </a:r>
            <a:endParaRPr lang="en-US" dirty="0" smtClean="0">
              <a:solidFill>
                <a:srgbClr val="FF0000"/>
              </a:solidFill>
              <a:latin typeface="Tahoma" pitchFamily="34" charset="0"/>
              <a:ea typeface="Tahoma" pitchFamily="34" charset="0"/>
              <a:cs typeface="PT Bold Heading" pitchFamily="2" charset="-78"/>
            </a:endParaRPr>
          </a:p>
          <a:p>
            <a:pPr algn="r" rtl="1">
              <a:lnSpc>
                <a:spcPct val="150000"/>
              </a:lnSpc>
              <a:buFont typeface="Arial" pitchFamily="34" charset="0"/>
              <a:buChar char="•"/>
            </a:pPr>
            <a:r>
              <a:rPr lang="ar-SA" dirty="0" smtClean="0">
                <a:solidFill>
                  <a:srgbClr val="FF6600"/>
                </a:solidFill>
                <a:latin typeface="Tahoma" pitchFamily="34" charset="0"/>
                <a:ea typeface="Tahoma" pitchFamily="34" charset="0"/>
                <a:cs typeface="PT Bold Heading" pitchFamily="2" charset="-78"/>
              </a:rPr>
              <a:t>الارتعاش وعدم التوازن </a:t>
            </a:r>
            <a:r>
              <a:rPr lang="ar-SA" dirty="0" err="1" smtClean="0">
                <a:solidFill>
                  <a:srgbClr val="FF6600"/>
                </a:solidFill>
                <a:latin typeface="Tahoma" pitchFamily="34" charset="0"/>
                <a:ea typeface="Tahoma" pitchFamily="34" charset="0"/>
                <a:cs typeface="PT Bold Heading" pitchFamily="2" charset="-78"/>
              </a:rPr>
              <a:t>الحركي .</a:t>
            </a:r>
            <a:endParaRPr lang="en-US" dirty="0" smtClean="0">
              <a:solidFill>
                <a:srgbClr val="FF6600"/>
              </a:solidFill>
              <a:latin typeface="Tahoma" pitchFamily="34" charset="0"/>
              <a:ea typeface="Tahoma" pitchFamily="34" charset="0"/>
              <a:cs typeface="PT Bold Heading" pitchFamily="2" charset="-78"/>
            </a:endParaRPr>
          </a:p>
          <a:p>
            <a:pPr algn="r" rtl="1">
              <a:lnSpc>
                <a:spcPct val="150000"/>
              </a:lnSpc>
              <a:buFont typeface="Arial" pitchFamily="34" charset="0"/>
              <a:buChar char="•"/>
            </a:pPr>
            <a:endParaRPr lang="ar-SA" dirty="0">
              <a:latin typeface="Tahoma" pitchFamily="34" charset="0"/>
              <a:ea typeface="Tahoma" pitchFamily="34" charset="0"/>
              <a:cs typeface="PT Bold Heading" pitchFamily="2" charset="-78"/>
            </a:endParaRPr>
          </a:p>
        </p:txBody>
      </p:sp>
      <p:pic>
        <p:nvPicPr>
          <p:cNvPr id="84994" name="Picture 2" descr="C:\Users\user\Desktop\bc7d72c039deb32828b3ce7a757e0c21.jpg"/>
          <p:cNvPicPr>
            <a:picLocks noChangeAspect="1" noChangeArrowheads="1"/>
          </p:cNvPicPr>
          <p:nvPr/>
        </p:nvPicPr>
        <p:blipFill>
          <a:blip r:embed="rId3" cstate="print"/>
          <a:srcRect/>
          <a:stretch>
            <a:fillRect/>
          </a:stretch>
        </p:blipFill>
        <p:spPr bwMode="auto">
          <a:xfrm>
            <a:off x="179512" y="1916832"/>
            <a:ext cx="2195736" cy="4248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4993"/>
                                        </p:tgtEl>
                                        <p:attrNameLst>
                                          <p:attrName>style.visibility</p:attrName>
                                        </p:attrNameLst>
                                      </p:cBhvr>
                                      <p:to>
                                        <p:strVal val="visible"/>
                                      </p:to>
                                    </p:set>
                                    <p:animEffect transition="in" filter="box(in)">
                                      <p:cBhvr>
                                        <p:cTn id="7" dur="500"/>
                                        <p:tgtEl>
                                          <p:spTgt spid="849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84994"/>
                                        </p:tgtEl>
                                        <p:attrNameLst>
                                          <p:attrName>style.visibility</p:attrName>
                                        </p:attrNameLst>
                                      </p:cBhvr>
                                      <p:to>
                                        <p:strVal val="visible"/>
                                      </p:to>
                                    </p:set>
                                    <p:animEffect transition="in" filter="fade">
                                      <p:cBhvr>
                                        <p:cTn id="20" dur="2000"/>
                                        <p:tgtEl>
                                          <p:spTgt spid="84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3" grpId="0"/>
      <p:bldP spid="5"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39752" y="3081000"/>
            <a:ext cx="6637448" cy="1095600"/>
          </a:xfrm>
        </p:spPr>
        <p:txBody>
          <a:bodyPr>
            <a:noAutofit/>
          </a:bodyPr>
          <a:lstStyle/>
          <a:p>
            <a:r>
              <a:rPr lang="ar-SA" sz="4000" dirty="0">
                <a:solidFill>
                  <a:srgbClr val="002060"/>
                </a:solidFill>
                <a:cs typeface="PT Bold Heading" pitchFamily="2" charset="-78"/>
              </a:rPr>
              <a:t>رابعاً: الجانب الجسمي الخارجي:</a:t>
            </a:r>
            <a:r>
              <a:rPr lang="en-US" sz="4000" dirty="0">
                <a:solidFill>
                  <a:srgbClr val="002060"/>
                </a:solidFill>
                <a:cs typeface="PT Bold Heading" pitchFamily="2" charset="-78"/>
              </a:rPr>
              <a:t/>
            </a:r>
            <a:br>
              <a:rPr lang="en-US" sz="4000" dirty="0">
                <a:solidFill>
                  <a:srgbClr val="002060"/>
                </a:solidFill>
                <a:cs typeface="PT Bold Heading" pitchFamily="2" charset="-78"/>
              </a:rPr>
            </a:br>
            <a:endParaRPr lang="ar-SA" sz="4000" dirty="0">
              <a:solidFill>
                <a:srgbClr val="002060"/>
              </a:solidFill>
            </a:endParaRPr>
          </a:p>
        </p:txBody>
      </p:sp>
      <p:sp>
        <p:nvSpPr>
          <p:cNvPr id="4" name="مربع نص 3"/>
          <p:cNvSpPr txBox="1"/>
          <p:nvPr/>
        </p:nvSpPr>
        <p:spPr>
          <a:xfrm>
            <a:off x="395536" y="4293096"/>
            <a:ext cx="8388424" cy="1815882"/>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ar-SA" sz="2800" b="1" dirty="0" smtClean="0">
                <a:ln w="1905"/>
                <a:solidFill>
                  <a:srgbClr val="FF5050"/>
                </a:solidFill>
                <a:effectLst>
                  <a:outerShdw blurRad="38100" dist="38100" dir="2700000" algn="tl">
                    <a:srgbClr val="000000">
                      <a:alpha val="43137"/>
                    </a:srgbClr>
                  </a:outerShdw>
                </a:effectLst>
              </a:rPr>
              <a:t>و يشمل مختلف التعبيرات و الحركات و الأوضاع و الألفاظ و الايماءات التي تظهر على الشخص </a:t>
            </a:r>
            <a:r>
              <a:rPr lang="ar-SA" sz="2800" b="1" dirty="0" err="1" smtClean="0">
                <a:ln w="1905"/>
                <a:solidFill>
                  <a:srgbClr val="FF5050"/>
                </a:solidFill>
                <a:effectLst>
                  <a:outerShdw blurRad="38100" dist="38100" dir="2700000" algn="tl">
                    <a:srgbClr val="000000">
                      <a:alpha val="43137"/>
                    </a:srgbClr>
                  </a:outerShdw>
                </a:effectLst>
              </a:rPr>
              <a:t>المنفعل.</a:t>
            </a:r>
            <a:r>
              <a:rPr lang="ar-SA" sz="2800" b="1" dirty="0" smtClean="0">
                <a:ln w="1905"/>
                <a:solidFill>
                  <a:srgbClr val="FF5050"/>
                </a:solidFill>
                <a:effectLst>
                  <a:outerShdw blurRad="38100" dist="38100" dir="2700000" algn="tl">
                    <a:srgbClr val="000000">
                      <a:alpha val="43137"/>
                    </a:srgbClr>
                  </a:outerShdw>
                </a:effectLst>
              </a:rPr>
              <a:t> و يختلف التعبير الجسمي و الحركي عن الانفعالات باختلاف </a:t>
            </a:r>
            <a:r>
              <a:rPr lang="ar-SA" sz="2800" b="1" dirty="0" smtClean="0">
                <a:ln w="1905"/>
                <a:solidFill>
                  <a:srgbClr val="FF5050"/>
                </a:solidFill>
                <a:effectLst>
                  <a:outerShdw blurRad="38100" dist="38100" dir="2700000" algn="tl">
                    <a:srgbClr val="000000">
                      <a:alpha val="43137"/>
                    </a:srgbClr>
                  </a:outerShdw>
                </a:effectLst>
              </a:rPr>
              <a:t>طبيعة </a:t>
            </a:r>
            <a:r>
              <a:rPr lang="ar-SA" sz="2800" b="1" dirty="0" smtClean="0">
                <a:ln w="1905"/>
                <a:solidFill>
                  <a:srgbClr val="FF5050"/>
                </a:solidFill>
                <a:effectLst>
                  <a:outerShdw blurRad="38100" dist="38100" dir="2700000" algn="tl">
                    <a:srgbClr val="000000">
                      <a:alpha val="43137"/>
                    </a:srgbClr>
                  </a:outerShdw>
                </a:effectLst>
              </a:rPr>
              <a:t>الفرد و شخصيته و مرحلة نموه.</a:t>
            </a:r>
            <a:endParaRPr lang="en-US" sz="2800" b="1" dirty="0" smtClean="0">
              <a:ln w="1905"/>
              <a:solidFill>
                <a:srgbClr val="FF5050"/>
              </a:solidFill>
              <a:effectLst>
                <a:outerShdw blurRad="38100" dist="38100" dir="2700000" algn="tl">
                  <a:srgbClr val="000000">
                    <a:alpha val="43137"/>
                  </a:srgbClr>
                </a:outerShdw>
              </a:effectLst>
            </a:endParaRPr>
          </a:p>
          <a:p>
            <a:pPr algn="r"/>
            <a:endParaRPr lang="ar-SA" sz="2800" b="1" spc="50" dirty="0">
              <a:ln w="11430"/>
              <a:solidFill>
                <a:schemeClr val="accent2">
                  <a:lumMod val="75000"/>
                </a:schemeClr>
              </a:solidFill>
              <a:effectLst>
                <a:outerShdw blurRad="76200" dist="50800" dir="5400000" algn="tl" rotWithShape="0">
                  <a:srgbClr val="000000">
                    <a:alpha val="65000"/>
                  </a:srgbClr>
                </a:outerShdw>
              </a:effectLst>
            </a:endParaRPr>
          </a:p>
        </p:txBody>
      </p:sp>
      <p:pic>
        <p:nvPicPr>
          <p:cNvPr id="69634" name="Picture 2" descr="C:\Users\user\Desktop\MH900433180.JPG"/>
          <p:cNvPicPr>
            <a:picLocks noChangeAspect="1" noChangeArrowheads="1"/>
          </p:cNvPicPr>
          <p:nvPr/>
        </p:nvPicPr>
        <p:blipFill>
          <a:blip r:embed="rId3" cstate="print"/>
          <a:srcRect t="16428" b="18441"/>
          <a:stretch>
            <a:fillRect/>
          </a:stretch>
        </p:blipFill>
        <p:spPr bwMode="auto">
          <a:xfrm>
            <a:off x="3131840" y="548680"/>
            <a:ext cx="2592288"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9635" name="Picture 3" descr="C:\Users\user\Desktop\MH900386362.JPG"/>
          <p:cNvPicPr>
            <a:picLocks noChangeAspect="1" noChangeArrowheads="1"/>
          </p:cNvPicPr>
          <p:nvPr/>
        </p:nvPicPr>
        <p:blipFill>
          <a:blip r:embed="rId4" cstate="print"/>
          <a:srcRect l="17775" r="17094"/>
          <a:stretch>
            <a:fillRect/>
          </a:stretch>
        </p:blipFill>
        <p:spPr bwMode="auto">
          <a:xfrm>
            <a:off x="611560" y="260648"/>
            <a:ext cx="1658861" cy="25469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9636" name="Picture 4" descr="C:\Users\user\Downloads\MP900401567.JPG"/>
          <p:cNvPicPr>
            <a:picLocks noChangeAspect="1" noChangeArrowheads="1"/>
          </p:cNvPicPr>
          <p:nvPr/>
        </p:nvPicPr>
        <p:blipFill>
          <a:blip r:embed="rId5" cstate="print"/>
          <a:srcRect/>
          <a:stretch>
            <a:fillRect/>
          </a:stretch>
        </p:blipFill>
        <p:spPr bwMode="auto">
          <a:xfrm>
            <a:off x="6876256" y="260648"/>
            <a:ext cx="1584176"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عنصر نائب لرقم الشريحة 6"/>
          <p:cNvSpPr>
            <a:spLocks noGrp="1"/>
          </p:cNvSpPr>
          <p:nvPr>
            <p:ph type="sldNum" sz="quarter" idx="12"/>
          </p:nvPr>
        </p:nvSpPr>
        <p:spPr/>
        <p:txBody>
          <a:bodyPr/>
          <a:lstStyle/>
          <a:p>
            <a:fld id="{240D5ECE-8B49-45CD-BE81-EF81920D1969}" type="slidenum">
              <a:rPr lang="en-US" smtClean="0"/>
              <a:pPr/>
              <a:t>7</a:t>
            </a:fld>
            <a:endParaRPr 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قوس كبير أيسر 2"/>
          <p:cNvSpPr/>
          <p:nvPr/>
        </p:nvSpPr>
        <p:spPr>
          <a:xfrm>
            <a:off x="2267744" y="404664"/>
            <a:ext cx="648072" cy="1656184"/>
          </a:xfrm>
          <a:prstGeom prst="leftBrace">
            <a:avLst>
              <a:gd name="adj1" fmla="val 33987"/>
              <a:gd name="adj2" fmla="val 50000"/>
            </a:avLst>
          </a:prstGeom>
          <a:ln/>
        </p:spPr>
        <p:style>
          <a:lnRef idx="3">
            <a:schemeClr val="accent2"/>
          </a:lnRef>
          <a:fillRef idx="0">
            <a:schemeClr val="accent2"/>
          </a:fillRef>
          <a:effectRef idx="2">
            <a:schemeClr val="accent2"/>
          </a:effectRef>
          <a:fontRef idx="minor">
            <a:schemeClr val="tx1"/>
          </a:fontRef>
        </p:style>
        <p:txBody>
          <a:bodyPr rtlCol="1" anchor="ctr"/>
          <a:lstStyle/>
          <a:p>
            <a:pPr algn="ctr"/>
            <a:endParaRPr lang="ar-SA"/>
          </a:p>
        </p:txBody>
      </p:sp>
      <p:sp>
        <p:nvSpPr>
          <p:cNvPr id="4" name="مربع نص 3"/>
          <p:cNvSpPr txBox="1"/>
          <p:nvPr/>
        </p:nvSpPr>
        <p:spPr>
          <a:xfrm>
            <a:off x="2771800" y="404664"/>
            <a:ext cx="6076475" cy="1754326"/>
          </a:xfrm>
          <a:prstGeom prst="rect">
            <a:avLst/>
          </a:prstGeom>
          <a:noFill/>
        </p:spPr>
        <p:txBody>
          <a:bodyPr wrap="square" rtlCol="1">
            <a:spAutoFit/>
          </a:bodyPr>
          <a:lstStyle/>
          <a:p>
            <a:pPr algn="r" rtl="1">
              <a:buFont typeface="Arial" pitchFamily="34" charset="0"/>
              <a:buChar char="•"/>
            </a:pPr>
            <a:r>
              <a:rPr lang="ar-SA" b="1" dirty="0" smtClean="0">
                <a:solidFill>
                  <a:srgbClr val="FF6600"/>
                </a:solidFill>
              </a:rPr>
              <a:t> فيلاحظ لدى الوليد الحديث في اسابيعه الأولى مظاهر </a:t>
            </a:r>
            <a:r>
              <a:rPr lang="ar-SA" b="1" dirty="0" smtClean="0">
                <a:solidFill>
                  <a:srgbClr val="FF6600"/>
                </a:solidFill>
              </a:rPr>
              <a:t>انفعالية عامة </a:t>
            </a:r>
            <a:r>
              <a:rPr lang="ar-SA" b="1" dirty="0" smtClean="0">
                <a:solidFill>
                  <a:srgbClr val="FF6600"/>
                </a:solidFill>
              </a:rPr>
              <a:t>غامضة تتجلى بشكل عام تهيج عام يشمل الجسم كله, و هذا التهيج يعبر عن انفعالات الحب و الكره و الغضب...وغيرها. أما الخوف فلا يظهر عند الوليد, إنما يظهر في مراحل لاحقة.</a:t>
            </a:r>
            <a:endParaRPr lang="en-US" b="1" dirty="0" smtClean="0">
              <a:solidFill>
                <a:srgbClr val="FF6600"/>
              </a:solidFill>
            </a:endParaRPr>
          </a:p>
          <a:p>
            <a:pPr algn="r" rtl="1">
              <a:buFont typeface="Arial" pitchFamily="34" charset="0"/>
              <a:buChar char="•"/>
            </a:pPr>
            <a:r>
              <a:rPr lang="ar-SA" b="1" dirty="0" smtClean="0"/>
              <a:t> </a:t>
            </a:r>
            <a:r>
              <a:rPr lang="ar-SA" b="1" dirty="0" smtClean="0">
                <a:solidFill>
                  <a:srgbClr val="FF0000"/>
                </a:solidFill>
              </a:rPr>
              <a:t>تبدأ الانفعالات </a:t>
            </a:r>
            <a:r>
              <a:rPr lang="ar-SA" b="1" dirty="0" err="1" smtClean="0">
                <a:solidFill>
                  <a:srgbClr val="FF0000"/>
                </a:solidFill>
              </a:rPr>
              <a:t>المتخصصه</a:t>
            </a:r>
            <a:r>
              <a:rPr lang="ar-SA" b="1" dirty="0" smtClean="0">
                <a:solidFill>
                  <a:srgbClr val="FF0000"/>
                </a:solidFill>
              </a:rPr>
              <a:t> بالظهور بعد الشهر الثالث من الولادة.</a:t>
            </a:r>
            <a:endParaRPr lang="en-US" b="1" dirty="0" smtClean="0">
              <a:solidFill>
                <a:srgbClr val="FF0000"/>
              </a:solidFill>
            </a:endParaRPr>
          </a:p>
          <a:p>
            <a:pPr algn="r">
              <a:buFont typeface="Arial" pitchFamily="34" charset="0"/>
              <a:buChar char="•"/>
            </a:pPr>
            <a:endParaRPr lang="ar-SA" b="1" dirty="0"/>
          </a:p>
        </p:txBody>
      </p:sp>
      <p:pic>
        <p:nvPicPr>
          <p:cNvPr id="70658" name="Picture 2" descr="C:\Users\user\Desktop\baby-crying jpg.jpg"/>
          <p:cNvPicPr>
            <a:picLocks noChangeAspect="1" noChangeArrowheads="1"/>
          </p:cNvPicPr>
          <p:nvPr/>
        </p:nvPicPr>
        <p:blipFill>
          <a:blip r:embed="rId3" cstate="print"/>
          <a:srcRect/>
          <a:stretch>
            <a:fillRect/>
          </a:stretch>
        </p:blipFill>
        <p:spPr bwMode="auto">
          <a:xfrm>
            <a:off x="251520" y="332656"/>
            <a:ext cx="1656184" cy="1656184"/>
          </a:xfrm>
          <a:prstGeom prst="rect">
            <a:avLst/>
          </a:prstGeom>
          <a:ln>
            <a:noFill/>
          </a:ln>
          <a:effectLst>
            <a:outerShdw blurRad="292100" dist="139700" dir="2700000" algn="tl" rotWithShape="0">
              <a:srgbClr val="333333">
                <a:alpha val="65000"/>
              </a:srgbClr>
            </a:outerShdw>
          </a:effectLst>
        </p:spPr>
      </p:pic>
      <p:sp>
        <p:nvSpPr>
          <p:cNvPr id="6" name="مستطيل 5"/>
          <p:cNvSpPr/>
          <p:nvPr/>
        </p:nvSpPr>
        <p:spPr>
          <a:xfrm>
            <a:off x="2843808" y="2348880"/>
            <a:ext cx="5940152" cy="1200329"/>
          </a:xfrm>
          <a:prstGeom prst="rect">
            <a:avLst/>
          </a:prstGeom>
        </p:spPr>
        <p:txBody>
          <a:bodyPr wrap="square">
            <a:spAutoFit/>
          </a:bodyPr>
          <a:lstStyle/>
          <a:p>
            <a:pPr algn="r" rtl="1">
              <a:buFont typeface="Arial" pitchFamily="34" charset="0"/>
              <a:buChar char="•"/>
            </a:pPr>
            <a:r>
              <a:rPr lang="ar-SA" b="1" dirty="0" smtClean="0">
                <a:solidFill>
                  <a:schemeClr val="accent3">
                    <a:lumMod val="75000"/>
                  </a:schemeClr>
                </a:solidFill>
              </a:rPr>
              <a:t>و في العام التالي من الولادة, يستخدم الطفل الصراخ و الرفس </a:t>
            </a:r>
            <a:r>
              <a:rPr lang="ar-SA" b="1" dirty="0" err="1" smtClean="0">
                <a:solidFill>
                  <a:schemeClr val="accent3">
                    <a:lumMod val="75000"/>
                  </a:schemeClr>
                </a:solidFill>
              </a:rPr>
              <a:t>بالارجل</a:t>
            </a:r>
            <a:r>
              <a:rPr lang="ar-SA" b="1" dirty="0" smtClean="0">
                <a:solidFill>
                  <a:schemeClr val="accent3">
                    <a:lumMod val="75000"/>
                  </a:schemeClr>
                </a:solidFill>
              </a:rPr>
              <a:t> و الارتجاف و إلقاء ما بيده , و يتجلى خوفه عند سماع للأصوات الحادة المرتفعه </a:t>
            </a:r>
            <a:r>
              <a:rPr lang="ar-SA" b="1" dirty="0" err="1" smtClean="0">
                <a:solidFill>
                  <a:schemeClr val="accent3">
                    <a:lumMod val="75000"/>
                  </a:schemeClr>
                </a:solidFill>
              </a:rPr>
              <a:t>المفاجىة</a:t>
            </a:r>
            <a:r>
              <a:rPr lang="ar-SA" b="1" dirty="0" smtClean="0">
                <a:solidFill>
                  <a:schemeClr val="accent3">
                    <a:lumMod val="75000"/>
                  </a:schemeClr>
                </a:solidFill>
              </a:rPr>
              <a:t> و عند </a:t>
            </a:r>
            <a:r>
              <a:rPr lang="ar-SA" b="1" dirty="0" err="1" smtClean="0">
                <a:solidFill>
                  <a:schemeClr val="accent3">
                    <a:lumMod val="75000"/>
                  </a:schemeClr>
                </a:solidFill>
              </a:rPr>
              <a:t>رؤيه</a:t>
            </a:r>
            <a:r>
              <a:rPr lang="ar-SA" b="1" dirty="0" smtClean="0">
                <a:solidFill>
                  <a:schemeClr val="accent3">
                    <a:lumMod val="75000"/>
                  </a:schemeClr>
                </a:solidFill>
              </a:rPr>
              <a:t> الوجوه الغريبة, و لا يخاف من </a:t>
            </a:r>
            <a:r>
              <a:rPr lang="ar-SA" b="1" dirty="0" smtClean="0">
                <a:solidFill>
                  <a:schemeClr val="accent3">
                    <a:lumMod val="75000"/>
                  </a:schemeClr>
                </a:solidFill>
              </a:rPr>
              <a:t>الحيوانات </a:t>
            </a:r>
            <a:r>
              <a:rPr lang="ar-SA" b="1" dirty="0" smtClean="0">
                <a:solidFill>
                  <a:schemeClr val="accent3">
                    <a:lumMod val="75000"/>
                  </a:schemeClr>
                </a:solidFill>
              </a:rPr>
              <a:t>كالأفعى و العقرب في هذا العمر, إلا انه يظهر الخوف منها في مراحل لاحقة.</a:t>
            </a:r>
            <a:endParaRPr lang="ar-SA" b="1" dirty="0">
              <a:solidFill>
                <a:schemeClr val="accent3">
                  <a:lumMod val="75000"/>
                </a:schemeClr>
              </a:solidFill>
            </a:endParaRPr>
          </a:p>
        </p:txBody>
      </p:sp>
      <p:sp>
        <p:nvSpPr>
          <p:cNvPr id="7" name="قوس كبير أيسر 6"/>
          <p:cNvSpPr/>
          <p:nvPr/>
        </p:nvSpPr>
        <p:spPr>
          <a:xfrm>
            <a:off x="2267744" y="2276872"/>
            <a:ext cx="648072" cy="1512168"/>
          </a:xfrm>
          <a:prstGeom prst="leftBrace">
            <a:avLst>
              <a:gd name="adj1" fmla="val 33987"/>
              <a:gd name="adj2" fmla="val 50000"/>
            </a:avLst>
          </a:prstGeom>
          <a:ln/>
        </p:spPr>
        <p:style>
          <a:lnRef idx="3">
            <a:schemeClr val="accent3"/>
          </a:lnRef>
          <a:fillRef idx="0">
            <a:schemeClr val="accent3"/>
          </a:fillRef>
          <a:effectRef idx="2">
            <a:schemeClr val="accent3"/>
          </a:effectRef>
          <a:fontRef idx="minor">
            <a:schemeClr val="tx1"/>
          </a:fontRef>
        </p:style>
        <p:txBody>
          <a:bodyPr rtlCol="1" anchor="ctr"/>
          <a:lstStyle/>
          <a:p>
            <a:pPr algn="ctr"/>
            <a:endParaRPr lang="ar-SA"/>
          </a:p>
        </p:txBody>
      </p:sp>
      <p:pic>
        <p:nvPicPr>
          <p:cNvPr id="70659" name="Picture 3" descr="C:\Users\user\Desktop\indian-angry-baby-boy-thumb22901278.jpg"/>
          <p:cNvPicPr>
            <a:picLocks noChangeAspect="1" noChangeArrowheads="1"/>
          </p:cNvPicPr>
          <p:nvPr/>
        </p:nvPicPr>
        <p:blipFill>
          <a:blip r:embed="rId4" cstate="print"/>
          <a:srcRect/>
          <a:stretch>
            <a:fillRect/>
          </a:stretch>
        </p:blipFill>
        <p:spPr bwMode="auto">
          <a:xfrm>
            <a:off x="251520" y="2276872"/>
            <a:ext cx="1584176" cy="1584176"/>
          </a:xfrm>
          <a:prstGeom prst="rect">
            <a:avLst/>
          </a:prstGeom>
          <a:ln>
            <a:noFill/>
          </a:ln>
          <a:effectLst>
            <a:outerShdw blurRad="292100" dist="139700" dir="2700000" algn="tl" rotWithShape="0">
              <a:srgbClr val="333333">
                <a:alpha val="65000"/>
              </a:srgbClr>
            </a:outerShdw>
          </a:effectLst>
        </p:spPr>
      </p:pic>
      <p:sp>
        <p:nvSpPr>
          <p:cNvPr id="70660" name="Rectangle 4"/>
          <p:cNvSpPr>
            <a:spLocks noChangeArrowheads="1"/>
          </p:cNvSpPr>
          <p:nvPr/>
        </p:nvSpPr>
        <p:spPr bwMode="auto">
          <a:xfrm>
            <a:off x="2843808" y="4005064"/>
            <a:ext cx="583264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 typeface="Arial" pitchFamily="34" charset="0"/>
              <a:buChar char="•"/>
              <a:tabLst/>
            </a:pPr>
            <a:r>
              <a:rPr lang="ar-SA" b="1" dirty="0" smtClean="0">
                <a:solidFill>
                  <a:schemeClr val="accent6">
                    <a:lumMod val="75000"/>
                  </a:schemeClr>
                </a:solidFill>
              </a:rPr>
              <a:t>و في مراحل الطفولة المبكرة, يبدو على الطفل نشاط انفعالي متزايد يبلغ ذروته في نهاية السنة الثالثة و الرابعة من عمره, و يطلق على هذه المرحلة بالطفولة الثائرة الهائمة, لما يبدو عليه من انفعالات شديدة.</a:t>
            </a:r>
            <a:endParaRPr lang="en-US" b="1" dirty="0" smtClean="0">
              <a:solidFill>
                <a:schemeClr val="accent6">
                  <a:lumMod val="75000"/>
                </a:schemeClr>
              </a:solidFill>
            </a:endParaRP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lang="ar-SA" b="1" dirty="0" smtClean="0">
                <a:solidFill>
                  <a:schemeClr val="accent6">
                    <a:lumMod val="75000"/>
                  </a:schemeClr>
                </a:solidFill>
              </a:rPr>
              <a:t>إن  النمو اللغوي عند الطفل يساعده في التعبير عن انفعالاته </a:t>
            </a:r>
            <a:r>
              <a:rPr lang="ar-SA" b="1" dirty="0" err="1" smtClean="0">
                <a:solidFill>
                  <a:schemeClr val="accent6">
                    <a:lumMod val="75000"/>
                  </a:schemeClr>
                </a:solidFill>
              </a:rPr>
              <a:t>لغوياً </a:t>
            </a:r>
            <a:r>
              <a:rPr lang="ar-SA" b="1" dirty="0" smtClean="0">
                <a:solidFill>
                  <a:schemeClr val="accent6">
                    <a:lumMod val="75000"/>
                  </a:schemeClr>
                </a:solidFill>
              </a:rPr>
              <a:t>, بالإضافة إلى ان نموه الجسمي يساعده على الهروب و المقاومة و الاختباء حال مواجهة أي امر انفعالي.</a:t>
            </a:r>
          </a:p>
        </p:txBody>
      </p:sp>
      <p:sp>
        <p:nvSpPr>
          <p:cNvPr id="10" name="قوس كبير أيسر 9"/>
          <p:cNvSpPr/>
          <p:nvPr/>
        </p:nvSpPr>
        <p:spPr>
          <a:xfrm>
            <a:off x="2267744" y="4005064"/>
            <a:ext cx="648072" cy="1512168"/>
          </a:xfrm>
          <a:prstGeom prst="leftBrace">
            <a:avLst>
              <a:gd name="adj1" fmla="val 33987"/>
              <a:gd name="adj2" fmla="val 50000"/>
            </a:avLst>
          </a:prstGeom>
          <a:ln/>
        </p:spPr>
        <p:style>
          <a:lnRef idx="3">
            <a:schemeClr val="accent6"/>
          </a:lnRef>
          <a:fillRef idx="0">
            <a:schemeClr val="accent6"/>
          </a:fillRef>
          <a:effectRef idx="2">
            <a:schemeClr val="accent6"/>
          </a:effectRef>
          <a:fontRef idx="minor">
            <a:schemeClr val="tx1"/>
          </a:fontRef>
        </p:style>
        <p:txBody>
          <a:bodyPr rtlCol="1" anchor="ctr"/>
          <a:lstStyle/>
          <a:p>
            <a:pPr algn="ctr"/>
            <a:endParaRPr lang="ar-SA"/>
          </a:p>
        </p:txBody>
      </p:sp>
      <p:pic>
        <p:nvPicPr>
          <p:cNvPr id="70661" name="Picture 5" descr="C:\Users\user\Desktop\baby crying.jpg"/>
          <p:cNvPicPr>
            <a:picLocks noChangeAspect="1" noChangeArrowheads="1"/>
          </p:cNvPicPr>
          <p:nvPr/>
        </p:nvPicPr>
        <p:blipFill>
          <a:blip r:embed="rId5" cstate="print"/>
          <a:srcRect/>
          <a:stretch>
            <a:fillRect/>
          </a:stretch>
        </p:blipFill>
        <p:spPr bwMode="auto">
          <a:xfrm>
            <a:off x="251520" y="4077072"/>
            <a:ext cx="1597143" cy="1517754"/>
          </a:xfrm>
          <a:prstGeom prst="rect">
            <a:avLst/>
          </a:prstGeom>
          <a:ln>
            <a:noFill/>
          </a:ln>
          <a:effectLst>
            <a:outerShdw blurRad="292100" dist="139700" dir="2700000" algn="tl" rotWithShape="0">
              <a:srgbClr val="333333">
                <a:alpha val="65000"/>
              </a:srgbClr>
            </a:outerShdw>
          </a:effectLst>
        </p:spPr>
      </p:pic>
      <p:sp>
        <p:nvSpPr>
          <p:cNvPr id="11" name="عنصر نائب لرقم الشريحة 10"/>
          <p:cNvSpPr>
            <a:spLocks noGrp="1"/>
          </p:cNvSpPr>
          <p:nvPr>
            <p:ph type="sldNum" sz="quarter" idx="12"/>
          </p:nvPr>
        </p:nvSpPr>
        <p:spPr/>
        <p:txBody>
          <a:bodyPr/>
          <a:lstStyle/>
          <a:p>
            <a:fld id="{240D5ECE-8B49-45CD-BE81-EF81920D1969}" type="slidenum">
              <a:rPr lang="en-US" smtClean="0"/>
              <a:pPr/>
              <a:t>8</a:t>
            </a:fld>
            <a:endParaRPr 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660"/>
                                        </p:tgtEl>
                                        <p:attrNameLst>
                                          <p:attrName>style.visibility</p:attrName>
                                        </p:attrNameLst>
                                      </p:cBhvr>
                                      <p:to>
                                        <p:strVal val="visible"/>
                                      </p:to>
                                    </p:set>
                                    <p:animEffect transition="in" filter="fade">
                                      <p:cBhvr>
                                        <p:cTn id="17" dur="20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06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600" dirty="0" smtClean="0">
                <a:latin typeface="Tahoma" pitchFamily="34" charset="0"/>
                <a:ea typeface="Tahoma" pitchFamily="34" charset="0"/>
                <a:cs typeface="PT Bold Heading" pitchFamily="2" charset="-78"/>
              </a:rPr>
              <a:t>في مرحلة الطفولة </a:t>
            </a:r>
            <a:r>
              <a:rPr lang="ar-SA" sz="3600" dirty="0" err="1" smtClean="0">
                <a:latin typeface="Tahoma" pitchFamily="34" charset="0"/>
                <a:ea typeface="Tahoma" pitchFamily="34" charset="0"/>
                <a:cs typeface="PT Bold Heading" pitchFamily="2" charset="-78"/>
              </a:rPr>
              <a:t>المبكرة:</a:t>
            </a:r>
            <a:endParaRPr lang="ar-SA" sz="3600" dirty="0">
              <a:latin typeface="Tahoma" pitchFamily="34" charset="0"/>
              <a:ea typeface="Tahoma" pitchFamily="34" charset="0"/>
              <a:cs typeface="PT Bold Heading" pitchFamily="2" charset="-78"/>
            </a:endParaRPr>
          </a:p>
        </p:txBody>
      </p:sp>
      <p:sp>
        <p:nvSpPr>
          <p:cNvPr id="10" name="مستطيل ذو زوايا قطرية مستديرة 9"/>
          <p:cNvSpPr/>
          <p:nvPr/>
        </p:nvSpPr>
        <p:spPr>
          <a:xfrm>
            <a:off x="4644008" y="1268760"/>
            <a:ext cx="4320480" cy="5373216"/>
          </a:xfrm>
          <a:prstGeom prst="round2DiagRect">
            <a:avLst>
              <a:gd name="adj1" fmla="val 8330"/>
              <a:gd name="adj2" fmla="val 8658"/>
            </a:avLst>
          </a:prstGeom>
          <a:ln/>
        </p:spPr>
        <p:style>
          <a:lnRef idx="0">
            <a:schemeClr val="accent1"/>
          </a:lnRef>
          <a:fillRef idx="3">
            <a:schemeClr val="accent1"/>
          </a:fillRef>
          <a:effectRef idx="3">
            <a:schemeClr val="accent1"/>
          </a:effectRef>
          <a:fontRef idx="minor">
            <a:schemeClr val="lt1"/>
          </a:fontRef>
        </p:style>
        <p:txBody>
          <a:bodyPr rtlCol="1" anchor="ctr"/>
          <a:lstStyle/>
          <a:p>
            <a:pPr lvl="0" algn="r" rtl="1" fontAlgn="base">
              <a:lnSpc>
                <a:spcPct val="150000"/>
              </a:lnSpc>
              <a:spcBef>
                <a:spcPct val="0"/>
              </a:spcBef>
              <a:spcAft>
                <a:spcPct val="0"/>
              </a:spcAft>
            </a:pPr>
            <a:r>
              <a:rPr lang="ar-SA" sz="2800" dirty="0" smtClean="0">
                <a:solidFill>
                  <a:schemeClr val="tx1"/>
                </a:solidFill>
                <a:ea typeface="Tahoma" pitchFamily="34" charset="0"/>
                <a:cs typeface="PT Bold Heading" pitchFamily="2" charset="-78"/>
              </a:rPr>
              <a:t>الخوف</a:t>
            </a:r>
            <a:endParaRPr lang="en-US" sz="1200" dirty="0" smtClean="0">
              <a:solidFill>
                <a:schemeClr val="tx1"/>
              </a:solidFill>
              <a:ea typeface="Tahoma" pitchFamily="34" charset="0"/>
              <a:cs typeface="PT Bold Heading" pitchFamily="2" charset="-78"/>
            </a:endParaRPr>
          </a:p>
          <a:p>
            <a:pPr lvl="0" algn="r" rtl="1" eaLnBrk="0" fontAlgn="base" hangingPunct="0">
              <a:lnSpc>
                <a:spcPct val="150000"/>
              </a:lnSpc>
              <a:spcBef>
                <a:spcPct val="0"/>
              </a:spcBef>
              <a:spcAft>
                <a:spcPct val="0"/>
              </a:spcAft>
            </a:pPr>
            <a:r>
              <a:rPr lang="ar-SA" b="1" dirty="0" smtClean="0">
                <a:solidFill>
                  <a:schemeClr val="tx1"/>
                </a:solidFill>
                <a:latin typeface="Simplified Arabic" pitchFamily="18" charset="-78"/>
                <a:ea typeface="Tahoma" pitchFamily="34" charset="0"/>
                <a:cs typeface="Simplified Arabic" pitchFamily="18" charset="-78"/>
              </a:rPr>
              <a:t>يكون الخوف لديه </a:t>
            </a:r>
            <a:r>
              <a:rPr lang="ar-SA" b="1" dirty="0" err="1" smtClean="0">
                <a:solidFill>
                  <a:schemeClr val="tx1"/>
                </a:solidFill>
                <a:latin typeface="Simplified Arabic" pitchFamily="18" charset="-78"/>
                <a:ea typeface="Tahoma" pitchFamily="34" charset="0"/>
                <a:cs typeface="Simplified Arabic" pitchFamily="18" charset="-78"/>
              </a:rPr>
              <a:t>من :</a:t>
            </a:r>
            <a:endParaRPr lang="en-US" sz="1100" b="1" dirty="0" smtClean="0">
              <a:solidFill>
                <a:schemeClr val="tx1"/>
              </a:solidFill>
              <a:latin typeface="Simplified Arabic" pitchFamily="18" charset="-78"/>
              <a:ea typeface="Tahoma" pitchFamily="34" charset="0"/>
              <a:cs typeface="Simplified Arabic" pitchFamily="18" charset="-78"/>
            </a:endParaRPr>
          </a:p>
          <a:p>
            <a:pPr lvl="0" algn="r" rtl="1" eaLnBrk="0" fontAlgn="base" hangingPunct="0">
              <a:lnSpc>
                <a:spcPct val="150000"/>
              </a:lnSpc>
              <a:spcBef>
                <a:spcPct val="0"/>
              </a:spcBef>
              <a:spcAft>
                <a:spcPct val="0"/>
              </a:spcAft>
              <a:buFontTx/>
              <a:buChar char="•"/>
            </a:pPr>
            <a:r>
              <a:rPr lang="ar-SA" b="1" dirty="0" smtClean="0">
                <a:solidFill>
                  <a:schemeClr val="tx1"/>
                </a:solidFill>
                <a:latin typeface="Simplified Arabic" pitchFamily="18" charset="-78"/>
                <a:ea typeface="Tahoma" pitchFamily="34" charset="0"/>
                <a:cs typeface="Simplified Arabic" pitchFamily="18" charset="-78"/>
              </a:rPr>
              <a:t>الأماكن المرتفعه </a:t>
            </a:r>
            <a:r>
              <a:rPr lang="ar-SA" b="1" dirty="0" err="1" smtClean="0">
                <a:solidFill>
                  <a:schemeClr val="tx1"/>
                </a:solidFill>
                <a:latin typeface="Simplified Arabic" pitchFamily="18" charset="-78"/>
                <a:ea typeface="Tahoma" pitchFamily="34" charset="0"/>
                <a:cs typeface="Simplified Arabic" pitchFamily="18" charset="-78"/>
              </a:rPr>
              <a:t>والحيوانات .</a:t>
            </a:r>
            <a:endParaRPr lang="en-US" sz="1100" b="1" dirty="0" smtClean="0">
              <a:solidFill>
                <a:schemeClr val="tx1"/>
              </a:solidFill>
              <a:latin typeface="Simplified Arabic" pitchFamily="18" charset="-78"/>
              <a:ea typeface="Tahoma" pitchFamily="34" charset="0"/>
              <a:cs typeface="Simplified Arabic" pitchFamily="18" charset="-78"/>
            </a:endParaRPr>
          </a:p>
          <a:p>
            <a:pPr lvl="0" algn="r" rtl="1" eaLnBrk="0" fontAlgn="base" hangingPunct="0">
              <a:lnSpc>
                <a:spcPct val="150000"/>
              </a:lnSpc>
              <a:spcBef>
                <a:spcPct val="0"/>
              </a:spcBef>
              <a:spcAft>
                <a:spcPct val="0"/>
              </a:spcAft>
              <a:buFontTx/>
              <a:buChar char="•"/>
            </a:pPr>
            <a:r>
              <a:rPr lang="ar-SA" b="1" dirty="0" smtClean="0">
                <a:solidFill>
                  <a:schemeClr val="tx1"/>
                </a:solidFill>
                <a:latin typeface="Simplified Arabic" pitchFamily="18" charset="-78"/>
                <a:ea typeface="Tahoma" pitchFamily="34" charset="0"/>
                <a:cs typeface="Simplified Arabic" pitchFamily="18" charset="-78"/>
              </a:rPr>
              <a:t>الرجل العجوز </a:t>
            </a:r>
            <a:r>
              <a:rPr lang="ar-SA" b="1" dirty="0" err="1" smtClean="0">
                <a:solidFill>
                  <a:schemeClr val="tx1"/>
                </a:solidFill>
                <a:latin typeface="Simplified Arabic" pitchFamily="18" charset="-78"/>
                <a:ea typeface="Tahoma" pitchFamily="34" charset="0"/>
                <a:cs typeface="Simplified Arabic" pitchFamily="18" charset="-78"/>
              </a:rPr>
              <a:t>والاصوات</a:t>
            </a:r>
            <a:r>
              <a:rPr lang="ar-SA" b="1" dirty="0" smtClean="0">
                <a:solidFill>
                  <a:schemeClr val="tx1"/>
                </a:solidFill>
                <a:latin typeface="Simplified Arabic" pitchFamily="18" charset="-78"/>
                <a:ea typeface="Tahoma" pitchFamily="34" charset="0"/>
                <a:cs typeface="Simplified Arabic" pitchFamily="18" charset="-78"/>
              </a:rPr>
              <a:t> </a:t>
            </a:r>
            <a:r>
              <a:rPr lang="ar-SA" b="1" dirty="0" err="1" smtClean="0">
                <a:solidFill>
                  <a:schemeClr val="tx1"/>
                </a:solidFill>
                <a:latin typeface="Simplified Arabic" pitchFamily="18" charset="-78"/>
                <a:ea typeface="Tahoma" pitchFamily="34" charset="0"/>
                <a:cs typeface="Simplified Arabic" pitchFamily="18" charset="-78"/>
              </a:rPr>
              <a:t>العاليه</a:t>
            </a:r>
            <a:r>
              <a:rPr lang="ar-SA" b="1" dirty="0" smtClean="0">
                <a:solidFill>
                  <a:schemeClr val="tx1"/>
                </a:solidFill>
                <a:latin typeface="Simplified Arabic" pitchFamily="18" charset="-78"/>
                <a:ea typeface="Tahoma" pitchFamily="34" charset="0"/>
                <a:cs typeface="Simplified Arabic" pitchFamily="18" charset="-78"/>
              </a:rPr>
              <a:t> </a:t>
            </a:r>
            <a:r>
              <a:rPr lang="ar-SA" b="1" dirty="0" err="1" smtClean="0">
                <a:solidFill>
                  <a:schemeClr val="tx1"/>
                </a:solidFill>
                <a:latin typeface="Simplified Arabic" pitchFamily="18" charset="-78"/>
                <a:ea typeface="Tahoma" pitchFamily="34" charset="0"/>
                <a:cs typeface="Simplified Arabic" pitchFamily="18" charset="-78"/>
              </a:rPr>
              <a:t>.</a:t>
            </a:r>
            <a:endParaRPr lang="en-US" sz="1100" b="1" dirty="0" smtClean="0">
              <a:solidFill>
                <a:schemeClr val="tx1"/>
              </a:solidFill>
              <a:latin typeface="Simplified Arabic" pitchFamily="18" charset="-78"/>
              <a:ea typeface="Tahoma" pitchFamily="34" charset="0"/>
              <a:cs typeface="Simplified Arabic" pitchFamily="18" charset="-78"/>
            </a:endParaRPr>
          </a:p>
          <a:p>
            <a:pPr lvl="0" algn="r" rtl="1" eaLnBrk="0" fontAlgn="base" hangingPunct="0">
              <a:lnSpc>
                <a:spcPct val="150000"/>
              </a:lnSpc>
              <a:spcBef>
                <a:spcPct val="0"/>
              </a:spcBef>
              <a:spcAft>
                <a:spcPct val="0"/>
              </a:spcAft>
              <a:buFontTx/>
              <a:buChar char="•"/>
            </a:pPr>
            <a:r>
              <a:rPr lang="ar-SA" b="1" dirty="0" smtClean="0">
                <a:solidFill>
                  <a:schemeClr val="tx1"/>
                </a:solidFill>
                <a:latin typeface="Simplified Arabic" pitchFamily="18" charset="-78"/>
                <a:ea typeface="Tahoma" pitchFamily="34" charset="0"/>
                <a:cs typeface="Simplified Arabic" pitchFamily="18" charset="-78"/>
              </a:rPr>
              <a:t>العواصف </a:t>
            </a:r>
            <a:r>
              <a:rPr lang="ar-SA" b="1" dirty="0" err="1" smtClean="0">
                <a:solidFill>
                  <a:schemeClr val="tx1"/>
                </a:solidFill>
                <a:latin typeface="Simplified Arabic" pitchFamily="18" charset="-78"/>
                <a:ea typeface="Tahoma" pitchFamily="34" charset="0"/>
                <a:cs typeface="Simplified Arabic" pitchFamily="18" charset="-78"/>
              </a:rPr>
              <a:t>والشياطين .</a:t>
            </a:r>
            <a:endParaRPr lang="en-US" sz="1100" b="1" dirty="0" smtClean="0">
              <a:solidFill>
                <a:schemeClr val="tx1"/>
              </a:solidFill>
              <a:latin typeface="Simplified Arabic" pitchFamily="18" charset="-78"/>
              <a:ea typeface="Tahoma" pitchFamily="34" charset="0"/>
              <a:cs typeface="Simplified Arabic" pitchFamily="18" charset="-78"/>
            </a:endParaRPr>
          </a:p>
          <a:p>
            <a:pPr lvl="0" algn="r" rtl="1" eaLnBrk="0" fontAlgn="base" hangingPunct="0">
              <a:lnSpc>
                <a:spcPct val="150000"/>
              </a:lnSpc>
              <a:spcBef>
                <a:spcPct val="0"/>
              </a:spcBef>
              <a:spcAft>
                <a:spcPct val="0"/>
              </a:spcAft>
              <a:buFontTx/>
              <a:buChar char="•"/>
            </a:pPr>
            <a:r>
              <a:rPr lang="ar-SA" b="1" dirty="0" smtClean="0">
                <a:solidFill>
                  <a:schemeClr val="tx1"/>
                </a:solidFill>
                <a:latin typeface="Simplified Arabic" pitchFamily="18" charset="-78"/>
                <a:ea typeface="Tahoma" pitchFamily="34" charset="0"/>
                <a:cs typeface="Simplified Arabic" pitchFamily="18" charset="-78"/>
              </a:rPr>
              <a:t>الاطباء وسيلان الدم من </a:t>
            </a:r>
            <a:r>
              <a:rPr lang="ar-SA" b="1" dirty="0" err="1" smtClean="0">
                <a:solidFill>
                  <a:schemeClr val="tx1"/>
                </a:solidFill>
                <a:latin typeface="Simplified Arabic" pitchFamily="18" charset="-78"/>
                <a:ea typeface="Tahoma" pitchFamily="34" charset="0"/>
                <a:cs typeface="Simplified Arabic" pitchFamily="18" charset="-78"/>
              </a:rPr>
              <a:t>الجروح .</a:t>
            </a:r>
            <a:endParaRPr lang="en-US" sz="1100" b="1" dirty="0" smtClean="0">
              <a:solidFill>
                <a:schemeClr val="tx1"/>
              </a:solidFill>
              <a:latin typeface="Simplified Arabic" pitchFamily="18" charset="-78"/>
              <a:ea typeface="Tahoma" pitchFamily="34" charset="0"/>
              <a:cs typeface="Simplified Arabic" pitchFamily="18" charset="-78"/>
            </a:endParaRPr>
          </a:p>
          <a:p>
            <a:pPr lvl="0" algn="r" rtl="1" eaLnBrk="0" fontAlgn="base" hangingPunct="0">
              <a:lnSpc>
                <a:spcPct val="150000"/>
              </a:lnSpc>
              <a:spcBef>
                <a:spcPct val="0"/>
              </a:spcBef>
              <a:spcAft>
                <a:spcPct val="0"/>
              </a:spcAft>
            </a:pPr>
            <a:r>
              <a:rPr lang="ar-SA" b="1" u="sng" dirty="0" smtClean="0">
                <a:solidFill>
                  <a:schemeClr val="tx1"/>
                </a:solidFill>
                <a:latin typeface="Simplified Arabic" pitchFamily="18" charset="-78"/>
                <a:ea typeface="Tahoma" pitchFamily="34" charset="0"/>
                <a:cs typeface="Simplified Arabic" pitchFamily="18" charset="-78"/>
              </a:rPr>
              <a:t>وهو بهذا يقلد الأم </a:t>
            </a:r>
            <a:r>
              <a:rPr lang="ar-SA" b="1" u="sng" dirty="0" err="1" smtClean="0">
                <a:solidFill>
                  <a:schemeClr val="tx1"/>
                </a:solidFill>
                <a:latin typeface="Simplified Arabic" pitchFamily="18" charset="-78"/>
                <a:ea typeface="Tahoma" pitchFamily="34" charset="0"/>
                <a:cs typeface="Simplified Arabic" pitchFamily="18" charset="-78"/>
              </a:rPr>
              <a:t>وافراد</a:t>
            </a:r>
            <a:r>
              <a:rPr lang="ar-SA" b="1" u="sng" dirty="0" smtClean="0">
                <a:solidFill>
                  <a:schemeClr val="tx1"/>
                </a:solidFill>
                <a:latin typeface="Simplified Arabic" pitchFamily="18" charset="-78"/>
                <a:ea typeface="Tahoma" pitchFamily="34" charset="0"/>
                <a:cs typeface="Simplified Arabic" pitchFamily="18" charset="-78"/>
              </a:rPr>
              <a:t> الأسرة في التعبير عن </a:t>
            </a:r>
            <a:r>
              <a:rPr lang="ar-SA" b="1" u="sng" dirty="0" err="1" smtClean="0">
                <a:solidFill>
                  <a:schemeClr val="tx1"/>
                </a:solidFill>
                <a:latin typeface="Simplified Arabic" pitchFamily="18" charset="-78"/>
                <a:ea typeface="Tahoma" pitchFamily="34" charset="0"/>
                <a:cs typeface="Simplified Arabic" pitchFamily="18" charset="-78"/>
              </a:rPr>
              <a:t>مخاوفه .</a:t>
            </a:r>
            <a:endParaRPr lang="en-US" sz="1200" b="1" u="sng" dirty="0" smtClean="0">
              <a:solidFill>
                <a:schemeClr val="tx1"/>
              </a:solidFill>
              <a:latin typeface="Simplified Arabic" pitchFamily="18" charset="-78"/>
              <a:ea typeface="Tahoma" pitchFamily="34" charset="0"/>
              <a:cs typeface="Simplified Arabic" pitchFamily="18" charset="-78"/>
            </a:endParaRPr>
          </a:p>
          <a:p>
            <a:pPr lvl="0" algn="r" rtl="1" eaLnBrk="0" fontAlgn="base" hangingPunct="0">
              <a:lnSpc>
                <a:spcPct val="150000"/>
              </a:lnSpc>
              <a:spcBef>
                <a:spcPct val="0"/>
              </a:spcBef>
              <a:spcAft>
                <a:spcPct val="0"/>
              </a:spcAft>
            </a:pPr>
            <a:r>
              <a:rPr lang="ar-SA" b="1" dirty="0" smtClean="0">
                <a:solidFill>
                  <a:schemeClr val="tx1"/>
                </a:solidFill>
                <a:latin typeface="Simplified Arabic" pitchFamily="18" charset="-78"/>
                <a:ea typeface="Tahoma" pitchFamily="34" charset="0"/>
                <a:cs typeface="Simplified Arabic" pitchFamily="18" charset="-78"/>
              </a:rPr>
              <a:t>ويتجلى خوفه بصوره:</a:t>
            </a:r>
            <a:endParaRPr lang="en-US" sz="1100" b="1" dirty="0" smtClean="0">
              <a:solidFill>
                <a:schemeClr val="tx1"/>
              </a:solidFill>
              <a:latin typeface="Simplified Arabic" pitchFamily="18" charset="-78"/>
              <a:ea typeface="Tahoma" pitchFamily="34" charset="0"/>
              <a:cs typeface="Simplified Arabic" pitchFamily="18" charset="-78"/>
            </a:endParaRPr>
          </a:p>
          <a:p>
            <a:pPr lvl="0" algn="r" rtl="1" eaLnBrk="0" fontAlgn="base" hangingPunct="0">
              <a:lnSpc>
                <a:spcPct val="150000"/>
              </a:lnSpc>
              <a:spcBef>
                <a:spcPct val="0"/>
              </a:spcBef>
              <a:spcAft>
                <a:spcPct val="0"/>
              </a:spcAft>
              <a:buFontTx/>
              <a:buChar char="•"/>
            </a:pPr>
            <a:r>
              <a:rPr lang="ar-SA" b="1" dirty="0" smtClean="0">
                <a:solidFill>
                  <a:schemeClr val="tx1"/>
                </a:solidFill>
                <a:latin typeface="Simplified Arabic" pitchFamily="18" charset="-78"/>
                <a:ea typeface="Tahoma" pitchFamily="34" charset="0"/>
                <a:cs typeface="Simplified Arabic" pitchFamily="18" charset="-78"/>
              </a:rPr>
              <a:t>هرب واختفاء </a:t>
            </a:r>
            <a:r>
              <a:rPr lang="ar-SA" b="1" dirty="0" err="1" smtClean="0">
                <a:solidFill>
                  <a:schemeClr val="tx1"/>
                </a:solidFill>
                <a:latin typeface="Simplified Arabic" pitchFamily="18" charset="-78"/>
                <a:ea typeface="Tahoma" pitchFamily="34" charset="0"/>
                <a:cs typeface="Simplified Arabic" pitchFamily="18" charset="-78"/>
              </a:rPr>
              <a:t>وصراخ .</a:t>
            </a:r>
            <a:endParaRPr lang="en-US" sz="1100" b="1" dirty="0" smtClean="0">
              <a:solidFill>
                <a:schemeClr val="tx1"/>
              </a:solidFill>
              <a:latin typeface="Simplified Arabic" pitchFamily="18" charset="-78"/>
              <a:ea typeface="Tahoma" pitchFamily="34" charset="0"/>
              <a:cs typeface="Simplified Arabic" pitchFamily="18" charset="-78"/>
            </a:endParaRPr>
          </a:p>
          <a:p>
            <a:pPr lvl="0" algn="r" rtl="1" eaLnBrk="0" fontAlgn="base" hangingPunct="0">
              <a:lnSpc>
                <a:spcPct val="150000"/>
              </a:lnSpc>
              <a:spcBef>
                <a:spcPct val="0"/>
              </a:spcBef>
              <a:spcAft>
                <a:spcPct val="0"/>
              </a:spcAft>
              <a:buFontTx/>
              <a:buChar char="•"/>
            </a:pPr>
            <a:r>
              <a:rPr lang="ar-SA" b="1" dirty="0" smtClean="0">
                <a:solidFill>
                  <a:schemeClr val="tx1"/>
                </a:solidFill>
                <a:latin typeface="Simplified Arabic" pitchFamily="18" charset="-78"/>
                <a:ea typeface="Tahoma" pitchFamily="34" charset="0"/>
                <a:cs typeface="Simplified Arabic" pitchFamily="18" charset="-78"/>
              </a:rPr>
              <a:t>زوغان  البصر وارتجاف </a:t>
            </a:r>
            <a:r>
              <a:rPr lang="ar-SA" b="1" dirty="0" err="1" smtClean="0">
                <a:solidFill>
                  <a:schemeClr val="tx1"/>
                </a:solidFill>
                <a:latin typeface="Simplified Arabic" pitchFamily="18" charset="-78"/>
                <a:ea typeface="Tahoma" pitchFamily="34" charset="0"/>
                <a:cs typeface="Simplified Arabic" pitchFamily="18" charset="-78"/>
              </a:rPr>
              <a:t>الارجل .</a:t>
            </a:r>
            <a:endParaRPr lang="en-US" sz="1100" b="1" dirty="0" smtClean="0">
              <a:solidFill>
                <a:schemeClr val="tx1"/>
              </a:solidFill>
              <a:latin typeface="Simplified Arabic" pitchFamily="18" charset="-78"/>
              <a:ea typeface="Tahoma" pitchFamily="34" charset="0"/>
              <a:cs typeface="Simplified Arabic" pitchFamily="18" charset="-78"/>
            </a:endParaRPr>
          </a:p>
          <a:p>
            <a:pPr lvl="0" algn="r" rtl="1" eaLnBrk="0" fontAlgn="base" hangingPunct="0">
              <a:lnSpc>
                <a:spcPct val="150000"/>
              </a:lnSpc>
              <a:spcBef>
                <a:spcPct val="0"/>
              </a:spcBef>
              <a:spcAft>
                <a:spcPct val="0"/>
              </a:spcAft>
              <a:buFontTx/>
              <a:buChar char="•"/>
            </a:pPr>
            <a:r>
              <a:rPr lang="ar-SA" b="1" dirty="0" smtClean="0">
                <a:solidFill>
                  <a:schemeClr val="tx1"/>
                </a:solidFill>
                <a:latin typeface="Simplified Arabic" pitchFamily="18" charset="-78"/>
                <a:ea typeface="Tahoma" pitchFamily="34" charset="0"/>
                <a:cs typeface="Simplified Arabic" pitchFamily="18" charset="-78"/>
              </a:rPr>
              <a:t>تسارع نبضات القلب وارتفاع ضغط </a:t>
            </a:r>
            <a:r>
              <a:rPr lang="ar-SA" b="1" dirty="0" err="1" smtClean="0">
                <a:solidFill>
                  <a:schemeClr val="tx1"/>
                </a:solidFill>
                <a:latin typeface="Simplified Arabic" pitchFamily="18" charset="-78"/>
                <a:ea typeface="Tahoma" pitchFamily="34" charset="0"/>
                <a:cs typeface="Simplified Arabic" pitchFamily="18" charset="-78"/>
              </a:rPr>
              <a:t>الدم .</a:t>
            </a:r>
            <a:endParaRPr lang="ar-SA" sz="3200" b="1" dirty="0" smtClean="0">
              <a:solidFill>
                <a:schemeClr val="tx1"/>
              </a:solidFill>
              <a:latin typeface="Simplified Arabic" pitchFamily="18" charset="-78"/>
              <a:ea typeface="Tahoma" pitchFamily="34" charset="0"/>
              <a:cs typeface="Simplified Arabic" pitchFamily="18" charset="-78"/>
            </a:endParaRPr>
          </a:p>
          <a:p>
            <a:pPr algn="ctr"/>
            <a:endParaRPr lang="ar-SA" b="1" dirty="0">
              <a:solidFill>
                <a:schemeClr val="tx1"/>
              </a:solidFill>
              <a:latin typeface="Simplified Arabic" pitchFamily="18" charset="-78"/>
              <a:cs typeface="Simplified Arabic" pitchFamily="18" charset="-78"/>
            </a:endParaRPr>
          </a:p>
        </p:txBody>
      </p:sp>
      <p:pic>
        <p:nvPicPr>
          <p:cNvPr id="2052" name="Picture 4" descr="C:\Users\user\Desktop\imagesk.jpeg"/>
          <p:cNvPicPr>
            <a:picLocks noChangeAspect="1" noChangeArrowheads="1"/>
          </p:cNvPicPr>
          <p:nvPr/>
        </p:nvPicPr>
        <p:blipFill>
          <a:blip r:embed="rId3" cstate="print"/>
          <a:srcRect/>
          <a:stretch>
            <a:fillRect/>
          </a:stretch>
        </p:blipFill>
        <p:spPr bwMode="auto">
          <a:xfrm>
            <a:off x="4788024" y="1484784"/>
            <a:ext cx="1512168" cy="2160240"/>
          </a:xfrm>
          <a:prstGeom prst="rect">
            <a:avLst/>
          </a:prstGeom>
          <a:ln>
            <a:noFill/>
          </a:ln>
          <a:effectLst>
            <a:softEdge rad="112500"/>
          </a:effectLst>
        </p:spPr>
      </p:pic>
      <p:sp>
        <p:nvSpPr>
          <p:cNvPr id="11" name="مستطيل ذو زوايا قطرية مستديرة 10"/>
          <p:cNvSpPr/>
          <p:nvPr/>
        </p:nvSpPr>
        <p:spPr>
          <a:xfrm>
            <a:off x="179512" y="1268760"/>
            <a:ext cx="4320480" cy="5328592"/>
          </a:xfrm>
          <a:prstGeom prst="round2DiagRect">
            <a:avLst>
              <a:gd name="adj1" fmla="val 8658"/>
              <a:gd name="adj2" fmla="val 7375"/>
            </a:avLst>
          </a:prstGeom>
          <a:ln/>
        </p:spPr>
        <p:style>
          <a:lnRef idx="0">
            <a:schemeClr val="accent6"/>
          </a:lnRef>
          <a:fillRef idx="3">
            <a:schemeClr val="accent6"/>
          </a:fillRef>
          <a:effectRef idx="3">
            <a:schemeClr val="accent6"/>
          </a:effectRef>
          <a:fontRef idx="minor">
            <a:schemeClr val="lt1"/>
          </a:fontRef>
        </p:style>
        <p:txBody>
          <a:bodyPr rtlCol="1" anchor="ctr"/>
          <a:lstStyle/>
          <a:p>
            <a:pPr algn="r" rtl="1"/>
            <a:r>
              <a:rPr lang="ar-SA" sz="3200" dirty="0" smtClean="0">
                <a:solidFill>
                  <a:schemeClr val="tx1"/>
                </a:solidFill>
                <a:latin typeface="Simplified Arabic" pitchFamily="18" charset="-78"/>
                <a:cs typeface="PT Bold Heading" pitchFamily="2" charset="-78"/>
              </a:rPr>
              <a:t>الغضب</a:t>
            </a:r>
            <a:endParaRPr lang="en-US" sz="3200" dirty="0" smtClean="0">
              <a:solidFill>
                <a:schemeClr val="tx1"/>
              </a:solidFill>
              <a:latin typeface="Simplified Arabic" pitchFamily="18" charset="-78"/>
              <a:cs typeface="PT Bold Heading" pitchFamily="2" charset="-78"/>
            </a:endParaRPr>
          </a:p>
          <a:p>
            <a:pPr algn="r" rtl="1"/>
            <a:endParaRPr lang="ar-SA" b="1" dirty="0" smtClean="0">
              <a:solidFill>
                <a:schemeClr val="tx1"/>
              </a:solidFill>
              <a:latin typeface="Simplified Arabic" pitchFamily="18" charset="-78"/>
              <a:ea typeface="Tahoma" pitchFamily="34" charset="0"/>
              <a:cs typeface="Simplified Arabic" pitchFamily="18" charset="-78"/>
            </a:endParaRPr>
          </a:p>
          <a:p>
            <a:pPr algn="r" rtl="1"/>
            <a:r>
              <a:rPr lang="ar-SA" b="1" dirty="0" smtClean="0">
                <a:solidFill>
                  <a:schemeClr val="tx1"/>
                </a:solidFill>
                <a:latin typeface="Simplified Arabic" pitchFamily="18" charset="-78"/>
                <a:ea typeface="Tahoma" pitchFamily="34" charset="0"/>
                <a:cs typeface="Simplified Arabic" pitchFamily="18" charset="-78"/>
              </a:rPr>
              <a:t>ينبع من وجود عائق يمنعه من</a:t>
            </a:r>
          </a:p>
          <a:p>
            <a:pPr algn="r" rtl="1"/>
            <a:r>
              <a:rPr lang="ar-SA" b="1" dirty="0" smtClean="0">
                <a:solidFill>
                  <a:schemeClr val="tx1"/>
                </a:solidFill>
                <a:latin typeface="Simplified Arabic" pitchFamily="18" charset="-78"/>
                <a:ea typeface="Tahoma" pitchFamily="34" charset="0"/>
                <a:cs typeface="Simplified Arabic" pitchFamily="18" charset="-78"/>
              </a:rPr>
              <a:t> تحقيق </a:t>
            </a:r>
            <a:r>
              <a:rPr lang="ar-SA" b="1" dirty="0" err="1" smtClean="0">
                <a:solidFill>
                  <a:schemeClr val="tx1"/>
                </a:solidFill>
                <a:latin typeface="Simplified Arabic" pitchFamily="18" charset="-78"/>
                <a:ea typeface="Tahoma" pitchFamily="34" charset="0"/>
                <a:cs typeface="Simplified Arabic" pitchFamily="18" charset="-78"/>
              </a:rPr>
              <a:t>رغباته </a:t>
            </a:r>
            <a:r>
              <a:rPr lang="ar-SA" b="1" dirty="0" smtClean="0">
                <a:solidFill>
                  <a:schemeClr val="tx1"/>
                </a:solidFill>
                <a:latin typeface="Simplified Arabic" pitchFamily="18" charset="-78"/>
                <a:ea typeface="Tahoma" pitchFamily="34" charset="0"/>
                <a:cs typeface="Simplified Arabic" pitchFamily="18" charset="-78"/>
              </a:rPr>
              <a:t>,ويرتبط </a:t>
            </a:r>
            <a:r>
              <a:rPr lang="ar-SA" b="1" dirty="0" err="1" smtClean="0">
                <a:solidFill>
                  <a:schemeClr val="tx1"/>
                </a:solidFill>
                <a:latin typeface="Simplified Arabic" pitchFamily="18" charset="-78"/>
                <a:ea typeface="Tahoma" pitchFamily="34" charset="0"/>
                <a:cs typeface="Simplified Arabic" pitchFamily="18" charset="-78"/>
              </a:rPr>
              <a:t>ذلك :</a:t>
            </a:r>
            <a:r>
              <a:rPr lang="ar-SA" b="1" dirty="0" smtClean="0">
                <a:solidFill>
                  <a:schemeClr val="tx1"/>
                </a:solidFill>
                <a:latin typeface="Simplified Arabic" pitchFamily="18" charset="-78"/>
                <a:ea typeface="Tahoma" pitchFamily="34" charset="0"/>
                <a:cs typeface="Simplified Arabic" pitchFamily="18" charset="-78"/>
              </a:rPr>
              <a:t> </a:t>
            </a:r>
          </a:p>
          <a:p>
            <a:pPr algn="r" rtl="1"/>
            <a:endParaRPr lang="ar-SA" b="1" dirty="0" smtClean="0">
              <a:solidFill>
                <a:schemeClr val="tx1"/>
              </a:solidFill>
              <a:latin typeface="Simplified Arabic" pitchFamily="18" charset="-78"/>
              <a:ea typeface="Tahoma" pitchFamily="34" charset="0"/>
              <a:cs typeface="Simplified Arabic" pitchFamily="18" charset="-78"/>
            </a:endParaRPr>
          </a:p>
          <a:p>
            <a:pPr algn="r" rtl="1"/>
            <a:r>
              <a:rPr lang="ar-SA" b="1" dirty="0" smtClean="0">
                <a:solidFill>
                  <a:schemeClr val="tx1"/>
                </a:solidFill>
                <a:latin typeface="Simplified Arabic" pitchFamily="18" charset="-78"/>
                <a:ea typeface="Tahoma" pitchFamily="34" charset="0"/>
                <a:cs typeface="Simplified Arabic" pitchFamily="18" charset="-78"/>
              </a:rPr>
              <a:t>بنوعية البيئة الثقافيه-</a:t>
            </a:r>
            <a:r>
              <a:rPr lang="ar-SA" b="1" dirty="0" err="1" smtClean="0">
                <a:solidFill>
                  <a:schemeClr val="tx1"/>
                </a:solidFill>
                <a:latin typeface="Simplified Arabic" pitchFamily="18" charset="-78"/>
                <a:ea typeface="Tahoma" pitchFamily="34" charset="0"/>
                <a:cs typeface="Simplified Arabic" pitchFamily="18" charset="-78"/>
              </a:rPr>
              <a:t>الاجتماعيه</a:t>
            </a:r>
            <a:endParaRPr lang="ar-SA" b="1" dirty="0" smtClean="0">
              <a:solidFill>
                <a:schemeClr val="tx1"/>
              </a:solidFill>
              <a:latin typeface="Simplified Arabic" pitchFamily="18" charset="-78"/>
              <a:ea typeface="Tahoma" pitchFamily="34" charset="0"/>
              <a:cs typeface="Simplified Arabic" pitchFamily="18" charset="-78"/>
            </a:endParaRPr>
          </a:p>
          <a:p>
            <a:pPr algn="r" rtl="1"/>
            <a:r>
              <a:rPr lang="ar-SA" b="1" dirty="0" smtClean="0">
                <a:solidFill>
                  <a:schemeClr val="tx1"/>
                </a:solidFill>
                <a:latin typeface="Simplified Arabic" pitchFamily="18" charset="-78"/>
                <a:ea typeface="Tahoma" pitchFamily="34" charset="0"/>
                <a:cs typeface="Simplified Arabic" pitchFamily="18" charset="-78"/>
              </a:rPr>
              <a:t>-التربويه التي يعيش الفرد وسطها.</a:t>
            </a:r>
            <a:endParaRPr lang="en-US" b="1" dirty="0" smtClean="0">
              <a:solidFill>
                <a:schemeClr val="tx1"/>
              </a:solidFill>
              <a:latin typeface="Simplified Arabic" pitchFamily="18" charset="-78"/>
              <a:ea typeface="Tahoma" pitchFamily="34" charset="0"/>
              <a:cs typeface="Simplified Arabic" pitchFamily="18" charset="-78"/>
            </a:endParaRPr>
          </a:p>
          <a:p>
            <a:pPr algn="r" rtl="1"/>
            <a:endParaRPr lang="ar-SA" b="1" dirty="0" smtClean="0">
              <a:solidFill>
                <a:schemeClr val="tx1"/>
              </a:solidFill>
              <a:latin typeface="Simplified Arabic" pitchFamily="18" charset="-78"/>
              <a:ea typeface="Tahoma" pitchFamily="34" charset="0"/>
              <a:cs typeface="Simplified Arabic" pitchFamily="18" charset="-78"/>
            </a:endParaRPr>
          </a:p>
          <a:p>
            <a:pPr algn="r" rtl="1"/>
            <a:r>
              <a:rPr lang="ar-SA" b="1" dirty="0" smtClean="0">
                <a:solidFill>
                  <a:schemeClr val="tx1"/>
                </a:solidFill>
                <a:latin typeface="Simplified Arabic" pitchFamily="18" charset="-78"/>
                <a:ea typeface="Tahoma" pitchFamily="34" charset="0"/>
                <a:cs typeface="Simplified Arabic" pitchFamily="18" charset="-78"/>
              </a:rPr>
              <a:t>أعراض الغضب:</a:t>
            </a:r>
            <a:endParaRPr lang="en-US" b="1" dirty="0" smtClean="0">
              <a:solidFill>
                <a:schemeClr val="tx1"/>
              </a:solidFill>
              <a:latin typeface="Simplified Arabic" pitchFamily="18" charset="-78"/>
              <a:ea typeface="Tahoma" pitchFamily="34" charset="0"/>
              <a:cs typeface="Simplified Arabic" pitchFamily="18" charset="-78"/>
            </a:endParaRPr>
          </a:p>
          <a:p>
            <a:pPr algn="r" rtl="1"/>
            <a:r>
              <a:rPr lang="ar-SA" b="1" dirty="0" smtClean="0">
                <a:solidFill>
                  <a:schemeClr val="tx1"/>
                </a:solidFill>
                <a:latin typeface="Simplified Arabic" pitchFamily="18" charset="-78"/>
                <a:ea typeface="Tahoma" pitchFamily="34" charset="0"/>
                <a:cs typeface="Simplified Arabic" pitchFamily="18" charset="-78"/>
              </a:rPr>
              <a:t>تبدو على اسارير وجهه وتظهر على </a:t>
            </a:r>
            <a:r>
              <a:rPr lang="ar-SA" b="1" dirty="0" err="1" smtClean="0">
                <a:solidFill>
                  <a:schemeClr val="tx1"/>
                </a:solidFill>
                <a:latin typeface="Simplified Arabic" pitchFamily="18" charset="-78"/>
                <a:ea typeface="Tahoma" pitchFamily="34" charset="0"/>
                <a:cs typeface="Simplified Arabic" pitchFamily="18" charset="-78"/>
              </a:rPr>
              <a:t>شكل :</a:t>
            </a:r>
            <a:endParaRPr lang="ar-SA" b="1" dirty="0" smtClean="0">
              <a:solidFill>
                <a:schemeClr val="tx1"/>
              </a:solidFill>
              <a:latin typeface="Simplified Arabic" pitchFamily="18" charset="-78"/>
              <a:ea typeface="Tahoma" pitchFamily="34" charset="0"/>
              <a:cs typeface="Simplified Arabic" pitchFamily="18" charset="-78"/>
            </a:endParaRPr>
          </a:p>
          <a:p>
            <a:pPr algn="r" rtl="1"/>
            <a:r>
              <a:rPr lang="ar-SA" b="1" dirty="0" smtClean="0">
                <a:solidFill>
                  <a:schemeClr val="tx1"/>
                </a:solidFill>
                <a:latin typeface="Simplified Arabic" pitchFamily="18" charset="-78"/>
                <a:ea typeface="Tahoma" pitchFamily="34" charset="0"/>
                <a:cs typeface="Simplified Arabic" pitchFamily="18" charset="-78"/>
              </a:rPr>
              <a:t>صراخ- </a:t>
            </a:r>
            <a:r>
              <a:rPr lang="ar-SA" b="1" dirty="0" err="1" smtClean="0">
                <a:solidFill>
                  <a:schemeClr val="tx1"/>
                </a:solidFill>
                <a:latin typeface="Simplified Arabic" pitchFamily="18" charset="-78"/>
                <a:ea typeface="Tahoma" pitchFamily="34" charset="0"/>
                <a:cs typeface="Simplified Arabic" pitchFamily="18" charset="-78"/>
              </a:rPr>
              <a:t>بكاء </a:t>
            </a:r>
            <a:r>
              <a:rPr lang="ar-SA" b="1" dirty="0" smtClean="0">
                <a:solidFill>
                  <a:schemeClr val="tx1"/>
                </a:solidFill>
                <a:latin typeface="Simplified Arabic" pitchFamily="18" charset="-78"/>
                <a:ea typeface="Tahoma" pitchFamily="34" charset="0"/>
                <a:cs typeface="Simplified Arabic" pitchFamily="18" charset="-78"/>
              </a:rPr>
              <a:t>–عدوان.</a:t>
            </a:r>
            <a:endParaRPr lang="en-US" b="1" dirty="0" smtClean="0">
              <a:solidFill>
                <a:schemeClr val="tx1"/>
              </a:solidFill>
              <a:latin typeface="Simplified Arabic" pitchFamily="18" charset="-78"/>
              <a:ea typeface="Tahoma" pitchFamily="34" charset="0"/>
              <a:cs typeface="Simplified Arabic" pitchFamily="18" charset="-78"/>
            </a:endParaRPr>
          </a:p>
          <a:p>
            <a:pPr algn="r" rtl="1"/>
            <a:endParaRPr lang="ar-SA" b="1" dirty="0" smtClean="0">
              <a:solidFill>
                <a:schemeClr val="tx1"/>
              </a:solidFill>
              <a:latin typeface="Simplified Arabic" pitchFamily="18" charset="-78"/>
              <a:ea typeface="Tahoma" pitchFamily="34" charset="0"/>
              <a:cs typeface="Simplified Arabic" pitchFamily="18" charset="-78"/>
            </a:endParaRPr>
          </a:p>
          <a:p>
            <a:pPr algn="r" rtl="1"/>
            <a:endParaRPr lang="ar-SA" b="1" dirty="0" smtClean="0">
              <a:solidFill>
                <a:schemeClr val="tx1"/>
              </a:solidFill>
              <a:latin typeface="Simplified Arabic" pitchFamily="18" charset="-78"/>
              <a:ea typeface="Tahoma" pitchFamily="34" charset="0"/>
              <a:cs typeface="Simplified Arabic" pitchFamily="18" charset="-78"/>
            </a:endParaRPr>
          </a:p>
          <a:p>
            <a:pPr algn="r" rtl="1"/>
            <a:r>
              <a:rPr lang="ar-SA" b="1" dirty="0" err="1" smtClean="0">
                <a:solidFill>
                  <a:schemeClr val="tx1"/>
                </a:solidFill>
                <a:latin typeface="Simplified Arabic" pitchFamily="18" charset="-78"/>
                <a:ea typeface="Tahoma" pitchFamily="34" charset="0"/>
                <a:cs typeface="Simplified Arabic" pitchFamily="18" charset="-78"/>
              </a:rPr>
              <a:t>مثال :</a:t>
            </a:r>
            <a:endParaRPr lang="en-US" b="1" dirty="0" smtClean="0">
              <a:solidFill>
                <a:schemeClr val="tx1"/>
              </a:solidFill>
              <a:latin typeface="Simplified Arabic" pitchFamily="18" charset="-78"/>
              <a:ea typeface="Tahoma" pitchFamily="34" charset="0"/>
              <a:cs typeface="Simplified Arabic" pitchFamily="18" charset="-78"/>
            </a:endParaRPr>
          </a:p>
          <a:p>
            <a:pPr algn="r" rtl="1"/>
            <a:r>
              <a:rPr lang="ar-SA" b="1" dirty="0" smtClean="0">
                <a:solidFill>
                  <a:schemeClr val="tx1"/>
                </a:solidFill>
                <a:latin typeface="Simplified Arabic" pitchFamily="18" charset="-78"/>
                <a:ea typeface="Tahoma" pitchFamily="34" charset="0"/>
                <a:cs typeface="Simplified Arabic" pitchFamily="18" charset="-78"/>
              </a:rPr>
              <a:t>يرمي </a:t>
            </a:r>
            <a:r>
              <a:rPr lang="ar-SA" b="1" dirty="0" err="1" smtClean="0">
                <a:solidFill>
                  <a:schemeClr val="tx1"/>
                </a:solidFill>
                <a:latin typeface="Simplified Arabic" pitchFamily="18" charset="-78"/>
                <a:ea typeface="Tahoma" pitchFamily="34" charset="0"/>
                <a:cs typeface="Simplified Arabic" pitchFamily="18" charset="-78"/>
              </a:rPr>
              <a:t>مابيده</a:t>
            </a:r>
            <a:r>
              <a:rPr lang="ar-SA" b="1" dirty="0" smtClean="0">
                <a:solidFill>
                  <a:schemeClr val="tx1"/>
                </a:solidFill>
                <a:latin typeface="Simplified Arabic" pitchFamily="18" charset="-78"/>
                <a:ea typeface="Tahoma" pitchFamily="34" charset="0"/>
                <a:cs typeface="Simplified Arabic" pitchFamily="18" charset="-78"/>
              </a:rPr>
              <a:t> ويضرب غيره ويرمي جسمه على الأرض ويرفس ويعض ويركل.</a:t>
            </a:r>
            <a:endParaRPr lang="en-US" b="1" dirty="0" smtClean="0">
              <a:solidFill>
                <a:schemeClr val="tx1"/>
              </a:solidFill>
              <a:latin typeface="Simplified Arabic" pitchFamily="18" charset="-78"/>
              <a:ea typeface="Tahoma" pitchFamily="34" charset="0"/>
              <a:cs typeface="Simplified Arabic" pitchFamily="18" charset="-78"/>
            </a:endParaRPr>
          </a:p>
          <a:p>
            <a:pPr algn="r"/>
            <a:endParaRPr lang="ar-SA" b="1" dirty="0">
              <a:solidFill>
                <a:schemeClr val="tx1"/>
              </a:solidFill>
              <a:latin typeface="Simplified Arabic" pitchFamily="18" charset="-78"/>
              <a:ea typeface="Tahoma" pitchFamily="34" charset="0"/>
              <a:cs typeface="Simplified Arabic" pitchFamily="18" charset="-78"/>
            </a:endParaRPr>
          </a:p>
        </p:txBody>
      </p:sp>
      <p:pic>
        <p:nvPicPr>
          <p:cNvPr id="2053" name="Picture 5" descr="C:\Users\user\Desktop\annoyed2.jpeg"/>
          <p:cNvPicPr>
            <a:picLocks noChangeAspect="1" noChangeArrowheads="1"/>
          </p:cNvPicPr>
          <p:nvPr/>
        </p:nvPicPr>
        <p:blipFill>
          <a:blip r:embed="rId4" cstate="print"/>
          <a:srcRect/>
          <a:stretch>
            <a:fillRect/>
          </a:stretch>
        </p:blipFill>
        <p:spPr bwMode="auto">
          <a:xfrm>
            <a:off x="323528" y="1556792"/>
            <a:ext cx="1440160" cy="1836204"/>
          </a:xfrm>
          <a:prstGeom prst="rect">
            <a:avLst/>
          </a:prstGeom>
          <a:ln>
            <a:noFill/>
          </a:ln>
          <a:effectLst>
            <a:softEdge rad="112500"/>
          </a:effectLst>
        </p:spPr>
      </p:pic>
      <p:sp>
        <p:nvSpPr>
          <p:cNvPr id="7" name="عنصر نائب لرقم الشريحة 6"/>
          <p:cNvSpPr>
            <a:spLocks noGrp="1"/>
          </p:cNvSpPr>
          <p:nvPr>
            <p:ph type="sldNum" sz="quarter" idx="12"/>
          </p:nvPr>
        </p:nvSpPr>
        <p:spPr/>
        <p:txBody>
          <a:bodyPr/>
          <a:lstStyle/>
          <a:p>
            <a:fld id="{240D5ECE-8B49-45CD-BE81-EF81920D1969}" type="slidenum">
              <a:rPr lang="en-US" smtClean="0"/>
              <a:pPr/>
              <a:t>9</a:t>
            </a:fld>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2000"/>
                                        <p:tgtEl>
                                          <p:spTgt spid="205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2053"/>
                                        </p:tgtEl>
                                        <p:attrNameLst>
                                          <p:attrName>style.visibility</p:attrName>
                                        </p:attrNameLst>
                                      </p:cBhvr>
                                      <p:to>
                                        <p:strVal val="visible"/>
                                      </p:to>
                                    </p:set>
                                    <p:animEffect transition="in" filter="fade">
                                      <p:cBhvr>
                                        <p:cTn id="23"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Lst>
  </p:timing>
</p:sld>
</file>

<file path=ppt/theme/theme1.xml><?xml version="1.0" encoding="utf-8"?>
<a:theme xmlns:a="http://schemas.openxmlformats.org/drawingml/2006/main" name="TS101674551">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8AD14C5-6E05-4732-8930-CBD406590B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TS101674551</Template>
  <TotalTime>0</TotalTime>
  <Words>2472</Words>
  <Application>Microsoft Office PowerPoint</Application>
  <PresentationFormat>عرض على الشاشة (3:4)‏</PresentationFormat>
  <Paragraphs>274</Paragraphs>
  <Slides>22</Slides>
  <Notes>20</Notes>
  <HiddenSlides>0</HiddenSlides>
  <MMClips>0</MMClips>
  <ScaleCrop>false</ScaleCrop>
  <HeadingPairs>
    <vt:vector size="4" baseType="variant">
      <vt:variant>
        <vt:lpstr>سمة</vt:lpstr>
      </vt:variant>
      <vt:variant>
        <vt:i4>1</vt:i4>
      </vt:variant>
      <vt:variant>
        <vt:lpstr>عناوين الشرائح</vt:lpstr>
      </vt:variant>
      <vt:variant>
        <vt:i4>22</vt:i4>
      </vt:variant>
    </vt:vector>
  </HeadingPairs>
  <TitlesOfParts>
    <vt:vector size="23" baseType="lpstr">
      <vt:lpstr>TS101674551</vt:lpstr>
      <vt:lpstr>الانفعالات والعواطف  Emotions </vt:lpstr>
      <vt:lpstr>مقدمة</vt:lpstr>
      <vt:lpstr>تعريف الانفعال  </vt:lpstr>
      <vt:lpstr>طبيعة الانفعال : </vt:lpstr>
      <vt:lpstr>التغيرات الفيزيولوجية و السلوكية في الانفعالات: </vt:lpstr>
      <vt:lpstr>الشريحة 6</vt:lpstr>
      <vt:lpstr>رابعاً: الجانب الجسمي الخارجي: </vt:lpstr>
      <vt:lpstr>الشريحة 8</vt:lpstr>
      <vt:lpstr>في مرحلة الطفولة المبكرة:</vt:lpstr>
      <vt:lpstr>في مرحلة الطفولة المبكرة:</vt:lpstr>
      <vt:lpstr>أطفال السادسه والسابعة والثامنة:</vt:lpstr>
      <vt:lpstr>أطفال السادسه والسابعة والثامنة:</vt:lpstr>
      <vt:lpstr>الأطفال الذين تتراوح أعمارهم بين 9-11عاما: </vt:lpstr>
      <vt:lpstr> المراهقين : </vt:lpstr>
      <vt:lpstr>العوامل المؤثرة في النمو الانفعالي:  </vt:lpstr>
      <vt:lpstr>الشريحة 16</vt:lpstr>
      <vt:lpstr>الشريحة 17</vt:lpstr>
      <vt:lpstr>الشريحة 18</vt:lpstr>
      <vt:lpstr>الشريحة 19</vt:lpstr>
      <vt:lpstr>الشريحة 20</vt:lpstr>
      <vt:lpstr>النضج الانفعالي : 1- الاستقلالية  2- الواقعية  3- التعاطف  4- الوعي بالذات  5- التكامل </vt:lpstr>
      <vt:lpstr>شكرا لحسن استماعكم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2012-10-09T13:42:36Z</dcterms:created>
  <dcterms:modified xsi:type="dcterms:W3CDTF">2014-04-20T19:40:17Z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TC016745519991</vt:lpwstr>
  </property>
</Properties>
</file>