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D5D7EC6-6E46-409E-971D-4B59785A3D1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D5D7EC6-6E46-409E-971D-4B59785A3D1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D5D7EC6-6E46-409E-971D-4B59785A3D1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D5D7EC6-6E46-409E-971D-4B59785A3D1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8791A88-A9C9-4B06-8145-3ECAA3982881}" type="datetimeFigureOut">
              <a:rPr lang="ar-SA" smtClean="0"/>
              <a:t>18/12/1435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D5D7EC6-6E46-409E-971D-4B59785A3D1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791A88-A9C9-4B06-8145-3ECAA3982881}" type="datetimeFigureOut">
              <a:rPr lang="ar-SA" smtClean="0"/>
              <a:t>18/12/1435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5D7EC6-6E46-409E-971D-4B59785A3D1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4" y="332657"/>
            <a:ext cx="6908304" cy="1152128"/>
          </a:xfrm>
        </p:spPr>
        <p:txBody>
          <a:bodyPr/>
          <a:lstStyle/>
          <a:p>
            <a:pPr algn="ctr"/>
            <a:r>
              <a:rPr lang="ar-SA" dirty="0" smtClean="0"/>
              <a:t>جمع البيانات وترميزها</a:t>
            </a:r>
            <a:endParaRPr lang="ar-SA" dirty="0"/>
          </a:p>
        </p:txBody>
      </p:sp>
      <p:sp>
        <p:nvSpPr>
          <p:cNvPr id="3" name="عنوان فرعي 2"/>
          <p:cNvSpPr>
            <a:spLocks noGrp="1"/>
          </p:cNvSpPr>
          <p:nvPr>
            <p:ph type="subTitle" idx="1"/>
          </p:nvPr>
        </p:nvSpPr>
        <p:spPr>
          <a:xfrm>
            <a:off x="1432560" y="1850064"/>
            <a:ext cx="7406640" cy="4459256"/>
          </a:xfrm>
        </p:spPr>
        <p:txBody>
          <a:bodyPr/>
          <a:lstStyle/>
          <a:p>
            <a:pPr algn="r"/>
            <a:r>
              <a:rPr lang="ar-SA" b="1" u="sng" dirty="0" smtClean="0"/>
              <a:t>أولاً: بعض المصطلحات الإحصائية:</a:t>
            </a:r>
          </a:p>
          <a:p>
            <a:pPr algn="just"/>
            <a:r>
              <a:rPr lang="ar-SA" b="1" u="sng" dirty="0" smtClean="0"/>
              <a:t>البيانات</a:t>
            </a:r>
            <a:r>
              <a:rPr lang="ar-SA" b="1" dirty="0" smtClean="0"/>
              <a:t> </a:t>
            </a:r>
            <a:r>
              <a:rPr lang="ar-SA" dirty="0" smtClean="0"/>
              <a:t>هي القيمة الوصفية أو الرقمية التي نحتاج إليها لجعل القرارات التي نتخذها أكثر معلوماتية في موقف محدد.</a:t>
            </a:r>
          </a:p>
          <a:p>
            <a:pPr algn="just"/>
            <a:r>
              <a:rPr lang="ar-SA" b="1" u="sng" dirty="0" smtClean="0"/>
              <a:t>مجتمع الدراسة </a:t>
            </a:r>
            <a:r>
              <a:rPr lang="ar-SA" dirty="0" smtClean="0"/>
              <a:t>هو  دراسة جميع المفردات المكونة لمجموعة البيانات محل الدراسة، بهدف الوصول إلى نتائج تستخدم في التطبيق العملي، ويجب تحديد المجتمع الإحصائي محل الدراسة تحديد دقيق ليتسنى معرفة كل المفردات ذات الخصائص المشتركة التي تتعلق بالمشكلة قيد البحث والتحليل</a:t>
            </a:r>
            <a:r>
              <a:rPr lang="ar-SA" dirty="0" smtClean="0"/>
              <a:t>.</a:t>
            </a:r>
            <a:endParaRPr lang="ar-SA" dirty="0" smtClean="0"/>
          </a:p>
        </p:txBody>
      </p:sp>
    </p:spTree>
    <p:extLst>
      <p:ext uri="{BB962C8B-B14F-4D97-AF65-F5344CB8AC3E}">
        <p14:creationId xmlns:p14="http://schemas.microsoft.com/office/powerpoint/2010/main" val="128866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4F271C">
                    <a:satMod val="130000"/>
                  </a:srgbClr>
                </a:solidFill>
              </a:rPr>
              <a:t>جمع البيانات وترميزها</a:t>
            </a:r>
            <a:endParaRPr lang="ar-SA" dirty="0"/>
          </a:p>
        </p:txBody>
      </p:sp>
      <p:sp>
        <p:nvSpPr>
          <p:cNvPr id="3" name="عنصر نائب للمحتوى 2"/>
          <p:cNvSpPr>
            <a:spLocks noGrp="1"/>
          </p:cNvSpPr>
          <p:nvPr>
            <p:ph idx="1"/>
          </p:nvPr>
        </p:nvSpPr>
        <p:spPr/>
        <p:txBody>
          <a:bodyPr>
            <a:normAutofit/>
          </a:bodyPr>
          <a:lstStyle/>
          <a:p>
            <a:pPr marL="27432" lvl="0" indent="0" algn="just">
              <a:buClr>
                <a:srgbClr val="3891A7"/>
              </a:buClr>
              <a:buNone/>
            </a:pPr>
            <a:r>
              <a:rPr lang="ar-SA" sz="2600" b="1" u="sng" dirty="0">
                <a:solidFill>
                  <a:srgbClr val="4F271C">
                    <a:shade val="30000"/>
                    <a:satMod val="150000"/>
                  </a:srgbClr>
                </a:solidFill>
              </a:rPr>
              <a:t>المفردة</a:t>
            </a:r>
            <a:r>
              <a:rPr lang="ar-SA" sz="2600" dirty="0">
                <a:solidFill>
                  <a:srgbClr val="4F271C">
                    <a:shade val="30000"/>
                    <a:satMod val="150000"/>
                  </a:srgbClr>
                </a:solidFill>
              </a:rPr>
              <a:t> هي الوحدة أو العنصر الأساسي محل الاهتمام والدراسة</a:t>
            </a:r>
            <a:r>
              <a:rPr lang="ar-SA" sz="2600" dirty="0" smtClean="0">
                <a:solidFill>
                  <a:srgbClr val="4F271C">
                    <a:shade val="30000"/>
                    <a:satMod val="150000"/>
                  </a:srgbClr>
                </a:solidFill>
              </a:rPr>
              <a:t>.</a:t>
            </a:r>
            <a:endParaRPr lang="ar-SA" sz="2800" b="1" u="sng" dirty="0" smtClean="0"/>
          </a:p>
          <a:p>
            <a:pPr marL="82296" indent="0" algn="just">
              <a:buNone/>
            </a:pPr>
            <a:r>
              <a:rPr lang="ar-SA" sz="2800" b="1" u="sng" dirty="0" smtClean="0"/>
              <a:t>العينة </a:t>
            </a:r>
            <a:r>
              <a:rPr lang="ar-SA" sz="2800" dirty="0" smtClean="0"/>
              <a:t>هي مجموع المفردات التي طبقت عليها الدراسة، وذلك لصعوبة تطبيق الدراسة على مجتمع الدراسة بأكمله مما يساعد على توفير الوقت والجهد والمال.</a:t>
            </a:r>
          </a:p>
          <a:p>
            <a:pPr marL="82296" indent="0" algn="just">
              <a:buNone/>
            </a:pPr>
            <a:r>
              <a:rPr lang="ar-SA" sz="2800" b="1" u="sng" dirty="0" smtClean="0"/>
              <a:t>ثانياً: أنواع البيانات الإحصائية:</a:t>
            </a:r>
          </a:p>
          <a:p>
            <a:pPr marL="274320" lvl="0" indent="-274320">
              <a:spcBef>
                <a:spcPct val="20000"/>
              </a:spcBef>
              <a:buClr>
                <a:srgbClr val="0BD0D9"/>
              </a:buClr>
              <a:buSzPct val="95000"/>
            </a:pPr>
            <a:r>
              <a:rPr lang="ar-SA" sz="2600" dirty="0">
                <a:solidFill>
                  <a:prstClr val="black"/>
                </a:solidFill>
                <a:latin typeface="Constantia"/>
              </a:rPr>
              <a:t>يوجد نوعين من البيانات هما:</a:t>
            </a:r>
          </a:p>
          <a:p>
            <a:pPr marL="274320" lvl="0" indent="-274320">
              <a:spcBef>
                <a:spcPct val="20000"/>
              </a:spcBef>
              <a:buClr>
                <a:srgbClr val="0BD0D9"/>
              </a:buClr>
              <a:buSzPct val="95000"/>
            </a:pPr>
            <a:r>
              <a:rPr lang="ar-SA" sz="2600" dirty="0">
                <a:solidFill>
                  <a:prstClr val="black"/>
                </a:solidFill>
                <a:latin typeface="Constantia"/>
              </a:rPr>
              <a:t>1- البيانات </a:t>
            </a:r>
            <a:r>
              <a:rPr lang="ar-SA" sz="2600" u="sng" dirty="0">
                <a:solidFill>
                  <a:srgbClr val="FF0000"/>
                </a:solidFill>
                <a:latin typeface="Constantia"/>
              </a:rPr>
              <a:t>الوصفية</a:t>
            </a:r>
            <a:r>
              <a:rPr lang="ar-SA" sz="2600" dirty="0">
                <a:solidFill>
                  <a:prstClr val="black"/>
                </a:solidFill>
                <a:latin typeface="Constantia"/>
              </a:rPr>
              <a:t>.   وتنقسم أيضا إلى: (</a:t>
            </a:r>
            <a:r>
              <a:rPr lang="ar-SA" sz="2600" u="sng" dirty="0">
                <a:solidFill>
                  <a:srgbClr val="FF0000"/>
                </a:solidFill>
                <a:latin typeface="Constantia"/>
              </a:rPr>
              <a:t>ترتيبية/إسمية</a:t>
            </a:r>
            <a:r>
              <a:rPr lang="ar-SA" sz="2600" dirty="0">
                <a:solidFill>
                  <a:prstClr val="black"/>
                </a:solidFill>
                <a:latin typeface="Constantia"/>
              </a:rPr>
              <a:t>)</a:t>
            </a:r>
          </a:p>
          <a:p>
            <a:pPr marL="274320" lvl="0" indent="-274320">
              <a:spcBef>
                <a:spcPct val="20000"/>
              </a:spcBef>
              <a:buClr>
                <a:srgbClr val="0BD0D9"/>
              </a:buClr>
              <a:buSzPct val="95000"/>
            </a:pPr>
            <a:r>
              <a:rPr lang="ar-SA" sz="2600" dirty="0">
                <a:solidFill>
                  <a:prstClr val="black"/>
                </a:solidFill>
                <a:latin typeface="Constantia"/>
              </a:rPr>
              <a:t>2- البيانات </a:t>
            </a:r>
            <a:r>
              <a:rPr lang="ar-SA" sz="2600" u="sng" dirty="0">
                <a:solidFill>
                  <a:srgbClr val="FF0000"/>
                </a:solidFill>
                <a:latin typeface="Constantia"/>
              </a:rPr>
              <a:t>الكمية</a:t>
            </a:r>
            <a:r>
              <a:rPr lang="ar-SA" sz="2600" dirty="0">
                <a:solidFill>
                  <a:prstClr val="black"/>
                </a:solidFill>
                <a:latin typeface="Constantia"/>
              </a:rPr>
              <a:t>.    وتنقسم أيضا إلى: (</a:t>
            </a:r>
            <a:r>
              <a:rPr lang="ar-SA" sz="2600" u="sng" dirty="0">
                <a:solidFill>
                  <a:srgbClr val="FF0000"/>
                </a:solidFill>
                <a:latin typeface="Constantia"/>
              </a:rPr>
              <a:t>متقطعة/ متصلة</a:t>
            </a:r>
            <a:r>
              <a:rPr lang="ar-SA" sz="2600" dirty="0">
                <a:solidFill>
                  <a:prstClr val="black"/>
                </a:solidFill>
                <a:latin typeface="Constantia"/>
              </a:rPr>
              <a:t>)</a:t>
            </a:r>
          </a:p>
          <a:p>
            <a:pPr marL="82296" indent="0" algn="just">
              <a:buNone/>
            </a:pPr>
            <a:endParaRPr lang="ar-SA" sz="2800" b="1" u="sng" dirty="0"/>
          </a:p>
        </p:txBody>
      </p:sp>
    </p:spTree>
    <p:extLst>
      <p:ext uri="{BB962C8B-B14F-4D97-AF65-F5344CB8AC3E}">
        <p14:creationId xmlns:p14="http://schemas.microsoft.com/office/powerpoint/2010/main" val="407027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4F271C">
                    <a:satMod val="130000"/>
                  </a:srgbClr>
                </a:solidFill>
              </a:rPr>
              <a:t>جمع البيانات وترميزها</a:t>
            </a:r>
            <a:endParaRPr lang="ar-SA" dirty="0"/>
          </a:p>
        </p:txBody>
      </p:sp>
      <p:sp>
        <p:nvSpPr>
          <p:cNvPr id="3" name="عنصر نائب للمحتوى 2"/>
          <p:cNvSpPr>
            <a:spLocks noGrp="1"/>
          </p:cNvSpPr>
          <p:nvPr>
            <p:ph idx="1"/>
          </p:nvPr>
        </p:nvSpPr>
        <p:spPr/>
        <p:txBody>
          <a:bodyPr>
            <a:normAutofit/>
          </a:bodyPr>
          <a:lstStyle/>
          <a:p>
            <a:pPr marL="82296" indent="0" algn="just">
              <a:buNone/>
            </a:pPr>
            <a:r>
              <a:rPr lang="ar-SA" sz="2800" b="1" u="sng" dirty="0" smtClean="0"/>
              <a:t>البيانات الوصفية: </a:t>
            </a:r>
          </a:p>
          <a:p>
            <a:pPr marL="82296" indent="0" algn="just">
              <a:buNone/>
            </a:pPr>
            <a:r>
              <a:rPr lang="ar-SA" sz="2800" dirty="0" smtClean="0"/>
              <a:t>هي ذلك النوع من البيانات التي لا يمكن قياسها رقمياً، وإنما يتم تصنيف المتغيرات فيها إلى مستويات، لكل مستوى منها خصائصه المشتركة ويمكن وضع رمز لكل مستوى على حده لتمييزه عن باقي المستويات، ولا يستخدم الرقم كقيمة رقمية في العمليات الحسابية.</a:t>
            </a:r>
          </a:p>
          <a:p>
            <a:pPr marL="0" lvl="0" indent="0">
              <a:spcBef>
                <a:spcPct val="20000"/>
              </a:spcBef>
              <a:buClr>
                <a:srgbClr val="0BD0D9"/>
              </a:buClr>
              <a:buSzPct val="95000"/>
              <a:buNone/>
            </a:pPr>
            <a:r>
              <a:rPr lang="ar-SA" sz="2800" b="1" u="sng" dirty="0" smtClean="0"/>
              <a:t>البيانات الوصفية الترتيبية: </a:t>
            </a:r>
            <a:r>
              <a:rPr lang="ar-SA" sz="2800" dirty="0" smtClean="0"/>
              <a:t>هي البيانات الوصفية التي يمكن ترتيبها تصاعدياً أو تنازلياً.</a:t>
            </a:r>
            <a:r>
              <a:rPr lang="ar-SA" sz="2600" dirty="0">
                <a:solidFill>
                  <a:prstClr val="black"/>
                </a:solidFill>
                <a:latin typeface="Constantia"/>
              </a:rPr>
              <a:t> </a:t>
            </a:r>
            <a:r>
              <a:rPr lang="ar-SA" sz="2600" dirty="0" smtClean="0">
                <a:solidFill>
                  <a:prstClr val="black"/>
                </a:solidFill>
                <a:latin typeface="Constantia"/>
              </a:rPr>
              <a:t>مثل ما </a:t>
            </a:r>
            <a:r>
              <a:rPr lang="ar-SA" sz="2600" dirty="0">
                <a:solidFill>
                  <a:prstClr val="black"/>
                </a:solidFill>
                <a:latin typeface="Constantia"/>
              </a:rPr>
              <a:t>أهمية استخدام الانترنت في البحث </a:t>
            </a:r>
            <a:r>
              <a:rPr lang="ar-SA" sz="2600" dirty="0" smtClean="0">
                <a:solidFill>
                  <a:prstClr val="black"/>
                </a:solidFill>
                <a:latin typeface="Constantia"/>
              </a:rPr>
              <a:t>العلمي(مهمة </a:t>
            </a:r>
            <a:r>
              <a:rPr lang="ar-SA" sz="2600" dirty="0">
                <a:solidFill>
                  <a:prstClr val="black"/>
                </a:solidFill>
                <a:latin typeface="Constantia"/>
              </a:rPr>
              <a:t>جدا / مهمة / محدودة الأهمية / غير مهمة)</a:t>
            </a:r>
          </a:p>
          <a:p>
            <a:pPr marL="82296" indent="0" algn="just">
              <a:buNone/>
            </a:pPr>
            <a:endParaRPr lang="ar-SA" sz="2800" dirty="0" smtClean="0"/>
          </a:p>
        </p:txBody>
      </p:sp>
    </p:spTree>
    <p:extLst>
      <p:ext uri="{BB962C8B-B14F-4D97-AF65-F5344CB8AC3E}">
        <p14:creationId xmlns:p14="http://schemas.microsoft.com/office/powerpoint/2010/main" val="166761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4F271C">
                    <a:satMod val="130000"/>
                  </a:srgbClr>
                </a:solidFill>
              </a:rPr>
              <a:t>جمع البيانات وترميزها</a:t>
            </a:r>
            <a:endParaRPr lang="ar-SA" dirty="0"/>
          </a:p>
        </p:txBody>
      </p:sp>
      <p:sp>
        <p:nvSpPr>
          <p:cNvPr id="3" name="عنصر نائب للمحتوى 2"/>
          <p:cNvSpPr>
            <a:spLocks noGrp="1"/>
          </p:cNvSpPr>
          <p:nvPr>
            <p:ph idx="1"/>
          </p:nvPr>
        </p:nvSpPr>
        <p:spPr/>
        <p:txBody>
          <a:bodyPr/>
          <a:lstStyle/>
          <a:p>
            <a:pPr marL="82296" lvl="0" indent="0" algn="just">
              <a:buClr>
                <a:srgbClr val="3891A7"/>
              </a:buClr>
              <a:buNone/>
            </a:pPr>
            <a:r>
              <a:rPr lang="ar-SA" sz="2600" b="1" u="sng" dirty="0">
                <a:solidFill>
                  <a:prstClr val="black"/>
                </a:solidFill>
              </a:rPr>
              <a:t>البيانات الوصفية الأسمية: </a:t>
            </a:r>
            <a:r>
              <a:rPr lang="ar-SA" sz="2600" dirty="0">
                <a:solidFill>
                  <a:prstClr val="black"/>
                </a:solidFill>
              </a:rPr>
              <a:t>هي </a:t>
            </a:r>
            <a:r>
              <a:rPr lang="ar-SA" sz="2600" dirty="0" smtClean="0">
                <a:solidFill>
                  <a:prstClr val="black"/>
                </a:solidFill>
              </a:rPr>
              <a:t>البيانات </a:t>
            </a:r>
            <a:r>
              <a:rPr lang="ar-SA" sz="2600" dirty="0">
                <a:solidFill>
                  <a:prstClr val="black"/>
                </a:solidFill>
              </a:rPr>
              <a:t>الوصفية غير </a:t>
            </a:r>
            <a:r>
              <a:rPr lang="ar-SA" sz="2600" dirty="0" smtClean="0">
                <a:solidFill>
                  <a:prstClr val="black"/>
                </a:solidFill>
              </a:rPr>
              <a:t>الترتيبية</a:t>
            </a:r>
          </a:p>
          <a:p>
            <a:pPr marL="274320" lvl="0" indent="-274320">
              <a:spcBef>
                <a:spcPct val="20000"/>
              </a:spcBef>
              <a:buClr>
                <a:srgbClr val="0BD0D9"/>
              </a:buClr>
              <a:buSzPct val="95000"/>
            </a:pPr>
            <a:r>
              <a:rPr lang="ar-SA" sz="2600" dirty="0">
                <a:solidFill>
                  <a:prstClr val="black"/>
                </a:solidFill>
                <a:latin typeface="Constantia"/>
              </a:rPr>
              <a:t>(</a:t>
            </a:r>
            <a:r>
              <a:rPr lang="ar-SA" sz="2600" dirty="0" err="1">
                <a:solidFill>
                  <a:prstClr val="black"/>
                </a:solidFill>
                <a:latin typeface="Constantia"/>
              </a:rPr>
              <a:t>بعنى</a:t>
            </a:r>
            <a:r>
              <a:rPr lang="ar-SA" sz="2600" dirty="0">
                <a:solidFill>
                  <a:prstClr val="black"/>
                </a:solidFill>
                <a:latin typeface="Constantia"/>
              </a:rPr>
              <a:t> ليس مهما ترتيبها تصاعديا أو تنازليا) </a:t>
            </a:r>
            <a:r>
              <a:rPr lang="ar-SA" sz="4000" u="sng" dirty="0">
                <a:solidFill>
                  <a:srgbClr val="C00000"/>
                </a:solidFill>
                <a:latin typeface="Constantia"/>
              </a:rPr>
              <a:t>مثل:</a:t>
            </a:r>
          </a:p>
          <a:p>
            <a:pPr marL="274320" lvl="0" indent="-274320">
              <a:spcBef>
                <a:spcPct val="20000"/>
              </a:spcBef>
              <a:buClr>
                <a:srgbClr val="0BD0D9"/>
              </a:buClr>
              <a:buSzPct val="95000"/>
            </a:pPr>
            <a:r>
              <a:rPr lang="ar-SA" sz="2600" dirty="0">
                <a:solidFill>
                  <a:prstClr val="black"/>
                </a:solidFill>
                <a:latin typeface="Constantia"/>
              </a:rPr>
              <a:t>- نوع المولود (ذكر/ أنثى)</a:t>
            </a:r>
          </a:p>
          <a:p>
            <a:pPr marL="274320" lvl="0" indent="-274320">
              <a:spcBef>
                <a:spcPct val="20000"/>
              </a:spcBef>
              <a:buClr>
                <a:srgbClr val="0BD0D9"/>
              </a:buClr>
              <a:buSzPct val="95000"/>
            </a:pPr>
            <a:r>
              <a:rPr lang="ar-SA" sz="2600" dirty="0">
                <a:solidFill>
                  <a:prstClr val="black"/>
                </a:solidFill>
                <a:latin typeface="Constantia"/>
              </a:rPr>
              <a:t>- الحالة الاجتماعية (أعزب/ متزوج/ أرمل..)</a:t>
            </a:r>
          </a:p>
          <a:p>
            <a:pPr marL="274320" lvl="0" indent="-274320">
              <a:spcBef>
                <a:spcPct val="20000"/>
              </a:spcBef>
              <a:buClr>
                <a:srgbClr val="0BD0D9"/>
              </a:buClr>
              <a:buSzPct val="95000"/>
            </a:pPr>
            <a:r>
              <a:rPr lang="ar-SA" sz="2600" u="sng" dirty="0">
                <a:solidFill>
                  <a:srgbClr val="C00000"/>
                </a:solidFill>
                <a:latin typeface="Constantia"/>
              </a:rPr>
              <a:t>الترتيب فيها ليس مهما</a:t>
            </a:r>
            <a:r>
              <a:rPr lang="ar-SA" sz="2600" dirty="0">
                <a:solidFill>
                  <a:prstClr val="black"/>
                </a:solidFill>
                <a:latin typeface="Constantia"/>
              </a:rPr>
              <a:t>.. وعند ادخالها في برنامج </a:t>
            </a:r>
            <a:r>
              <a:rPr lang="en-US" sz="2600" dirty="0" err="1">
                <a:solidFill>
                  <a:prstClr val="black"/>
                </a:solidFill>
                <a:latin typeface="Constantia"/>
              </a:rPr>
              <a:t>spss</a:t>
            </a:r>
            <a:r>
              <a:rPr lang="en-US" sz="2600" dirty="0">
                <a:solidFill>
                  <a:prstClr val="black"/>
                </a:solidFill>
                <a:latin typeface="Constantia"/>
              </a:rPr>
              <a:t> </a:t>
            </a:r>
            <a:r>
              <a:rPr lang="ar-SA" sz="2600" dirty="0">
                <a:solidFill>
                  <a:prstClr val="black"/>
                </a:solidFill>
                <a:latin typeface="Constantia"/>
              </a:rPr>
              <a:t>نعطيها ارقام فقط كرمز والترتيب فيها لا يكون مهما.</a:t>
            </a:r>
          </a:p>
          <a:p>
            <a:pPr marL="82296" lvl="0" indent="0" algn="just">
              <a:buClr>
                <a:srgbClr val="3891A7"/>
              </a:buClr>
              <a:buNone/>
            </a:pPr>
            <a:endParaRPr lang="ar-SA" sz="2600" dirty="0">
              <a:solidFill>
                <a:prstClr val="black"/>
              </a:solidFill>
            </a:endParaRPr>
          </a:p>
          <a:p>
            <a:endParaRPr lang="ar-SA" dirty="0"/>
          </a:p>
        </p:txBody>
      </p:sp>
    </p:spTree>
    <p:extLst>
      <p:ext uri="{BB962C8B-B14F-4D97-AF65-F5344CB8AC3E}">
        <p14:creationId xmlns:p14="http://schemas.microsoft.com/office/powerpoint/2010/main" val="417141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4F271C">
                    <a:satMod val="130000"/>
                  </a:srgbClr>
                </a:solidFill>
              </a:rPr>
              <a:t>جمع البيانات وترميزها</a:t>
            </a:r>
            <a:endParaRPr lang="ar-SA" dirty="0"/>
          </a:p>
        </p:txBody>
      </p:sp>
      <p:sp>
        <p:nvSpPr>
          <p:cNvPr id="3" name="عنصر نائب للمحتوى 2"/>
          <p:cNvSpPr>
            <a:spLocks noGrp="1"/>
          </p:cNvSpPr>
          <p:nvPr>
            <p:ph idx="1"/>
          </p:nvPr>
        </p:nvSpPr>
        <p:spPr/>
        <p:txBody>
          <a:bodyPr/>
          <a:lstStyle/>
          <a:p>
            <a:pPr marL="0" lvl="0" indent="0">
              <a:spcBef>
                <a:spcPct val="20000"/>
              </a:spcBef>
              <a:buClr>
                <a:srgbClr val="0BD0D9"/>
              </a:buClr>
              <a:buSzPct val="95000"/>
              <a:buNone/>
            </a:pPr>
            <a:r>
              <a:rPr lang="ar-SA" sz="2600" b="1" u="sng" dirty="0" smtClean="0">
                <a:solidFill>
                  <a:prstClr val="black"/>
                </a:solidFill>
                <a:latin typeface="Constantia"/>
              </a:rPr>
              <a:t>البيانات الكمية:</a:t>
            </a:r>
          </a:p>
          <a:p>
            <a:pPr marL="0" lvl="0" indent="0">
              <a:spcBef>
                <a:spcPct val="20000"/>
              </a:spcBef>
              <a:buClr>
                <a:srgbClr val="0BD0D9"/>
              </a:buClr>
              <a:buSzPct val="95000"/>
              <a:buNone/>
            </a:pPr>
            <a:r>
              <a:rPr lang="ar-SA" sz="2600" dirty="0" smtClean="0">
                <a:solidFill>
                  <a:prstClr val="black"/>
                </a:solidFill>
                <a:latin typeface="Constantia"/>
              </a:rPr>
              <a:t>هي </a:t>
            </a:r>
            <a:r>
              <a:rPr lang="ar-SA" sz="2600" dirty="0">
                <a:solidFill>
                  <a:prstClr val="black"/>
                </a:solidFill>
                <a:latin typeface="Constantia"/>
              </a:rPr>
              <a:t>البيانات التي تختلف بياناتها عن بعضها البعض في صورة </a:t>
            </a:r>
            <a:r>
              <a:rPr lang="ar-SA" sz="2600" u="sng" dirty="0">
                <a:solidFill>
                  <a:srgbClr val="C00000"/>
                </a:solidFill>
                <a:latin typeface="Constantia"/>
              </a:rPr>
              <a:t>رقمية </a:t>
            </a:r>
            <a:r>
              <a:rPr lang="ar-SA" sz="2600" dirty="0">
                <a:solidFill>
                  <a:prstClr val="black"/>
                </a:solidFill>
                <a:latin typeface="Constantia"/>
              </a:rPr>
              <a:t>ويمكن أن يتم إجراء العمليات الحسابية على هذه البيانات لنصل إلى معنى هذه البيانات.</a:t>
            </a:r>
          </a:p>
          <a:p>
            <a:pPr marL="274320" lvl="0" indent="-274320">
              <a:spcBef>
                <a:spcPct val="20000"/>
              </a:spcBef>
              <a:buClr>
                <a:srgbClr val="0BD0D9"/>
              </a:buClr>
              <a:buSzPct val="95000"/>
            </a:pPr>
            <a:r>
              <a:rPr lang="ar-SA" sz="4000" u="sng" dirty="0">
                <a:solidFill>
                  <a:srgbClr val="FF0000"/>
                </a:solidFill>
                <a:latin typeface="Constantia"/>
              </a:rPr>
              <a:t>مثل</a:t>
            </a:r>
            <a:r>
              <a:rPr lang="ar-SA" sz="2600" dirty="0">
                <a:solidFill>
                  <a:prstClr val="black"/>
                </a:solidFill>
                <a:latin typeface="Constantia"/>
              </a:rPr>
              <a:t> : طلب (العمر) أو (الدخل الشهري) .</a:t>
            </a:r>
          </a:p>
          <a:p>
            <a:pPr marL="82296" indent="0">
              <a:buNone/>
            </a:pPr>
            <a:endParaRPr lang="ar-SA" dirty="0"/>
          </a:p>
        </p:txBody>
      </p:sp>
    </p:spTree>
    <p:extLst>
      <p:ext uri="{BB962C8B-B14F-4D97-AF65-F5344CB8AC3E}">
        <p14:creationId xmlns:p14="http://schemas.microsoft.com/office/powerpoint/2010/main" val="206280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4F271C">
                    <a:satMod val="130000"/>
                  </a:srgbClr>
                </a:solidFill>
              </a:rPr>
              <a:t>جمع البيانات وترميزها</a:t>
            </a:r>
            <a:endParaRPr lang="ar-SA" dirty="0"/>
          </a:p>
        </p:txBody>
      </p:sp>
      <p:sp>
        <p:nvSpPr>
          <p:cNvPr id="3" name="عنصر نائب للمحتوى 2"/>
          <p:cNvSpPr>
            <a:spLocks noGrp="1"/>
          </p:cNvSpPr>
          <p:nvPr>
            <p:ph idx="1"/>
          </p:nvPr>
        </p:nvSpPr>
        <p:spPr/>
        <p:txBody>
          <a:bodyPr/>
          <a:lstStyle/>
          <a:p>
            <a:pPr marL="274320" lvl="0" indent="-274320">
              <a:spcBef>
                <a:spcPct val="20000"/>
              </a:spcBef>
              <a:buClr>
                <a:srgbClr val="0BD0D9"/>
              </a:buClr>
              <a:buSzPct val="95000"/>
            </a:pPr>
            <a:r>
              <a:rPr lang="ar-SA" sz="2600" b="1" u="sng" dirty="0">
                <a:solidFill>
                  <a:prstClr val="black"/>
                </a:solidFill>
                <a:latin typeface="Constantia"/>
              </a:rPr>
              <a:t>1-</a:t>
            </a:r>
            <a:r>
              <a:rPr lang="ar-SA" sz="2600" b="1" u="sng" dirty="0">
                <a:latin typeface="Constantia"/>
              </a:rPr>
              <a:t> البيانات الكمية المتقطعة: </a:t>
            </a:r>
          </a:p>
          <a:p>
            <a:pPr marL="274320" lvl="0" indent="-274320">
              <a:spcBef>
                <a:spcPct val="20000"/>
              </a:spcBef>
              <a:buClr>
                <a:srgbClr val="0BD0D9"/>
              </a:buClr>
              <a:buSzPct val="95000"/>
            </a:pPr>
            <a:r>
              <a:rPr lang="ar-SA" sz="2600" dirty="0">
                <a:latin typeface="Constantia"/>
              </a:rPr>
              <a:t>هي البيانات الناتجة عن (العد) مثل:</a:t>
            </a:r>
          </a:p>
          <a:p>
            <a:pPr marL="274320" lvl="0" indent="-274320">
              <a:spcBef>
                <a:spcPct val="20000"/>
              </a:spcBef>
              <a:buClr>
                <a:srgbClr val="0BD0D9"/>
              </a:buClr>
              <a:buSzPct val="95000"/>
            </a:pPr>
            <a:r>
              <a:rPr lang="ar-SA" sz="2600" dirty="0">
                <a:latin typeface="Constantia"/>
              </a:rPr>
              <a:t>عدد أفراد الأسرة/ عدد المقررات الدراسية</a:t>
            </a:r>
          </a:p>
          <a:p>
            <a:pPr marL="274320" lvl="0" indent="-274320">
              <a:spcBef>
                <a:spcPct val="20000"/>
              </a:spcBef>
              <a:buClr>
                <a:srgbClr val="0BD0D9"/>
              </a:buClr>
              <a:buSzPct val="95000"/>
            </a:pPr>
            <a:r>
              <a:rPr lang="ar-SA" sz="2600" dirty="0">
                <a:latin typeface="Constantia"/>
              </a:rPr>
              <a:t>بعبارة أخرى لا يكون فيها انصاف أو ارباع ..</a:t>
            </a:r>
          </a:p>
          <a:p>
            <a:pPr marL="274320" lvl="0" indent="-274320">
              <a:spcBef>
                <a:spcPct val="20000"/>
              </a:spcBef>
              <a:buClr>
                <a:srgbClr val="0BD0D9"/>
              </a:buClr>
              <a:buSzPct val="95000"/>
            </a:pPr>
            <a:r>
              <a:rPr lang="ar-SA" sz="2600" b="1" u="sng" dirty="0">
                <a:latin typeface="Constantia"/>
              </a:rPr>
              <a:t>2- البيانات الكمية المتصلة:</a:t>
            </a:r>
          </a:p>
          <a:p>
            <a:pPr marL="274320" lvl="0" indent="-274320">
              <a:spcBef>
                <a:spcPct val="20000"/>
              </a:spcBef>
              <a:buClr>
                <a:srgbClr val="0BD0D9"/>
              </a:buClr>
              <a:buSzPct val="95000"/>
            </a:pPr>
            <a:r>
              <a:rPr lang="ar-SA" sz="2600" dirty="0">
                <a:latin typeface="Constantia"/>
              </a:rPr>
              <a:t>وهي البيانات الناتجة عن عملية (القياس) مثل:</a:t>
            </a:r>
          </a:p>
          <a:p>
            <a:pPr marL="274320" lvl="0" indent="-274320">
              <a:spcBef>
                <a:spcPct val="20000"/>
              </a:spcBef>
              <a:buClr>
                <a:srgbClr val="0BD0D9"/>
              </a:buClr>
              <a:buSzPct val="95000"/>
            </a:pPr>
            <a:r>
              <a:rPr lang="ar-SA" sz="2600" dirty="0">
                <a:latin typeface="Constantia"/>
              </a:rPr>
              <a:t>الطول/ الوزن /العمر ..</a:t>
            </a:r>
          </a:p>
          <a:p>
            <a:pPr marL="274320" lvl="0" indent="-274320">
              <a:spcBef>
                <a:spcPct val="20000"/>
              </a:spcBef>
              <a:buClr>
                <a:srgbClr val="0BD0D9"/>
              </a:buClr>
              <a:buSzPct val="95000"/>
            </a:pPr>
            <a:r>
              <a:rPr lang="ar-SA" sz="2600" dirty="0">
                <a:latin typeface="Constantia"/>
              </a:rPr>
              <a:t>بعبارة أخرى يمكن أن تحوي كسور .. انصاف و أرباع..</a:t>
            </a:r>
          </a:p>
          <a:p>
            <a:pPr marL="82296" indent="0">
              <a:buNone/>
            </a:pPr>
            <a:endParaRPr lang="ar-SA" dirty="0"/>
          </a:p>
        </p:txBody>
      </p:sp>
    </p:spTree>
    <p:extLst>
      <p:ext uri="{BB962C8B-B14F-4D97-AF65-F5344CB8AC3E}">
        <p14:creationId xmlns:p14="http://schemas.microsoft.com/office/powerpoint/2010/main" val="112350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TotalTime>
  <Words>398</Words>
  <Application>Microsoft Office PowerPoint</Application>
  <PresentationFormat>عرض على الشاشة (3:4)‏</PresentationFormat>
  <Paragraphs>34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جمع البيانات وترميزها</vt:lpstr>
      <vt:lpstr>جمع البيانات وترميزها</vt:lpstr>
      <vt:lpstr>جمع البيانات وترميزها</vt:lpstr>
      <vt:lpstr>جمع البيانات وترميزها</vt:lpstr>
      <vt:lpstr>جمع البيانات وترميزها</vt:lpstr>
      <vt:lpstr>جمع البيانات وترميزها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جمع البيانات وترميزها</dc:title>
  <dc:creator>Montaha Benmuhareb</dc:creator>
  <cp:lastModifiedBy>Admin</cp:lastModifiedBy>
  <cp:revision>8</cp:revision>
  <dcterms:created xsi:type="dcterms:W3CDTF">2014-09-24T05:35:27Z</dcterms:created>
  <dcterms:modified xsi:type="dcterms:W3CDTF">2014-10-12T13:14:15Z</dcterms:modified>
</cp:coreProperties>
</file>