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8" r:id="rId2"/>
    <p:sldId id="259" r:id="rId3"/>
    <p:sldId id="260" r:id="rId4"/>
    <p:sldId id="262" r:id="rId5"/>
    <p:sldId id="261"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18/05/1436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18/05/1436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18/05/1436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18/05/1436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18/05/1436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18/05/1436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18/05/1436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t>18/05/1436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t>18/05/1436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18/05/1436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18/05/1436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t>18/05/1436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a:bodyPr>
          <a:lstStyle/>
          <a:p>
            <a:pPr algn="ctr"/>
            <a:r>
              <a:rPr lang="ar-SA" dirty="0">
                <a:solidFill>
                  <a:srgbClr val="FF0000"/>
                </a:solidFill>
                <a:latin typeface="Traditional Arabic" pitchFamily="18" charset="-78"/>
                <a:cs typeface="Traditional Arabic" pitchFamily="18" charset="-78"/>
              </a:rPr>
              <a:t>أنواع المتغيرات </a:t>
            </a:r>
            <a:r>
              <a:rPr lang="ar-SA" dirty="0" smtClean="0">
                <a:solidFill>
                  <a:srgbClr val="FF0000"/>
                </a:solidFill>
                <a:latin typeface="Traditional Arabic" pitchFamily="18" charset="-78"/>
                <a:cs typeface="Traditional Arabic" pitchFamily="18" charset="-78"/>
              </a:rPr>
              <a:t>الوصفية والكمية</a:t>
            </a:r>
            <a:endParaRPr lang="ar-SA" dirty="0">
              <a:solidFill>
                <a:srgbClr val="FF0000"/>
              </a:solidFill>
              <a:latin typeface="Traditional Arabic" pitchFamily="18" charset="-78"/>
              <a:cs typeface="Traditional Arabic" pitchFamily="18" charset="-78"/>
            </a:endParaRPr>
          </a:p>
        </p:txBody>
      </p:sp>
      <p:sp>
        <p:nvSpPr>
          <p:cNvPr id="5" name="عنصر نائب للمحتوى 4"/>
          <p:cNvSpPr>
            <a:spLocks noGrp="1"/>
          </p:cNvSpPr>
          <p:nvPr>
            <p:ph idx="1"/>
          </p:nvPr>
        </p:nvSpPr>
        <p:spPr/>
        <p:txBody>
          <a:bodyPr/>
          <a:lstStyle/>
          <a:p>
            <a:pPr marL="274320" lvl="0" indent="-274320" algn="just">
              <a:buClr>
                <a:srgbClr val="0BD0D9"/>
              </a:buClr>
              <a:buSzPct val="95000"/>
              <a:buFont typeface="Wingdings 2"/>
              <a:buChar char=""/>
            </a:pPr>
            <a:r>
              <a:rPr lang="ar-SA" dirty="0">
                <a:solidFill>
                  <a:srgbClr val="FF0000"/>
                </a:solidFill>
                <a:latin typeface="Traditional Arabic" pitchFamily="18" charset="-78"/>
                <a:cs typeface="Traditional Arabic" pitchFamily="18" charset="-78"/>
              </a:rPr>
              <a:t>1- متغيرات مستقلة: </a:t>
            </a:r>
            <a:r>
              <a:rPr lang="ar-SA" dirty="0">
                <a:solidFill>
                  <a:prstClr val="black"/>
                </a:solidFill>
                <a:latin typeface="Traditional Arabic" pitchFamily="18" charset="-78"/>
                <a:cs typeface="Traditional Arabic" pitchFamily="18" charset="-78"/>
              </a:rPr>
              <a:t>خاصية أو صفة يحركها الباحث ويهتم بها لمعرفة تأثيرها على المتغير التابع.</a:t>
            </a:r>
          </a:p>
          <a:p>
            <a:pPr marL="274320" lvl="0" indent="-274320" algn="just">
              <a:buClr>
                <a:srgbClr val="0BD0D9"/>
              </a:buClr>
              <a:buSzPct val="95000"/>
              <a:buFont typeface="Wingdings 2"/>
              <a:buChar char=""/>
            </a:pPr>
            <a:r>
              <a:rPr lang="ar-SA" dirty="0">
                <a:solidFill>
                  <a:srgbClr val="FF0000"/>
                </a:solidFill>
                <a:latin typeface="Traditional Arabic" pitchFamily="18" charset="-78"/>
                <a:cs typeface="Traditional Arabic" pitchFamily="18" charset="-78"/>
              </a:rPr>
              <a:t>2- متغيرات تابعة: </a:t>
            </a:r>
            <a:r>
              <a:rPr lang="ar-SA" dirty="0">
                <a:solidFill>
                  <a:prstClr val="black"/>
                </a:solidFill>
                <a:latin typeface="Traditional Arabic" pitchFamily="18" charset="-78"/>
                <a:cs typeface="Traditional Arabic" pitchFamily="18" charset="-78"/>
              </a:rPr>
              <a:t>المتغيرات التي يقيسها الباحث وهذه المتغيرات تتأثر بالمتغير المستقل.</a:t>
            </a:r>
          </a:p>
          <a:p>
            <a:pPr marL="274320" lvl="0" indent="-274320" algn="just">
              <a:buClr>
                <a:srgbClr val="0BD0D9"/>
              </a:buClr>
              <a:buSzPct val="95000"/>
              <a:buFont typeface="Wingdings 2"/>
              <a:buChar char=""/>
            </a:pPr>
            <a:r>
              <a:rPr lang="ar-SA" dirty="0">
                <a:solidFill>
                  <a:srgbClr val="FF0000"/>
                </a:solidFill>
                <a:latin typeface="Traditional Arabic" pitchFamily="18" charset="-78"/>
                <a:cs typeface="Traditional Arabic" pitchFamily="18" charset="-78"/>
              </a:rPr>
              <a:t>3- متغيرات دخيلة: </a:t>
            </a:r>
            <a:r>
              <a:rPr lang="ar-SA" dirty="0">
                <a:solidFill>
                  <a:prstClr val="black"/>
                </a:solidFill>
                <a:latin typeface="Traditional Arabic" pitchFamily="18" charset="-78"/>
                <a:cs typeface="Traditional Arabic" pitchFamily="18" charset="-78"/>
              </a:rPr>
              <a:t>تلك المتغيرات التي قد تؤثر على الدراسة ولكنها غير مضبوطة ويحاول الباحث ضبطها.</a:t>
            </a:r>
          </a:p>
          <a:p>
            <a:endParaRPr lang="ar-SA" dirty="0"/>
          </a:p>
        </p:txBody>
      </p:sp>
    </p:spTree>
    <p:extLst>
      <p:ext uri="{BB962C8B-B14F-4D97-AF65-F5344CB8AC3E}">
        <p14:creationId xmlns:p14="http://schemas.microsoft.com/office/powerpoint/2010/main" val="2212259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itchFamily="18" charset="-78"/>
                <a:cs typeface="Traditional Arabic" pitchFamily="18" charset="-78"/>
              </a:rPr>
              <a:t>أمثلة مع المتغيرات المستقلة والتابعة </a:t>
            </a:r>
            <a:endParaRPr lang="ar-SA" dirty="0">
              <a:solidFill>
                <a:srgbClr val="FF0000"/>
              </a:solidFill>
              <a:latin typeface="Traditional Arabic" pitchFamily="18" charset="-78"/>
              <a:cs typeface="Traditional Arabic" pitchFamily="18" charset="-78"/>
            </a:endParaRPr>
          </a:p>
        </p:txBody>
      </p:sp>
      <p:sp>
        <p:nvSpPr>
          <p:cNvPr id="3" name="عنصر نائب للمحتوى 2"/>
          <p:cNvSpPr>
            <a:spLocks noGrp="1"/>
          </p:cNvSpPr>
          <p:nvPr>
            <p:ph idx="1"/>
          </p:nvPr>
        </p:nvSpPr>
        <p:spPr/>
        <p:txBody>
          <a:bodyPr/>
          <a:lstStyle/>
          <a:p>
            <a:pPr marL="274320" lvl="0" indent="-274320">
              <a:spcBef>
                <a:spcPct val="20000"/>
              </a:spcBef>
              <a:buClr>
                <a:srgbClr val="0BD0D9"/>
              </a:buClr>
              <a:buSzPct val="95000"/>
            </a:pPr>
            <a:r>
              <a:rPr lang="ar-SA" dirty="0">
                <a:solidFill>
                  <a:srgbClr val="FF0000"/>
                </a:solidFill>
                <a:latin typeface="Traditional Arabic" pitchFamily="18" charset="-78"/>
                <a:cs typeface="Traditional Arabic" pitchFamily="18" charset="-78"/>
              </a:rPr>
              <a:t>1- كمي مع كمي </a:t>
            </a:r>
            <a:r>
              <a:rPr lang="ar-SA" dirty="0">
                <a:solidFill>
                  <a:prstClr val="black"/>
                </a:solidFill>
                <a:latin typeface="Traditional Arabic" pitchFamily="18" charset="-78"/>
                <a:cs typeface="Traditional Arabic" pitchFamily="18" charset="-78"/>
              </a:rPr>
              <a:t>(مدى تأثير الذكاء على التحصيل في مرحلة دراسية معينة)</a:t>
            </a:r>
          </a:p>
          <a:p>
            <a:pPr marL="274320" lvl="0" indent="-274320">
              <a:spcBef>
                <a:spcPct val="20000"/>
              </a:spcBef>
              <a:buClr>
                <a:srgbClr val="0BD0D9"/>
              </a:buClr>
              <a:buSzPct val="95000"/>
            </a:pPr>
            <a:r>
              <a:rPr lang="ar-SA" dirty="0">
                <a:solidFill>
                  <a:prstClr val="black"/>
                </a:solidFill>
                <a:latin typeface="Traditional Arabic" pitchFamily="18" charset="-78"/>
                <a:cs typeface="Traditional Arabic" pitchFamily="18" charset="-78"/>
              </a:rPr>
              <a:t>الذكاء: متغير مستقل.</a:t>
            </a:r>
          </a:p>
          <a:p>
            <a:pPr marL="274320" lvl="0" indent="-274320">
              <a:spcBef>
                <a:spcPct val="20000"/>
              </a:spcBef>
              <a:buClr>
                <a:srgbClr val="0BD0D9"/>
              </a:buClr>
              <a:buSzPct val="95000"/>
            </a:pPr>
            <a:r>
              <a:rPr lang="ar-SA" dirty="0">
                <a:solidFill>
                  <a:prstClr val="black"/>
                </a:solidFill>
                <a:latin typeface="Traditional Arabic" pitchFamily="18" charset="-78"/>
                <a:cs typeface="Traditional Arabic" pitchFamily="18" charset="-78"/>
              </a:rPr>
              <a:t>التحصيل: متغير تابع.</a:t>
            </a:r>
          </a:p>
          <a:p>
            <a:pPr marL="274320" lvl="0" indent="-274320">
              <a:spcBef>
                <a:spcPct val="20000"/>
              </a:spcBef>
              <a:buClr>
                <a:srgbClr val="0BD0D9"/>
              </a:buClr>
              <a:buSzPct val="95000"/>
            </a:pPr>
            <a:r>
              <a:rPr lang="ar-SA" dirty="0">
                <a:solidFill>
                  <a:srgbClr val="FF0000"/>
                </a:solidFill>
                <a:latin typeface="Traditional Arabic" pitchFamily="18" charset="-78"/>
                <a:cs typeface="Traditional Arabic" pitchFamily="18" charset="-78"/>
              </a:rPr>
              <a:t>2- نوعي مع كمي </a:t>
            </a:r>
            <a:r>
              <a:rPr lang="ar-SA" dirty="0">
                <a:solidFill>
                  <a:prstClr val="black"/>
                </a:solidFill>
                <a:latin typeface="Traditional Arabic" pitchFamily="18" charset="-78"/>
                <a:cs typeface="Traditional Arabic" pitchFamily="18" charset="-78"/>
              </a:rPr>
              <a:t>(مدى تأثير </a:t>
            </a:r>
            <a:r>
              <a:rPr lang="ar-SA" dirty="0" smtClean="0">
                <a:solidFill>
                  <a:prstClr val="black"/>
                </a:solidFill>
                <a:latin typeface="Traditional Arabic" pitchFamily="18" charset="-78"/>
                <a:cs typeface="Traditional Arabic" pitchFamily="18" charset="-78"/>
              </a:rPr>
              <a:t>مستوى تعليم الوالدين </a:t>
            </a:r>
            <a:r>
              <a:rPr lang="ar-SA" dirty="0">
                <a:solidFill>
                  <a:prstClr val="black"/>
                </a:solidFill>
                <a:latin typeface="Traditional Arabic" pitchFamily="18" charset="-78"/>
                <a:cs typeface="Traditional Arabic" pitchFamily="18" charset="-78"/>
              </a:rPr>
              <a:t>على </a:t>
            </a:r>
            <a:r>
              <a:rPr lang="ar-SA" dirty="0" smtClean="0">
                <a:solidFill>
                  <a:prstClr val="black"/>
                </a:solidFill>
                <a:latin typeface="Traditional Arabic" pitchFamily="18" charset="-78"/>
                <a:cs typeface="Traditional Arabic" pitchFamily="18" charset="-78"/>
              </a:rPr>
              <a:t>التحصيل الدراسي للأبناء)</a:t>
            </a:r>
            <a:endParaRPr lang="ar-SA" dirty="0">
              <a:solidFill>
                <a:prstClr val="black"/>
              </a:solidFill>
              <a:latin typeface="Traditional Arabic" pitchFamily="18" charset="-78"/>
              <a:cs typeface="Traditional Arabic" pitchFamily="18" charset="-78"/>
            </a:endParaRPr>
          </a:p>
          <a:p>
            <a:pPr marL="274320" lvl="0" indent="-274320">
              <a:spcBef>
                <a:spcPct val="20000"/>
              </a:spcBef>
              <a:buClr>
                <a:srgbClr val="0BD0D9"/>
              </a:buClr>
              <a:buSzPct val="95000"/>
            </a:pPr>
            <a:r>
              <a:rPr lang="ar-SA" dirty="0" smtClean="0">
                <a:solidFill>
                  <a:prstClr val="black"/>
                </a:solidFill>
                <a:latin typeface="Traditional Arabic" pitchFamily="18" charset="-78"/>
                <a:cs typeface="Traditional Arabic" pitchFamily="18" charset="-78"/>
              </a:rPr>
              <a:t>مستوى تعليم الوالدين: متغير </a:t>
            </a:r>
            <a:r>
              <a:rPr lang="ar-SA" dirty="0">
                <a:solidFill>
                  <a:prstClr val="black"/>
                </a:solidFill>
                <a:latin typeface="Traditional Arabic" pitchFamily="18" charset="-78"/>
                <a:cs typeface="Traditional Arabic" pitchFamily="18" charset="-78"/>
              </a:rPr>
              <a:t>مستقل.</a:t>
            </a:r>
          </a:p>
          <a:p>
            <a:pPr marL="274320" lvl="0" indent="-274320">
              <a:spcBef>
                <a:spcPct val="20000"/>
              </a:spcBef>
              <a:buClr>
                <a:srgbClr val="0BD0D9"/>
              </a:buClr>
              <a:buSzPct val="95000"/>
            </a:pPr>
            <a:r>
              <a:rPr lang="ar-SA" dirty="0">
                <a:solidFill>
                  <a:prstClr val="black"/>
                </a:solidFill>
                <a:latin typeface="Traditional Arabic" pitchFamily="18" charset="-78"/>
                <a:cs typeface="Traditional Arabic" pitchFamily="18" charset="-78"/>
              </a:rPr>
              <a:t>التحصيل: متغير تابع.</a:t>
            </a:r>
          </a:p>
          <a:p>
            <a:pPr marL="82296" indent="0">
              <a:buNone/>
            </a:pPr>
            <a:endParaRPr lang="ar-SA" dirty="0"/>
          </a:p>
        </p:txBody>
      </p:sp>
    </p:spTree>
    <p:extLst>
      <p:ext uri="{BB962C8B-B14F-4D97-AF65-F5344CB8AC3E}">
        <p14:creationId xmlns:p14="http://schemas.microsoft.com/office/powerpoint/2010/main" val="3070486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itchFamily="18" charset="-78"/>
                <a:cs typeface="Traditional Arabic" pitchFamily="18" charset="-78"/>
              </a:rPr>
              <a:t>مثال على المتغيرات الدخيلة</a:t>
            </a:r>
            <a:endParaRPr lang="ar-SA" dirty="0">
              <a:solidFill>
                <a:srgbClr val="FF0000"/>
              </a:solidFill>
              <a:latin typeface="Traditional Arabic" pitchFamily="18" charset="-78"/>
              <a:cs typeface="Traditional Arabic" pitchFamily="18" charset="-78"/>
            </a:endParaRPr>
          </a:p>
        </p:txBody>
      </p:sp>
      <p:sp>
        <p:nvSpPr>
          <p:cNvPr id="3" name="عنصر نائب للمحتوى 2"/>
          <p:cNvSpPr>
            <a:spLocks noGrp="1"/>
          </p:cNvSpPr>
          <p:nvPr>
            <p:ph idx="1"/>
          </p:nvPr>
        </p:nvSpPr>
        <p:spPr/>
        <p:txBody>
          <a:bodyPr/>
          <a:lstStyle/>
          <a:p>
            <a:pPr marL="82296" indent="0">
              <a:buNone/>
            </a:pPr>
            <a:r>
              <a:rPr lang="ar-SA" dirty="0" smtClean="0">
                <a:latin typeface="Traditional Arabic" pitchFamily="18" charset="-78"/>
                <a:cs typeface="Traditional Arabic" pitchFamily="18" charset="-78"/>
              </a:rPr>
              <a:t>(أثر طريقة التدريس على تحصيل العلمي)</a:t>
            </a:r>
          </a:p>
          <a:p>
            <a:pPr marL="82296" indent="0">
              <a:buNone/>
            </a:pPr>
            <a:r>
              <a:rPr lang="ar-SA" dirty="0" smtClean="0">
                <a:latin typeface="Traditional Arabic" pitchFamily="18" charset="-78"/>
                <a:cs typeface="Traditional Arabic" pitchFamily="18" charset="-78"/>
              </a:rPr>
              <a:t>طريقة التدريس: المتغير المستقل</a:t>
            </a:r>
          </a:p>
          <a:p>
            <a:pPr marL="82296" indent="0">
              <a:buNone/>
            </a:pPr>
            <a:r>
              <a:rPr lang="ar-SA" dirty="0" smtClean="0">
                <a:latin typeface="Traditional Arabic" pitchFamily="18" charset="-78"/>
                <a:cs typeface="Traditional Arabic" pitchFamily="18" charset="-78"/>
              </a:rPr>
              <a:t>التحصيل العلمي: المتغير التابع</a:t>
            </a:r>
          </a:p>
          <a:p>
            <a:pPr marL="82296" indent="0">
              <a:buNone/>
            </a:pPr>
            <a:r>
              <a:rPr lang="ar-SA" dirty="0" smtClean="0">
                <a:solidFill>
                  <a:srgbClr val="FF0000"/>
                </a:solidFill>
                <a:latin typeface="Traditional Arabic" pitchFamily="18" charset="-78"/>
                <a:cs typeface="Traditional Arabic" pitchFamily="18" charset="-78"/>
              </a:rPr>
              <a:t>المتغيرات الدخيلة: </a:t>
            </a:r>
            <a:r>
              <a:rPr lang="ar-SA" dirty="0" smtClean="0">
                <a:latin typeface="Traditional Arabic" pitchFamily="18" charset="-78"/>
                <a:cs typeface="Traditional Arabic" pitchFamily="18" charset="-78"/>
              </a:rPr>
              <a:t>الجنس، العمر، بعض العوامل الاجتماعية والاقتصادية التي قد يكون لها تأثير في التحصيل العلمي ولا يهتم الباحث بدراستها.</a:t>
            </a:r>
            <a:endParaRPr lang="ar-SA" dirty="0">
              <a:latin typeface="Traditional Arabic" pitchFamily="18" charset="-78"/>
              <a:cs typeface="Traditional Arabic" pitchFamily="18" charset="-78"/>
            </a:endParaRPr>
          </a:p>
        </p:txBody>
      </p:sp>
    </p:spTree>
    <p:extLst>
      <p:ext uri="{BB962C8B-B14F-4D97-AF65-F5344CB8AC3E}">
        <p14:creationId xmlns:p14="http://schemas.microsoft.com/office/powerpoint/2010/main" val="3143158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itchFamily="18" charset="-78"/>
                <a:cs typeface="Traditional Arabic" pitchFamily="18" charset="-78"/>
              </a:rPr>
              <a:t>مستويات القياس في الإحصاء الاجتماعي </a:t>
            </a:r>
            <a:endParaRPr lang="ar-SA" dirty="0">
              <a:solidFill>
                <a:srgbClr val="FF0000"/>
              </a:solidFill>
              <a:latin typeface="Traditional Arabic" pitchFamily="18" charset="-78"/>
              <a:cs typeface="Traditional Arabic" pitchFamily="18" charset="-78"/>
            </a:endParaRPr>
          </a:p>
        </p:txBody>
      </p:sp>
      <p:sp>
        <p:nvSpPr>
          <p:cNvPr id="3" name="عنصر نائب للمحتوى 2"/>
          <p:cNvSpPr>
            <a:spLocks noGrp="1"/>
          </p:cNvSpPr>
          <p:nvPr>
            <p:ph idx="1"/>
          </p:nvPr>
        </p:nvSpPr>
        <p:spPr>
          <a:xfrm>
            <a:off x="1187624" y="1340768"/>
            <a:ext cx="7714104" cy="5184576"/>
          </a:xfrm>
        </p:spPr>
        <p:txBody>
          <a:bodyPr>
            <a:normAutofit/>
          </a:bodyPr>
          <a:lstStyle/>
          <a:p>
            <a:pPr marL="274320" lvl="0" indent="-274320" algn="just">
              <a:spcBef>
                <a:spcPct val="20000"/>
              </a:spcBef>
              <a:buClr>
                <a:srgbClr val="0BD0D9"/>
              </a:buClr>
              <a:buSzPct val="95000"/>
            </a:pPr>
            <a:r>
              <a:rPr lang="ar-SA" dirty="0" smtClean="0">
                <a:solidFill>
                  <a:prstClr val="black"/>
                </a:solidFill>
                <a:latin typeface="Traditional Arabic" pitchFamily="18" charset="-78"/>
                <a:cs typeface="Traditional Arabic" pitchFamily="18" charset="-78"/>
              </a:rPr>
              <a:t> يقصد بمستويات القياس في الإحصاء الاجتماعي هنا </a:t>
            </a:r>
            <a:r>
              <a:rPr lang="ar-SA" dirty="0">
                <a:solidFill>
                  <a:prstClr val="black"/>
                </a:solidFill>
                <a:latin typeface="Traditional Arabic" pitchFamily="18" charset="-78"/>
                <a:cs typeface="Traditional Arabic" pitchFamily="18" charset="-78"/>
              </a:rPr>
              <a:t>العمليات الحسابية التي يمكن إجراؤها لتلخيص وعرض البيانات </a:t>
            </a:r>
            <a:r>
              <a:rPr lang="ar-SA" dirty="0" smtClean="0">
                <a:solidFill>
                  <a:prstClr val="black"/>
                </a:solidFill>
                <a:latin typeface="Traditional Arabic" pitchFamily="18" charset="-78"/>
                <a:cs typeface="Traditional Arabic" pitchFamily="18" charset="-78"/>
              </a:rPr>
              <a:t>و كذلك الاختبارات </a:t>
            </a:r>
            <a:r>
              <a:rPr lang="ar-SA" dirty="0">
                <a:solidFill>
                  <a:prstClr val="black"/>
                </a:solidFill>
                <a:latin typeface="Traditional Arabic" pitchFamily="18" charset="-78"/>
                <a:cs typeface="Traditional Arabic" pitchFamily="18" charset="-78"/>
              </a:rPr>
              <a:t>الإحصائية التي يمكن أن تخضع لها هذه البيانات.</a:t>
            </a:r>
          </a:p>
          <a:p>
            <a:pPr marL="82296" indent="0" algn="just">
              <a:buNone/>
            </a:pPr>
            <a:r>
              <a:rPr lang="ar-SA" dirty="0" smtClean="0">
                <a:latin typeface="Traditional Arabic" pitchFamily="18" charset="-78"/>
                <a:cs typeface="Traditional Arabic" pitchFamily="18" charset="-78"/>
              </a:rPr>
              <a:t>وتنقسم مستويات القياس في الإحصاء الاجتماعي إلى أربعة مستويات: </a:t>
            </a:r>
          </a:p>
          <a:p>
            <a:pPr marL="82296" indent="0" algn="just">
              <a:buNone/>
            </a:pPr>
            <a:r>
              <a:rPr lang="ar-SA" dirty="0" smtClean="0">
                <a:solidFill>
                  <a:srgbClr val="FF0000"/>
                </a:solidFill>
                <a:latin typeface="Traditional Arabic" pitchFamily="18" charset="-78"/>
                <a:cs typeface="Traditional Arabic" pitchFamily="18" charset="-78"/>
              </a:rPr>
              <a:t>1/ مستوى القياس الأسمي</a:t>
            </a:r>
            <a:r>
              <a:rPr lang="en-US" dirty="0" smtClean="0">
                <a:solidFill>
                  <a:srgbClr val="FF0000"/>
                </a:solidFill>
                <a:latin typeface="Traditional Arabic" pitchFamily="18" charset="-78"/>
                <a:cs typeface="Traditional Arabic" pitchFamily="18" charset="-78"/>
              </a:rPr>
              <a:t> Nominal Scale</a:t>
            </a:r>
            <a:r>
              <a:rPr lang="ar-SA" dirty="0" smtClean="0">
                <a:solidFill>
                  <a:srgbClr val="FF0000"/>
                </a:solidFill>
                <a:latin typeface="Traditional Arabic" pitchFamily="18" charset="-78"/>
                <a:cs typeface="Traditional Arabic" pitchFamily="18" charset="-78"/>
              </a:rPr>
              <a:t>: </a:t>
            </a:r>
            <a:r>
              <a:rPr lang="ar-SA" dirty="0" smtClean="0">
                <a:latin typeface="Traditional Arabic" pitchFamily="18" charset="-78"/>
                <a:cs typeface="Traditional Arabic" pitchFamily="18" charset="-78"/>
              </a:rPr>
              <a:t>يرتبط هذا المقياس بالبيانات الوصفية حيث تقسم هذه البيانات إلى مجموعات ذات أهمية متساوية ولا يوجد أي ترتيب بين هذه المجموعات مثل( الجنس، الحالة الزواجية، التخصص). ويقوم الباحث بترميز كل متغير إلى رقم معين بحيث يتمكن من إجراء العمليات الإحصائية عليها، ويعتبر هذا المستوى من المستويات التي تخضع إلى عمليات إحصائية محدودة.</a:t>
            </a:r>
            <a:endParaRPr lang="ar-SA" dirty="0">
              <a:latin typeface="Traditional Arabic" pitchFamily="18" charset="-78"/>
              <a:cs typeface="Traditional Arabic" pitchFamily="18" charset="-78"/>
            </a:endParaRPr>
          </a:p>
        </p:txBody>
      </p:sp>
    </p:spTree>
    <p:extLst>
      <p:ext uri="{BB962C8B-B14F-4D97-AF65-F5344CB8AC3E}">
        <p14:creationId xmlns:p14="http://schemas.microsoft.com/office/powerpoint/2010/main" val="2406842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solidFill>
                  <a:srgbClr val="FF0000"/>
                </a:solidFill>
                <a:latin typeface="Traditional Arabic" pitchFamily="18" charset="-78"/>
                <a:cs typeface="Traditional Arabic" pitchFamily="18" charset="-78"/>
              </a:rPr>
              <a:t>مستويات القياس في الإحصاء الاجتماعي </a:t>
            </a:r>
            <a:endParaRPr lang="ar-SA" dirty="0"/>
          </a:p>
        </p:txBody>
      </p:sp>
      <p:sp>
        <p:nvSpPr>
          <p:cNvPr id="3" name="عنصر نائب للمحتوى 2"/>
          <p:cNvSpPr>
            <a:spLocks noGrp="1"/>
          </p:cNvSpPr>
          <p:nvPr>
            <p:ph idx="1"/>
          </p:nvPr>
        </p:nvSpPr>
        <p:spPr/>
        <p:txBody>
          <a:bodyPr>
            <a:normAutofit lnSpcReduction="10000"/>
          </a:bodyPr>
          <a:lstStyle/>
          <a:p>
            <a:pPr marL="82296" indent="0" algn="just">
              <a:buNone/>
            </a:pPr>
            <a:r>
              <a:rPr lang="ar-SA" dirty="0" smtClean="0">
                <a:solidFill>
                  <a:srgbClr val="FF0000"/>
                </a:solidFill>
                <a:latin typeface="Traditional Arabic" pitchFamily="18" charset="-78"/>
                <a:cs typeface="Traditional Arabic" pitchFamily="18" charset="-78"/>
              </a:rPr>
              <a:t>2/ مستوى القياس الرتبي </a:t>
            </a:r>
            <a:r>
              <a:rPr lang="en-US" dirty="0" smtClean="0">
                <a:solidFill>
                  <a:srgbClr val="FF0000"/>
                </a:solidFill>
                <a:latin typeface="Traditional Arabic" pitchFamily="18" charset="-78"/>
                <a:cs typeface="Traditional Arabic" pitchFamily="18" charset="-78"/>
              </a:rPr>
              <a:t>: Ordinal Scale</a:t>
            </a:r>
            <a:endParaRPr lang="ar-SA" dirty="0" smtClean="0">
              <a:solidFill>
                <a:srgbClr val="FF0000"/>
              </a:solidFill>
              <a:latin typeface="Traditional Arabic" pitchFamily="18" charset="-78"/>
              <a:cs typeface="Traditional Arabic" pitchFamily="18" charset="-78"/>
            </a:endParaRPr>
          </a:p>
          <a:p>
            <a:pPr marL="82296" indent="0" algn="just">
              <a:buNone/>
            </a:pPr>
            <a:r>
              <a:rPr lang="ar-SA" dirty="0" smtClean="0">
                <a:latin typeface="Traditional Arabic" pitchFamily="18" charset="-78"/>
                <a:cs typeface="Traditional Arabic" pitchFamily="18" charset="-78"/>
              </a:rPr>
              <a:t>	يرتبط هذا القياس بالبيانات الوصفية، وهي قريبة الشبه بالنوع السابق إلا أنها تزيد عنه بميزة إضافية هي إمكانية ترتيب المجموعات بأفضلية معينة مثل ( مستوى التعليم ، المستوى الدراسي) وعلى الرغم من ترتيب المجموعات إلا أنه لا يمكن قياس الفروق بدقة ولا تكون متساوية من مجموعة إلى أخرى. </a:t>
            </a:r>
          </a:p>
          <a:p>
            <a:pPr marL="82296" lvl="0" indent="0" algn="just">
              <a:buClr>
                <a:srgbClr val="3891A7"/>
              </a:buClr>
              <a:buNone/>
            </a:pPr>
            <a:r>
              <a:rPr lang="ar-SA" dirty="0">
                <a:solidFill>
                  <a:srgbClr val="FF0000"/>
                </a:solidFill>
                <a:latin typeface="Traditional Arabic" pitchFamily="18" charset="-78"/>
                <a:cs typeface="Traditional Arabic" pitchFamily="18" charset="-78"/>
              </a:rPr>
              <a:t>3/ مستوى القياس </a:t>
            </a:r>
            <a:r>
              <a:rPr lang="ar-SA" dirty="0" err="1">
                <a:solidFill>
                  <a:srgbClr val="FF0000"/>
                </a:solidFill>
                <a:latin typeface="Traditional Arabic" pitchFamily="18" charset="-78"/>
                <a:cs typeface="Traditional Arabic" pitchFamily="18" charset="-78"/>
              </a:rPr>
              <a:t>الفتري</a:t>
            </a:r>
            <a:r>
              <a:rPr lang="ar-SA" dirty="0">
                <a:solidFill>
                  <a:srgbClr val="FF0000"/>
                </a:solidFill>
                <a:latin typeface="Traditional Arabic" pitchFamily="18" charset="-78"/>
                <a:cs typeface="Traditional Arabic" pitchFamily="18" charset="-78"/>
              </a:rPr>
              <a:t> أو التفاضلي </a:t>
            </a:r>
            <a:r>
              <a:rPr lang="en-US" dirty="0">
                <a:solidFill>
                  <a:srgbClr val="FF0000"/>
                </a:solidFill>
                <a:latin typeface="Traditional Arabic" pitchFamily="18" charset="-78"/>
                <a:cs typeface="Traditional Arabic" pitchFamily="18" charset="-78"/>
              </a:rPr>
              <a:t>Interval Scale</a:t>
            </a:r>
          </a:p>
          <a:p>
            <a:pPr marL="82296" lvl="0" indent="0" algn="just">
              <a:buClr>
                <a:srgbClr val="3891A7"/>
              </a:buClr>
              <a:buNone/>
            </a:pPr>
            <a:r>
              <a:rPr lang="ar-SA" dirty="0">
                <a:solidFill>
                  <a:prstClr val="black"/>
                </a:solidFill>
                <a:latin typeface="Traditional Arabic" pitchFamily="18" charset="-78"/>
                <a:cs typeface="Traditional Arabic" pitchFamily="18" charset="-78"/>
              </a:rPr>
              <a:t> يرتبط هذا المقياس بالبيانات الكمية ويمكن من خلاله قياس الفروق بين قيم المتغير لذلك تتسم هذه البيانات بالترتيب، بالإضافة إلى خاصية الفواصل والمسافات بين كل قيمة وأخرى.</a:t>
            </a:r>
          </a:p>
          <a:p>
            <a:pPr marL="82296" indent="0" algn="just">
              <a:buNone/>
            </a:pPr>
            <a:endParaRPr lang="ar-SA" dirty="0">
              <a:latin typeface="Traditional Arabic" pitchFamily="18" charset="-78"/>
              <a:cs typeface="Traditional Arabic" pitchFamily="18" charset="-78"/>
            </a:endParaRPr>
          </a:p>
        </p:txBody>
      </p:sp>
    </p:spTree>
    <p:extLst>
      <p:ext uri="{BB962C8B-B14F-4D97-AF65-F5344CB8AC3E}">
        <p14:creationId xmlns:p14="http://schemas.microsoft.com/office/powerpoint/2010/main" val="38417425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130</TotalTime>
  <Words>278</Words>
  <Application>Microsoft Office PowerPoint</Application>
  <PresentationFormat>عرض على الشاشة (3:4)‏</PresentationFormat>
  <Paragraphs>25</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انقلاب</vt:lpstr>
      <vt:lpstr>أنواع المتغيرات الوصفية والكمية</vt:lpstr>
      <vt:lpstr>أمثلة مع المتغيرات المستقلة والتابعة </vt:lpstr>
      <vt:lpstr>مثال على المتغيرات الدخيلة</vt:lpstr>
      <vt:lpstr>مستويات القياس في الإحصاء الاجتماعي </vt:lpstr>
      <vt:lpstr>مستويات القياس في الإحصاء الاجتماعي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Admin</dc:creator>
  <cp:lastModifiedBy>USER-FB</cp:lastModifiedBy>
  <cp:revision>19</cp:revision>
  <dcterms:created xsi:type="dcterms:W3CDTF">2014-10-14T19:19:51Z</dcterms:created>
  <dcterms:modified xsi:type="dcterms:W3CDTF">2015-03-08T19:01:48Z</dcterms:modified>
</cp:coreProperties>
</file>