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 id="2147483732" r:id="rId8"/>
    <p:sldMasterId id="2147483744" r:id="rId9"/>
    <p:sldMasterId id="2147483756" r:id="rId10"/>
    <p:sldMasterId id="2147483768" r:id="rId11"/>
    <p:sldMasterId id="2147483780" r:id="rId12"/>
    <p:sldMasterId id="2147483792" r:id="rId13"/>
    <p:sldMasterId id="2147483804" r:id="rId14"/>
    <p:sldMasterId id="2147483816" r:id="rId15"/>
    <p:sldMasterId id="2147483828" r:id="rId16"/>
    <p:sldMasterId id="2147483840" r:id="rId17"/>
    <p:sldMasterId id="2147483852" r:id="rId18"/>
  </p:sldMasterIdLst>
  <p:sldIdLst>
    <p:sldId id="256" r:id="rId19"/>
    <p:sldId id="257" r:id="rId20"/>
    <p:sldId id="258" r:id="rId21"/>
    <p:sldId id="259" r:id="rId22"/>
    <p:sldId id="260" r:id="rId23"/>
    <p:sldId id="261" r:id="rId24"/>
    <p:sldId id="262" r:id="rId25"/>
    <p:sldId id="263" r:id="rId26"/>
    <p:sldId id="264" r:id="rId27"/>
    <p:sldId id="265" r:id="rId28"/>
    <p:sldId id="266" r:id="rId29"/>
    <p:sldId id="267" r:id="rId30"/>
    <p:sldId id="268" r:id="rId31"/>
    <p:sldId id="269" r:id="rId32"/>
    <p:sldId id="270" r:id="rId33"/>
    <p:sldId id="271" r:id="rId34"/>
    <p:sldId id="272" r:id="rId3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8.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3.xml"/><Relationship Id="rId34" Type="http://schemas.openxmlformats.org/officeDocument/2006/relationships/slide" Target="slides/slide16.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7.xml"/><Relationship Id="rId33" Type="http://schemas.openxmlformats.org/officeDocument/2006/relationships/slide" Target="slides/slide15.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2.xml"/><Relationship Id="rId29" Type="http://schemas.openxmlformats.org/officeDocument/2006/relationships/slide" Target="slides/slide1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6.xml"/><Relationship Id="rId32" Type="http://schemas.openxmlformats.org/officeDocument/2006/relationships/slide" Target="slides/slide14.xml"/><Relationship Id="rId37"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5.xml"/><Relationship Id="rId28" Type="http://schemas.openxmlformats.org/officeDocument/2006/relationships/slide" Target="slides/slide10.xml"/><Relationship Id="rId36" Type="http://schemas.openxmlformats.org/officeDocument/2006/relationships/presProps" Target="presProps.xml"/><Relationship Id="rId10" Type="http://schemas.openxmlformats.org/officeDocument/2006/relationships/slideMaster" Target="slideMasters/slideMaster10.xml"/><Relationship Id="rId19" Type="http://schemas.openxmlformats.org/officeDocument/2006/relationships/slide" Target="slides/slide1.xml"/><Relationship Id="rId31"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4.xml"/><Relationship Id="rId27" Type="http://schemas.openxmlformats.org/officeDocument/2006/relationships/slide" Target="slides/slide9.xml"/><Relationship Id="rId30" Type="http://schemas.openxmlformats.org/officeDocument/2006/relationships/slide" Target="slides/slide12.xml"/><Relationship Id="rId35" Type="http://schemas.openxmlformats.org/officeDocument/2006/relationships/slide" Target="slides/slide1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18/05/1436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18/05/1436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20" name="عنصر نائب للتذييل 19"/>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4087108486"/>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3682036269"/>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3699098319"/>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4121699078"/>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8" name="عنصر نائب للتذييل 7"/>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358832828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4" name="عنصر نائب للتذييل 3"/>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781059134"/>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3" name="عنصر نائب للتذييل 2"/>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381211069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4180216650"/>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gn="l" rtl="0">
              <a:lnSpc>
                <a:spcPts val="3000"/>
              </a:lnSpc>
              <a:spcBef>
                <a:spcPts val="600"/>
              </a:spcBef>
              <a:buClr>
                <a:srgbClr val="3891A7"/>
              </a:buClr>
              <a:buSzPct val="80000"/>
              <a:buFont typeface="Wingdings 2"/>
              <a:buNone/>
            </a:pPr>
            <a:endParaRPr lang="en-US" sz="3200">
              <a:solidFill>
                <a:prstClr val="black"/>
              </a:solidFill>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3654052503"/>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789338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18/05/1436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910861793"/>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20" name="عنصر نائب للتذييل 19"/>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264207447"/>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3661329545"/>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3608011283"/>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349208880"/>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8" name="عنصر نائب للتذييل 7"/>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547145496"/>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4" name="عنصر نائب للتذييل 3"/>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195080021"/>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3" name="عنصر نائب للتذييل 2"/>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3463972641"/>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3137312978"/>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gn="l" rtl="0">
              <a:lnSpc>
                <a:spcPts val="3000"/>
              </a:lnSpc>
              <a:spcBef>
                <a:spcPts val="600"/>
              </a:spcBef>
              <a:buClr>
                <a:srgbClr val="3891A7"/>
              </a:buClr>
              <a:buSzPct val="80000"/>
              <a:buFont typeface="Wingdings 2"/>
              <a:buNone/>
            </a:pPr>
            <a:endParaRPr lang="en-US" sz="3200">
              <a:solidFill>
                <a:prstClr val="black"/>
              </a:solidFill>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13295678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20" name="عنصر نائب للتذييل 19"/>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2695432645"/>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3642664367"/>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93782189"/>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20" name="عنصر نائب للتذييل 19"/>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3560034816"/>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242281116"/>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2279349965"/>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521128419"/>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8" name="عنصر نائب للتذييل 7"/>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3233901955"/>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4" name="عنصر نائب للتذييل 3"/>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3870336297"/>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3" name="عنصر نائب للتذييل 2"/>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2147295667"/>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37579096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98980734"/>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gn="l" rtl="0">
              <a:lnSpc>
                <a:spcPts val="3000"/>
              </a:lnSpc>
              <a:spcBef>
                <a:spcPts val="600"/>
              </a:spcBef>
              <a:buClr>
                <a:srgbClr val="3891A7"/>
              </a:buClr>
              <a:buSzPct val="80000"/>
              <a:buFont typeface="Wingdings 2"/>
              <a:buNone/>
            </a:pPr>
            <a:endParaRPr lang="en-US" sz="3200">
              <a:solidFill>
                <a:prstClr val="black"/>
              </a:solidFill>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54201085"/>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122164173"/>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367228212"/>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20" name="عنصر نائب للتذييل 19"/>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2844077307"/>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6128431"/>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2391015913"/>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3974632680"/>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8" name="عنصر نائب للتذييل 7"/>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009713766"/>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4" name="عنصر نائب للتذييل 3"/>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3366719006"/>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3" name="عنصر نائب للتذييل 2"/>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17696554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2952570296"/>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453950150"/>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gn="l" rtl="0">
              <a:lnSpc>
                <a:spcPts val="3000"/>
              </a:lnSpc>
              <a:spcBef>
                <a:spcPts val="600"/>
              </a:spcBef>
              <a:buClr>
                <a:srgbClr val="3891A7"/>
              </a:buClr>
              <a:buSzPct val="80000"/>
              <a:buFont typeface="Wingdings 2"/>
              <a:buNone/>
            </a:pPr>
            <a:endParaRPr lang="en-US" sz="3200">
              <a:solidFill>
                <a:prstClr val="black"/>
              </a:solidFill>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107885714"/>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42572284"/>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3450350915"/>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20" name="عنصر نائب للتذييل 19"/>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1341414251"/>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3798394789"/>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1777769704"/>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3676923924"/>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8" name="عنصر نائب للتذييل 7"/>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743090547"/>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4" name="عنصر نائب للتذييل 3"/>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691801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296791674"/>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3" name="عنصر نائب للتذييل 2"/>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3290559453"/>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71947575"/>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gn="l" rtl="0">
              <a:lnSpc>
                <a:spcPts val="3000"/>
              </a:lnSpc>
              <a:spcBef>
                <a:spcPts val="600"/>
              </a:spcBef>
              <a:buClr>
                <a:srgbClr val="3891A7"/>
              </a:buClr>
              <a:buSzPct val="80000"/>
              <a:buFont typeface="Wingdings 2"/>
              <a:buNone/>
            </a:pPr>
            <a:endParaRPr lang="en-US" sz="3200">
              <a:solidFill>
                <a:prstClr val="black"/>
              </a:solidFill>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3575719795"/>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081112510"/>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3106362055"/>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20" name="عنصر نائب للتذييل 19"/>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922363815"/>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832918679"/>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289529839"/>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864017929"/>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8" name="عنصر نائب للتذييل 7"/>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31064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8" name="عنصر نائب للتذييل 7"/>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404044016"/>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4" name="عنصر نائب للتذييل 3"/>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3657764409"/>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3" name="عنصر نائب للتذييل 2"/>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628407629"/>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010831926"/>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gn="l" rtl="0">
              <a:lnSpc>
                <a:spcPts val="3000"/>
              </a:lnSpc>
              <a:spcBef>
                <a:spcPts val="600"/>
              </a:spcBef>
              <a:buClr>
                <a:srgbClr val="3891A7"/>
              </a:buClr>
              <a:buSzPct val="80000"/>
              <a:buFont typeface="Wingdings 2"/>
              <a:buNone/>
            </a:pPr>
            <a:endParaRPr lang="en-US" sz="3200">
              <a:solidFill>
                <a:prstClr val="black"/>
              </a:solidFill>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2916096239"/>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119280319"/>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3527796381"/>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20" name="عنصر نائب للتذييل 19"/>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3868704648"/>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631586546"/>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2388179436"/>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5367959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4" name="عنصر نائب للتذييل 3"/>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514997013"/>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8" name="عنصر نائب للتذييل 7"/>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4157202302"/>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4" name="عنصر نائب للتذييل 3"/>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650692886"/>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3" name="عنصر نائب للتذييل 2"/>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708885598"/>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002094327"/>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gn="l" rtl="0">
              <a:lnSpc>
                <a:spcPts val="3000"/>
              </a:lnSpc>
              <a:spcBef>
                <a:spcPts val="600"/>
              </a:spcBef>
              <a:buClr>
                <a:srgbClr val="3891A7"/>
              </a:buClr>
              <a:buSzPct val="80000"/>
              <a:buFont typeface="Wingdings 2"/>
              <a:buNone/>
            </a:pPr>
            <a:endParaRPr lang="en-US" sz="3200">
              <a:solidFill>
                <a:prstClr val="black"/>
              </a:solidFill>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1113565327"/>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3986639567"/>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542156930"/>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20" name="عنصر نائب للتذييل 19"/>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580669014"/>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257486773"/>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14583966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3" name="عنصر نائب للتذييل 2"/>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2290900907"/>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607761963"/>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8" name="عنصر نائب للتذييل 7"/>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265344750"/>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4" name="عنصر نائب للتذييل 3"/>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687261830"/>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3" name="عنصر نائب للتذييل 2"/>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1616415691"/>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629651112"/>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gn="l" rtl="0">
              <a:lnSpc>
                <a:spcPts val="3000"/>
              </a:lnSpc>
              <a:spcBef>
                <a:spcPts val="600"/>
              </a:spcBef>
              <a:buClr>
                <a:srgbClr val="3891A7"/>
              </a:buClr>
              <a:buSzPct val="80000"/>
              <a:buFont typeface="Wingdings 2"/>
              <a:buNone/>
            </a:pPr>
            <a:endParaRPr lang="en-US" sz="3200">
              <a:solidFill>
                <a:prstClr val="black"/>
              </a:solidFill>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2852217976"/>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3954941458"/>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578607695"/>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20" name="عنصر نائب للتذييل 19"/>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3743300625"/>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6828731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332155562"/>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3054595511"/>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914408644"/>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8" name="عنصر نائب للتذييل 7"/>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057578166"/>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4" name="عنصر نائب للتذييل 3"/>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437309733"/>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3" name="عنصر نائب للتذييل 2"/>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3150031753"/>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434818738"/>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gn="l" rtl="0">
              <a:lnSpc>
                <a:spcPts val="3000"/>
              </a:lnSpc>
              <a:spcBef>
                <a:spcPts val="600"/>
              </a:spcBef>
              <a:buClr>
                <a:srgbClr val="3891A7"/>
              </a:buClr>
              <a:buSzPct val="80000"/>
              <a:buFont typeface="Wingdings 2"/>
              <a:buNone/>
            </a:pPr>
            <a:endParaRPr lang="en-US" sz="3200">
              <a:solidFill>
                <a:prstClr val="black"/>
              </a:solidFill>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2925737293"/>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719920045"/>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352990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18/05/1436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gn="l" rtl="0">
              <a:lnSpc>
                <a:spcPts val="3000"/>
              </a:lnSpc>
              <a:spcBef>
                <a:spcPts val="600"/>
              </a:spcBef>
              <a:buClr>
                <a:srgbClr val="3891A7"/>
              </a:buClr>
              <a:buSzPct val="80000"/>
              <a:buFont typeface="Wingdings 2"/>
              <a:buNone/>
            </a:pPr>
            <a:endParaRPr lang="en-US" sz="3200">
              <a:solidFill>
                <a:prstClr val="black"/>
              </a:solidFill>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14673459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9196274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99634846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20" name="عنصر نائب للتذييل 19"/>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20860892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406598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4013939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30098855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8" name="عنصر نائب للتذييل 7"/>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39596539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4" name="عنصر نائب للتذييل 3"/>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04031624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3" name="عنصر نائب للتذييل 2"/>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2431316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18/05/1436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422768267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gn="l" rtl="0">
              <a:lnSpc>
                <a:spcPts val="3000"/>
              </a:lnSpc>
              <a:spcBef>
                <a:spcPts val="600"/>
              </a:spcBef>
              <a:buClr>
                <a:srgbClr val="3891A7"/>
              </a:buClr>
              <a:buSzPct val="80000"/>
              <a:buFont typeface="Wingdings 2"/>
              <a:buNone/>
            </a:pPr>
            <a:endParaRPr lang="en-US" sz="3200">
              <a:solidFill>
                <a:prstClr val="black"/>
              </a:solidFill>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312920112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97797354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41830824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20" name="عنصر نائب للتذييل 19"/>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312296992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5369553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323113055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82123971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8" name="عنصر نائب للتذييل 7"/>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35447676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4" name="عنصر نائب للتذييل 3"/>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32972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18/05/1436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3" name="عنصر نائب للتذييل 2"/>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225060103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916648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gn="l" rtl="0">
              <a:lnSpc>
                <a:spcPts val="3000"/>
              </a:lnSpc>
              <a:spcBef>
                <a:spcPts val="600"/>
              </a:spcBef>
              <a:buClr>
                <a:srgbClr val="3891A7"/>
              </a:buClr>
              <a:buSzPct val="80000"/>
              <a:buFont typeface="Wingdings 2"/>
              <a:buNone/>
            </a:pPr>
            <a:endParaRPr lang="en-US" sz="3200">
              <a:solidFill>
                <a:prstClr val="black"/>
              </a:solidFill>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205544719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04091253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98565633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20" name="عنصر نائب للتذييل 19"/>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371356085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565219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171825784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40903990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8" name="عنصر نائب للتذييل 7"/>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504161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18/05/1436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4" name="عنصر نائب للتذييل 3"/>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7241513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3" name="عنصر نائب للتذييل 2"/>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370859277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50156566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gn="l" rtl="0">
              <a:lnSpc>
                <a:spcPts val="3000"/>
              </a:lnSpc>
              <a:spcBef>
                <a:spcPts val="600"/>
              </a:spcBef>
              <a:buClr>
                <a:srgbClr val="3891A7"/>
              </a:buClr>
              <a:buSzPct val="80000"/>
              <a:buFont typeface="Wingdings 2"/>
              <a:buNone/>
            </a:pPr>
            <a:endParaRPr lang="en-US" sz="3200">
              <a:solidFill>
                <a:prstClr val="black"/>
              </a:solidFill>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321690776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400443274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08300152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20" name="عنصر نائب للتذييل 19"/>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343489485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23390626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97931714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49249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18/05/1436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8" name="عنصر نائب للتذييل 7"/>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67222631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4" name="عنصر نائب للتذييل 3"/>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316243544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3" name="عنصر نائب للتذييل 2"/>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42777448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4924591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gn="l" rtl="0">
              <a:lnSpc>
                <a:spcPts val="3000"/>
              </a:lnSpc>
              <a:spcBef>
                <a:spcPts val="600"/>
              </a:spcBef>
              <a:buClr>
                <a:srgbClr val="3891A7"/>
              </a:buClr>
              <a:buSzPct val="80000"/>
              <a:buFont typeface="Wingdings 2"/>
              <a:buNone/>
            </a:pPr>
            <a:endParaRPr lang="en-US" sz="3200">
              <a:solidFill>
                <a:prstClr val="black"/>
              </a:solidFill>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30262024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351183357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380265722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20" name="عنصر نائب للتذييل 19"/>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385580316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33983638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176624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18/05/1436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4991177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8" name="عنصر نائب للتذييل 7"/>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175287008"/>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4" name="عنصر نائب للتذييل 3"/>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58233743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3" name="عنصر نائب للتذييل 2"/>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3261938938"/>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80917097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gn="l" rtl="0">
              <a:lnSpc>
                <a:spcPts val="3000"/>
              </a:lnSpc>
              <a:spcBef>
                <a:spcPts val="600"/>
              </a:spcBef>
              <a:buClr>
                <a:srgbClr val="3891A7"/>
              </a:buClr>
              <a:buSzPct val="80000"/>
              <a:buFont typeface="Wingdings 2"/>
              <a:buNone/>
            </a:pPr>
            <a:endParaRPr lang="en-US" sz="3200">
              <a:solidFill>
                <a:prstClr val="black"/>
              </a:solidFill>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354060188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52162800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59311952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20" name="عنصر نائب للتذييل 19"/>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2471799178"/>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3773198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18/05/1436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16812692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38264679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8" name="عنصر نائب للتذييل 7"/>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0007757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4" name="عنصر نائب للتذييل 3"/>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65793864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3" name="عنصر نائب للتذييل 2"/>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50816954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421745943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gn="l" rtl="0">
              <a:lnSpc>
                <a:spcPts val="3000"/>
              </a:lnSpc>
              <a:spcBef>
                <a:spcPts val="600"/>
              </a:spcBef>
              <a:buClr>
                <a:srgbClr val="3891A7"/>
              </a:buClr>
              <a:buSzPct val="80000"/>
              <a:buFont typeface="Wingdings 2"/>
              <a:buNone/>
            </a:pPr>
            <a:endParaRPr lang="en-US" sz="3200">
              <a:solidFill>
                <a:prstClr val="black"/>
              </a:solidFill>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170132610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918635933"/>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60624266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20" name="عنصر نائب للتذييل 19"/>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10" name="عنصر نائب لرقم الشريحة 9"/>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4191521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18/05/1436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22900060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solidFill>
                <a:prstClr val="black"/>
              </a:solidFill>
            </a:endParaRPr>
          </a:p>
        </p:txBody>
      </p:sp>
    </p:spTree>
    <p:extLst>
      <p:ext uri="{BB962C8B-B14F-4D97-AF65-F5344CB8AC3E}">
        <p14:creationId xmlns:p14="http://schemas.microsoft.com/office/powerpoint/2010/main" val="407088057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355596262"/>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8" name="عنصر نائب للتذييل 7"/>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9" name="عنصر نائب لرقم الشريحة 8"/>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820298275"/>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4" name="عنصر نائب للتذييل 3"/>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5" name="عنصر نائب لرقم الشريحة 4"/>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598133854"/>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2" name="عنصر نائب للتاريخ 1"/>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3" name="عنصر نائب للتذييل 2"/>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4" name="عنصر نائب لرقم الشريحة 3"/>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288395310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1465162618"/>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indent="-283464" algn="l" rtl="0">
              <a:lnSpc>
                <a:spcPts val="3000"/>
              </a:lnSpc>
              <a:spcBef>
                <a:spcPts val="600"/>
              </a:spcBef>
              <a:buClr>
                <a:srgbClr val="3891A7"/>
              </a:buClr>
              <a:buSzPct val="80000"/>
              <a:buFont typeface="Wingdings 2"/>
              <a:buNone/>
            </a:pPr>
            <a:endParaRPr lang="en-US" sz="3200">
              <a:solidFill>
                <a:prstClr val="black"/>
              </a:solidFill>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solidFill>
                <a:prstClr val="white"/>
              </a:solidFill>
            </a:endParaRPr>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extLst>
      <p:ext uri="{BB962C8B-B14F-4D97-AF65-F5344CB8AC3E}">
        <p14:creationId xmlns:p14="http://schemas.microsoft.com/office/powerpoint/2010/main" val="126936065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3342956007"/>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extLst/>
          </a:lstStyle>
          <a:p>
            <a:endParaRPr lang="ar-SA">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Tree>
    <p:extLst>
      <p:ext uri="{BB962C8B-B14F-4D97-AF65-F5344CB8AC3E}">
        <p14:creationId xmlns:p14="http://schemas.microsoft.com/office/powerpoint/2010/main" val="2317308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18/05/1436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solidFill>
                <a:srgbClr val="E7DEC9">
                  <a:shade val="50000"/>
                  <a:satMod val="200000"/>
                </a:srgbClr>
              </a:solidFill>
            </a:endParaRPr>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3080292367"/>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solidFill>
                <a:srgbClr val="E7DEC9">
                  <a:shade val="50000"/>
                  <a:satMod val="200000"/>
                </a:srgbClr>
              </a:solidFill>
            </a:endParaRPr>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3656516323"/>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solidFill>
                <a:srgbClr val="E7DEC9">
                  <a:shade val="50000"/>
                  <a:satMod val="200000"/>
                </a:srgbClr>
              </a:solidFill>
            </a:endParaRPr>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1229746350"/>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solidFill>
                <a:srgbClr val="E7DEC9">
                  <a:shade val="50000"/>
                  <a:satMod val="200000"/>
                </a:srgbClr>
              </a:solidFill>
            </a:endParaRPr>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114216169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solidFill>
                <a:srgbClr val="E7DEC9">
                  <a:shade val="50000"/>
                  <a:satMod val="200000"/>
                </a:srgbClr>
              </a:solidFill>
            </a:endParaRPr>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1881736819"/>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solidFill>
                <a:srgbClr val="E7DEC9">
                  <a:shade val="50000"/>
                  <a:satMod val="200000"/>
                </a:srgbClr>
              </a:solidFill>
            </a:endParaRPr>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1789074280"/>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solidFill>
                <a:srgbClr val="E7DEC9">
                  <a:shade val="50000"/>
                  <a:satMod val="200000"/>
                </a:srgbClr>
              </a:solidFill>
            </a:endParaRPr>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969135340"/>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solidFill>
                <a:srgbClr val="E7DEC9">
                  <a:shade val="50000"/>
                  <a:satMod val="200000"/>
                </a:srgbClr>
              </a:solidFill>
            </a:endParaRPr>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2967709278"/>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solidFill>
                <a:srgbClr val="E7DEC9">
                  <a:shade val="50000"/>
                  <a:satMod val="200000"/>
                </a:srgbClr>
              </a:solidFill>
            </a:endParaRPr>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600975958"/>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solidFill>
                <a:srgbClr val="E7DEC9">
                  <a:shade val="50000"/>
                  <a:satMod val="200000"/>
                </a:srgbClr>
              </a:solidFill>
            </a:endParaRPr>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19377930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solidFill>
                <a:srgbClr val="E7DEC9">
                  <a:shade val="50000"/>
                  <a:satMod val="200000"/>
                </a:srgbClr>
              </a:solidFill>
            </a:endParaRPr>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3243195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solidFill>
                <a:srgbClr val="E7DEC9">
                  <a:shade val="50000"/>
                  <a:satMod val="200000"/>
                </a:srgbClr>
              </a:solidFill>
            </a:endParaRPr>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304129643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solidFill>
                <a:srgbClr val="E7DEC9">
                  <a:shade val="50000"/>
                  <a:satMod val="200000"/>
                </a:srgbClr>
              </a:solidFill>
            </a:endParaRPr>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87160852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solidFill>
                <a:srgbClr val="E7DEC9">
                  <a:shade val="50000"/>
                  <a:satMod val="200000"/>
                </a:srgbClr>
              </a:solidFill>
            </a:endParaRPr>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338026471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solidFill>
                <a:srgbClr val="E7DEC9">
                  <a:shade val="50000"/>
                  <a:satMod val="200000"/>
                </a:srgbClr>
              </a:solidFill>
            </a:endParaRPr>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52155807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solidFill>
                <a:srgbClr val="E7DEC9">
                  <a:shade val="50000"/>
                  <a:satMod val="200000"/>
                </a:srgbClr>
              </a:solidFill>
            </a:endParaRPr>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268691001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solidFill>
                  <a:srgbClr val="E7DEC9">
                    <a:shade val="50000"/>
                    <a:satMod val="200000"/>
                  </a:srgbClr>
                </a:solidFill>
              </a:rPr>
              <a:pPr/>
              <a:t>18/05/1436</a:t>
            </a:fld>
            <a:endParaRPr lang="ar-SA">
              <a:solidFill>
                <a:srgbClr val="E7DEC9">
                  <a:shade val="50000"/>
                  <a:satMod val="200000"/>
                </a:srgbClr>
              </a:solidFill>
            </a:endParaRPr>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solidFill>
                <a:srgbClr val="E7DEC9">
                  <a:shade val="50000"/>
                  <a:satMod val="200000"/>
                </a:srgbClr>
              </a:solidFill>
            </a:endParaRPr>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solidFill>
                  <a:srgbClr val="E7DEC9">
                    <a:shade val="50000"/>
                    <a:satMod val="200000"/>
                  </a:srgbClr>
                </a:solidFill>
              </a:rPr>
              <a:pPr/>
              <a:t>‹#›</a:t>
            </a:fld>
            <a:endParaRPr lang="ar-SA">
              <a:solidFill>
                <a:srgbClr val="E7DEC9">
                  <a:shade val="50000"/>
                  <a:satMod val="200000"/>
                </a:srgbClr>
              </a:solidFill>
            </a:endParaRPr>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Tree>
    <p:extLst>
      <p:ext uri="{BB962C8B-B14F-4D97-AF65-F5344CB8AC3E}">
        <p14:creationId xmlns:p14="http://schemas.microsoft.com/office/powerpoint/2010/main" val="115318495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pPr algn="ctr"/>
            <a:r>
              <a:rPr lang="ar-SA" dirty="0" smtClean="0">
                <a:solidFill>
                  <a:srgbClr val="FF0000"/>
                </a:solidFill>
                <a:latin typeface="Traditional Arabic" pitchFamily="18" charset="-78"/>
                <a:cs typeface="Traditional Arabic" pitchFamily="18" charset="-78"/>
              </a:rPr>
              <a:t>أساليب جمع البيانات</a:t>
            </a:r>
            <a:endParaRPr lang="ar-SA" dirty="0">
              <a:solidFill>
                <a:srgbClr val="FF0000"/>
              </a:solidFill>
              <a:latin typeface="Traditional Arabic" pitchFamily="18" charset="-78"/>
              <a:cs typeface="Traditional Arabic" pitchFamily="18" charset="-78"/>
            </a:endParaRPr>
          </a:p>
        </p:txBody>
      </p:sp>
      <p:sp>
        <p:nvSpPr>
          <p:cNvPr id="5" name="عنصر نائب للمحتوى 4"/>
          <p:cNvSpPr>
            <a:spLocks noGrp="1"/>
          </p:cNvSpPr>
          <p:nvPr>
            <p:ph idx="1"/>
          </p:nvPr>
        </p:nvSpPr>
        <p:spPr/>
        <p:txBody>
          <a:bodyPr/>
          <a:lstStyle/>
          <a:p>
            <a:pPr marL="514350" indent="-514350" algn="just">
              <a:buAutoNum type="arabic1Minus"/>
            </a:pPr>
            <a:r>
              <a:rPr lang="ar-SA" dirty="0" smtClean="0">
                <a:solidFill>
                  <a:srgbClr val="FF0000"/>
                </a:solidFill>
                <a:latin typeface="Traditional Arabic" pitchFamily="18" charset="-78"/>
                <a:cs typeface="Traditional Arabic" pitchFamily="18" charset="-78"/>
              </a:rPr>
              <a:t>الحصر </a:t>
            </a:r>
            <a:r>
              <a:rPr lang="ar-SA" dirty="0">
                <a:solidFill>
                  <a:srgbClr val="FF0000"/>
                </a:solidFill>
                <a:latin typeface="Traditional Arabic" pitchFamily="18" charset="-78"/>
                <a:cs typeface="Traditional Arabic" pitchFamily="18" charset="-78"/>
              </a:rPr>
              <a:t>الشامل </a:t>
            </a:r>
            <a:r>
              <a:rPr lang="ar-SA" dirty="0" smtClean="0">
                <a:solidFill>
                  <a:srgbClr val="FF0000"/>
                </a:solidFill>
                <a:latin typeface="Traditional Arabic" pitchFamily="18" charset="-78"/>
                <a:cs typeface="Traditional Arabic" pitchFamily="18" charset="-78"/>
              </a:rPr>
              <a:t>:</a:t>
            </a:r>
          </a:p>
          <a:p>
            <a:pPr marL="0" indent="0" algn="just">
              <a:buNone/>
            </a:pPr>
            <a:r>
              <a:rPr lang="ar-SA" dirty="0" smtClean="0">
                <a:latin typeface="Traditional Arabic" pitchFamily="18" charset="-78"/>
                <a:cs typeface="Traditional Arabic" pitchFamily="18" charset="-78"/>
              </a:rPr>
              <a:t> </a:t>
            </a:r>
            <a:r>
              <a:rPr lang="ar-SA" dirty="0">
                <a:latin typeface="Traditional Arabic" pitchFamily="18" charset="-78"/>
                <a:cs typeface="Traditional Arabic" pitchFamily="18" charset="-78"/>
              </a:rPr>
              <a:t>أو كما يسميه البعض دراسة المجتمعات الكلية ، </a:t>
            </a:r>
            <a:r>
              <a:rPr lang="ar-SA" dirty="0" smtClean="0">
                <a:latin typeface="Traditional Arabic" pitchFamily="18" charset="-78"/>
                <a:cs typeface="Traditional Arabic" pitchFamily="18" charset="-78"/>
              </a:rPr>
              <a:t>والتي </a:t>
            </a:r>
            <a:r>
              <a:rPr lang="ar-SA" dirty="0">
                <a:latin typeface="Traditional Arabic" pitchFamily="18" charset="-78"/>
                <a:cs typeface="Traditional Arabic" pitchFamily="18" charset="-78"/>
              </a:rPr>
              <a:t>يتم فيها جمع البيانات من كل أفراد المجتمع </a:t>
            </a:r>
            <a:r>
              <a:rPr lang="ar-SA" dirty="0" smtClean="0">
                <a:latin typeface="Traditional Arabic" pitchFamily="18" charset="-78"/>
                <a:cs typeface="Traditional Arabic" pitchFamily="18" charset="-78"/>
              </a:rPr>
              <a:t>الأصلي </a:t>
            </a:r>
            <a:r>
              <a:rPr lang="ar-SA" dirty="0">
                <a:latin typeface="Traditional Arabic" pitchFamily="18" charset="-78"/>
                <a:cs typeface="Traditional Arabic" pitchFamily="18" charset="-78"/>
              </a:rPr>
              <a:t>موضع اهتمام الباحث دون </a:t>
            </a:r>
            <a:r>
              <a:rPr lang="ar-SA" dirty="0" smtClean="0">
                <a:latin typeface="Traditional Arabic" pitchFamily="18" charset="-78"/>
                <a:cs typeface="Traditional Arabic" pitchFamily="18" charset="-78"/>
              </a:rPr>
              <a:t>أي </a:t>
            </a:r>
            <a:r>
              <a:rPr lang="ar-SA" dirty="0">
                <a:latin typeface="Traditional Arabic" pitchFamily="18" charset="-78"/>
                <a:cs typeface="Traditional Arabic" pitchFamily="18" charset="-78"/>
              </a:rPr>
              <a:t>استثناءات </a:t>
            </a:r>
            <a:r>
              <a:rPr lang="ar-SA" dirty="0" smtClean="0">
                <a:latin typeface="Traditional Arabic" pitchFamily="18" charset="-78"/>
                <a:cs typeface="Traditional Arabic" pitchFamily="18" charset="-78"/>
              </a:rPr>
              <a:t>ويتطلب </a:t>
            </a:r>
            <a:r>
              <a:rPr lang="ar-SA" dirty="0">
                <a:latin typeface="Traditional Arabic" pitchFamily="18" charset="-78"/>
                <a:cs typeface="Traditional Arabic" pitchFamily="18" charset="-78"/>
              </a:rPr>
              <a:t>ذلك وقت وجهد كبير ، وكذلك فريق عمل ونفقات مرتفعة ، نظراً لكثرة عدد الأفراد ، ويقتصر هذا الأسلوب على الدراسات </a:t>
            </a:r>
            <a:r>
              <a:rPr lang="ar-SA" dirty="0" smtClean="0">
                <a:latin typeface="Traditional Arabic" pitchFamily="18" charset="-78"/>
                <a:cs typeface="Traditional Arabic" pitchFamily="18" charset="-78"/>
              </a:rPr>
              <a:t>التي </a:t>
            </a:r>
            <a:r>
              <a:rPr lang="ar-SA" dirty="0">
                <a:latin typeface="Traditional Arabic" pitchFamily="18" charset="-78"/>
                <a:cs typeface="Traditional Arabic" pitchFamily="18" charset="-78"/>
              </a:rPr>
              <a:t>تدعمها الجهات الحكومية مثل التعداد </a:t>
            </a:r>
            <a:r>
              <a:rPr lang="ar-SA" dirty="0" smtClean="0">
                <a:latin typeface="Traditional Arabic" pitchFamily="18" charset="-78"/>
                <a:cs typeface="Traditional Arabic" pitchFamily="18" charset="-78"/>
              </a:rPr>
              <a:t>السكاني.</a:t>
            </a:r>
            <a:endParaRPr lang="ar-SA" dirty="0">
              <a:latin typeface="Traditional Arabic" pitchFamily="18" charset="-78"/>
              <a:cs typeface="Traditional Arabic" pitchFamily="18" charset="-78"/>
            </a:endParaRPr>
          </a:p>
          <a:p>
            <a:pPr marL="0" indent="0">
              <a:buNone/>
            </a:pPr>
            <a:endParaRPr lang="ar-SA" dirty="0"/>
          </a:p>
        </p:txBody>
      </p:sp>
    </p:spTree>
    <p:extLst>
      <p:ext uri="{BB962C8B-B14F-4D97-AF65-F5344CB8AC3E}">
        <p14:creationId xmlns:p14="http://schemas.microsoft.com/office/powerpoint/2010/main" val="559620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itchFamily="18" charset="-78"/>
                <a:cs typeface="Traditional Arabic" pitchFamily="18" charset="-78"/>
              </a:rPr>
              <a:t>خطوات </a:t>
            </a:r>
            <a:r>
              <a:rPr lang="ar-SA" dirty="0">
                <a:solidFill>
                  <a:srgbClr val="FF0000"/>
                </a:solidFill>
                <a:latin typeface="Traditional Arabic" pitchFamily="18" charset="-78"/>
                <a:cs typeface="Traditional Arabic" pitchFamily="18" charset="-78"/>
              </a:rPr>
              <a:t>اختيار </a:t>
            </a:r>
            <a:r>
              <a:rPr lang="ar-SA" dirty="0" smtClean="0">
                <a:solidFill>
                  <a:srgbClr val="FF0000"/>
                </a:solidFill>
                <a:latin typeface="Traditional Arabic" pitchFamily="18" charset="-78"/>
                <a:cs typeface="Traditional Arabic" pitchFamily="18" charset="-78"/>
              </a:rPr>
              <a:t>العينة </a:t>
            </a:r>
            <a:endParaRPr lang="ar-SA" dirty="0"/>
          </a:p>
        </p:txBody>
      </p:sp>
      <p:sp>
        <p:nvSpPr>
          <p:cNvPr id="3" name="عنصر نائب للمحتوى 2"/>
          <p:cNvSpPr>
            <a:spLocks noGrp="1"/>
          </p:cNvSpPr>
          <p:nvPr>
            <p:ph idx="1"/>
          </p:nvPr>
        </p:nvSpPr>
        <p:spPr/>
        <p:txBody>
          <a:bodyPr/>
          <a:lstStyle/>
          <a:p>
            <a:pPr marL="82296" indent="0" algn="just">
              <a:buNone/>
            </a:pPr>
            <a:r>
              <a:rPr lang="ar-SA" b="1" dirty="0">
                <a:solidFill>
                  <a:srgbClr val="FF0000"/>
                </a:solidFill>
                <a:latin typeface="Traditional Arabic" pitchFamily="18" charset="-78"/>
                <a:cs typeface="Traditional Arabic" pitchFamily="18" charset="-78"/>
              </a:rPr>
              <a:t>5- اختيار العينة :</a:t>
            </a:r>
            <a:r>
              <a:rPr lang="ar-SA" dirty="0">
                <a:solidFill>
                  <a:srgbClr val="FF0000"/>
                </a:solidFill>
                <a:latin typeface="Traditional Arabic" pitchFamily="18" charset="-78"/>
                <a:cs typeface="Traditional Arabic" pitchFamily="18" charset="-78"/>
              </a:rPr>
              <a:t> </a:t>
            </a:r>
            <a:r>
              <a:rPr lang="ar-SA" dirty="0">
                <a:latin typeface="Traditional Arabic" pitchFamily="18" charset="-78"/>
                <a:cs typeface="Traditional Arabic" pitchFamily="18" charset="-78"/>
              </a:rPr>
              <a:t>وبعد أن يحدد الباحث أهداف بحثه ، والمجتمع </a:t>
            </a:r>
            <a:r>
              <a:rPr lang="ar-SA" dirty="0" smtClean="0">
                <a:latin typeface="Traditional Arabic" pitchFamily="18" charset="-78"/>
                <a:cs typeface="Traditional Arabic" pitchFamily="18" charset="-78"/>
              </a:rPr>
              <a:t>الأصلي </a:t>
            </a:r>
            <a:r>
              <a:rPr lang="ar-SA" dirty="0">
                <a:latin typeface="Traditional Arabic" pitchFamily="18" charset="-78"/>
                <a:cs typeface="Traditional Arabic" pitchFamily="18" charset="-78"/>
              </a:rPr>
              <a:t>، وإطار ذلك المجتمع ، ثم يحدد حجم العينة يختار العينة مستخدماً أحد أساليب اختيار العينة ، وفق ما يمليه عليه الموقف </a:t>
            </a:r>
            <a:r>
              <a:rPr lang="ar-SA" dirty="0" smtClean="0">
                <a:latin typeface="Traditional Arabic" pitchFamily="18" charset="-78"/>
                <a:cs typeface="Traditional Arabic" pitchFamily="18" charset="-78"/>
              </a:rPr>
              <a:t>البحثي  </a:t>
            </a:r>
            <a:r>
              <a:rPr lang="ar-SA" dirty="0">
                <a:latin typeface="Traditional Arabic" pitchFamily="18" charset="-78"/>
                <a:cs typeface="Traditional Arabic" pitchFamily="18" charset="-78"/>
              </a:rPr>
              <a:t>ولكن احذر فهناك أخطاء يقع فيها بعض الباحثين عند إجراء هذه الخطوة من خطوات البحث وهى: </a:t>
            </a:r>
            <a:endParaRPr lang="en-US" dirty="0">
              <a:latin typeface="Traditional Arabic" pitchFamily="18" charset="-78"/>
              <a:cs typeface="Traditional Arabic" pitchFamily="18" charset="-78"/>
            </a:endParaRPr>
          </a:p>
          <a:p>
            <a:pPr marL="82296" indent="0" algn="just">
              <a:buNone/>
            </a:pPr>
            <a:r>
              <a:rPr lang="ar-SA" dirty="0" smtClean="0">
                <a:solidFill>
                  <a:srgbClr val="FF0000"/>
                </a:solidFill>
                <a:latin typeface="Traditional Arabic" panose="02020603050405020304" pitchFamily="18" charset="-78"/>
                <a:cs typeface="Traditional Arabic" panose="02020603050405020304" pitchFamily="18" charset="-78"/>
              </a:rPr>
              <a:t>(أ) خطأ التحيز: </a:t>
            </a:r>
            <a:r>
              <a:rPr lang="ar-SA" dirty="0" smtClean="0">
                <a:latin typeface="Traditional Arabic" panose="02020603050405020304" pitchFamily="18" charset="-78"/>
                <a:cs typeface="Traditional Arabic" panose="02020603050405020304" pitchFamily="18" charset="-78"/>
              </a:rPr>
              <a:t>ويرجع </a:t>
            </a:r>
            <a:r>
              <a:rPr lang="ar-SA" dirty="0">
                <a:latin typeface="Traditional Arabic" panose="02020603050405020304" pitchFamily="18" charset="-78"/>
                <a:cs typeface="Traditional Arabic" panose="02020603050405020304" pitchFamily="18" charset="-78"/>
              </a:rPr>
              <a:t>للباحث وفيه يحدث ميل لتفضيل وحدات ذات خصائص معينة دون غيرها لتنضم للعينة ، ويتسبب ذلك </a:t>
            </a:r>
            <a:r>
              <a:rPr lang="ar-SA" dirty="0" err="1">
                <a:latin typeface="Traditional Arabic" panose="02020603050405020304" pitchFamily="18" charset="-78"/>
                <a:cs typeface="Traditional Arabic" panose="02020603050405020304" pitchFamily="18" charset="-78"/>
              </a:rPr>
              <a:t>فى</a:t>
            </a:r>
            <a:r>
              <a:rPr lang="ar-SA" dirty="0">
                <a:latin typeface="Traditional Arabic" panose="02020603050405020304" pitchFamily="18" charset="-78"/>
                <a:cs typeface="Traditional Arabic" panose="02020603050405020304" pitchFamily="18" charset="-78"/>
              </a:rPr>
              <a:t> عدم تمثيل خصائص المجتمع </a:t>
            </a:r>
            <a:r>
              <a:rPr lang="ar-SA" dirty="0" err="1">
                <a:latin typeface="Traditional Arabic" panose="02020603050405020304" pitchFamily="18" charset="-78"/>
                <a:cs typeface="Traditional Arabic" panose="02020603050405020304" pitchFamily="18" charset="-78"/>
              </a:rPr>
              <a:t>الأصلى</a:t>
            </a:r>
            <a:r>
              <a:rPr lang="ar-SA" dirty="0">
                <a:latin typeface="Traditional Arabic" panose="02020603050405020304" pitchFamily="18" charset="-78"/>
                <a:cs typeface="Traditional Arabic" panose="02020603050405020304" pitchFamily="18" charset="-78"/>
              </a:rPr>
              <a:t> </a:t>
            </a:r>
            <a:r>
              <a:rPr lang="ar-SA">
                <a:latin typeface="Traditional Arabic" panose="02020603050405020304" pitchFamily="18" charset="-78"/>
                <a:cs typeface="Traditional Arabic" panose="02020603050405020304" pitchFamily="18" charset="-78"/>
              </a:rPr>
              <a:t>الأساسية </a:t>
            </a:r>
            <a:endParaRPr lang="ar-SA" dirty="0">
              <a:latin typeface="Traditional Arabic" panose="02020603050405020304" pitchFamily="18" charset="-78"/>
              <a:cs typeface="Traditional Arabic" panose="02020603050405020304" pitchFamily="18" charset="-78"/>
            </a:endParaRPr>
          </a:p>
          <a:p>
            <a:pPr marL="82296" indent="0">
              <a:buNone/>
            </a:pPr>
            <a:endParaRPr lang="ar-SA" dirty="0"/>
          </a:p>
        </p:txBody>
      </p:sp>
    </p:spTree>
    <p:extLst>
      <p:ext uri="{BB962C8B-B14F-4D97-AF65-F5344CB8AC3E}">
        <p14:creationId xmlns:p14="http://schemas.microsoft.com/office/powerpoint/2010/main" val="1173670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srgbClr val="FF0000"/>
                </a:solidFill>
                <a:latin typeface="Traditional Arabic" pitchFamily="18" charset="-78"/>
                <a:cs typeface="Traditional Arabic" pitchFamily="18" charset="-78"/>
              </a:rPr>
              <a:t>خطوات اختيار العينة </a:t>
            </a:r>
            <a:endParaRPr lang="ar-SA" dirty="0"/>
          </a:p>
        </p:txBody>
      </p:sp>
      <p:sp>
        <p:nvSpPr>
          <p:cNvPr id="3" name="عنصر نائب للمحتوى 2"/>
          <p:cNvSpPr>
            <a:spLocks noGrp="1"/>
          </p:cNvSpPr>
          <p:nvPr>
            <p:ph idx="1"/>
          </p:nvPr>
        </p:nvSpPr>
        <p:spPr/>
        <p:txBody>
          <a:bodyPr/>
          <a:lstStyle/>
          <a:p>
            <a:pPr marL="82296" indent="0">
              <a:buNone/>
            </a:pPr>
            <a:r>
              <a:rPr lang="ar-SA" dirty="0" smtClean="0">
                <a:solidFill>
                  <a:srgbClr val="FF0000"/>
                </a:solidFill>
                <a:latin typeface="Traditional Arabic" panose="02020603050405020304" pitchFamily="18" charset="-78"/>
                <a:cs typeface="Traditional Arabic" panose="02020603050405020304" pitchFamily="18" charset="-78"/>
              </a:rPr>
              <a:t>(ب) خطأ الصدفة: </a:t>
            </a:r>
          </a:p>
          <a:p>
            <a:pPr marL="82296" indent="0" algn="just">
              <a:buNone/>
            </a:pPr>
            <a:r>
              <a:rPr lang="ar-SA" dirty="0" smtClean="0">
                <a:latin typeface="Traditional Arabic" panose="02020603050405020304" pitchFamily="18" charset="-78"/>
                <a:cs typeface="Traditional Arabic" panose="02020603050405020304" pitchFamily="18" charset="-78"/>
              </a:rPr>
              <a:t>يرجع خطأ الصدفة إلى أن العينة التي نختارها تكون دائماً محدودة العدد وليس مضموناً أن يكون متوسط القيم في أي عينة تختارها هو نفس المتوسط العام في المجتمع، ويمكن التقليل من خطأ الصدفة باختيار عينة كبيرة الحجم بحيث إنه إذا اقترب حجم العينة من حجم المجتمع خصوصاً المجتمعات الصغيرة فإن خطأ الصدفة يقترب من الصفر.</a:t>
            </a:r>
            <a:endParaRPr lang="ar-SA"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140095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994122"/>
          </a:xfrm>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أنواع العينات</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1435608" y="1268760"/>
            <a:ext cx="7498080" cy="5184576"/>
          </a:xfrm>
        </p:spPr>
        <p:txBody>
          <a:bodyPr>
            <a:normAutofit/>
          </a:bodyPr>
          <a:lstStyle/>
          <a:p>
            <a:r>
              <a:rPr lang="ar-SA" dirty="0" smtClean="0">
                <a:solidFill>
                  <a:srgbClr val="FF0000"/>
                </a:solidFill>
                <a:latin typeface="Traditional Arabic" panose="02020603050405020304" pitchFamily="18" charset="-78"/>
                <a:cs typeface="Traditional Arabic" panose="02020603050405020304" pitchFamily="18" charset="-78"/>
              </a:rPr>
              <a:t>أولاً: العينات الاحتمالية:  </a:t>
            </a:r>
            <a:r>
              <a:rPr lang="ar-SA" dirty="0" smtClean="0">
                <a:latin typeface="Traditional Arabic" panose="02020603050405020304" pitchFamily="18" charset="-78"/>
                <a:cs typeface="Traditional Arabic" panose="02020603050405020304" pitchFamily="18" charset="-78"/>
              </a:rPr>
              <a:t>وهي ما لا يتحكم الباحث في اختيار أفراد العينة وتتطلب معرفة تامة بأفراد مجتمع البحث.</a:t>
            </a:r>
          </a:p>
          <a:p>
            <a:r>
              <a:rPr lang="ar-SA" dirty="0" smtClean="0">
                <a:latin typeface="Traditional Arabic" panose="02020603050405020304" pitchFamily="18" charset="-78"/>
                <a:cs typeface="Traditional Arabic" panose="02020603050405020304" pitchFamily="18" charset="-78"/>
              </a:rPr>
              <a:t>تشترك </a:t>
            </a:r>
            <a:r>
              <a:rPr lang="ar-SA" dirty="0">
                <a:latin typeface="Traditional Arabic" panose="02020603050405020304" pitchFamily="18" charset="-78"/>
                <a:cs typeface="Traditional Arabic" panose="02020603050405020304" pitchFamily="18" charset="-78"/>
              </a:rPr>
              <a:t>العينات الاحتمالية </a:t>
            </a:r>
            <a:r>
              <a:rPr lang="ar-SA" dirty="0" smtClean="0">
                <a:latin typeface="Traditional Arabic" panose="02020603050405020304" pitchFamily="18" charset="-78"/>
                <a:cs typeface="Traditional Arabic" panose="02020603050405020304" pitchFamily="18" charset="-78"/>
              </a:rPr>
              <a:t>في </a:t>
            </a:r>
            <a:r>
              <a:rPr lang="ar-SA" dirty="0">
                <a:latin typeface="Traditional Arabic" panose="02020603050405020304" pitchFamily="18" charset="-78"/>
                <a:cs typeface="Traditional Arabic" panose="02020603050405020304" pitchFamily="18" charset="-78"/>
              </a:rPr>
              <a:t>تحديد مجتمع الدراسة ، وإعداد قائمة بعناصره ، ثم اختيار عينة بحجم يكفى لتمثيل </a:t>
            </a:r>
            <a:r>
              <a:rPr lang="ar-SA" dirty="0" smtClean="0">
                <a:latin typeface="Traditional Arabic" panose="02020603050405020304" pitchFamily="18" charset="-78"/>
                <a:cs typeface="Traditional Arabic" panose="02020603050405020304" pitchFamily="18" charset="-78"/>
              </a:rPr>
              <a:t>خصائص المجتمع.</a:t>
            </a:r>
          </a:p>
          <a:p>
            <a:pPr marL="82296" indent="0">
              <a:buNone/>
            </a:pPr>
            <a:r>
              <a:rPr lang="ar-SA" dirty="0" smtClean="0">
                <a:solidFill>
                  <a:srgbClr val="FF0000"/>
                </a:solidFill>
                <a:latin typeface="Traditional Arabic" panose="02020603050405020304" pitchFamily="18" charset="-78"/>
                <a:cs typeface="Traditional Arabic" panose="02020603050405020304" pitchFamily="18" charset="-78"/>
              </a:rPr>
              <a:t>وتنقسم العينات الاحتمالية إلى عدة أقسام:</a:t>
            </a:r>
          </a:p>
          <a:p>
            <a:pPr marL="82296" indent="0">
              <a:buNone/>
            </a:pPr>
            <a:r>
              <a:rPr lang="ar-SA" dirty="0" smtClean="0">
                <a:solidFill>
                  <a:srgbClr val="FF0000"/>
                </a:solidFill>
                <a:latin typeface="Traditional Arabic" panose="02020603050405020304" pitchFamily="18" charset="-78"/>
                <a:cs typeface="Traditional Arabic" panose="02020603050405020304" pitchFamily="18" charset="-78"/>
              </a:rPr>
              <a:t>1/ العينة </a:t>
            </a:r>
            <a:r>
              <a:rPr lang="ar-SA" dirty="0">
                <a:solidFill>
                  <a:srgbClr val="FF0000"/>
                </a:solidFill>
                <a:latin typeface="Traditional Arabic" panose="02020603050405020304" pitchFamily="18" charset="-78"/>
                <a:cs typeface="Traditional Arabic" panose="02020603050405020304" pitchFamily="18" charset="-78"/>
              </a:rPr>
              <a:t>العشوائية</a:t>
            </a:r>
            <a:r>
              <a:rPr lang="ar-SA" dirty="0" smtClean="0">
                <a:solidFill>
                  <a:srgbClr val="FF0000"/>
                </a:solidFill>
                <a:latin typeface="Traditional Arabic" panose="02020603050405020304" pitchFamily="18" charset="-78"/>
                <a:cs typeface="Traditional Arabic" panose="02020603050405020304" pitchFamily="18" charset="-78"/>
              </a:rPr>
              <a:t>: </a:t>
            </a:r>
            <a:r>
              <a:rPr lang="ar-SA" dirty="0" smtClean="0">
                <a:latin typeface="Traditional Arabic" panose="02020603050405020304" pitchFamily="18" charset="-78"/>
                <a:cs typeface="Traditional Arabic" panose="02020603050405020304" pitchFamily="18" charset="-78"/>
              </a:rPr>
              <a:t>يقصد بها أن الفرصة متساوية ودرجة الاحتمال واحدة لأي فرد من أفراد مجتمع البحث ليتم اختياره كأحد أفراد عينة البحث، ويمكن تنفيذ هذه الطريقة بإتباع ما يلي:</a:t>
            </a:r>
            <a:endParaRPr lang="ar-SA"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934168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srgbClr val="FF0000"/>
                </a:solidFill>
                <a:latin typeface="Traditional Arabic" panose="02020603050405020304" pitchFamily="18" charset="-78"/>
                <a:cs typeface="Traditional Arabic" panose="02020603050405020304" pitchFamily="18" charset="-78"/>
              </a:rPr>
              <a:t>أنواع العينات</a:t>
            </a:r>
            <a:endParaRPr lang="ar-SA" dirty="0"/>
          </a:p>
        </p:txBody>
      </p:sp>
      <p:sp>
        <p:nvSpPr>
          <p:cNvPr id="3" name="عنصر نائب للمحتوى 2"/>
          <p:cNvSpPr>
            <a:spLocks noGrp="1"/>
          </p:cNvSpPr>
          <p:nvPr>
            <p:ph idx="1"/>
          </p:nvPr>
        </p:nvSpPr>
        <p:spPr/>
        <p:txBody>
          <a:bodyPr>
            <a:normAutofit/>
          </a:bodyPr>
          <a:lstStyle/>
          <a:p>
            <a:pPr marL="82296" indent="0">
              <a:buNone/>
            </a:pPr>
            <a:r>
              <a:rPr lang="ar-SA" sz="2800" dirty="0" smtClean="0">
                <a:solidFill>
                  <a:srgbClr val="FF0000"/>
                </a:solidFill>
                <a:latin typeface="Traditional Arabic" panose="02020603050405020304" pitchFamily="18" charset="-78"/>
                <a:cs typeface="Traditional Arabic" panose="02020603050405020304" pitchFamily="18" charset="-78"/>
              </a:rPr>
              <a:t>(أ) الطريقة البسيطة: </a:t>
            </a:r>
            <a:r>
              <a:rPr lang="ar-SA" sz="2800" dirty="0" smtClean="0">
                <a:latin typeface="Traditional Arabic" panose="02020603050405020304" pitchFamily="18" charset="-78"/>
                <a:cs typeface="Traditional Arabic" panose="02020603050405020304" pitchFamily="18" charset="-78"/>
              </a:rPr>
              <a:t>وذلك بإعطاء كل فرد من أفراد مجتمع البحث رقماً ثم خلط الأرقام جيداً ثم سحب أرقام بعدد حجم العينة ويتناسب مع العينة الصغيرة الحجم.</a:t>
            </a:r>
          </a:p>
          <a:p>
            <a:pPr marL="82296" indent="0">
              <a:buNone/>
            </a:pPr>
            <a:r>
              <a:rPr lang="ar-SA" sz="2800" dirty="0" smtClean="0">
                <a:solidFill>
                  <a:srgbClr val="FF0000"/>
                </a:solidFill>
                <a:latin typeface="Traditional Arabic" panose="02020603050405020304" pitchFamily="18" charset="-78"/>
                <a:cs typeface="Traditional Arabic" panose="02020603050405020304" pitchFamily="18" charset="-78"/>
              </a:rPr>
              <a:t>(</a:t>
            </a:r>
            <a:r>
              <a:rPr lang="ar-SA" sz="2800" dirty="0">
                <a:solidFill>
                  <a:srgbClr val="FF0000"/>
                </a:solidFill>
                <a:latin typeface="Traditional Arabic" panose="02020603050405020304" pitchFamily="18" charset="-78"/>
                <a:cs typeface="Traditional Arabic" panose="02020603050405020304" pitchFamily="18" charset="-78"/>
              </a:rPr>
              <a:t>ب) طريقة الجداول العشوائية : </a:t>
            </a:r>
            <a:r>
              <a:rPr lang="ar-SA" sz="2800" dirty="0">
                <a:latin typeface="Traditional Arabic" panose="02020603050405020304" pitchFamily="18" charset="-78"/>
                <a:cs typeface="Traditional Arabic" panose="02020603050405020304" pitchFamily="18" charset="-78"/>
              </a:rPr>
              <a:t>ويتم اختيار العينة وفقاً للخطوات الآتية :</a:t>
            </a:r>
          </a:p>
          <a:p>
            <a:pPr marL="82296" indent="0">
              <a:buNone/>
            </a:pPr>
            <a:r>
              <a:rPr lang="ar-SA" sz="2800" dirty="0">
                <a:latin typeface="Traditional Arabic" panose="02020603050405020304" pitchFamily="18" charset="-78"/>
                <a:cs typeface="Traditional Arabic" panose="02020603050405020304" pitchFamily="18" charset="-78"/>
              </a:rPr>
              <a:t>1- تحديد وتعريف المجتمع </a:t>
            </a:r>
            <a:r>
              <a:rPr lang="ar-SA" sz="2800" dirty="0" smtClean="0">
                <a:latin typeface="Traditional Arabic" panose="02020603050405020304" pitchFamily="18" charset="-78"/>
                <a:cs typeface="Traditional Arabic" panose="02020603050405020304" pitchFamily="18" charset="-78"/>
              </a:rPr>
              <a:t>الأصلي </a:t>
            </a:r>
            <a:r>
              <a:rPr lang="ar-SA" sz="2800" dirty="0">
                <a:latin typeface="Traditional Arabic" panose="02020603050405020304" pitchFamily="18" charset="-78"/>
                <a:cs typeface="Traditional Arabic" panose="02020603050405020304" pitchFamily="18" charset="-78"/>
              </a:rPr>
              <a:t>0</a:t>
            </a:r>
          </a:p>
          <a:p>
            <a:pPr marL="82296" indent="0">
              <a:buNone/>
            </a:pPr>
            <a:r>
              <a:rPr lang="ar-SA" sz="2800" dirty="0">
                <a:latin typeface="Traditional Arabic" panose="02020603050405020304" pitchFamily="18" charset="-78"/>
                <a:cs typeface="Traditional Arabic" panose="02020603050405020304" pitchFamily="18" charset="-78"/>
              </a:rPr>
              <a:t>2- تحديد حجم العينة المرغوب فيه 0</a:t>
            </a:r>
          </a:p>
          <a:p>
            <a:pPr marL="82296" indent="0">
              <a:buNone/>
            </a:pPr>
            <a:r>
              <a:rPr lang="ar-SA" sz="2800" dirty="0">
                <a:latin typeface="Traditional Arabic" panose="02020603050405020304" pitchFamily="18" charset="-78"/>
                <a:cs typeface="Traditional Arabic" panose="02020603050405020304" pitchFamily="18" charset="-78"/>
              </a:rPr>
              <a:t>3- إعداد قائمة بكل أفراد المجتمع </a:t>
            </a:r>
            <a:r>
              <a:rPr lang="ar-SA" sz="2800" dirty="0" smtClean="0">
                <a:latin typeface="Traditional Arabic" panose="02020603050405020304" pitchFamily="18" charset="-78"/>
                <a:cs typeface="Traditional Arabic" panose="02020603050405020304" pitchFamily="18" charset="-78"/>
              </a:rPr>
              <a:t>الأصلي </a:t>
            </a:r>
            <a:r>
              <a:rPr lang="ar-SA" sz="2800" dirty="0">
                <a:latin typeface="Traditional Arabic" panose="02020603050405020304" pitchFamily="18" charset="-78"/>
                <a:cs typeface="Traditional Arabic" panose="02020603050405020304" pitchFamily="18" charset="-78"/>
              </a:rPr>
              <a:t>0</a:t>
            </a:r>
          </a:p>
          <a:p>
            <a:pPr marL="82296" indent="0">
              <a:buNone/>
            </a:pPr>
            <a:r>
              <a:rPr lang="ar-SA" sz="2800" dirty="0">
                <a:latin typeface="Traditional Arabic" panose="02020603050405020304" pitchFamily="18" charset="-78"/>
                <a:cs typeface="Traditional Arabic" panose="02020603050405020304" pitchFamily="18" charset="-78"/>
              </a:rPr>
              <a:t>4- وضع رقم مسلسل لكل فرد وفقاً لحجم المجتمع </a:t>
            </a:r>
            <a:r>
              <a:rPr lang="ar-SA" sz="2800" dirty="0" smtClean="0">
                <a:latin typeface="Traditional Arabic" panose="02020603050405020304" pitchFamily="18" charset="-78"/>
                <a:cs typeface="Traditional Arabic" panose="02020603050405020304" pitchFamily="18" charset="-78"/>
              </a:rPr>
              <a:t>الأصلي الكبير.</a:t>
            </a:r>
            <a:endParaRPr lang="ar-SA" sz="28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665133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srgbClr val="FF0000"/>
                </a:solidFill>
                <a:latin typeface="Traditional Arabic" panose="02020603050405020304" pitchFamily="18" charset="-78"/>
                <a:cs typeface="Traditional Arabic" panose="02020603050405020304" pitchFamily="18" charset="-78"/>
              </a:rPr>
              <a:t>أنواع العينات</a:t>
            </a:r>
            <a:endParaRPr lang="ar-SA" dirty="0"/>
          </a:p>
        </p:txBody>
      </p:sp>
      <p:sp>
        <p:nvSpPr>
          <p:cNvPr id="3" name="عنصر نائب للمحتوى 2"/>
          <p:cNvSpPr>
            <a:spLocks noGrp="1"/>
          </p:cNvSpPr>
          <p:nvPr>
            <p:ph idx="1"/>
          </p:nvPr>
        </p:nvSpPr>
        <p:spPr/>
        <p:txBody>
          <a:bodyPr/>
          <a:lstStyle/>
          <a:p>
            <a:pPr marL="82296" indent="0">
              <a:buNone/>
            </a:pPr>
            <a:r>
              <a:rPr lang="ar-SA" sz="2800" dirty="0" smtClean="0">
                <a:solidFill>
                  <a:srgbClr val="FF0000"/>
                </a:solidFill>
                <a:latin typeface="Traditional Arabic" panose="02020603050405020304" pitchFamily="18" charset="-78"/>
                <a:cs typeface="Traditional Arabic" panose="02020603050405020304" pitchFamily="18" charset="-78"/>
              </a:rPr>
              <a:t>2/ العينة المنتظمة: </a:t>
            </a:r>
            <a:r>
              <a:rPr lang="ar-SA" sz="2800" dirty="0" smtClean="0">
                <a:latin typeface="Traditional Arabic" panose="02020603050405020304" pitchFamily="18" charset="-78"/>
                <a:cs typeface="Traditional Arabic" panose="02020603050405020304" pitchFamily="18" charset="-78"/>
              </a:rPr>
              <a:t>يقصد بالعينة المنتظمة أن الاختيار يقع طبقاً لتنظيم معين يحدده الباحث لكن الاختيار عشوائي، لتطبيقها يتبع الخطوات التالية:</a:t>
            </a:r>
          </a:p>
          <a:p>
            <a:pPr marL="82296" indent="0">
              <a:buNone/>
            </a:pPr>
            <a:r>
              <a:rPr lang="ar-SA" sz="2800" dirty="0" smtClean="0">
                <a:latin typeface="Traditional Arabic" panose="02020603050405020304" pitchFamily="18" charset="-78"/>
                <a:cs typeface="Traditional Arabic" panose="02020603050405020304" pitchFamily="18" charset="-78"/>
              </a:rPr>
              <a:t>1/ يضع الباحث رقم لكل فرد من أفراد مجتمع البحث.</a:t>
            </a:r>
          </a:p>
          <a:p>
            <a:pPr marL="82296" indent="0">
              <a:buNone/>
            </a:pPr>
            <a:r>
              <a:rPr lang="ar-SA" sz="2800" dirty="0" smtClean="0">
                <a:latin typeface="Traditional Arabic" panose="02020603050405020304" pitchFamily="18" charset="-78"/>
                <a:cs typeface="Traditional Arabic" panose="02020603050405020304" pitchFamily="18" charset="-78"/>
              </a:rPr>
              <a:t>2/ يحدد الباحث حجم المجتمع وحجم العينة المرغوب سحبها من هذا المجتمع.</a:t>
            </a:r>
          </a:p>
          <a:p>
            <a:pPr marL="82296" indent="0">
              <a:buNone/>
            </a:pPr>
            <a:r>
              <a:rPr lang="ar-SA" sz="2800" dirty="0" smtClean="0">
                <a:latin typeface="Traditional Arabic" panose="02020603050405020304" pitchFamily="18" charset="-78"/>
                <a:cs typeface="Traditional Arabic" panose="02020603050405020304" pitchFamily="18" charset="-78"/>
              </a:rPr>
              <a:t>3/ يقسم مجتمع البحث على حجم العينة.</a:t>
            </a:r>
          </a:p>
          <a:p>
            <a:pPr marL="82296" indent="0">
              <a:buNone/>
            </a:pPr>
            <a:r>
              <a:rPr lang="ar-SA" sz="2800" dirty="0" smtClean="0">
                <a:latin typeface="Traditional Arabic" panose="02020603050405020304" pitchFamily="18" charset="-78"/>
                <a:cs typeface="Traditional Arabic" panose="02020603050405020304" pitchFamily="18" charset="-78"/>
              </a:rPr>
              <a:t>4/ يختار أحد الأرقام التي حصل عليها من ناتج القسمة اختياراً عشوائياً</a:t>
            </a:r>
          </a:p>
          <a:p>
            <a:pPr marL="82296" indent="0">
              <a:buNone/>
            </a:pPr>
            <a:r>
              <a:rPr lang="ar-SA" sz="2800" dirty="0" smtClean="0">
                <a:latin typeface="Traditional Arabic" panose="02020603050405020304" pitchFamily="18" charset="-78"/>
                <a:cs typeface="Traditional Arabic" panose="02020603050405020304" pitchFamily="18" charset="-78"/>
              </a:rPr>
              <a:t>5/ يحدد الفاصل بين الرقم الذي اختاره وبين رقم آخر في القائمة.</a:t>
            </a:r>
          </a:p>
          <a:p>
            <a:pPr marL="82296" indent="0">
              <a:buNone/>
            </a:pPr>
            <a:r>
              <a:rPr lang="ar-SA" sz="2800" dirty="0" smtClean="0">
                <a:latin typeface="Traditional Arabic" panose="02020603050405020304" pitchFamily="18" charset="-78"/>
                <a:cs typeface="Traditional Arabic" panose="02020603050405020304" pitchFamily="18" charset="-78"/>
              </a:rPr>
              <a:t>6/ يختار كل رقم يقع في نهاية الفاصل الذي حدده.</a:t>
            </a:r>
          </a:p>
          <a:p>
            <a:pPr marL="82296" indent="0">
              <a:buNone/>
            </a:pPr>
            <a:endParaRPr lang="ar-SA" dirty="0" smtClean="0"/>
          </a:p>
        </p:txBody>
      </p:sp>
    </p:spTree>
    <p:extLst>
      <p:ext uri="{BB962C8B-B14F-4D97-AF65-F5344CB8AC3E}">
        <p14:creationId xmlns:p14="http://schemas.microsoft.com/office/powerpoint/2010/main" val="28960548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srgbClr val="FF0000"/>
                </a:solidFill>
                <a:latin typeface="Traditional Arabic" panose="02020603050405020304" pitchFamily="18" charset="-78"/>
                <a:cs typeface="Traditional Arabic" panose="02020603050405020304" pitchFamily="18" charset="-78"/>
              </a:rPr>
              <a:t>أنواع العينات</a:t>
            </a:r>
            <a:endParaRPr lang="ar-SA" dirty="0"/>
          </a:p>
        </p:txBody>
      </p:sp>
      <p:sp>
        <p:nvSpPr>
          <p:cNvPr id="3" name="عنصر نائب للمحتوى 2"/>
          <p:cNvSpPr>
            <a:spLocks noGrp="1"/>
          </p:cNvSpPr>
          <p:nvPr>
            <p:ph idx="1"/>
          </p:nvPr>
        </p:nvSpPr>
        <p:spPr>
          <a:xfrm>
            <a:off x="1331640" y="1268760"/>
            <a:ext cx="7498080" cy="5184576"/>
          </a:xfrm>
        </p:spPr>
        <p:txBody>
          <a:bodyPr/>
          <a:lstStyle/>
          <a:p>
            <a:pPr marL="82296" indent="0" algn="just">
              <a:buNone/>
            </a:pPr>
            <a:r>
              <a:rPr lang="ar-SA" dirty="0" smtClean="0">
                <a:solidFill>
                  <a:srgbClr val="FF0000"/>
                </a:solidFill>
                <a:latin typeface="Traditional Arabic" panose="02020603050405020304" pitchFamily="18" charset="-78"/>
                <a:cs typeface="Traditional Arabic" panose="02020603050405020304" pitchFamily="18" charset="-78"/>
              </a:rPr>
              <a:t>3/ العينة العنقودية: </a:t>
            </a:r>
            <a:r>
              <a:rPr lang="ar-SA" sz="2800" dirty="0" smtClean="0">
                <a:latin typeface="Traditional Arabic" panose="02020603050405020304" pitchFamily="18" charset="-78"/>
                <a:cs typeface="Traditional Arabic" panose="02020603050405020304" pitchFamily="18" charset="-78"/>
              </a:rPr>
              <a:t>وحدة العينة في هذه الطريقة ليست مفردة وإنما مجموعة، فعندما يختار الباحث عينة من عدة مدراس اختياراً عشوائياً ومن ثم يطبق الدراسة على كل طالب من طلاب المدرسة المختارة تعد العينة عنقودية، وإذا اختار من المدرسة المختارة فصول وطبق عليهم الدراسة تسمى عنقودية متعددة المراحل، وتطبق هذه الطريقة عندما يصبح من الصعب تطبيق الاختيار الفردي إما لكثرة أفراد المجتمع أو لتعذر حصول معلومات عنهم.</a:t>
            </a:r>
          </a:p>
          <a:p>
            <a:pPr marL="82296" indent="0" algn="just">
              <a:buNone/>
            </a:pPr>
            <a:r>
              <a:rPr lang="ar-SA" sz="2800" dirty="0" smtClean="0">
                <a:solidFill>
                  <a:srgbClr val="FF0000"/>
                </a:solidFill>
                <a:latin typeface="Traditional Arabic" panose="02020603050405020304" pitchFamily="18" charset="-78"/>
                <a:cs typeface="Traditional Arabic" panose="02020603050405020304" pitchFamily="18" charset="-78"/>
              </a:rPr>
              <a:t>4/العينة الطبقية: </a:t>
            </a:r>
            <a:r>
              <a:rPr lang="ar-SA" sz="2800" dirty="0" smtClean="0">
                <a:latin typeface="Traditional Arabic" panose="02020603050405020304" pitchFamily="18" charset="-78"/>
                <a:cs typeface="Traditional Arabic" panose="02020603050405020304" pitchFamily="18" charset="-78"/>
              </a:rPr>
              <a:t>تعني تقسيم أفراد مجتمع البحث إلى فئات طبقاً لسنهم أو مستواهم العلمي ويتم الاختيار من كل فئة بسحب عدد منها عشوائي أو منتظم، ويشترط في هذه الطريقة أن يكون هناك فرق فعلي بين فئات مجتمع الدراسة، كأن يتكون مجتمع البحث من متعلمين وغير متعلمين أو من ذكون وإناث حيث يمكن أن يؤدي الفرق إلى فرق في الاستجابة في موضوع البحث.</a:t>
            </a:r>
            <a:endParaRPr lang="ar-SA" sz="28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986074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srgbClr val="FF0000"/>
                </a:solidFill>
                <a:latin typeface="Traditional Arabic" panose="02020603050405020304" pitchFamily="18" charset="-78"/>
                <a:cs typeface="Traditional Arabic" panose="02020603050405020304" pitchFamily="18" charset="-78"/>
              </a:rPr>
              <a:t>أنواع العينات</a:t>
            </a:r>
            <a:endParaRPr lang="ar-SA" dirty="0"/>
          </a:p>
        </p:txBody>
      </p:sp>
      <p:sp>
        <p:nvSpPr>
          <p:cNvPr id="3" name="عنصر نائب للمحتوى 2"/>
          <p:cNvSpPr>
            <a:spLocks noGrp="1"/>
          </p:cNvSpPr>
          <p:nvPr>
            <p:ph idx="1"/>
          </p:nvPr>
        </p:nvSpPr>
        <p:spPr/>
        <p:txBody>
          <a:bodyPr>
            <a:normAutofit fontScale="92500" lnSpcReduction="10000"/>
          </a:bodyPr>
          <a:lstStyle/>
          <a:p>
            <a:pPr marL="82296" indent="0" algn="just">
              <a:buNone/>
            </a:pPr>
            <a:r>
              <a:rPr lang="ar-SA" dirty="0" smtClean="0">
                <a:solidFill>
                  <a:srgbClr val="FF0000"/>
                </a:solidFill>
                <a:latin typeface="Traditional Arabic" panose="02020603050405020304" pitchFamily="18" charset="-78"/>
                <a:cs typeface="Traditional Arabic" panose="02020603050405020304" pitchFamily="18" charset="-78"/>
              </a:rPr>
              <a:t>ثانياً: العينات غير الاحتمالية:</a:t>
            </a:r>
          </a:p>
          <a:p>
            <a:pPr marL="82296" indent="0" algn="just">
              <a:buNone/>
            </a:pPr>
            <a:r>
              <a:rPr lang="ar-SA" dirty="0" smtClean="0">
                <a:latin typeface="Traditional Arabic" panose="02020603050405020304" pitchFamily="18" charset="-78"/>
                <a:cs typeface="Traditional Arabic" panose="02020603050405020304" pitchFamily="18" charset="-78"/>
              </a:rPr>
              <a:t>وهي التي يتحكم الباحث من خلالها في اختيار أفراد العينة، و لا تتطلب معرفة أفراد مجتمع البحث، فهنا لا  تتساوى الفرصة لأفراد مجتمع البحث للدخول في العينة، ولها عدة أنواع:</a:t>
            </a:r>
          </a:p>
          <a:p>
            <a:pPr marL="82296" indent="0" algn="just">
              <a:buNone/>
            </a:pPr>
            <a:r>
              <a:rPr lang="ar-SA" dirty="0" smtClean="0">
                <a:solidFill>
                  <a:srgbClr val="FF0000"/>
                </a:solidFill>
                <a:latin typeface="Traditional Arabic" panose="02020603050405020304" pitchFamily="18" charset="-78"/>
                <a:cs typeface="Traditional Arabic" panose="02020603050405020304" pitchFamily="18" charset="-78"/>
              </a:rPr>
              <a:t>1/ عينة الصدفة: </a:t>
            </a:r>
            <a:r>
              <a:rPr lang="ar-SA" dirty="0" smtClean="0">
                <a:latin typeface="Traditional Arabic" panose="02020603050405020304" pitchFamily="18" charset="-78"/>
                <a:cs typeface="Traditional Arabic" panose="02020603050405020304" pitchFamily="18" charset="-78"/>
              </a:rPr>
              <a:t>يتم اختيار من يتحصل عليه الباحث صدفة أو من يتطوع بالمشاركة مثلاً كأن يقرر الباحث اختيار أول عشرة طلاب يدخلون الصف.</a:t>
            </a:r>
          </a:p>
          <a:p>
            <a:pPr marL="82296" indent="0" algn="just">
              <a:buNone/>
            </a:pPr>
            <a:r>
              <a:rPr lang="ar-SA" dirty="0" smtClean="0">
                <a:solidFill>
                  <a:srgbClr val="FF0000"/>
                </a:solidFill>
                <a:latin typeface="Traditional Arabic" panose="02020603050405020304" pitchFamily="18" charset="-78"/>
                <a:cs typeface="Traditional Arabic" panose="02020603050405020304" pitchFamily="18" charset="-78"/>
              </a:rPr>
              <a:t>2/ العينة العمدية: </a:t>
            </a:r>
            <a:r>
              <a:rPr lang="ar-SA" dirty="0" smtClean="0">
                <a:latin typeface="Traditional Arabic" panose="02020603050405020304" pitchFamily="18" charset="-78"/>
                <a:cs typeface="Traditional Arabic" panose="02020603050405020304" pitchFamily="18" charset="-78"/>
              </a:rPr>
              <a:t>وتسمى المقصودة أو طريقة الاختيار بالخبرة وهي تعني أن أساس الاختيار خبرة الباحث ومعرفته بأن هذه المفردة أو تلك تمثل مجتمع البحث، فالباحث عندما يختار عدد من المدارس التي يعرفها لتمثيل جميع المدارس يعد اختياره هذا عمدياً.</a:t>
            </a:r>
            <a:endParaRPr lang="ar-SA"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6347847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srgbClr val="FF0000"/>
                </a:solidFill>
                <a:latin typeface="Traditional Arabic" panose="02020603050405020304" pitchFamily="18" charset="-78"/>
                <a:cs typeface="Traditional Arabic" panose="02020603050405020304" pitchFamily="18" charset="-78"/>
              </a:rPr>
              <a:t>أنواع العينات</a:t>
            </a:r>
            <a:endParaRPr lang="ar-SA" dirty="0"/>
          </a:p>
        </p:txBody>
      </p:sp>
      <p:sp>
        <p:nvSpPr>
          <p:cNvPr id="3" name="عنصر نائب للمحتوى 2"/>
          <p:cNvSpPr>
            <a:spLocks noGrp="1"/>
          </p:cNvSpPr>
          <p:nvPr>
            <p:ph idx="1"/>
          </p:nvPr>
        </p:nvSpPr>
        <p:spPr/>
        <p:txBody>
          <a:bodyPr/>
          <a:lstStyle/>
          <a:p>
            <a:pPr marL="82296" indent="0" algn="just">
              <a:buNone/>
            </a:pPr>
            <a:r>
              <a:rPr lang="ar-SA" dirty="0" smtClean="0">
                <a:solidFill>
                  <a:srgbClr val="FF0000"/>
                </a:solidFill>
                <a:latin typeface="Traditional Arabic" panose="02020603050405020304" pitchFamily="18" charset="-78"/>
                <a:cs typeface="Traditional Arabic" panose="02020603050405020304" pitchFamily="18" charset="-78"/>
              </a:rPr>
              <a:t>3/ العينة الحصية: </a:t>
            </a:r>
            <a:r>
              <a:rPr lang="ar-SA" dirty="0" smtClean="0">
                <a:latin typeface="Traditional Arabic" panose="02020603050405020304" pitchFamily="18" charset="-78"/>
                <a:cs typeface="Traditional Arabic" panose="02020603050405020304" pitchFamily="18" charset="-78"/>
              </a:rPr>
              <a:t>وتسمى بالتدريجية وسميت حصية لأن مجتمع البحث يقسم إلى فئات طبقاً لصفاته الرئيسية و تمثل كل فئة في العينة بنسبة وجودها في مجتمع البحث.</a:t>
            </a:r>
            <a:endParaRPr lang="ar-SA"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493384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srgbClr val="FF0000"/>
                </a:solidFill>
                <a:latin typeface="Traditional Arabic" pitchFamily="18" charset="-78"/>
                <a:cs typeface="Traditional Arabic" pitchFamily="18" charset="-78"/>
              </a:rPr>
              <a:t>أساليب جمع البيانات</a:t>
            </a:r>
            <a:endParaRPr lang="ar-SA" dirty="0"/>
          </a:p>
        </p:txBody>
      </p:sp>
      <p:sp>
        <p:nvSpPr>
          <p:cNvPr id="3" name="عنصر نائب للمحتوى 2"/>
          <p:cNvSpPr>
            <a:spLocks noGrp="1"/>
          </p:cNvSpPr>
          <p:nvPr>
            <p:ph idx="1"/>
          </p:nvPr>
        </p:nvSpPr>
        <p:spPr/>
        <p:txBody>
          <a:bodyPr/>
          <a:lstStyle/>
          <a:p>
            <a:pPr marL="0" indent="0">
              <a:buNone/>
            </a:pPr>
            <a:r>
              <a:rPr lang="ar-SA" dirty="0" smtClean="0">
                <a:solidFill>
                  <a:srgbClr val="FF0000"/>
                </a:solidFill>
                <a:latin typeface="Traditional Arabic" pitchFamily="18" charset="-78"/>
                <a:cs typeface="Traditional Arabic" pitchFamily="18" charset="-78"/>
              </a:rPr>
              <a:t>ب- العينات: </a:t>
            </a:r>
          </a:p>
          <a:p>
            <a:pPr marL="0" indent="0">
              <a:buNone/>
            </a:pPr>
            <a:r>
              <a:rPr lang="ar-SA" dirty="0">
                <a:latin typeface="Traditional Arabic" pitchFamily="18" charset="-78"/>
                <a:cs typeface="Traditional Arabic" pitchFamily="18" charset="-78"/>
              </a:rPr>
              <a:t>مجموعة جزئية من المجتمع ، ولها نفس خصائص المجتمع </a:t>
            </a:r>
            <a:r>
              <a:rPr lang="ar-SA" dirty="0" smtClean="0">
                <a:latin typeface="Traditional Arabic" pitchFamily="18" charset="-78"/>
                <a:cs typeface="Traditional Arabic" pitchFamily="18" charset="-78"/>
              </a:rPr>
              <a:t>الأصلي </a:t>
            </a:r>
            <a:r>
              <a:rPr lang="ar-SA" dirty="0">
                <a:latin typeface="Traditional Arabic" pitchFamily="18" charset="-78"/>
                <a:cs typeface="Traditional Arabic" pitchFamily="18" charset="-78"/>
              </a:rPr>
              <a:t>الذى تنتمى إليه </a:t>
            </a:r>
            <a:r>
              <a:rPr lang="ar-SA" dirty="0" smtClean="0">
                <a:latin typeface="Traditional Arabic" pitchFamily="18" charset="-78"/>
                <a:cs typeface="Traditional Arabic" pitchFamily="18" charset="-78"/>
              </a:rPr>
              <a:t>. </a:t>
            </a:r>
            <a:endParaRPr lang="ar-SA" dirty="0">
              <a:latin typeface="Traditional Arabic" pitchFamily="18" charset="-78"/>
              <a:cs typeface="Traditional Arabic" pitchFamily="18" charset="-78"/>
            </a:endParaRPr>
          </a:p>
          <a:p>
            <a:pPr marL="0" indent="0">
              <a:buNone/>
            </a:pPr>
            <a:r>
              <a:rPr lang="ar-SA" dirty="0">
                <a:latin typeface="Traditional Arabic" pitchFamily="18" charset="-78"/>
                <a:cs typeface="Traditional Arabic" pitchFamily="18" charset="-78"/>
              </a:rPr>
              <a:t>مجموعة من الأفراد الذين يختارهم الباحث ، للمشاركة </a:t>
            </a:r>
            <a:r>
              <a:rPr lang="ar-SA" dirty="0" smtClean="0">
                <a:latin typeface="Traditional Arabic" pitchFamily="18" charset="-78"/>
                <a:cs typeface="Traditional Arabic" pitchFamily="18" charset="-78"/>
              </a:rPr>
              <a:t>في الدراسة.</a:t>
            </a:r>
            <a:endParaRPr lang="ar-SA" dirty="0">
              <a:latin typeface="Traditional Arabic" pitchFamily="18" charset="-78"/>
              <a:cs typeface="Traditional Arabic" pitchFamily="18" charset="-78"/>
            </a:endParaRPr>
          </a:p>
          <a:p>
            <a:pPr marL="0" lvl="0" indent="0">
              <a:buNone/>
            </a:pPr>
            <a:r>
              <a:rPr lang="ar-SA" dirty="0" smtClean="0">
                <a:solidFill>
                  <a:prstClr val="black"/>
                </a:solidFill>
                <a:latin typeface="Traditional Arabic" pitchFamily="18" charset="-78"/>
                <a:cs typeface="Traditional Arabic" pitchFamily="18" charset="-78"/>
              </a:rPr>
              <a:t>وهنا </a:t>
            </a:r>
            <a:r>
              <a:rPr lang="ar-SA" dirty="0">
                <a:solidFill>
                  <a:prstClr val="black"/>
                </a:solidFill>
                <a:latin typeface="Traditional Arabic" pitchFamily="18" charset="-78"/>
                <a:cs typeface="Traditional Arabic" pitchFamily="18" charset="-78"/>
              </a:rPr>
              <a:t>يقتصر الباحث دراسته على عينة من المجتمع الأصلي ، على أن تكون ممثلة لهذا المجتمع ، وتحمل نفس خصائصه.</a:t>
            </a:r>
          </a:p>
          <a:p>
            <a:pPr marL="0" indent="0">
              <a:buNone/>
            </a:pPr>
            <a:endParaRPr lang="ar-SA" dirty="0"/>
          </a:p>
        </p:txBody>
      </p:sp>
    </p:spTree>
    <p:extLst>
      <p:ext uri="{BB962C8B-B14F-4D97-AF65-F5344CB8AC3E}">
        <p14:creationId xmlns:p14="http://schemas.microsoft.com/office/powerpoint/2010/main" val="3840187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itchFamily="18" charset="-78"/>
                <a:cs typeface="Traditional Arabic" pitchFamily="18" charset="-78"/>
              </a:rPr>
              <a:t>أساليب جمع البيانات</a:t>
            </a:r>
            <a:endParaRPr lang="ar-SA" dirty="0">
              <a:solidFill>
                <a:srgbClr val="FF0000"/>
              </a:solidFill>
              <a:latin typeface="Traditional Arabic" pitchFamily="18" charset="-78"/>
              <a:cs typeface="Traditional Arabic" pitchFamily="18" charset="-78"/>
            </a:endParaRPr>
          </a:p>
        </p:txBody>
      </p:sp>
      <p:sp>
        <p:nvSpPr>
          <p:cNvPr id="3" name="عنصر نائب للمحتوى 2"/>
          <p:cNvSpPr>
            <a:spLocks noGrp="1"/>
          </p:cNvSpPr>
          <p:nvPr>
            <p:ph idx="1"/>
          </p:nvPr>
        </p:nvSpPr>
        <p:spPr/>
        <p:txBody>
          <a:bodyPr>
            <a:normAutofit/>
          </a:bodyPr>
          <a:lstStyle/>
          <a:p>
            <a:pPr marL="0" indent="0">
              <a:buNone/>
            </a:pPr>
            <a:r>
              <a:rPr lang="ar-SA" dirty="0" smtClean="0">
                <a:solidFill>
                  <a:srgbClr val="FF0000"/>
                </a:solidFill>
                <a:latin typeface="Traditional Arabic" pitchFamily="18" charset="-78"/>
                <a:cs typeface="Traditional Arabic" pitchFamily="18" charset="-78"/>
              </a:rPr>
              <a:t>ويفضل </a:t>
            </a:r>
            <a:r>
              <a:rPr lang="ar-SA" dirty="0">
                <a:solidFill>
                  <a:srgbClr val="FF0000"/>
                </a:solidFill>
                <a:latin typeface="Traditional Arabic" pitchFamily="18" charset="-78"/>
                <a:cs typeface="Traditional Arabic" pitchFamily="18" charset="-78"/>
              </a:rPr>
              <a:t>الباحثون هذا الأسلوب للأسباب الآتية :</a:t>
            </a:r>
          </a:p>
          <a:p>
            <a:pPr marL="0" indent="0">
              <a:buNone/>
            </a:pPr>
            <a:r>
              <a:rPr lang="ar-SA" dirty="0">
                <a:latin typeface="Traditional Arabic" pitchFamily="18" charset="-78"/>
                <a:cs typeface="Traditional Arabic" pitchFamily="18" charset="-78"/>
              </a:rPr>
              <a:t>يمدنا بمعلومات لا تقل دقة عن معلومات الحصر </a:t>
            </a:r>
            <a:r>
              <a:rPr lang="ar-SA" dirty="0" smtClean="0">
                <a:latin typeface="Traditional Arabic" pitchFamily="18" charset="-78"/>
                <a:cs typeface="Traditional Arabic" pitchFamily="18" charset="-78"/>
              </a:rPr>
              <a:t>الشامل</a:t>
            </a:r>
            <a:endParaRPr lang="ar-SA" dirty="0">
              <a:latin typeface="Traditional Arabic" pitchFamily="18" charset="-78"/>
              <a:cs typeface="Traditional Arabic" pitchFamily="18" charset="-78"/>
            </a:endParaRPr>
          </a:p>
          <a:p>
            <a:pPr marL="0" indent="0">
              <a:buNone/>
            </a:pPr>
            <a:r>
              <a:rPr lang="ar-SA" dirty="0">
                <a:latin typeface="Traditional Arabic" pitchFamily="18" charset="-78"/>
                <a:cs typeface="Traditional Arabic" pitchFamily="18" charset="-78"/>
              </a:rPr>
              <a:t>يستحيل </a:t>
            </a:r>
            <a:r>
              <a:rPr lang="ar-SA" dirty="0" err="1">
                <a:latin typeface="Traditional Arabic" pitchFamily="18" charset="-78"/>
                <a:cs typeface="Traditional Arabic" pitchFamily="18" charset="-78"/>
              </a:rPr>
              <a:t>فى</a:t>
            </a:r>
            <a:r>
              <a:rPr lang="ar-SA" dirty="0">
                <a:latin typeface="Traditional Arabic" pitchFamily="18" charset="-78"/>
                <a:cs typeface="Traditional Arabic" pitchFamily="18" charset="-78"/>
              </a:rPr>
              <a:t> بعض الدراسات استخدام أسلوب الحصر الشامل</a:t>
            </a:r>
          </a:p>
          <a:p>
            <a:pPr marL="0" indent="0">
              <a:buNone/>
            </a:pPr>
            <a:r>
              <a:rPr lang="ar-SA" dirty="0">
                <a:latin typeface="Traditional Arabic" pitchFamily="18" charset="-78"/>
                <a:cs typeface="Traditional Arabic" pitchFamily="18" charset="-78"/>
              </a:rPr>
              <a:t>تقليل التكلفة مقارنة بأسلوب الحصر الشامل </a:t>
            </a:r>
          </a:p>
          <a:p>
            <a:pPr marL="0" indent="0">
              <a:buNone/>
            </a:pPr>
            <a:r>
              <a:rPr lang="ar-SA" dirty="0">
                <a:latin typeface="Traditional Arabic" pitchFamily="18" charset="-78"/>
                <a:cs typeface="Traditional Arabic" pitchFamily="18" charset="-78"/>
              </a:rPr>
              <a:t>عامل الوقت المستغرق </a:t>
            </a:r>
            <a:r>
              <a:rPr lang="ar-SA" dirty="0" smtClean="0">
                <a:latin typeface="Traditional Arabic" pitchFamily="18" charset="-78"/>
                <a:cs typeface="Traditional Arabic" pitchFamily="18" charset="-78"/>
              </a:rPr>
              <a:t>في </a:t>
            </a:r>
            <a:r>
              <a:rPr lang="ar-SA" dirty="0">
                <a:latin typeface="Traditional Arabic" pitchFamily="18" charset="-78"/>
                <a:cs typeface="Traditional Arabic" pitchFamily="18" charset="-78"/>
              </a:rPr>
              <a:t>التعامل مع </a:t>
            </a:r>
            <a:r>
              <a:rPr lang="ar-SA" dirty="0" smtClean="0">
                <a:latin typeface="Traditional Arabic" pitchFamily="18" charset="-78"/>
                <a:cs typeface="Traditional Arabic" pitchFamily="18" charset="-78"/>
              </a:rPr>
              <a:t>العينات مقارنة بالحصر الشامل</a:t>
            </a:r>
            <a:endParaRPr lang="ar-SA" dirty="0">
              <a:latin typeface="Traditional Arabic" pitchFamily="18" charset="-78"/>
              <a:cs typeface="Traditional Arabic" pitchFamily="18" charset="-78"/>
            </a:endParaRPr>
          </a:p>
          <a:p>
            <a:pPr marL="0" indent="0">
              <a:buNone/>
            </a:pPr>
            <a:r>
              <a:rPr lang="ar-SA" dirty="0">
                <a:latin typeface="Traditional Arabic" pitchFamily="18" charset="-78"/>
                <a:cs typeface="Traditional Arabic" pitchFamily="18" charset="-78"/>
              </a:rPr>
              <a:t> صعوبة الوصول إلى بعض أفراد المجتمع </a:t>
            </a:r>
            <a:r>
              <a:rPr lang="ar-SA" dirty="0" smtClean="0">
                <a:latin typeface="Traditional Arabic" pitchFamily="18" charset="-78"/>
                <a:cs typeface="Traditional Arabic" pitchFamily="18" charset="-78"/>
              </a:rPr>
              <a:t>الأصلي</a:t>
            </a:r>
            <a:endParaRPr lang="ar-SA" dirty="0">
              <a:latin typeface="Traditional Arabic" pitchFamily="18" charset="-78"/>
              <a:cs typeface="Traditional Arabic" pitchFamily="18" charset="-78"/>
            </a:endParaRPr>
          </a:p>
          <a:p>
            <a:pPr marL="0" indent="0">
              <a:buNone/>
            </a:pPr>
            <a:endParaRPr lang="ar-SA" dirty="0"/>
          </a:p>
        </p:txBody>
      </p:sp>
    </p:spTree>
    <p:extLst>
      <p:ext uri="{BB962C8B-B14F-4D97-AF65-F5344CB8AC3E}">
        <p14:creationId xmlns:p14="http://schemas.microsoft.com/office/powerpoint/2010/main" val="3385052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itchFamily="18" charset="-78"/>
                <a:cs typeface="Traditional Arabic" pitchFamily="18" charset="-78"/>
              </a:rPr>
              <a:t>شروط اختيار العينة</a:t>
            </a:r>
            <a:endParaRPr lang="ar-SA" dirty="0">
              <a:solidFill>
                <a:srgbClr val="FF0000"/>
              </a:solidFill>
              <a:latin typeface="Traditional Arabic" pitchFamily="18" charset="-78"/>
              <a:cs typeface="Traditional Arabic" pitchFamily="18" charset="-78"/>
            </a:endParaRPr>
          </a:p>
        </p:txBody>
      </p:sp>
      <p:sp>
        <p:nvSpPr>
          <p:cNvPr id="3" name="عنصر نائب للمحتوى 2"/>
          <p:cNvSpPr>
            <a:spLocks noGrp="1"/>
          </p:cNvSpPr>
          <p:nvPr>
            <p:ph idx="1"/>
          </p:nvPr>
        </p:nvSpPr>
        <p:spPr/>
        <p:txBody>
          <a:bodyPr/>
          <a:lstStyle/>
          <a:p>
            <a:pPr marL="0" indent="0" algn="just">
              <a:buNone/>
            </a:pPr>
            <a:r>
              <a:rPr lang="ar-SA" dirty="0" smtClean="0">
                <a:latin typeface="Traditional Arabic" pitchFamily="18" charset="-78"/>
                <a:cs typeface="Traditional Arabic" pitchFamily="18" charset="-78"/>
              </a:rPr>
              <a:t>إذا </a:t>
            </a:r>
            <a:r>
              <a:rPr lang="ar-SA" dirty="0">
                <a:latin typeface="Traditional Arabic" pitchFamily="18" charset="-78"/>
                <a:cs typeface="Traditional Arabic" pitchFamily="18" charset="-78"/>
              </a:rPr>
              <a:t>كان الباحث بصدد اختيار العينة ، فإن عليه أن </a:t>
            </a:r>
            <a:r>
              <a:rPr lang="ar-SA" dirty="0" smtClean="0">
                <a:latin typeface="Traditional Arabic" pitchFamily="18" charset="-78"/>
                <a:cs typeface="Traditional Arabic" pitchFamily="18" charset="-78"/>
              </a:rPr>
              <a:t>يعي </a:t>
            </a:r>
            <a:r>
              <a:rPr lang="ar-SA" dirty="0">
                <a:latin typeface="Traditional Arabic" pitchFamily="18" charset="-78"/>
                <a:cs typeface="Traditional Arabic" pitchFamily="18" charset="-78"/>
              </a:rPr>
              <a:t>تماماً أن هناك شرطاً رئيسياً يحكم قدرته على تعميم نتائجه على المجتمع </a:t>
            </a:r>
            <a:r>
              <a:rPr lang="ar-SA" dirty="0" smtClean="0">
                <a:latin typeface="Traditional Arabic" pitchFamily="18" charset="-78"/>
                <a:cs typeface="Traditional Arabic" pitchFamily="18" charset="-78"/>
              </a:rPr>
              <a:t>الأصلي وهو التمثيل </a:t>
            </a:r>
            <a:r>
              <a:rPr lang="ar-SA" dirty="0">
                <a:latin typeface="Traditional Arabic" pitchFamily="18" charset="-78"/>
                <a:cs typeface="Traditional Arabic" pitchFamily="18" charset="-78"/>
              </a:rPr>
              <a:t>، ويتطلب هذا توفر الشروط التالية :</a:t>
            </a:r>
          </a:p>
          <a:p>
            <a:pPr marL="0" indent="0" algn="just">
              <a:buNone/>
            </a:pPr>
            <a:r>
              <a:rPr lang="ar-SA" dirty="0">
                <a:solidFill>
                  <a:srgbClr val="FF0000"/>
                </a:solidFill>
                <a:latin typeface="Traditional Arabic" pitchFamily="18" charset="-78"/>
                <a:cs typeface="Traditional Arabic" pitchFamily="18" charset="-78"/>
              </a:rPr>
              <a:t>(أ) </a:t>
            </a:r>
            <a:r>
              <a:rPr lang="ar-SA" dirty="0">
                <a:latin typeface="Traditional Arabic" pitchFamily="18" charset="-78"/>
                <a:cs typeface="Traditional Arabic" pitchFamily="18" charset="-78"/>
              </a:rPr>
              <a:t>توافر كل صفات وخصائص المجتمع </a:t>
            </a:r>
            <a:r>
              <a:rPr lang="ar-SA" dirty="0" smtClean="0">
                <a:latin typeface="Traditional Arabic" pitchFamily="18" charset="-78"/>
                <a:cs typeface="Traditional Arabic" pitchFamily="18" charset="-78"/>
              </a:rPr>
              <a:t>الأصلي في </a:t>
            </a:r>
            <a:r>
              <a:rPr lang="ar-SA" dirty="0">
                <a:latin typeface="Traditional Arabic" pitchFamily="18" charset="-78"/>
                <a:cs typeface="Traditional Arabic" pitchFamily="18" charset="-78"/>
              </a:rPr>
              <a:t>العينة ، بحيث تكون نموذجاً مصغراً لهذا المجتمع ، وآنذاك نستطيع أن نقول : إن ما يصدق على هذا النموذج يصدق على المجتمع </a:t>
            </a:r>
            <a:r>
              <a:rPr lang="ar-SA" dirty="0" smtClean="0">
                <a:latin typeface="Traditional Arabic" pitchFamily="18" charset="-78"/>
                <a:cs typeface="Traditional Arabic" pitchFamily="18" charset="-78"/>
              </a:rPr>
              <a:t>الأصلي </a:t>
            </a:r>
            <a:r>
              <a:rPr lang="ar-SA" dirty="0">
                <a:latin typeface="Traditional Arabic" pitchFamily="18" charset="-78"/>
                <a:cs typeface="Traditional Arabic" pitchFamily="18" charset="-78"/>
              </a:rPr>
              <a:t>الذى اشتق </a:t>
            </a:r>
            <a:r>
              <a:rPr lang="ar-SA" dirty="0" smtClean="0">
                <a:latin typeface="Traditional Arabic" pitchFamily="18" charset="-78"/>
                <a:cs typeface="Traditional Arabic" pitchFamily="18" charset="-78"/>
              </a:rPr>
              <a:t>منه.</a:t>
            </a:r>
            <a:endParaRPr lang="ar-SA" dirty="0">
              <a:latin typeface="Traditional Arabic" pitchFamily="18" charset="-78"/>
              <a:cs typeface="Traditional Arabic" pitchFamily="18" charset="-78"/>
            </a:endParaRPr>
          </a:p>
          <a:p>
            <a:pPr marL="0" indent="0">
              <a:buNone/>
            </a:pPr>
            <a:endParaRPr lang="ar-SA" dirty="0"/>
          </a:p>
        </p:txBody>
      </p:sp>
    </p:spTree>
    <p:extLst>
      <p:ext uri="{BB962C8B-B14F-4D97-AF65-F5344CB8AC3E}">
        <p14:creationId xmlns:p14="http://schemas.microsoft.com/office/powerpoint/2010/main" val="2080604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srgbClr val="FF0000"/>
                </a:solidFill>
                <a:latin typeface="Traditional Arabic" pitchFamily="18" charset="-78"/>
                <a:cs typeface="Traditional Arabic" pitchFamily="18" charset="-78"/>
              </a:rPr>
              <a:t>شروط اختيار العينة</a:t>
            </a:r>
            <a:endParaRPr lang="ar-SA" dirty="0"/>
          </a:p>
        </p:txBody>
      </p:sp>
      <p:sp>
        <p:nvSpPr>
          <p:cNvPr id="3" name="عنصر نائب للمحتوى 2"/>
          <p:cNvSpPr>
            <a:spLocks noGrp="1"/>
          </p:cNvSpPr>
          <p:nvPr>
            <p:ph idx="1"/>
          </p:nvPr>
        </p:nvSpPr>
        <p:spPr/>
        <p:txBody>
          <a:bodyPr/>
          <a:lstStyle/>
          <a:p>
            <a:pPr algn="just"/>
            <a:r>
              <a:rPr lang="ar-SA" dirty="0">
                <a:solidFill>
                  <a:srgbClr val="FF0000"/>
                </a:solidFill>
                <a:latin typeface="Traditional Arabic" pitchFamily="18" charset="-78"/>
                <a:cs typeface="Traditional Arabic" pitchFamily="18" charset="-78"/>
              </a:rPr>
              <a:t>(ب) </a:t>
            </a:r>
            <a:r>
              <a:rPr lang="ar-SA" dirty="0">
                <a:latin typeface="Traditional Arabic" pitchFamily="18" charset="-78"/>
                <a:cs typeface="Traditional Arabic" pitchFamily="18" charset="-78"/>
              </a:rPr>
              <a:t>التناسب بين عدد أفراد العينة ، وعدد الأفراد الذين يشكلون المجتمع </a:t>
            </a:r>
            <a:r>
              <a:rPr lang="ar-SA" dirty="0" smtClean="0">
                <a:latin typeface="Traditional Arabic" pitchFamily="18" charset="-78"/>
                <a:cs typeface="Traditional Arabic" pitchFamily="18" charset="-78"/>
              </a:rPr>
              <a:t>الأصلي ، </a:t>
            </a:r>
            <a:r>
              <a:rPr lang="ar-SA" dirty="0">
                <a:latin typeface="Traditional Arabic" pitchFamily="18" charset="-78"/>
                <a:cs typeface="Traditional Arabic" pitchFamily="18" charset="-78"/>
              </a:rPr>
              <a:t>فلا يكون المجتمع </a:t>
            </a:r>
            <a:r>
              <a:rPr lang="ar-SA" dirty="0" smtClean="0">
                <a:latin typeface="Traditional Arabic" pitchFamily="18" charset="-78"/>
                <a:cs typeface="Traditional Arabic" pitchFamily="18" charset="-78"/>
              </a:rPr>
              <a:t>الأصلي </a:t>
            </a:r>
            <a:r>
              <a:rPr lang="ar-SA" dirty="0">
                <a:latin typeface="Traditional Arabic" pitchFamily="18" charset="-78"/>
                <a:cs typeface="Traditional Arabic" pitchFamily="18" charset="-78"/>
              </a:rPr>
              <a:t>طلاب المرحلة الثانوية مثلاً ، ويتخذ الباحث عينة عبارة عن فصل </a:t>
            </a:r>
            <a:r>
              <a:rPr lang="ar-SA" dirty="0" smtClean="0">
                <a:latin typeface="Traditional Arabic" pitchFamily="18" charset="-78"/>
                <a:cs typeface="Traditional Arabic" pitchFamily="18" charset="-78"/>
              </a:rPr>
              <a:t>دراسي </a:t>
            </a:r>
            <a:r>
              <a:rPr lang="ar-SA" dirty="0">
                <a:latin typeface="Traditional Arabic" pitchFamily="18" charset="-78"/>
                <a:cs typeface="Traditional Arabic" pitchFamily="18" charset="-78"/>
              </a:rPr>
              <a:t>من إحدى المدارس الثانوية مكون من عشرين </a:t>
            </a:r>
            <a:r>
              <a:rPr lang="ar-SA" dirty="0" smtClean="0">
                <a:latin typeface="Traditional Arabic" pitchFamily="18" charset="-78"/>
                <a:cs typeface="Traditional Arabic" pitchFamily="18" charset="-78"/>
              </a:rPr>
              <a:t>طالباً.</a:t>
            </a:r>
            <a:endParaRPr lang="ar-SA" dirty="0">
              <a:latin typeface="Traditional Arabic" pitchFamily="18" charset="-78"/>
              <a:cs typeface="Traditional Arabic" pitchFamily="18" charset="-78"/>
            </a:endParaRPr>
          </a:p>
          <a:p>
            <a:pPr algn="just"/>
            <a:r>
              <a:rPr lang="ar-SA" dirty="0">
                <a:solidFill>
                  <a:srgbClr val="FF0000"/>
                </a:solidFill>
                <a:latin typeface="Traditional Arabic" pitchFamily="18" charset="-78"/>
                <a:cs typeface="Traditional Arabic" pitchFamily="18" charset="-78"/>
              </a:rPr>
              <a:t>(جـ) </a:t>
            </a:r>
            <a:r>
              <a:rPr lang="ar-SA" dirty="0">
                <a:latin typeface="Traditional Arabic" pitchFamily="18" charset="-78"/>
                <a:cs typeface="Traditional Arabic" pitchFamily="18" charset="-78"/>
              </a:rPr>
              <a:t>منح جميع أفراد المجتمع </a:t>
            </a:r>
            <a:r>
              <a:rPr lang="ar-SA" dirty="0" smtClean="0">
                <a:latin typeface="Traditional Arabic" pitchFamily="18" charset="-78"/>
                <a:cs typeface="Traditional Arabic" pitchFamily="18" charset="-78"/>
              </a:rPr>
              <a:t>الأصلي </a:t>
            </a:r>
            <a:r>
              <a:rPr lang="ar-SA" dirty="0">
                <a:latin typeface="Traditional Arabic" pitchFamily="18" charset="-78"/>
                <a:cs typeface="Traditional Arabic" pitchFamily="18" charset="-78"/>
              </a:rPr>
              <a:t>فرصة متكافئة لأن يتم اختيارهم للانضمام للعينة ، بمعنى آخر موضعية الاختيار وعدم التحيز لفرد معين أو فئة معينة دون </a:t>
            </a:r>
            <a:r>
              <a:rPr lang="ar-SA" dirty="0" smtClean="0">
                <a:latin typeface="Traditional Arabic" pitchFamily="18" charset="-78"/>
                <a:cs typeface="Traditional Arabic" pitchFamily="18" charset="-78"/>
              </a:rPr>
              <a:t>غيرها.</a:t>
            </a:r>
            <a:endParaRPr lang="ar-SA" dirty="0">
              <a:latin typeface="Traditional Arabic" pitchFamily="18" charset="-78"/>
              <a:cs typeface="Traditional Arabic" pitchFamily="18" charset="-78"/>
            </a:endParaRPr>
          </a:p>
          <a:p>
            <a:endParaRPr lang="ar-SA" dirty="0"/>
          </a:p>
        </p:txBody>
      </p:sp>
    </p:spTree>
    <p:extLst>
      <p:ext uri="{BB962C8B-B14F-4D97-AF65-F5344CB8AC3E}">
        <p14:creationId xmlns:p14="http://schemas.microsoft.com/office/powerpoint/2010/main" val="3488705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itchFamily="18" charset="-78"/>
                <a:cs typeface="Traditional Arabic" pitchFamily="18" charset="-78"/>
              </a:rPr>
              <a:t>خطوات اختيار العينة </a:t>
            </a:r>
            <a:endParaRPr lang="ar-SA" dirty="0">
              <a:solidFill>
                <a:srgbClr val="FF0000"/>
              </a:solidFill>
              <a:latin typeface="Traditional Arabic" pitchFamily="18" charset="-78"/>
              <a:cs typeface="Traditional Arabic" pitchFamily="18" charset="-78"/>
            </a:endParaRPr>
          </a:p>
        </p:txBody>
      </p:sp>
      <p:sp>
        <p:nvSpPr>
          <p:cNvPr id="3" name="عنصر نائب للمحتوى 2"/>
          <p:cNvSpPr>
            <a:spLocks noGrp="1"/>
          </p:cNvSpPr>
          <p:nvPr>
            <p:ph idx="1"/>
          </p:nvPr>
        </p:nvSpPr>
        <p:spPr/>
        <p:txBody>
          <a:bodyPr/>
          <a:lstStyle/>
          <a:p>
            <a:pPr marL="82296" indent="0" algn="just">
              <a:buNone/>
            </a:pPr>
            <a:r>
              <a:rPr lang="ar-SA" dirty="0">
                <a:solidFill>
                  <a:srgbClr val="FF0000"/>
                </a:solidFill>
                <a:latin typeface="Traditional Arabic" pitchFamily="18" charset="-78"/>
                <a:cs typeface="Traditional Arabic" pitchFamily="18" charset="-78"/>
              </a:rPr>
              <a:t>1- تحديد أهداف البحث : </a:t>
            </a:r>
            <a:r>
              <a:rPr lang="ar-SA" dirty="0">
                <a:latin typeface="Traditional Arabic" pitchFamily="18" charset="-78"/>
                <a:cs typeface="Traditional Arabic" pitchFamily="18" charset="-78"/>
              </a:rPr>
              <a:t>يعد تحديد الأهداف نقطة الانطلاق الأولى لأى عمل والنجاح </a:t>
            </a:r>
            <a:r>
              <a:rPr lang="ar-SA" dirty="0" smtClean="0">
                <a:latin typeface="Traditional Arabic" pitchFamily="18" charset="-78"/>
                <a:cs typeface="Traditional Arabic" pitchFamily="18" charset="-78"/>
              </a:rPr>
              <a:t>في </a:t>
            </a:r>
            <a:r>
              <a:rPr lang="ar-SA" dirty="0">
                <a:latin typeface="Traditional Arabic" pitchFamily="18" charset="-78"/>
                <a:cs typeface="Traditional Arabic" pitchFamily="18" charset="-78"/>
              </a:rPr>
              <a:t>هذه الخطوة هو مؤشر للنجاح </a:t>
            </a:r>
            <a:r>
              <a:rPr lang="ar-SA" dirty="0" err="1">
                <a:latin typeface="Traditional Arabic" pitchFamily="18" charset="-78"/>
                <a:cs typeface="Traditional Arabic" pitchFamily="18" charset="-78"/>
              </a:rPr>
              <a:t>فى</a:t>
            </a:r>
            <a:r>
              <a:rPr lang="ar-SA" dirty="0">
                <a:latin typeface="Traditional Arabic" pitchFamily="18" charset="-78"/>
                <a:cs typeface="Traditional Arabic" pitchFamily="18" charset="-78"/>
              </a:rPr>
              <a:t> بقية الخطوات و إذا كان هدف الدراسة بحث مشكلة تخص مدرسة بعينها ، فإنه لا حاجة له لتشكيل عينة من شأنها أن تقود لنتائج تعمم على كل المدارس ، بل يكتفى بهذه المدرسة موضع الدراسة 0 أما إذا أراد الباحث دراسة مشكلة  كتسرب طلاب المرحلة المتوسطة ، فإن عليه اختيار عينة تمثل هذا القطاع </a:t>
            </a:r>
            <a:r>
              <a:rPr lang="ar-SA" dirty="0" smtClean="0">
                <a:latin typeface="Traditional Arabic" pitchFamily="18" charset="-78"/>
                <a:cs typeface="Traditional Arabic" pitchFamily="18" charset="-78"/>
              </a:rPr>
              <a:t>كله.</a:t>
            </a:r>
            <a:endParaRPr lang="ar-SA" dirty="0">
              <a:latin typeface="Traditional Arabic" pitchFamily="18" charset="-78"/>
              <a:cs typeface="Traditional Arabic" pitchFamily="18" charset="-78"/>
            </a:endParaRPr>
          </a:p>
          <a:p>
            <a:pPr marL="82296" indent="0">
              <a:buNone/>
            </a:pPr>
            <a:endParaRPr lang="ar-SA" dirty="0"/>
          </a:p>
        </p:txBody>
      </p:sp>
    </p:spTree>
    <p:extLst>
      <p:ext uri="{BB962C8B-B14F-4D97-AF65-F5344CB8AC3E}">
        <p14:creationId xmlns:p14="http://schemas.microsoft.com/office/powerpoint/2010/main" val="895322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srgbClr val="FF0000"/>
                </a:solidFill>
                <a:latin typeface="Traditional Arabic" pitchFamily="18" charset="-78"/>
                <a:cs typeface="Traditional Arabic" pitchFamily="18" charset="-78"/>
              </a:rPr>
              <a:t>خطوات اختيار العينة </a:t>
            </a:r>
            <a:endParaRPr lang="ar-SA" dirty="0"/>
          </a:p>
        </p:txBody>
      </p:sp>
      <p:sp>
        <p:nvSpPr>
          <p:cNvPr id="3" name="عنصر نائب للمحتوى 2"/>
          <p:cNvSpPr>
            <a:spLocks noGrp="1"/>
          </p:cNvSpPr>
          <p:nvPr>
            <p:ph idx="1"/>
          </p:nvPr>
        </p:nvSpPr>
        <p:spPr>
          <a:xfrm>
            <a:off x="1187624" y="1268760"/>
            <a:ext cx="7746064" cy="4979640"/>
          </a:xfrm>
        </p:spPr>
        <p:txBody>
          <a:bodyPr>
            <a:normAutofit lnSpcReduction="10000"/>
          </a:bodyPr>
          <a:lstStyle/>
          <a:p>
            <a:pPr algn="just">
              <a:lnSpc>
                <a:spcPct val="90000"/>
              </a:lnSpc>
            </a:pPr>
            <a:r>
              <a:rPr lang="ar-SA" dirty="0">
                <a:solidFill>
                  <a:srgbClr val="FF0000"/>
                </a:solidFill>
                <a:latin typeface="Traditional Arabic" pitchFamily="18" charset="-78"/>
                <a:cs typeface="Traditional Arabic" pitchFamily="18" charset="-78"/>
              </a:rPr>
              <a:t>2- تحديد المجتمع </a:t>
            </a:r>
            <a:r>
              <a:rPr lang="ar-SA" dirty="0" smtClean="0">
                <a:solidFill>
                  <a:srgbClr val="FF0000"/>
                </a:solidFill>
                <a:latin typeface="Traditional Arabic" pitchFamily="18" charset="-78"/>
                <a:cs typeface="Traditional Arabic" pitchFamily="18" charset="-78"/>
              </a:rPr>
              <a:t>الأصلي </a:t>
            </a:r>
            <a:r>
              <a:rPr lang="ar-SA" dirty="0">
                <a:solidFill>
                  <a:srgbClr val="FF0000"/>
                </a:solidFill>
                <a:latin typeface="Traditional Arabic" pitchFamily="18" charset="-78"/>
                <a:cs typeface="Traditional Arabic" pitchFamily="18" charset="-78"/>
              </a:rPr>
              <a:t>الذى نختار من العينة :   </a:t>
            </a:r>
          </a:p>
          <a:p>
            <a:pPr marL="82296" indent="0" algn="just">
              <a:lnSpc>
                <a:spcPct val="90000"/>
              </a:lnSpc>
              <a:buNone/>
            </a:pPr>
            <a:r>
              <a:rPr lang="ar-SA" dirty="0" smtClean="0">
                <a:latin typeface="Traditional Arabic" pitchFamily="18" charset="-78"/>
                <a:cs typeface="Traditional Arabic" pitchFamily="18" charset="-78"/>
              </a:rPr>
              <a:t>المجتمع </a:t>
            </a:r>
            <a:r>
              <a:rPr lang="ar-SA" dirty="0">
                <a:latin typeface="Traditional Arabic" pitchFamily="18" charset="-78"/>
                <a:cs typeface="Traditional Arabic" pitchFamily="18" charset="-78"/>
              </a:rPr>
              <a:t>هو الهدف </a:t>
            </a:r>
            <a:r>
              <a:rPr lang="ar-SA" dirty="0" smtClean="0">
                <a:latin typeface="Traditional Arabic" pitchFamily="18" charset="-78"/>
                <a:cs typeface="Traditional Arabic" pitchFamily="18" charset="-78"/>
              </a:rPr>
              <a:t>الأساسي </a:t>
            </a:r>
            <a:r>
              <a:rPr lang="ar-SA" dirty="0">
                <a:latin typeface="Traditional Arabic" pitchFamily="18" charset="-78"/>
                <a:cs typeface="Traditional Arabic" pitchFamily="18" charset="-78"/>
              </a:rPr>
              <a:t>من الدراسة حيث إن الباحث يعمم </a:t>
            </a:r>
            <a:r>
              <a:rPr lang="ar-SA" dirty="0" smtClean="0">
                <a:latin typeface="Traditional Arabic" pitchFamily="18" charset="-78"/>
                <a:cs typeface="Traditional Arabic" pitchFamily="18" charset="-78"/>
              </a:rPr>
              <a:t>في </a:t>
            </a:r>
            <a:r>
              <a:rPr lang="ar-SA" dirty="0">
                <a:latin typeface="Traditional Arabic" pitchFamily="18" charset="-78"/>
                <a:cs typeface="Traditional Arabic" pitchFamily="18" charset="-78"/>
              </a:rPr>
              <a:t>النهاية النتائج عليه ، ويمكن القول إننا لا ندرس عينات وإنما ندرس </a:t>
            </a:r>
            <a:r>
              <a:rPr lang="ar-SA" dirty="0" smtClean="0">
                <a:latin typeface="Traditional Arabic" pitchFamily="18" charset="-78"/>
                <a:cs typeface="Traditional Arabic" pitchFamily="18" charset="-78"/>
              </a:rPr>
              <a:t>مجتمعات وما </a:t>
            </a:r>
            <a:r>
              <a:rPr lang="ar-SA" dirty="0">
                <a:latin typeface="Traditional Arabic" pitchFamily="18" charset="-78"/>
                <a:cs typeface="Traditional Arabic" pitchFamily="18" charset="-78"/>
              </a:rPr>
              <a:t>العينة </a:t>
            </a:r>
            <a:r>
              <a:rPr lang="ar-SA" dirty="0" smtClean="0">
                <a:latin typeface="Traditional Arabic" pitchFamily="18" charset="-78"/>
                <a:cs typeface="Traditional Arabic" pitchFamily="18" charset="-78"/>
              </a:rPr>
              <a:t>التي </a:t>
            </a:r>
            <a:r>
              <a:rPr lang="ar-SA" dirty="0">
                <a:latin typeface="Traditional Arabic" pitchFamily="18" charset="-78"/>
                <a:cs typeface="Traditional Arabic" pitchFamily="18" charset="-78"/>
              </a:rPr>
              <a:t>نختارها إلا وسيلة لدراسة خصائص </a:t>
            </a:r>
            <a:r>
              <a:rPr lang="ar-SA" dirty="0" smtClean="0">
                <a:latin typeface="Traditional Arabic" pitchFamily="18" charset="-78"/>
                <a:cs typeface="Traditional Arabic" pitchFamily="18" charset="-78"/>
              </a:rPr>
              <a:t>المجتمع </a:t>
            </a:r>
            <a:r>
              <a:rPr lang="ar-SA" dirty="0">
                <a:latin typeface="Traditional Arabic" pitchFamily="18" charset="-78"/>
                <a:cs typeface="Traditional Arabic" pitchFamily="18" charset="-78"/>
              </a:rPr>
              <a:t>ولذلك فإن الخطوة الأولى </a:t>
            </a:r>
            <a:r>
              <a:rPr lang="ar-SA" dirty="0" smtClean="0">
                <a:latin typeface="Traditional Arabic" pitchFamily="18" charset="-78"/>
                <a:cs typeface="Traditional Arabic" pitchFamily="18" charset="-78"/>
              </a:rPr>
              <a:t>في </a:t>
            </a:r>
            <a:r>
              <a:rPr lang="ar-SA" dirty="0">
                <a:latin typeface="Traditional Arabic" pitchFamily="18" charset="-78"/>
                <a:cs typeface="Traditional Arabic" pitchFamily="18" charset="-78"/>
              </a:rPr>
              <a:t>اختيار العينة </a:t>
            </a:r>
            <a:r>
              <a:rPr lang="ar-SA" dirty="0" smtClean="0">
                <a:latin typeface="Traditional Arabic" pitchFamily="18" charset="-78"/>
                <a:cs typeface="Traditional Arabic" pitchFamily="18" charset="-78"/>
              </a:rPr>
              <a:t>هي </a:t>
            </a:r>
            <a:r>
              <a:rPr lang="ar-SA" dirty="0">
                <a:latin typeface="Traditional Arabic" pitchFamily="18" charset="-78"/>
                <a:cs typeface="Traditional Arabic" pitchFamily="18" charset="-78"/>
              </a:rPr>
              <a:t>تعريف </a:t>
            </a:r>
            <a:r>
              <a:rPr lang="ar-SA" dirty="0" smtClean="0">
                <a:latin typeface="Traditional Arabic" pitchFamily="18" charset="-78"/>
                <a:cs typeface="Traditional Arabic" pitchFamily="18" charset="-78"/>
              </a:rPr>
              <a:t>المجتمع ويتضمن </a:t>
            </a:r>
            <a:r>
              <a:rPr lang="ar-SA" dirty="0">
                <a:latin typeface="Traditional Arabic" pitchFamily="18" charset="-78"/>
                <a:cs typeface="Traditional Arabic" pitchFamily="18" charset="-78"/>
              </a:rPr>
              <a:t>تعريف المجتمع خاصية واحدة على الأقل تميزه عن غيره من </a:t>
            </a:r>
            <a:r>
              <a:rPr lang="ar-SA" dirty="0" smtClean="0">
                <a:latin typeface="Traditional Arabic" pitchFamily="18" charset="-78"/>
                <a:cs typeface="Traditional Arabic" pitchFamily="18" charset="-78"/>
              </a:rPr>
              <a:t>المجتمعات </a:t>
            </a:r>
            <a:r>
              <a:rPr lang="ar-SA" dirty="0">
                <a:latin typeface="Traditional Arabic" pitchFamily="18" charset="-78"/>
                <a:cs typeface="Traditional Arabic" pitchFamily="18" charset="-78"/>
              </a:rPr>
              <a:t>والغرض من تعريف المجتمع هو تحديد مدى ما يشمله من </a:t>
            </a:r>
            <a:r>
              <a:rPr lang="ar-SA" dirty="0" smtClean="0">
                <a:latin typeface="Traditional Arabic" pitchFamily="18" charset="-78"/>
                <a:cs typeface="Traditional Arabic" pitchFamily="18" charset="-78"/>
              </a:rPr>
              <a:t>أفراد.</a:t>
            </a:r>
            <a:endParaRPr lang="ar-SA" b="1" dirty="0">
              <a:latin typeface="Traditional Arabic" pitchFamily="18" charset="-78"/>
              <a:cs typeface="Traditional Arabic" pitchFamily="18" charset="-78"/>
            </a:endParaRPr>
          </a:p>
          <a:p>
            <a:pPr marL="82296" indent="0" algn="just">
              <a:buNone/>
            </a:pPr>
            <a:r>
              <a:rPr lang="ar-SA" dirty="0">
                <a:solidFill>
                  <a:srgbClr val="FF0000"/>
                </a:solidFill>
                <a:latin typeface="Traditional Arabic" pitchFamily="18" charset="-78"/>
                <a:cs typeface="Traditional Arabic" pitchFamily="18" charset="-78"/>
              </a:rPr>
              <a:t>مثال : </a:t>
            </a:r>
            <a:r>
              <a:rPr lang="ar-SA" dirty="0">
                <a:latin typeface="Traditional Arabic" pitchFamily="18" charset="-78"/>
                <a:cs typeface="Traditional Arabic" pitchFamily="18" charset="-78"/>
              </a:rPr>
              <a:t>تلاميذ الصف الرابع </a:t>
            </a:r>
            <a:r>
              <a:rPr lang="ar-SA" dirty="0" smtClean="0">
                <a:latin typeface="Traditional Arabic" pitchFamily="18" charset="-78"/>
                <a:cs typeface="Traditional Arabic" pitchFamily="18" charset="-78"/>
              </a:rPr>
              <a:t>الابتدائي في </a:t>
            </a:r>
            <a:r>
              <a:rPr lang="ar-SA" dirty="0">
                <a:latin typeface="Traditional Arabic" pitchFamily="18" charset="-78"/>
                <a:cs typeface="Traditional Arabic" pitchFamily="18" charset="-78"/>
              </a:rPr>
              <a:t>جميع مدارس مدينة الرياض                                                     </a:t>
            </a:r>
          </a:p>
          <a:p>
            <a:pPr marL="82296" indent="0" algn="just">
              <a:buNone/>
            </a:pPr>
            <a:r>
              <a:rPr lang="ar-SA" dirty="0">
                <a:latin typeface="Traditional Arabic" pitchFamily="18" charset="-78"/>
                <a:cs typeface="Traditional Arabic" pitchFamily="18" charset="-78"/>
              </a:rPr>
              <a:t>وهنا أعطى الباحث بعض خصائص المجتمع ، وهذا يعنى استبعاد كل شخص لا </a:t>
            </a:r>
            <a:r>
              <a:rPr lang="ar-SA" dirty="0" smtClean="0">
                <a:latin typeface="Traditional Arabic" pitchFamily="18" charset="-78"/>
                <a:cs typeface="Traditional Arabic" pitchFamily="18" charset="-78"/>
              </a:rPr>
              <a:t>تنطبق </a:t>
            </a:r>
            <a:r>
              <a:rPr lang="ar-SA" dirty="0">
                <a:latin typeface="Traditional Arabic" pitchFamily="18" charset="-78"/>
                <a:cs typeface="Traditional Arabic" pitchFamily="18" charset="-78"/>
              </a:rPr>
              <a:t>عليه هذه الصفات ( الصف الرابع </a:t>
            </a:r>
            <a:r>
              <a:rPr lang="ar-SA" dirty="0" smtClean="0">
                <a:latin typeface="Traditional Arabic" pitchFamily="18" charset="-78"/>
                <a:cs typeface="Traditional Arabic" pitchFamily="18" charset="-78"/>
              </a:rPr>
              <a:t>الابتدائي </a:t>
            </a:r>
            <a:r>
              <a:rPr lang="ar-SA" dirty="0">
                <a:latin typeface="Traditional Arabic" pitchFamily="18" charset="-78"/>
                <a:cs typeface="Traditional Arabic" pitchFamily="18" charset="-78"/>
              </a:rPr>
              <a:t>، مدينة الرياض) </a:t>
            </a:r>
          </a:p>
          <a:p>
            <a:pPr marL="82296" indent="0">
              <a:buNone/>
            </a:pPr>
            <a:endParaRPr lang="ar-SA" dirty="0" smtClean="0"/>
          </a:p>
        </p:txBody>
      </p:sp>
    </p:spTree>
    <p:extLst>
      <p:ext uri="{BB962C8B-B14F-4D97-AF65-F5344CB8AC3E}">
        <p14:creationId xmlns:p14="http://schemas.microsoft.com/office/powerpoint/2010/main" val="27045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srgbClr val="FF0000"/>
                </a:solidFill>
                <a:latin typeface="Traditional Arabic" pitchFamily="18" charset="-78"/>
                <a:cs typeface="Traditional Arabic" pitchFamily="18" charset="-78"/>
              </a:rPr>
              <a:t>خطوات اختيار العينة </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dirty="0">
                <a:solidFill>
                  <a:srgbClr val="FF0000"/>
                </a:solidFill>
                <a:latin typeface="Traditional Arabic" pitchFamily="18" charset="-78"/>
                <a:cs typeface="Traditional Arabic" pitchFamily="18" charset="-78"/>
              </a:rPr>
              <a:t>3- تحديد خصائص المجتمع : </a:t>
            </a:r>
          </a:p>
          <a:p>
            <a:pPr algn="just"/>
            <a:r>
              <a:rPr lang="ar-SA" dirty="0">
                <a:latin typeface="Traditional Arabic" pitchFamily="18" charset="-78"/>
                <a:cs typeface="Traditional Arabic" pitchFamily="18" charset="-78"/>
              </a:rPr>
              <a:t>عند تحديد خصائص المجتمع نضع قائمة بهذه الخصائص من وجهة نظر الدراسة ، </a:t>
            </a:r>
            <a:r>
              <a:rPr lang="ar-SA" dirty="0" smtClean="0">
                <a:latin typeface="Traditional Arabic" pitchFamily="18" charset="-78"/>
                <a:cs typeface="Traditional Arabic" pitchFamily="18" charset="-78"/>
              </a:rPr>
              <a:t>أي </a:t>
            </a:r>
            <a:r>
              <a:rPr lang="ar-SA" dirty="0">
                <a:latin typeface="Traditional Arabic" pitchFamily="18" charset="-78"/>
                <a:cs typeface="Traditional Arabic" pitchFamily="18" charset="-78"/>
              </a:rPr>
              <a:t>من وجهة نظر المتغيرات </a:t>
            </a:r>
            <a:r>
              <a:rPr lang="ar-SA" dirty="0" smtClean="0">
                <a:latin typeface="Traditional Arabic" pitchFamily="18" charset="-78"/>
                <a:cs typeface="Traditional Arabic" pitchFamily="18" charset="-78"/>
              </a:rPr>
              <a:t>التي </a:t>
            </a:r>
            <a:r>
              <a:rPr lang="ar-SA" dirty="0">
                <a:latin typeface="Traditional Arabic" pitchFamily="18" charset="-78"/>
                <a:cs typeface="Traditional Arabic" pitchFamily="18" charset="-78"/>
              </a:rPr>
              <a:t>تشملها الدراسـة مثل ( العمر- النوع – المنطقة التعليمية – الحالة الاجتماعية – المهنة – المستوى </a:t>
            </a:r>
            <a:r>
              <a:rPr lang="ar-SA" dirty="0" smtClean="0">
                <a:latin typeface="Traditional Arabic" pitchFamily="18" charset="-78"/>
                <a:cs typeface="Traditional Arabic" pitchFamily="18" charset="-78"/>
              </a:rPr>
              <a:t>التعليمي </a:t>
            </a:r>
            <a:r>
              <a:rPr lang="ar-SA" dirty="0">
                <a:latin typeface="Traditional Arabic" pitchFamily="18" charset="-78"/>
                <a:cs typeface="Traditional Arabic" pitchFamily="18" charset="-78"/>
              </a:rPr>
              <a:t>للوالدين ) </a:t>
            </a:r>
            <a:r>
              <a:rPr lang="ar-SA" dirty="0" smtClean="0">
                <a:latin typeface="Traditional Arabic" pitchFamily="18" charset="-78"/>
                <a:cs typeface="Traditional Arabic" pitchFamily="18" charset="-78"/>
              </a:rPr>
              <a:t> </a:t>
            </a:r>
            <a:r>
              <a:rPr lang="ar-SA" dirty="0">
                <a:latin typeface="Traditional Arabic" pitchFamily="18" charset="-78"/>
                <a:cs typeface="Traditional Arabic" pitchFamily="18" charset="-78"/>
              </a:rPr>
              <a:t>ومن </a:t>
            </a:r>
            <a:r>
              <a:rPr lang="ar-SA" dirty="0" smtClean="0">
                <a:latin typeface="Traditional Arabic" pitchFamily="18" charset="-78"/>
                <a:cs typeface="Traditional Arabic" pitchFamily="18" charset="-78"/>
              </a:rPr>
              <a:t>الطبيعي </a:t>
            </a:r>
            <a:r>
              <a:rPr lang="ar-SA" dirty="0">
                <a:latin typeface="Traditional Arabic" pitchFamily="18" charset="-78"/>
                <a:cs typeface="Traditional Arabic" pitchFamily="18" charset="-78"/>
              </a:rPr>
              <a:t>أن تتغير هذه الخصائص وفقاً لأهداف </a:t>
            </a:r>
            <a:r>
              <a:rPr lang="ar-SA" dirty="0" smtClean="0">
                <a:latin typeface="Traditional Arabic" pitchFamily="18" charset="-78"/>
                <a:cs typeface="Traditional Arabic" pitchFamily="18" charset="-78"/>
              </a:rPr>
              <a:t>الدراسة</a:t>
            </a:r>
          </a:p>
          <a:p>
            <a:pPr marL="82296" indent="0" algn="just">
              <a:buNone/>
            </a:pPr>
            <a:r>
              <a:rPr lang="ar-SA" dirty="0">
                <a:solidFill>
                  <a:srgbClr val="FF0000"/>
                </a:solidFill>
                <a:latin typeface="Traditional Arabic" pitchFamily="18" charset="-78"/>
                <a:cs typeface="Traditional Arabic" pitchFamily="18" charset="-78"/>
              </a:rPr>
              <a:t>4- تحديد حجم العينة : </a:t>
            </a:r>
          </a:p>
          <a:p>
            <a:pPr marL="82296" indent="0" algn="just">
              <a:buNone/>
            </a:pPr>
            <a:r>
              <a:rPr lang="ar-SA" dirty="0">
                <a:latin typeface="Traditional Arabic" pitchFamily="18" charset="-78"/>
                <a:cs typeface="Traditional Arabic" pitchFamily="18" charset="-78"/>
              </a:rPr>
              <a:t>لا توجد محددات قاطعة حول تحديد حجم العينة ، فلكل دراسة أهدافها  وطبيعتها ، ولكن يركز الإحصاء </a:t>
            </a:r>
            <a:r>
              <a:rPr lang="ar-SA" dirty="0" smtClean="0">
                <a:latin typeface="Traditional Arabic" pitchFamily="18" charset="-78"/>
                <a:cs typeface="Traditional Arabic" pitchFamily="18" charset="-78"/>
              </a:rPr>
              <a:t>الاستدلالي </a:t>
            </a:r>
            <a:r>
              <a:rPr lang="ar-SA" dirty="0">
                <a:latin typeface="Traditional Arabic" pitchFamily="18" charset="-78"/>
                <a:cs typeface="Traditional Arabic" pitchFamily="18" charset="-78"/>
              </a:rPr>
              <a:t>على إنه كلما زاد العينة كان أفضل ، لأن فرصة التمثيل تزداد ، ويجد الباحث نفسه أمام </a:t>
            </a:r>
            <a:r>
              <a:rPr lang="ar-SA" dirty="0" smtClean="0">
                <a:latin typeface="Traditional Arabic" pitchFamily="18" charset="-78"/>
                <a:cs typeface="Traditional Arabic" pitchFamily="18" charset="-78"/>
              </a:rPr>
              <a:t>اختيارين.</a:t>
            </a:r>
            <a:endParaRPr lang="ar-SA" dirty="0">
              <a:latin typeface="Traditional Arabic" pitchFamily="18" charset="-78"/>
              <a:cs typeface="Traditional Arabic" pitchFamily="18" charset="-78"/>
            </a:endParaRPr>
          </a:p>
        </p:txBody>
      </p:sp>
    </p:spTree>
    <p:extLst>
      <p:ext uri="{BB962C8B-B14F-4D97-AF65-F5344CB8AC3E}">
        <p14:creationId xmlns:p14="http://schemas.microsoft.com/office/powerpoint/2010/main" val="2976529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a:solidFill>
                  <a:srgbClr val="FF0000"/>
                </a:solidFill>
                <a:latin typeface="Traditional Arabic" pitchFamily="18" charset="-78"/>
                <a:cs typeface="Traditional Arabic" pitchFamily="18" charset="-78"/>
              </a:rPr>
              <a:t>خطوات اختيار العينة </a:t>
            </a:r>
            <a:endParaRPr lang="ar-SA" dirty="0"/>
          </a:p>
        </p:txBody>
      </p:sp>
      <p:sp>
        <p:nvSpPr>
          <p:cNvPr id="3" name="عنصر نائب للمحتوى 2"/>
          <p:cNvSpPr>
            <a:spLocks noGrp="1"/>
          </p:cNvSpPr>
          <p:nvPr>
            <p:ph idx="1"/>
          </p:nvPr>
        </p:nvSpPr>
        <p:spPr/>
        <p:txBody>
          <a:bodyPr>
            <a:normAutofit/>
          </a:bodyPr>
          <a:lstStyle/>
          <a:p>
            <a:pPr marL="82296" indent="0" algn="just">
              <a:buNone/>
            </a:pPr>
            <a:r>
              <a:rPr lang="ar-SA" dirty="0">
                <a:latin typeface="Traditional Arabic" pitchFamily="18" charset="-78"/>
                <a:cs typeface="Traditional Arabic" pitchFamily="18" charset="-78"/>
              </a:rPr>
              <a:t>ا</a:t>
            </a:r>
            <a:r>
              <a:rPr lang="ar-SA" dirty="0">
                <a:solidFill>
                  <a:srgbClr val="FF0000"/>
                </a:solidFill>
                <a:latin typeface="Traditional Arabic" pitchFamily="18" charset="-78"/>
                <a:cs typeface="Traditional Arabic" pitchFamily="18" charset="-78"/>
              </a:rPr>
              <a:t>لأول : </a:t>
            </a:r>
            <a:r>
              <a:rPr lang="ar-SA" dirty="0">
                <a:latin typeface="Traditional Arabic" pitchFamily="18" charset="-78"/>
                <a:cs typeface="Traditional Arabic" pitchFamily="18" charset="-78"/>
              </a:rPr>
              <a:t>أن تكون العينة صغيرة يسهل التعامل معها من كل </a:t>
            </a:r>
            <a:r>
              <a:rPr lang="ar-SA" dirty="0" smtClean="0">
                <a:latin typeface="Traditional Arabic" pitchFamily="18" charset="-78"/>
                <a:cs typeface="Traditional Arabic" pitchFamily="18" charset="-78"/>
              </a:rPr>
              <a:t>الزوايا (ضبط </a:t>
            </a:r>
            <a:r>
              <a:rPr lang="ar-SA" dirty="0">
                <a:latin typeface="Traditional Arabic" pitchFamily="18" charset="-78"/>
                <a:cs typeface="Traditional Arabic" pitchFamily="18" charset="-78"/>
              </a:rPr>
              <a:t>المتغيرات – قلة التكاليف – سرعة الوصول إلى النتائج )</a:t>
            </a:r>
            <a:r>
              <a:rPr lang="ar-SA" dirty="0" smtClean="0">
                <a:latin typeface="Traditional Arabic" pitchFamily="18" charset="-78"/>
                <a:cs typeface="Traditional Arabic" pitchFamily="18" charset="-78"/>
              </a:rPr>
              <a:t>لكن </a:t>
            </a:r>
            <a:r>
              <a:rPr lang="ar-SA" dirty="0">
                <a:latin typeface="Traditional Arabic" pitchFamily="18" charset="-78"/>
                <a:cs typeface="Traditional Arabic" pitchFamily="18" charset="-78"/>
              </a:rPr>
              <a:t>عليه أن يضحى بتعميم النتائج .</a:t>
            </a:r>
          </a:p>
          <a:p>
            <a:pPr marL="82296" indent="0" algn="just">
              <a:buNone/>
            </a:pPr>
            <a:r>
              <a:rPr lang="ar-SA" dirty="0" err="1" smtClean="0">
                <a:solidFill>
                  <a:srgbClr val="FF0000"/>
                </a:solidFill>
                <a:latin typeface="Traditional Arabic" pitchFamily="18" charset="-78"/>
                <a:cs typeface="Traditional Arabic" pitchFamily="18" charset="-78"/>
              </a:rPr>
              <a:t>الثانى</a:t>
            </a:r>
            <a:r>
              <a:rPr lang="ar-SA" dirty="0" smtClean="0">
                <a:solidFill>
                  <a:srgbClr val="FF0000"/>
                </a:solidFill>
                <a:latin typeface="Traditional Arabic" pitchFamily="18" charset="-78"/>
                <a:cs typeface="Traditional Arabic" pitchFamily="18" charset="-78"/>
              </a:rPr>
              <a:t> </a:t>
            </a:r>
            <a:r>
              <a:rPr lang="ar-SA" dirty="0">
                <a:solidFill>
                  <a:srgbClr val="FF0000"/>
                </a:solidFill>
                <a:latin typeface="Traditional Arabic" pitchFamily="18" charset="-78"/>
                <a:cs typeface="Traditional Arabic" pitchFamily="18" charset="-78"/>
              </a:rPr>
              <a:t>: </a:t>
            </a:r>
            <a:r>
              <a:rPr lang="ar-SA" dirty="0">
                <a:latin typeface="Traditional Arabic" pitchFamily="18" charset="-78"/>
                <a:cs typeface="Traditional Arabic" pitchFamily="18" charset="-78"/>
              </a:rPr>
              <a:t>أن يجعل العينة كبيرة ذات فرصة تمثيل جيدة ، لكن يصعب ضبط المتغيرات لكثرتها ، ولتفاعلها مع بعضها البعض بشكل قد لا يمكن توقعه بشكل مسبق ، فضلاً عما </a:t>
            </a:r>
            <a:r>
              <a:rPr lang="ar-SA" dirty="0" err="1" smtClean="0">
                <a:latin typeface="Traditional Arabic" pitchFamily="18" charset="-78"/>
                <a:cs typeface="Traditional Arabic" pitchFamily="18" charset="-78"/>
              </a:rPr>
              <a:t>يتكلفه</a:t>
            </a:r>
            <a:r>
              <a:rPr lang="ar-SA" dirty="0" smtClean="0">
                <a:latin typeface="Traditional Arabic" pitchFamily="18" charset="-78"/>
                <a:cs typeface="Traditional Arabic" pitchFamily="18" charset="-78"/>
              </a:rPr>
              <a:t> </a:t>
            </a:r>
            <a:r>
              <a:rPr lang="ar-SA" dirty="0">
                <a:latin typeface="Traditional Arabic" pitchFamily="18" charset="-78"/>
                <a:cs typeface="Traditional Arabic" pitchFamily="18" charset="-78"/>
              </a:rPr>
              <a:t>الباحث من نفقات وجهد </a:t>
            </a:r>
            <a:r>
              <a:rPr lang="ar-SA" dirty="0" smtClean="0">
                <a:latin typeface="Traditional Arabic" pitchFamily="18" charset="-78"/>
                <a:cs typeface="Traditional Arabic" pitchFamily="18" charset="-78"/>
              </a:rPr>
              <a:t>ووقت.</a:t>
            </a:r>
          </a:p>
          <a:p>
            <a:pPr marL="82296" indent="0" algn="just">
              <a:buNone/>
            </a:pPr>
            <a:r>
              <a:rPr lang="ar-SA" dirty="0" smtClean="0">
                <a:latin typeface="Traditional Arabic" pitchFamily="18" charset="-78"/>
                <a:cs typeface="Traditional Arabic" pitchFamily="18" charset="-78"/>
              </a:rPr>
              <a:t>ويعتمد تحديد حجم العينة على عدة عوامل منها نوع البحث، أداة البحث، تكاليف البحث،...إلخ.</a:t>
            </a:r>
            <a:endParaRPr lang="ar-SA" dirty="0">
              <a:latin typeface="Traditional Arabic" pitchFamily="18" charset="-78"/>
              <a:cs typeface="Traditional Arabic" pitchFamily="18" charset="-78"/>
            </a:endParaRPr>
          </a:p>
          <a:p>
            <a:pPr marL="82296" indent="0">
              <a:buNone/>
            </a:pPr>
            <a:endParaRPr lang="ar-SA" dirty="0"/>
          </a:p>
        </p:txBody>
      </p:sp>
    </p:spTree>
    <p:extLst>
      <p:ext uri="{BB962C8B-B14F-4D97-AF65-F5344CB8AC3E}">
        <p14:creationId xmlns:p14="http://schemas.microsoft.com/office/powerpoint/2010/main" val="4008630736"/>
      </p:ext>
    </p:extLst>
  </p:cSld>
  <p:clrMapOvr>
    <a:masterClrMapping/>
  </p:clrMapOvr>
</p:sld>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1" Type="http://schemas.openxmlformats.org/officeDocument/2006/relationships/image" Target="../media/image1.jpeg"/></Relationships>
</file>

<file path=ppt/theme/_rels/theme12.xml.rels><?xml version="1.0" encoding="UTF-8" standalone="yes"?>
<Relationships xmlns="http://schemas.openxmlformats.org/package/2006/relationships"><Relationship Id="rId1" Type="http://schemas.openxmlformats.org/officeDocument/2006/relationships/image" Target="../media/image1.jpeg"/></Relationships>
</file>

<file path=ppt/theme/_rels/theme13.xml.rels><?xml version="1.0" encoding="UTF-8" standalone="yes"?>
<Relationships xmlns="http://schemas.openxmlformats.org/package/2006/relationships"><Relationship Id="rId1" Type="http://schemas.openxmlformats.org/officeDocument/2006/relationships/image" Target="../media/image1.jpeg"/></Relationships>
</file>

<file path=ppt/theme/_rels/theme14.xml.rels><?xml version="1.0" encoding="UTF-8" standalone="yes"?>
<Relationships xmlns="http://schemas.openxmlformats.org/package/2006/relationships"><Relationship Id="rId1" Type="http://schemas.openxmlformats.org/officeDocument/2006/relationships/image" Target="../media/image1.jpeg"/></Relationships>
</file>

<file path=ppt/theme/_rels/theme15.xml.rels><?xml version="1.0" encoding="UTF-8" standalone="yes"?>
<Relationships xmlns="http://schemas.openxmlformats.org/package/2006/relationships"><Relationship Id="rId1" Type="http://schemas.openxmlformats.org/officeDocument/2006/relationships/image" Target="../media/image1.jpeg"/></Relationships>
</file>

<file path=ppt/theme/_rels/theme16.xml.rels><?xml version="1.0" encoding="UTF-8" standalone="yes"?>
<Relationships xmlns="http://schemas.openxmlformats.org/package/2006/relationships"><Relationship Id="rId1" Type="http://schemas.openxmlformats.org/officeDocument/2006/relationships/image" Target="../media/image1.jpeg"/></Relationships>
</file>

<file path=ppt/theme/_rels/theme17.xml.rels><?xml version="1.0" encoding="UTF-8" standalone="yes"?>
<Relationships xmlns="http://schemas.openxmlformats.org/package/2006/relationships"><Relationship Id="rId1" Type="http://schemas.openxmlformats.org/officeDocument/2006/relationships/image" Target="../media/image1.jpeg"/></Relationships>
</file>

<file path=ppt/theme/_rels/theme18.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8_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1.xml><?xml version="1.0" encoding="utf-8"?>
<a:theme xmlns:a="http://schemas.openxmlformats.org/drawingml/2006/main" name="9_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2.xml><?xml version="1.0" encoding="utf-8"?>
<a:theme xmlns:a="http://schemas.openxmlformats.org/drawingml/2006/main" name="10_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3.xml><?xml version="1.0" encoding="utf-8"?>
<a:theme xmlns:a="http://schemas.openxmlformats.org/drawingml/2006/main" name="11_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4.xml><?xml version="1.0" encoding="utf-8"?>
<a:theme xmlns:a="http://schemas.openxmlformats.org/drawingml/2006/main" name="12_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5.xml><?xml version="1.0" encoding="utf-8"?>
<a:theme xmlns:a="http://schemas.openxmlformats.org/drawingml/2006/main" name="13_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6.xml><?xml version="1.0" encoding="utf-8"?>
<a:theme xmlns:a="http://schemas.openxmlformats.org/drawingml/2006/main" name="14_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7.xml><?xml version="1.0" encoding="utf-8"?>
<a:theme xmlns:a="http://schemas.openxmlformats.org/drawingml/2006/main" name="15_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18.xml><?xml version="1.0" encoding="utf-8"?>
<a:theme xmlns:a="http://schemas.openxmlformats.org/drawingml/2006/main" name="16_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1_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4.xml><?xml version="1.0" encoding="utf-8"?>
<a:theme xmlns:a="http://schemas.openxmlformats.org/drawingml/2006/main" name="2_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5.xml><?xml version="1.0" encoding="utf-8"?>
<a:theme xmlns:a="http://schemas.openxmlformats.org/drawingml/2006/main" name="3_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6.xml><?xml version="1.0" encoding="utf-8"?>
<a:theme xmlns:a="http://schemas.openxmlformats.org/drawingml/2006/main" name="4_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7.xml><?xml version="1.0" encoding="utf-8"?>
<a:theme xmlns:a="http://schemas.openxmlformats.org/drawingml/2006/main" name="5_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8.xml><?xml version="1.0" encoding="utf-8"?>
<a:theme xmlns:a="http://schemas.openxmlformats.org/drawingml/2006/main" name="6_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9.xml><?xml version="1.0" encoding="utf-8"?>
<a:theme xmlns:a="http://schemas.openxmlformats.org/drawingml/2006/main" name="7_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1399</Words>
  <Application>Microsoft Office PowerPoint</Application>
  <PresentationFormat>عرض على الشاشة (3:4)‏</PresentationFormat>
  <Paragraphs>73</Paragraphs>
  <Slides>17</Slides>
  <Notes>0</Notes>
  <HiddenSlides>0</HiddenSlides>
  <MMClips>0</MMClips>
  <ScaleCrop>false</ScaleCrop>
  <HeadingPairs>
    <vt:vector size="4" baseType="variant">
      <vt:variant>
        <vt:lpstr>نسق</vt:lpstr>
      </vt:variant>
      <vt:variant>
        <vt:i4>18</vt:i4>
      </vt:variant>
      <vt:variant>
        <vt:lpstr>عناوين الشرائح</vt:lpstr>
      </vt:variant>
      <vt:variant>
        <vt:i4>17</vt:i4>
      </vt:variant>
    </vt:vector>
  </HeadingPairs>
  <TitlesOfParts>
    <vt:vector size="35" baseType="lpstr">
      <vt:lpstr>سمة Office</vt:lpstr>
      <vt:lpstr>انقلاب</vt:lpstr>
      <vt:lpstr>1_انقلاب</vt:lpstr>
      <vt:lpstr>2_انقلاب</vt:lpstr>
      <vt:lpstr>3_انقلاب</vt:lpstr>
      <vt:lpstr>4_انقلاب</vt:lpstr>
      <vt:lpstr>5_انقلاب</vt:lpstr>
      <vt:lpstr>6_انقلاب</vt:lpstr>
      <vt:lpstr>7_انقلاب</vt:lpstr>
      <vt:lpstr>8_انقلاب</vt:lpstr>
      <vt:lpstr>9_انقلاب</vt:lpstr>
      <vt:lpstr>10_انقلاب</vt:lpstr>
      <vt:lpstr>11_انقلاب</vt:lpstr>
      <vt:lpstr>12_انقلاب</vt:lpstr>
      <vt:lpstr>13_انقلاب</vt:lpstr>
      <vt:lpstr>14_انقلاب</vt:lpstr>
      <vt:lpstr>15_انقلاب</vt:lpstr>
      <vt:lpstr>16_انقلاب</vt:lpstr>
      <vt:lpstr>أساليب جمع البيانات</vt:lpstr>
      <vt:lpstr>أساليب جمع البيانات</vt:lpstr>
      <vt:lpstr>أساليب جمع البيانات</vt:lpstr>
      <vt:lpstr>شروط اختيار العينة</vt:lpstr>
      <vt:lpstr>شروط اختيار العينة</vt:lpstr>
      <vt:lpstr>خطوات اختيار العينة </vt:lpstr>
      <vt:lpstr>خطوات اختيار العينة </vt:lpstr>
      <vt:lpstr>خطوات اختيار العينة </vt:lpstr>
      <vt:lpstr>خطوات اختيار العينة </vt:lpstr>
      <vt:lpstr>خطوات اختيار العينة </vt:lpstr>
      <vt:lpstr>خطوات اختيار العينة </vt:lpstr>
      <vt:lpstr>أنواع العينات</vt:lpstr>
      <vt:lpstr>أنواع العينات</vt:lpstr>
      <vt:lpstr>أنواع العينات</vt:lpstr>
      <vt:lpstr>أنواع العينات</vt:lpstr>
      <vt:lpstr>أنواع العينات</vt:lpstr>
      <vt:lpstr>أنواع العينات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أساليب جمع البيانات</dc:title>
  <dc:creator>USER-FB</dc:creator>
  <cp:lastModifiedBy>USER-FB</cp:lastModifiedBy>
  <cp:revision>1</cp:revision>
  <dcterms:created xsi:type="dcterms:W3CDTF">2015-03-08T19:27:58Z</dcterms:created>
  <dcterms:modified xsi:type="dcterms:W3CDTF">2015-03-08T19:34:41Z</dcterms:modified>
</cp:coreProperties>
</file>