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3" r:id="rId6"/>
    <p:sldId id="264" r:id="rId7"/>
    <p:sldId id="262" r:id="rId8"/>
    <p:sldId id="261" r:id="rId9"/>
    <p:sldId id="266"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18/05/1436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مصادر جمع البيانات</a:t>
            </a:r>
            <a:endParaRPr lang="ar-SA" dirty="0">
              <a:solidFill>
                <a:srgbClr val="FF0000"/>
              </a:solidFill>
              <a:latin typeface="Traditional Arabic" pitchFamily="18" charset="-78"/>
              <a:cs typeface="Traditional Arabic" pitchFamily="18" charset="-78"/>
            </a:endParaRPr>
          </a:p>
        </p:txBody>
      </p:sp>
      <p:sp>
        <p:nvSpPr>
          <p:cNvPr id="5" name="عنصر نائب للمحتوى 4"/>
          <p:cNvSpPr>
            <a:spLocks noGrp="1"/>
          </p:cNvSpPr>
          <p:nvPr>
            <p:ph idx="1"/>
          </p:nvPr>
        </p:nvSpPr>
        <p:spPr/>
        <p:txBody>
          <a:bodyPr/>
          <a:lstStyle/>
          <a:p>
            <a:pPr marL="109728" lvl="0" indent="0">
              <a:spcBef>
                <a:spcPts val="300"/>
              </a:spcBef>
              <a:buClr>
                <a:srgbClr val="A04DA3"/>
              </a:buClr>
              <a:buNone/>
            </a:pPr>
            <a:r>
              <a:rPr lang="ar-SA" dirty="0" smtClean="0">
                <a:solidFill>
                  <a:srgbClr val="FF0000"/>
                </a:solidFill>
                <a:latin typeface="Traditional Arabic" pitchFamily="18" charset="-78"/>
                <a:cs typeface="Traditional Arabic" pitchFamily="18" charset="-78"/>
              </a:rPr>
              <a:t>عناصر الموضوع:</a:t>
            </a:r>
          </a:p>
          <a:p>
            <a:pPr marL="109728" lvl="0" indent="0">
              <a:spcBef>
                <a:spcPts val="300"/>
              </a:spcBef>
              <a:buClr>
                <a:srgbClr val="A04DA3"/>
              </a:buClr>
              <a:buNone/>
            </a:pPr>
            <a:r>
              <a:rPr lang="ar-SA" dirty="0" smtClean="0">
                <a:solidFill>
                  <a:prstClr val="black"/>
                </a:solidFill>
                <a:latin typeface="Traditional Arabic" pitchFamily="18" charset="-78"/>
                <a:cs typeface="Traditional Arabic" pitchFamily="18" charset="-78"/>
              </a:rPr>
              <a:t>1- </a:t>
            </a:r>
            <a:r>
              <a:rPr lang="ar-SA" dirty="0">
                <a:solidFill>
                  <a:prstClr val="black"/>
                </a:solidFill>
                <a:latin typeface="Traditional Arabic" pitchFamily="18" charset="-78"/>
                <a:cs typeface="Traditional Arabic" pitchFamily="18" charset="-78"/>
              </a:rPr>
              <a:t>مصادر </a:t>
            </a:r>
            <a:r>
              <a:rPr lang="ar-SA" dirty="0" smtClean="0">
                <a:solidFill>
                  <a:prstClr val="black"/>
                </a:solidFill>
                <a:latin typeface="Traditional Arabic" pitchFamily="18" charset="-78"/>
                <a:cs typeface="Traditional Arabic" pitchFamily="18" charset="-78"/>
              </a:rPr>
              <a:t>البيانات.</a:t>
            </a:r>
          </a:p>
          <a:p>
            <a:pPr marL="109728" lvl="0" indent="0">
              <a:spcBef>
                <a:spcPts val="300"/>
              </a:spcBef>
              <a:buClr>
                <a:srgbClr val="A04DA3"/>
              </a:buClr>
              <a:buNone/>
            </a:pPr>
            <a:r>
              <a:rPr lang="ar-SA" dirty="0" smtClean="0">
                <a:solidFill>
                  <a:prstClr val="black"/>
                </a:solidFill>
                <a:latin typeface="Traditional Arabic" pitchFamily="18" charset="-78"/>
                <a:cs typeface="Traditional Arabic" pitchFamily="18" charset="-78"/>
              </a:rPr>
              <a:t>2- </a:t>
            </a:r>
            <a:r>
              <a:rPr lang="ar-SA" dirty="0">
                <a:solidFill>
                  <a:prstClr val="black"/>
                </a:solidFill>
                <a:latin typeface="Traditional Arabic" pitchFamily="18" charset="-78"/>
                <a:cs typeface="Traditional Arabic" pitchFamily="18" charset="-78"/>
              </a:rPr>
              <a:t>أدوات جمع البيانات للمصادر الميدانية.</a:t>
            </a:r>
          </a:p>
          <a:p>
            <a:pPr marL="109728" lvl="0" indent="0">
              <a:spcBef>
                <a:spcPts val="300"/>
              </a:spcBef>
              <a:buClr>
                <a:srgbClr val="A04DA3"/>
              </a:buClr>
              <a:buNone/>
            </a:pPr>
            <a:endParaRPr lang="ar-SA" dirty="0"/>
          </a:p>
        </p:txBody>
      </p:sp>
    </p:spTree>
    <p:extLst>
      <p:ext uri="{BB962C8B-B14F-4D97-AF65-F5344CB8AC3E}">
        <p14:creationId xmlns:p14="http://schemas.microsoft.com/office/powerpoint/2010/main" val="3313648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22114"/>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عيوب المقابلة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Autofit/>
          </a:bodyPr>
          <a:lstStyle/>
          <a:p>
            <a:pPr marL="82296" indent="0">
              <a:buNone/>
            </a:pPr>
            <a:r>
              <a:rPr lang="ar-SA" sz="2400" dirty="0" smtClean="0">
                <a:latin typeface="Traditional Arabic" panose="02020603050405020304" pitchFamily="18" charset="-78"/>
                <a:cs typeface="Traditional Arabic" panose="02020603050405020304" pitchFamily="18" charset="-78"/>
              </a:rPr>
              <a:t>1/ تحتاج </a:t>
            </a:r>
            <a:r>
              <a:rPr lang="ar-SA" sz="2400" dirty="0">
                <a:latin typeface="Traditional Arabic" panose="02020603050405020304" pitchFamily="18" charset="-78"/>
                <a:cs typeface="Traditional Arabic" panose="02020603050405020304" pitchFamily="18" charset="-78"/>
              </a:rPr>
              <a:t>المقابلة إلى وقت طويل و مجهود شاق للحصول على البيانات اللازمة</a:t>
            </a:r>
            <a:r>
              <a:rPr lang="ar-SA" sz="2400" dirty="0" smtClean="0">
                <a:latin typeface="Traditional Arabic" panose="02020603050405020304" pitchFamily="18" charset="-78"/>
                <a:cs typeface="Traditional Arabic" panose="02020603050405020304" pitchFamily="18" charset="-78"/>
              </a:rPr>
              <a:t>.</a:t>
            </a:r>
            <a:r>
              <a:rPr lang="ar-SA" sz="2400" dirty="0">
                <a:latin typeface="Traditional Arabic" panose="02020603050405020304" pitchFamily="18" charset="-78"/>
                <a:cs typeface="Traditional Arabic" panose="02020603050405020304" pitchFamily="18" charset="-78"/>
              </a:rPr>
              <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2/ تعتبر </a:t>
            </a:r>
            <a:r>
              <a:rPr lang="ar-SA" sz="2400" dirty="0">
                <a:latin typeface="Traditional Arabic" panose="02020603050405020304" pitchFamily="18" charset="-78"/>
                <a:cs typeface="Traditional Arabic" panose="02020603050405020304" pitchFamily="18" charset="-78"/>
              </a:rPr>
              <a:t>المقابلة مكلفة ماليا لأن الباحث قد يتعين عليه الانتقال لمقابلة الأشخاص المعنيين.</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3/ تحتاج </a:t>
            </a:r>
            <a:r>
              <a:rPr lang="ar-SA" sz="2400" dirty="0">
                <a:latin typeface="Traditional Arabic" panose="02020603050405020304" pitchFamily="18" charset="-78"/>
                <a:cs typeface="Traditional Arabic" panose="02020603050405020304" pitchFamily="18" charset="-78"/>
              </a:rPr>
              <a:t>المقابلة إلى وقت كبير لتحديد المواعيد و إرسال الأسئلة </a:t>
            </a:r>
            <a:r>
              <a:rPr lang="ar-SA" sz="2400" dirty="0" err="1">
                <a:latin typeface="Traditional Arabic" panose="02020603050405020304" pitchFamily="18" charset="-78"/>
                <a:cs typeface="Traditional Arabic" panose="02020603050405020304" pitchFamily="18" charset="-78"/>
              </a:rPr>
              <a:t>للإطلاع</a:t>
            </a:r>
            <a:r>
              <a:rPr lang="ar-SA" sz="2400" dirty="0">
                <a:latin typeface="Traditional Arabic" panose="02020603050405020304" pitchFamily="18" charset="-78"/>
                <a:cs typeface="Traditional Arabic" panose="02020603050405020304" pitchFamily="18" charset="-78"/>
              </a:rPr>
              <a:t> عليها و العثور على الأشخاص.</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4/ قد </a:t>
            </a:r>
            <a:r>
              <a:rPr lang="ar-SA" sz="2400" dirty="0">
                <a:latin typeface="Traditional Arabic" panose="02020603050405020304" pitchFamily="18" charset="-78"/>
                <a:cs typeface="Traditional Arabic" panose="02020603050405020304" pitchFamily="18" charset="-78"/>
              </a:rPr>
              <a:t>يخطئ الباحث في إدراج المعلومات الدقيقة حول الموضوع و قد يفوته كتابة بعض الكلمات و الجمل مما يؤثر على صحة المعلومات و دقتها إلا لأنه يمكن التغلب على هذا الجانب السلبي باستخدام جهاز التسجيل إذا سمحت الفرصة.</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5/ إن </a:t>
            </a:r>
            <a:r>
              <a:rPr lang="ar-SA" sz="2400" dirty="0">
                <a:latin typeface="Traditional Arabic" panose="02020603050405020304" pitchFamily="18" charset="-78"/>
                <a:cs typeface="Traditional Arabic" panose="02020603050405020304" pitchFamily="18" charset="-78"/>
              </a:rPr>
              <a:t>نجاح المقابلة يرتبط برغبة المستجوب في الحديث و قدرته على التعبير بدقة عما يريد الإفصاح عنه.</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6/ تتأثر </a:t>
            </a:r>
            <a:r>
              <a:rPr lang="ar-SA" sz="2400" dirty="0">
                <a:latin typeface="Traditional Arabic" panose="02020603050405020304" pitchFamily="18" charset="-78"/>
                <a:cs typeface="Traditional Arabic" panose="02020603050405020304" pitchFamily="18" charset="-78"/>
              </a:rPr>
              <a:t>المقابلة بعوامل متعددة مثل الضغوط النفسية و التوتر و غيرها من العوامل التي قد تؤثر على كل من الباحث و المبحوث.</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7/ قد </a:t>
            </a:r>
            <a:r>
              <a:rPr lang="ar-SA" sz="2400" dirty="0">
                <a:latin typeface="Traditional Arabic" panose="02020603050405020304" pitchFamily="18" charset="-78"/>
                <a:cs typeface="Traditional Arabic" panose="02020603050405020304" pitchFamily="18" charset="-78"/>
              </a:rPr>
              <a:t>يمتنع المبحوث في الإجابة على الأسئلة الحرجة أو التي تسبب له إزعاجا فيما بعد.</a:t>
            </a:r>
          </a:p>
        </p:txBody>
      </p:sp>
    </p:spTree>
    <p:extLst>
      <p:ext uri="{BB962C8B-B14F-4D97-AF65-F5344CB8AC3E}">
        <p14:creationId xmlns:p14="http://schemas.microsoft.com/office/powerpoint/2010/main" val="205721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مصادر جمع البيانات</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82296" indent="0" algn="just">
              <a:buNone/>
            </a:pPr>
            <a:r>
              <a:rPr lang="ar-SA" dirty="0" smtClean="0">
                <a:latin typeface="Traditional Arabic" pitchFamily="18" charset="-78"/>
                <a:cs typeface="Traditional Arabic" pitchFamily="18" charset="-78"/>
              </a:rPr>
              <a:t>تمثل مصادر جمع البيانات في ثلاثة مصادر أساسية:</a:t>
            </a:r>
          </a:p>
          <a:p>
            <a:pPr marL="82296" indent="0" algn="just">
              <a:buNone/>
            </a:pPr>
            <a:r>
              <a:rPr lang="ar-SA" dirty="0" smtClean="0">
                <a:solidFill>
                  <a:srgbClr val="FF0000"/>
                </a:solidFill>
                <a:latin typeface="Traditional Arabic" pitchFamily="18" charset="-78"/>
                <a:cs typeface="Traditional Arabic" pitchFamily="18" charset="-78"/>
              </a:rPr>
              <a:t>1/ المصادر التاريخية للبيانات:</a:t>
            </a:r>
          </a:p>
          <a:p>
            <a:pPr marL="82296" indent="0" algn="just">
              <a:buNone/>
            </a:pPr>
            <a:r>
              <a:rPr lang="ar-SA" dirty="0" smtClean="0">
                <a:latin typeface="Traditional Arabic" pitchFamily="18" charset="-78"/>
                <a:cs typeface="Traditional Arabic" pitchFamily="18" charset="-78"/>
              </a:rPr>
              <a:t>هي كل البيانات المنشورة  مثل الإحصاءات والنشرات والبيانات التي تنشرها الوزارات والمؤسسات الحكومية والشركات، وبالتالي  تكون منظمة ومعدة بطريقة معينة يسهل التعامل معها واستخدامها مباشرة في عملية التحليل الإحصائي، كما أنها توفر الوقت والجهد والتكاليف مقارنة بالمصادر الأخرى. </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191062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850106"/>
          </a:xfrm>
        </p:spPr>
        <p:txBody>
          <a:bodyPr/>
          <a:lstStyle/>
          <a:p>
            <a:pPr algn="ctr"/>
            <a:r>
              <a:rPr lang="ar-SA" dirty="0">
                <a:solidFill>
                  <a:srgbClr val="FF0000"/>
                </a:solidFill>
                <a:latin typeface="Traditional Arabic" pitchFamily="18" charset="-78"/>
                <a:cs typeface="Traditional Arabic" pitchFamily="18" charset="-78"/>
              </a:rPr>
              <a:t>مصادر جمع البيانات</a:t>
            </a:r>
            <a:endParaRPr lang="ar-SA" dirty="0"/>
          </a:p>
        </p:txBody>
      </p:sp>
      <p:sp>
        <p:nvSpPr>
          <p:cNvPr id="3" name="عنصر نائب للمحتوى 2"/>
          <p:cNvSpPr>
            <a:spLocks noGrp="1"/>
          </p:cNvSpPr>
          <p:nvPr>
            <p:ph idx="1"/>
          </p:nvPr>
        </p:nvSpPr>
        <p:spPr>
          <a:xfrm>
            <a:off x="1435608" y="1196752"/>
            <a:ext cx="7498080" cy="5051648"/>
          </a:xfrm>
        </p:spPr>
        <p:txBody>
          <a:bodyPr/>
          <a:lstStyle/>
          <a:p>
            <a:pPr marL="82296" lvl="0" indent="0" algn="just">
              <a:buClr>
                <a:srgbClr val="3891A7"/>
              </a:buClr>
              <a:buNone/>
            </a:pPr>
            <a:r>
              <a:rPr lang="ar-SA" dirty="0" smtClean="0">
                <a:solidFill>
                  <a:srgbClr val="FF0000"/>
                </a:solidFill>
                <a:latin typeface="Traditional Arabic" pitchFamily="18" charset="-78"/>
                <a:cs typeface="Traditional Arabic" pitchFamily="18" charset="-78"/>
              </a:rPr>
              <a:t>2/ </a:t>
            </a:r>
            <a:r>
              <a:rPr lang="ar-SA" dirty="0">
                <a:solidFill>
                  <a:srgbClr val="FF0000"/>
                </a:solidFill>
                <a:latin typeface="Traditional Arabic" pitchFamily="18" charset="-78"/>
                <a:cs typeface="Traditional Arabic" pitchFamily="18" charset="-78"/>
              </a:rPr>
              <a:t>المصادر الميدانية:</a:t>
            </a:r>
          </a:p>
          <a:p>
            <a:pPr marL="82296" lvl="0" indent="0" algn="just">
              <a:buClr>
                <a:srgbClr val="3891A7"/>
              </a:buClr>
              <a:buNone/>
            </a:pPr>
            <a:r>
              <a:rPr lang="ar-SA" sz="2800" dirty="0">
                <a:solidFill>
                  <a:prstClr val="black"/>
                </a:solidFill>
                <a:latin typeface="Traditional Arabic" pitchFamily="18" charset="-78"/>
                <a:cs typeface="Traditional Arabic" pitchFamily="18" charset="-78"/>
              </a:rPr>
              <a:t>يقوم فيها الباحث بالنزول إلى مجتمع الدراسة ليجمع منه البيانات التي يحتاج إليها من أجل دراسة المشكلة محل البحث، ودراسة ظواهرها المختلفة أي جمع البيانات المطلوبة من مفردات مجتمع البحث محل الدراسة.</a:t>
            </a:r>
          </a:p>
          <a:p>
            <a:pPr marL="82296" indent="0" algn="just">
              <a:buNone/>
            </a:pPr>
            <a:endParaRPr lang="ar-SA" sz="2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18468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أدوات جمع البيانات من المصادر الميدانية </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lnSpcReduction="10000"/>
          </a:bodyPr>
          <a:lstStyle/>
          <a:p>
            <a:pPr marL="82296" indent="0" algn="just">
              <a:buNone/>
            </a:pPr>
            <a:r>
              <a:rPr lang="ar-SA" sz="2800" dirty="0" smtClean="0">
                <a:latin typeface="Traditional Arabic" panose="02020603050405020304" pitchFamily="18" charset="-78"/>
                <a:cs typeface="Traditional Arabic" panose="02020603050405020304" pitchFamily="18" charset="-78"/>
              </a:rPr>
              <a:t>يقصد بأداة جمع البيانات الوسيلة التي تتم بواسطتها عملية جمع البيانات بهدف اختبار فرضيات البحث أو الإجابة عن تساؤلاته. ويتوقف اختيار الأداة على نوعية البحث نفسه وطبيعته والهدف من تطبيقه، وعلى نوعية </a:t>
            </a:r>
            <a:r>
              <a:rPr lang="ar-SA" sz="2800" dirty="0" err="1" smtClean="0">
                <a:latin typeface="Traditional Arabic" panose="02020603050405020304" pitchFamily="18" charset="-78"/>
                <a:cs typeface="Traditional Arabic" panose="02020603050405020304" pitchFamily="18" charset="-78"/>
              </a:rPr>
              <a:t>المبحوثين</a:t>
            </a:r>
            <a:r>
              <a:rPr lang="ar-SA" sz="2800" dirty="0" smtClean="0">
                <a:latin typeface="Traditional Arabic" panose="02020603050405020304" pitchFamily="18" charset="-78"/>
                <a:cs typeface="Traditional Arabic" panose="02020603050405020304" pitchFamily="18" charset="-78"/>
              </a:rPr>
              <a:t> وخصائصهم.</a:t>
            </a:r>
          </a:p>
          <a:p>
            <a:pPr marL="82296" indent="0" algn="just">
              <a:buNone/>
            </a:pPr>
            <a:r>
              <a:rPr lang="ar-SA" sz="2800" dirty="0" smtClean="0">
                <a:solidFill>
                  <a:srgbClr val="FF0000"/>
                </a:solidFill>
                <a:latin typeface="Traditional Arabic" panose="02020603050405020304" pitchFamily="18" charset="-78"/>
                <a:cs typeface="Traditional Arabic" panose="02020603050405020304" pitchFamily="18" charset="-78"/>
              </a:rPr>
              <a:t>1/ الاستبيان:</a:t>
            </a:r>
          </a:p>
          <a:p>
            <a:pPr marL="82296" indent="0" algn="just">
              <a:buNone/>
            </a:pPr>
            <a:r>
              <a:rPr lang="ar-SA" sz="2800" dirty="0">
                <a:solidFill>
                  <a:srgbClr val="050505"/>
                </a:solidFill>
                <a:latin typeface="Traditional Arabic" panose="02020603050405020304" pitchFamily="18" charset="-78"/>
                <a:cs typeface="Traditional Arabic" panose="02020603050405020304" pitchFamily="18" charset="-78"/>
              </a:rPr>
              <a:t>الاستبيان مجموعة من الأسئلة المتنوعة والتي ترتبط فبعضها البعض بشكل يحقق الهدف الذي يسعى إليه الباحث من خلال المشكلة التي يطرحها بحثه</a:t>
            </a:r>
            <a:r>
              <a:rPr lang="ar-SA" sz="2800" dirty="0" smtClean="0">
                <a:solidFill>
                  <a:srgbClr val="050505"/>
                </a:solidFill>
                <a:latin typeface="Traditional Arabic" panose="02020603050405020304" pitchFamily="18" charset="-78"/>
                <a:cs typeface="Traditional Arabic" panose="02020603050405020304" pitchFamily="18" charset="-78"/>
              </a:rPr>
              <a:t>. ويرسل </a:t>
            </a:r>
            <a:r>
              <a:rPr lang="ar-SA" sz="2800" dirty="0">
                <a:solidFill>
                  <a:srgbClr val="050505"/>
                </a:solidFill>
                <a:latin typeface="Traditional Arabic" panose="02020603050405020304" pitchFamily="18" charset="-78"/>
                <a:cs typeface="Traditional Arabic" panose="02020603050405020304" pitchFamily="18" charset="-78"/>
              </a:rPr>
              <a:t>الاستبيان بالبريد أو بأي طريقة أخرى إلى مجموعة من الأفراد أو المؤسسات التي اختارها الباحث لبحثه لكي يتم تعبئتها ثم إعادتها </a:t>
            </a:r>
            <a:r>
              <a:rPr lang="ar-SA" sz="2800" dirty="0" smtClean="0">
                <a:solidFill>
                  <a:srgbClr val="050505"/>
                </a:solidFill>
                <a:latin typeface="Traditional Arabic" panose="02020603050405020304" pitchFamily="18" charset="-78"/>
                <a:cs typeface="Traditional Arabic" panose="02020603050405020304" pitchFamily="18" charset="-78"/>
              </a:rPr>
              <a:t>للباحث. ويكون </a:t>
            </a:r>
            <a:r>
              <a:rPr lang="ar-SA" sz="2800" dirty="0">
                <a:solidFill>
                  <a:srgbClr val="050505"/>
                </a:solidFill>
                <a:latin typeface="Traditional Arabic" panose="02020603050405020304" pitchFamily="18" charset="-78"/>
                <a:cs typeface="Traditional Arabic" panose="02020603050405020304" pitchFamily="18" charset="-78"/>
              </a:rPr>
              <a:t>عدد الأسئلة التي يحتوي عليها الاستبيان كافية ووافية لتحقيق هدف البحث بصرف النظر عن عددها.</a:t>
            </a:r>
            <a:endParaRPr lang="ar-SA" sz="2800" dirty="0">
              <a:solidFill>
                <a:srgbClr val="050505"/>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55480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22114"/>
          </a:xfrm>
        </p:spPr>
        <p:txBody>
          <a:bodyPr/>
          <a:lstStyle/>
          <a:p>
            <a:pPr algn="ctr"/>
            <a:r>
              <a:rPr lang="ar-SA" sz="3200" b="1" dirty="0">
                <a:solidFill>
                  <a:srgbClr val="FF0000"/>
                </a:solidFill>
                <a:effectLst/>
                <a:latin typeface="Traditional Arabic" panose="02020603050405020304" pitchFamily="18" charset="-78"/>
                <a:cs typeface="Traditional Arabic" panose="02020603050405020304" pitchFamily="18" charset="-78"/>
              </a:rPr>
              <a:t>أنواع الاستبيان</a:t>
            </a:r>
            <a:endParaRPr lang="ar-SA" dirty="0">
              <a:solidFill>
                <a:srgbClr val="FF0000"/>
              </a:solidFill>
            </a:endParaRPr>
          </a:p>
        </p:txBody>
      </p:sp>
      <p:sp>
        <p:nvSpPr>
          <p:cNvPr id="3" name="عنصر نائب للمحتوى 2"/>
          <p:cNvSpPr>
            <a:spLocks noGrp="1"/>
          </p:cNvSpPr>
          <p:nvPr>
            <p:ph idx="1"/>
          </p:nvPr>
        </p:nvSpPr>
        <p:spPr>
          <a:xfrm>
            <a:off x="1435608" y="1196752"/>
            <a:ext cx="7498080" cy="5051648"/>
          </a:xfrm>
        </p:spPr>
        <p:txBody>
          <a:bodyPr>
            <a:normAutofit/>
          </a:bodyPr>
          <a:lstStyle/>
          <a:p>
            <a:pPr marL="82296" indent="0">
              <a:buNone/>
            </a:pPr>
            <a:r>
              <a:rPr lang="ar-SA" sz="2800" dirty="0" smtClean="0">
                <a:latin typeface="Traditional Arabic" panose="02020603050405020304" pitchFamily="18" charset="-78"/>
                <a:cs typeface="Traditional Arabic" panose="02020603050405020304" pitchFamily="18" charset="-78"/>
              </a:rPr>
              <a:t>يعتبر الاستبيان من الأدوات البحثية شائعة الاستخدام في أغلب البحوث والدراسات الاجتماعية، وهي وسيلة لجمع البيانات من مجموعة من الأفراد عن طريق إجابتهم عن مجموعة من الأسئلة المكتوبة حول موضوع معين، وعادة ما يستخدم هذا النوع من الأدوات البحثية عن قياس الاتجاهات والآراء.</a:t>
            </a:r>
          </a:p>
          <a:p>
            <a:pPr marL="82296" indent="0">
              <a:buNone/>
            </a:pPr>
            <a:r>
              <a:rPr lang="ar-SA" sz="2800" dirty="0" smtClean="0">
                <a:latin typeface="Traditional Arabic" panose="02020603050405020304" pitchFamily="18" charset="-78"/>
                <a:cs typeface="Traditional Arabic" panose="02020603050405020304" pitchFamily="18" charset="-78"/>
              </a:rPr>
              <a:t>هناك نوعين أساسيين </a:t>
            </a:r>
            <a:r>
              <a:rPr lang="ar-SA" sz="2800" dirty="0">
                <a:latin typeface="Traditional Arabic" panose="02020603050405020304" pitchFamily="18" charset="-78"/>
                <a:cs typeface="Traditional Arabic" panose="02020603050405020304" pitchFamily="18" charset="-78"/>
              </a:rPr>
              <a:t>من الاستبيانات وفهم طبيعة الأسئلة التي تشمل </a:t>
            </a:r>
            <a:r>
              <a:rPr lang="ar-SA" sz="2800" dirty="0" smtClean="0">
                <a:latin typeface="Traditional Arabic" panose="02020603050405020304" pitchFamily="18" charset="-78"/>
                <a:cs typeface="Traditional Arabic" panose="02020603050405020304" pitchFamily="18" charset="-78"/>
              </a:rPr>
              <a:t>عليها:</a:t>
            </a:r>
            <a:endParaRPr lang="ar-SA" sz="2800" dirty="0">
              <a:latin typeface="Traditional Arabic" panose="02020603050405020304" pitchFamily="18" charset="-78"/>
              <a:cs typeface="Traditional Arabic" panose="02020603050405020304" pitchFamily="18" charset="-78"/>
            </a:endParaRPr>
          </a:p>
          <a:p>
            <a:pPr marL="82296" indent="0">
              <a:buNone/>
            </a:pPr>
            <a:r>
              <a:rPr lang="ar-SA" sz="2800" dirty="0">
                <a:solidFill>
                  <a:srgbClr val="FF0000"/>
                </a:solidFill>
                <a:latin typeface="Traditional Arabic" panose="02020603050405020304" pitchFamily="18" charset="-78"/>
                <a:cs typeface="Traditional Arabic" panose="02020603050405020304" pitchFamily="18" charset="-78"/>
              </a:rPr>
              <a:t>1</a:t>
            </a:r>
            <a:r>
              <a:rPr lang="ar-SA" sz="2800" dirty="0" smtClean="0">
                <a:solidFill>
                  <a:srgbClr val="FF0000"/>
                </a:solidFill>
                <a:latin typeface="Traditional Arabic" panose="02020603050405020304" pitchFamily="18" charset="-78"/>
                <a:cs typeface="Traditional Arabic" panose="02020603050405020304" pitchFamily="18" charset="-78"/>
              </a:rPr>
              <a:t>- </a:t>
            </a:r>
            <a:r>
              <a:rPr lang="ar-SA" sz="2800" dirty="0">
                <a:solidFill>
                  <a:srgbClr val="FF0000"/>
                </a:solidFill>
                <a:latin typeface="Traditional Arabic" panose="02020603050405020304" pitchFamily="18" charset="-78"/>
                <a:cs typeface="Traditional Arabic" panose="02020603050405020304" pitchFamily="18" charset="-78"/>
              </a:rPr>
              <a:t>الاستبيان المغلق : </a:t>
            </a:r>
            <a:r>
              <a:rPr lang="ar-SA" sz="2800" dirty="0">
                <a:latin typeface="Traditional Arabic" panose="02020603050405020304" pitchFamily="18" charset="-78"/>
                <a:cs typeface="Traditional Arabic" panose="02020603050405020304" pitchFamily="18" charset="-78"/>
              </a:rPr>
              <a:t>وهو التي تكون أسئلته محددة الإجابة كأن يكون الجواب بنعم أو لا .</a:t>
            </a:r>
          </a:p>
          <a:p>
            <a:pPr marL="82296" indent="0">
              <a:buNone/>
            </a:pPr>
            <a:r>
              <a:rPr lang="ar-SA" sz="2800" dirty="0">
                <a:solidFill>
                  <a:srgbClr val="FF0000"/>
                </a:solidFill>
                <a:latin typeface="Traditional Arabic" panose="02020603050405020304" pitchFamily="18" charset="-78"/>
                <a:cs typeface="Traditional Arabic" panose="02020603050405020304" pitchFamily="18" charset="-78"/>
              </a:rPr>
              <a:t>2</a:t>
            </a:r>
            <a:r>
              <a:rPr lang="ar-SA" sz="2800" dirty="0" smtClean="0">
                <a:solidFill>
                  <a:srgbClr val="FF0000"/>
                </a:solidFill>
                <a:latin typeface="Traditional Arabic" panose="02020603050405020304" pitchFamily="18" charset="-78"/>
                <a:cs typeface="Traditional Arabic" panose="02020603050405020304" pitchFamily="18" charset="-78"/>
              </a:rPr>
              <a:t>- </a:t>
            </a:r>
            <a:r>
              <a:rPr lang="ar-SA" sz="2800" dirty="0">
                <a:solidFill>
                  <a:srgbClr val="FF0000"/>
                </a:solidFill>
                <a:latin typeface="Traditional Arabic" panose="02020603050405020304" pitchFamily="18" charset="-78"/>
                <a:cs typeface="Traditional Arabic" panose="02020603050405020304" pitchFamily="18" charset="-78"/>
              </a:rPr>
              <a:t>الاستبيان المفتوح : </a:t>
            </a:r>
            <a:r>
              <a:rPr lang="ar-SA" sz="2800" dirty="0">
                <a:latin typeface="Traditional Arabic" panose="02020603050405020304" pitchFamily="18" charset="-78"/>
                <a:cs typeface="Traditional Arabic" panose="02020603050405020304" pitchFamily="18" charset="-78"/>
              </a:rPr>
              <a:t>وتكون أسئلته غير محددة الإجابة أي تكون الإجابة متروكة بشكل مفتوح لإبداء الرأي  </a:t>
            </a:r>
            <a:r>
              <a:rPr lang="ar-SA" sz="2800" dirty="0" smtClean="0">
                <a:latin typeface="Traditional Arabic" panose="02020603050405020304" pitchFamily="18" charset="-78"/>
                <a:cs typeface="Traditional Arabic" panose="02020603050405020304" pitchFamily="18" charset="-78"/>
              </a:rPr>
              <a:t>مثل </a:t>
            </a:r>
            <a:r>
              <a:rPr lang="ar-SA" sz="2800" dirty="0">
                <a:latin typeface="Traditional Arabic" panose="02020603050405020304" pitchFamily="18" charset="-78"/>
                <a:cs typeface="Traditional Arabic" panose="02020603050405020304" pitchFamily="18" charset="-78"/>
              </a:rPr>
              <a:t>: ما هي مقترحاتك لتطوير الجامعة </a:t>
            </a:r>
            <a:r>
              <a:rPr lang="ar-SA" sz="2800" dirty="0" smtClean="0">
                <a:latin typeface="Traditional Arabic" panose="02020603050405020304" pitchFamily="18" charset="-78"/>
                <a:cs typeface="Traditional Arabic" panose="02020603050405020304" pitchFamily="18" charset="-78"/>
              </a:rPr>
              <a:t>؟</a:t>
            </a:r>
            <a:endParaRPr lang="ar-SA" sz="2800" dirty="0">
              <a:latin typeface="Traditional Arabic" panose="02020603050405020304" pitchFamily="18" charset="-78"/>
              <a:cs typeface="Traditional Arabic" panose="02020603050405020304" pitchFamily="18" charset="-78"/>
            </a:endParaRPr>
          </a:p>
          <a:p>
            <a:pPr marL="82296" indent="0">
              <a:buNone/>
            </a:pPr>
            <a:endParaRPr lang="ar-SA" dirty="0"/>
          </a:p>
        </p:txBody>
      </p:sp>
    </p:spTree>
    <p:extLst>
      <p:ext uri="{BB962C8B-B14F-4D97-AF65-F5344CB8AC3E}">
        <p14:creationId xmlns:p14="http://schemas.microsoft.com/office/powerpoint/2010/main" val="704224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مواصفات الاستبيان الجيد</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187624" y="1196752"/>
            <a:ext cx="7746064" cy="5184576"/>
          </a:xfrm>
        </p:spPr>
        <p:txBody>
          <a:bodyPr>
            <a:noAutofit/>
          </a:bodyPr>
          <a:lstStyle/>
          <a:p>
            <a:pPr marL="82296" indent="0">
              <a:buNone/>
            </a:pPr>
            <a:r>
              <a:rPr lang="ar-SA" sz="2400" dirty="0" smtClean="0"/>
              <a:t>1</a:t>
            </a: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اللغة المفهومة والأسلوب الواضح الذي يحقق الغرض ويراعي كل مستويات أفراد العينة.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2- مراعاة الوقت المتوفر لدى الأشخاص المعنيين بالإجابة على أسئلة الاستبيان.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3- إعطاء مرونة كافية في الاجابة وعدد كافي من الاختيارات، فالمرونة تمكن الأشخاص المعنيين من التعبير عن آرائهم.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4- عند تقديم الاستبيان يفضل استخدام الكلمات الرقيقة والعبارات اللائقة المؤثرة في نفوس الآخرين، مثل رجاءً، </a:t>
            </a:r>
            <a:r>
              <a:rPr lang="ar-SA" sz="2400" dirty="0" smtClean="0">
                <a:latin typeface="Traditional Arabic" panose="02020603050405020304" pitchFamily="18" charset="-78"/>
                <a:cs typeface="Traditional Arabic" panose="02020603050405020304" pitchFamily="18" charset="-78"/>
              </a:rPr>
              <a:t>شكراً.</a:t>
            </a:r>
            <a:r>
              <a:rPr lang="ar-SA" sz="2400" dirty="0">
                <a:latin typeface="Traditional Arabic" panose="02020603050405020304" pitchFamily="18" charset="-78"/>
                <a:cs typeface="Traditional Arabic" panose="02020603050405020304" pitchFamily="18" charset="-78"/>
              </a:rPr>
              <a:t>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5- التأكد من الترابط بين أسئلة الاستبيان المختلفة وكذلك الترابط بينها وبين موضوع البحث.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6- الابتعاد عن الاسئلة الحرجة التي تبعد الآخرين عن الصراحة في تعبئة الاستبيان.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7- الابتعاد عن الاسئلة المركبة التي تشتمل على أكثر من فكرة واحدة عن الموضوع المراد الاستفسار عنه لأن في ذلك إرباك للمجيب.  </a:t>
            </a:r>
            <a:br>
              <a:rPr lang="ar-SA" sz="2400" dirty="0">
                <a:latin typeface="Traditional Arabic" panose="02020603050405020304" pitchFamily="18" charset="-78"/>
                <a:cs typeface="Traditional Arabic" panose="02020603050405020304" pitchFamily="18" charset="-78"/>
              </a:rPr>
            </a:br>
            <a:r>
              <a:rPr lang="ar-SA" sz="2400" dirty="0">
                <a:latin typeface="Traditional Arabic" panose="02020603050405020304" pitchFamily="18" charset="-78"/>
                <a:cs typeface="Traditional Arabic" panose="02020603050405020304" pitchFamily="18" charset="-78"/>
              </a:rPr>
              <a:t>8</a:t>
            </a:r>
            <a:r>
              <a:rPr lang="ar-SA" sz="2400" dirty="0" smtClean="0">
                <a:latin typeface="Traditional Arabic" panose="02020603050405020304" pitchFamily="18" charset="-78"/>
                <a:cs typeface="Traditional Arabic" panose="02020603050405020304" pitchFamily="18" charset="-78"/>
              </a:rPr>
              <a:t>- </a:t>
            </a:r>
            <a:r>
              <a:rPr lang="ar-SA" sz="2400" dirty="0">
                <a:latin typeface="Traditional Arabic" panose="02020603050405020304" pitchFamily="18" charset="-78"/>
                <a:cs typeface="Traditional Arabic" panose="02020603050405020304" pitchFamily="18" charset="-78"/>
              </a:rPr>
              <a:t>تزويد المعنيين بالإجابة عن الاستبيان بمجموعة من التعليمات والتوضيحات المطلوبة، وبيان الغرض من الاستبيان ومجالات استخدام البيانات التي سيحصل عليها الباحث. </a:t>
            </a:r>
            <a:br>
              <a:rPr lang="ar-SA" sz="2400" dirty="0">
                <a:latin typeface="Traditional Arabic" panose="02020603050405020304" pitchFamily="18" charset="-78"/>
                <a:cs typeface="Traditional Arabic" panose="02020603050405020304" pitchFamily="18" charset="-78"/>
              </a:rPr>
            </a:br>
            <a:r>
              <a:rPr lang="ar-SA" sz="2400" dirty="0" smtClean="0">
                <a:latin typeface="Traditional Arabic" panose="02020603050405020304" pitchFamily="18" charset="-78"/>
                <a:cs typeface="Traditional Arabic" panose="02020603050405020304" pitchFamily="18" charset="-78"/>
              </a:rPr>
              <a:t>9- يستحسن </a:t>
            </a:r>
            <a:r>
              <a:rPr lang="ar-SA" sz="2400" dirty="0">
                <a:latin typeface="Traditional Arabic" panose="02020603050405020304" pitchFamily="18" charset="-78"/>
                <a:cs typeface="Traditional Arabic" panose="02020603050405020304" pitchFamily="18" charset="-78"/>
              </a:rPr>
              <a:t>كتابة عنوان الباحث على الاستبيان، بغرض تسهيل مهمة إعادة الاستبيان بعد </a:t>
            </a:r>
            <a:r>
              <a:rPr lang="ar-SA" sz="2400" dirty="0" smtClean="0">
                <a:latin typeface="Traditional Arabic" panose="02020603050405020304" pitchFamily="18" charset="-78"/>
                <a:cs typeface="Traditional Arabic" panose="02020603050405020304" pitchFamily="18" charset="-78"/>
              </a:rPr>
              <a:t>تعبئته.</a:t>
            </a:r>
            <a:endParaRPr lang="ar-SA" sz="24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965092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94122"/>
          </a:xfrm>
        </p:spPr>
        <p:txBody>
          <a:bodyPr/>
          <a:lstStyle/>
          <a:p>
            <a:pPr algn="ctr"/>
            <a:r>
              <a:rPr lang="ar-SA" dirty="0" smtClean="0">
                <a:latin typeface="Traditional Arabic" panose="02020603050405020304" pitchFamily="18" charset="-78"/>
                <a:cs typeface="Traditional Arabic" panose="02020603050405020304" pitchFamily="18" charset="-78"/>
              </a:rPr>
              <a:t>مزايا الاستبيان</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435608" y="1447800"/>
            <a:ext cx="7498080" cy="5077544"/>
          </a:xfrm>
        </p:spPr>
        <p:txBody>
          <a:bodyPr>
            <a:normAutofit fontScale="77500" lnSpcReduction="20000"/>
          </a:bodyPr>
          <a:lstStyle/>
          <a:p>
            <a:pPr marL="82296" indent="0">
              <a:buNone/>
            </a:pPr>
            <a:r>
              <a:rPr lang="ar-SA" sz="3400" dirty="0" smtClean="0">
                <a:solidFill>
                  <a:srgbClr val="050505"/>
                </a:solidFill>
                <a:latin typeface="Traditional Arabic" panose="02020603050405020304" pitchFamily="18" charset="-78"/>
                <a:cs typeface="Traditional Arabic" panose="02020603050405020304" pitchFamily="18" charset="-78"/>
              </a:rPr>
              <a:t>1/ </a:t>
            </a:r>
            <a:r>
              <a:rPr lang="ar-SA" sz="3400" dirty="0">
                <a:solidFill>
                  <a:srgbClr val="050505"/>
                </a:solidFill>
                <a:latin typeface="Traditional Arabic" panose="02020603050405020304" pitchFamily="18" charset="-78"/>
                <a:cs typeface="Traditional Arabic" panose="02020603050405020304" pitchFamily="18" charset="-78"/>
              </a:rPr>
              <a:t>يؤمن الاستبيان الإجابات الصريحة والحرة حيث أنه يرسل الفرد بالبريد أو أي وسيلة أخرى وعند إعادته فإنه يفترض ألا يحصل اسم أو توقيع المبحوث من أجل عدم إحراجه وان يكون بعيد عن أي محاسبة أو لوم فيها وهذا الجانب مهم في الاستبيان لأنه يؤمن الصراحة والموضوعية العلمية في النتائج .</a:t>
            </a:r>
          </a:p>
          <a:p>
            <a:pPr marL="82296" indent="0">
              <a:buNone/>
            </a:pPr>
            <a:r>
              <a:rPr lang="ar-SA" sz="3400" dirty="0">
                <a:solidFill>
                  <a:srgbClr val="050505"/>
                </a:solidFill>
                <a:latin typeface="Traditional Arabic" panose="02020603050405020304" pitchFamily="18" charset="-78"/>
                <a:cs typeface="Traditional Arabic" panose="02020603050405020304" pitchFamily="18" charset="-78"/>
              </a:rPr>
              <a:t> </a:t>
            </a:r>
            <a:r>
              <a:rPr lang="ar-SA" sz="3400" dirty="0" smtClean="0">
                <a:solidFill>
                  <a:srgbClr val="050505"/>
                </a:solidFill>
                <a:latin typeface="Traditional Arabic" panose="02020603050405020304" pitchFamily="18" charset="-78"/>
                <a:cs typeface="Traditional Arabic" panose="02020603050405020304" pitchFamily="18" charset="-78"/>
              </a:rPr>
              <a:t>2/ </a:t>
            </a:r>
            <a:r>
              <a:rPr lang="ar-SA" sz="3400" dirty="0">
                <a:solidFill>
                  <a:srgbClr val="050505"/>
                </a:solidFill>
                <a:latin typeface="Traditional Arabic" panose="02020603050405020304" pitchFamily="18" charset="-78"/>
                <a:cs typeface="Traditional Arabic" panose="02020603050405020304" pitchFamily="18" charset="-78"/>
              </a:rPr>
              <a:t>تكون الأسئلة موحدة لجميع أفرد العينة في حين أنها قد تتغير صيغة بعض الأسئلة عند طرحها في </a:t>
            </a:r>
            <a:r>
              <a:rPr lang="ar-SA" sz="3400" dirty="0" smtClean="0">
                <a:solidFill>
                  <a:srgbClr val="050505"/>
                </a:solidFill>
                <a:latin typeface="Traditional Arabic" panose="02020603050405020304" pitchFamily="18" charset="-78"/>
                <a:cs typeface="Traditional Arabic" panose="02020603050405020304" pitchFamily="18" charset="-78"/>
              </a:rPr>
              <a:t>المقابلة.</a:t>
            </a:r>
          </a:p>
          <a:p>
            <a:pPr marL="82296" indent="0">
              <a:buNone/>
            </a:pPr>
            <a:r>
              <a:rPr lang="ar-SA" sz="3400" dirty="0" smtClean="0">
                <a:solidFill>
                  <a:srgbClr val="050505"/>
                </a:solidFill>
                <a:latin typeface="Traditional Arabic" panose="02020603050405020304" pitchFamily="18" charset="-78"/>
                <a:cs typeface="Traditional Arabic" panose="02020603050405020304" pitchFamily="18" charset="-78"/>
              </a:rPr>
              <a:t>3/ يمكن </a:t>
            </a:r>
            <a:r>
              <a:rPr lang="ar-SA" sz="3400" dirty="0" err="1" smtClean="0">
                <a:solidFill>
                  <a:srgbClr val="050505"/>
                </a:solidFill>
                <a:latin typeface="Traditional Arabic" panose="02020603050405020304" pitchFamily="18" charset="-78"/>
                <a:cs typeface="Traditional Arabic" panose="02020603050405020304" pitchFamily="18" charset="-78"/>
              </a:rPr>
              <a:t>المبحوثين</a:t>
            </a:r>
            <a:r>
              <a:rPr lang="ar-SA" sz="3400" dirty="0" smtClean="0">
                <a:solidFill>
                  <a:srgbClr val="050505"/>
                </a:solidFill>
                <a:latin typeface="Traditional Arabic" panose="02020603050405020304" pitchFamily="18" charset="-78"/>
                <a:cs typeface="Traditional Arabic" panose="02020603050405020304" pitchFamily="18" charset="-78"/>
              </a:rPr>
              <a:t> من اختيار </a:t>
            </a:r>
            <a:r>
              <a:rPr lang="ar-SA" sz="3400" dirty="0">
                <a:solidFill>
                  <a:srgbClr val="050505"/>
                </a:solidFill>
                <a:latin typeface="Traditional Arabic" panose="02020603050405020304" pitchFamily="18" charset="-78"/>
                <a:cs typeface="Traditional Arabic" panose="02020603050405020304" pitchFamily="18" charset="-78"/>
              </a:rPr>
              <a:t>الوقت المناسب لهم والذي يكونوا فيه مهيئين نفسيا  </a:t>
            </a:r>
            <a:r>
              <a:rPr lang="ar-SA" sz="3400" dirty="0" smtClean="0">
                <a:solidFill>
                  <a:srgbClr val="050505"/>
                </a:solidFill>
                <a:latin typeface="Traditional Arabic" panose="02020603050405020304" pitchFamily="18" charset="-78"/>
                <a:cs typeface="Traditional Arabic" panose="02020603050405020304" pitchFamily="18" charset="-78"/>
              </a:rPr>
              <a:t>وفكريا </a:t>
            </a:r>
            <a:r>
              <a:rPr lang="ar-SA" sz="3400" dirty="0">
                <a:solidFill>
                  <a:srgbClr val="050505"/>
                </a:solidFill>
                <a:latin typeface="Traditional Arabic" panose="02020603050405020304" pitchFamily="18" charset="-78"/>
                <a:cs typeface="Traditional Arabic" panose="02020603050405020304" pitchFamily="18" charset="-78"/>
              </a:rPr>
              <a:t>للإجابة على أسئلة </a:t>
            </a:r>
            <a:r>
              <a:rPr lang="ar-SA" sz="3400" dirty="0" smtClean="0">
                <a:solidFill>
                  <a:srgbClr val="050505"/>
                </a:solidFill>
                <a:latin typeface="Traditional Arabic" panose="02020603050405020304" pitchFamily="18" charset="-78"/>
                <a:cs typeface="Traditional Arabic" panose="02020603050405020304" pitchFamily="18" charset="-78"/>
              </a:rPr>
              <a:t>الاستبيان بالإضافة إلى إمكانية إجابة المبحوث على الأسئلة بدون تأثير.</a:t>
            </a:r>
            <a:endParaRPr lang="ar-SA" sz="3400" dirty="0">
              <a:solidFill>
                <a:srgbClr val="050505"/>
              </a:solidFill>
              <a:latin typeface="Traditional Arabic" panose="02020603050405020304" pitchFamily="18" charset="-78"/>
              <a:cs typeface="Traditional Arabic" panose="02020603050405020304" pitchFamily="18" charset="-78"/>
            </a:endParaRPr>
          </a:p>
          <a:p>
            <a:pPr marL="82296" indent="0">
              <a:buNone/>
            </a:pPr>
            <a:r>
              <a:rPr lang="ar-SA" sz="3400" dirty="0" smtClean="0">
                <a:solidFill>
                  <a:srgbClr val="050505"/>
                </a:solidFill>
                <a:latin typeface="Traditional Arabic" panose="02020603050405020304" pitchFamily="18" charset="-78"/>
                <a:cs typeface="Traditional Arabic" panose="02020603050405020304" pitchFamily="18" charset="-78"/>
              </a:rPr>
              <a:t>4/ يسهل </a:t>
            </a:r>
            <a:r>
              <a:rPr lang="ar-SA" sz="3400" dirty="0">
                <a:solidFill>
                  <a:srgbClr val="050505"/>
                </a:solidFill>
                <a:latin typeface="Traditional Arabic" panose="02020603050405020304" pitchFamily="18" charset="-78"/>
                <a:cs typeface="Traditional Arabic" panose="02020603050405020304" pitchFamily="18" charset="-78"/>
              </a:rPr>
              <a:t>الاستبيان على الباحث جمع معلومات كثيرة جدا من عدة أشخاص في  وقت محدد .</a:t>
            </a:r>
          </a:p>
          <a:p>
            <a:pPr marL="82296" indent="0">
              <a:buNone/>
            </a:pPr>
            <a:r>
              <a:rPr lang="ar-SA" sz="3400" dirty="0" smtClean="0">
                <a:solidFill>
                  <a:srgbClr val="050505"/>
                </a:solidFill>
                <a:latin typeface="Traditional Arabic" panose="02020603050405020304" pitchFamily="18" charset="-78"/>
                <a:cs typeface="Traditional Arabic" panose="02020603050405020304" pitchFamily="18" charset="-78"/>
              </a:rPr>
              <a:t>5/ لا </a:t>
            </a:r>
            <a:r>
              <a:rPr lang="ar-SA" sz="3400" dirty="0">
                <a:solidFill>
                  <a:srgbClr val="050505"/>
                </a:solidFill>
                <a:latin typeface="Traditional Arabic" panose="02020603050405020304" pitchFamily="18" charset="-78"/>
                <a:cs typeface="Traditional Arabic" panose="02020603050405020304" pitchFamily="18" charset="-78"/>
              </a:rPr>
              <a:t>يكلف ماديا من حيث تصميمه وجمع المعلومات مقارنة بالوسائل الأخرى التي تحتاج إلى جهد أكبر وأعباء مادية مضافة كالسفر والتنقل من مكان إلى </a:t>
            </a:r>
            <a:r>
              <a:rPr lang="ar-SA" sz="3400" dirty="0" smtClean="0">
                <a:solidFill>
                  <a:srgbClr val="050505"/>
                </a:solidFill>
                <a:latin typeface="Traditional Arabic" panose="02020603050405020304" pitchFamily="18" charset="-78"/>
                <a:cs typeface="Traditional Arabic" panose="02020603050405020304" pitchFamily="18" charset="-78"/>
              </a:rPr>
              <a:t>آخر.</a:t>
            </a:r>
            <a:endParaRPr lang="ar-SA" dirty="0"/>
          </a:p>
        </p:txBody>
      </p:sp>
    </p:spTree>
    <p:extLst>
      <p:ext uri="{BB962C8B-B14F-4D97-AF65-F5344CB8AC3E}">
        <p14:creationId xmlns:p14="http://schemas.microsoft.com/office/powerpoint/2010/main" val="24570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22114"/>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عيوب الاستبيان</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435608" y="1196752"/>
            <a:ext cx="7498080" cy="5051648"/>
          </a:xfrm>
        </p:spPr>
        <p:txBody>
          <a:bodyPr>
            <a:normAutofit fontScale="92500" lnSpcReduction="10000"/>
          </a:bodyPr>
          <a:lstStyle/>
          <a:p>
            <a:pPr marL="82296" indent="0" algn="just">
              <a:buNone/>
            </a:pPr>
            <a:endParaRPr lang="ar-SA" dirty="0" smtClean="0">
              <a:solidFill>
                <a:srgbClr val="050505"/>
              </a:solidFill>
              <a:latin typeface="Abril Fatface"/>
            </a:endParaRPr>
          </a:p>
          <a:p>
            <a:pPr marL="82296" indent="0" algn="just">
              <a:buNone/>
            </a:pPr>
            <a:r>
              <a:rPr lang="ar-SA" sz="3400" dirty="0">
                <a:solidFill>
                  <a:srgbClr val="050505"/>
                </a:solidFill>
                <a:latin typeface="Abril Fatface"/>
                <a:cs typeface="Traditional Arabic" panose="02020603050405020304" pitchFamily="18" charset="-78"/>
              </a:rPr>
              <a:t>1</a:t>
            </a:r>
            <a:r>
              <a:rPr lang="ar-SA" sz="3400" dirty="0" smtClean="0">
                <a:solidFill>
                  <a:srgbClr val="050505"/>
                </a:solidFill>
                <a:latin typeface="Traditional Arabic" panose="02020603050405020304" pitchFamily="18" charset="-78"/>
                <a:cs typeface="Traditional Arabic" panose="02020603050405020304" pitchFamily="18" charset="-78"/>
              </a:rPr>
              <a:t>/  عدم القدرة على استخدامه مع الأفراد الأميين أو عدم </a:t>
            </a:r>
            <a:r>
              <a:rPr lang="ar-SA" sz="3400" dirty="0">
                <a:solidFill>
                  <a:srgbClr val="050505"/>
                </a:solidFill>
                <a:latin typeface="Traditional Arabic" panose="02020603050405020304" pitchFamily="18" charset="-78"/>
                <a:cs typeface="Traditional Arabic" panose="02020603050405020304" pitchFamily="18" charset="-78"/>
              </a:rPr>
              <a:t>فهم واستيعاب بعض الأسئلة وبطريقة واحدة لكل أفراد العينة المعنية </a:t>
            </a:r>
            <a:r>
              <a:rPr lang="ar-SA" sz="3400" dirty="0" smtClean="0">
                <a:solidFill>
                  <a:srgbClr val="050505"/>
                </a:solidFill>
                <a:latin typeface="Traditional Arabic" panose="02020603050405020304" pitchFamily="18" charset="-78"/>
                <a:cs typeface="Traditional Arabic" panose="02020603050405020304" pitchFamily="18" charset="-78"/>
              </a:rPr>
              <a:t>بالبحث.</a:t>
            </a:r>
          </a:p>
          <a:p>
            <a:pPr marL="82296" indent="0" algn="just">
              <a:buNone/>
            </a:pPr>
            <a:r>
              <a:rPr lang="ar-SA" sz="3400" dirty="0" smtClean="0">
                <a:solidFill>
                  <a:srgbClr val="050505"/>
                </a:solidFill>
                <a:latin typeface="Traditional Arabic" panose="02020603050405020304" pitchFamily="18" charset="-78"/>
                <a:cs typeface="Traditional Arabic" panose="02020603050405020304" pitchFamily="18" charset="-78"/>
              </a:rPr>
              <a:t>2/  زيادة نسبة الفاقد حيث </a:t>
            </a:r>
            <a:r>
              <a:rPr lang="ar-SA" sz="3400" dirty="0">
                <a:solidFill>
                  <a:srgbClr val="050505"/>
                </a:solidFill>
                <a:latin typeface="Traditional Arabic" panose="02020603050405020304" pitchFamily="18" charset="-78"/>
                <a:cs typeface="Traditional Arabic" panose="02020603050405020304" pitchFamily="18" charset="-78"/>
              </a:rPr>
              <a:t>تفقد بعض النسخ أثناء إرسالها بالبريد أو بأي طريقة أخرى أو لدى بعض </a:t>
            </a:r>
            <a:r>
              <a:rPr lang="ar-SA" sz="3400" dirty="0" err="1">
                <a:solidFill>
                  <a:srgbClr val="050505"/>
                </a:solidFill>
                <a:latin typeface="Traditional Arabic" panose="02020603050405020304" pitchFamily="18" charset="-78"/>
                <a:cs typeface="Traditional Arabic" panose="02020603050405020304" pitchFamily="18" charset="-78"/>
              </a:rPr>
              <a:t>المبحوثين</a:t>
            </a:r>
            <a:r>
              <a:rPr lang="ar-SA" sz="3400" dirty="0">
                <a:solidFill>
                  <a:srgbClr val="050505"/>
                </a:solidFill>
                <a:latin typeface="Traditional Arabic" panose="02020603050405020304" pitchFamily="18" charset="-78"/>
                <a:cs typeface="Traditional Arabic" panose="02020603050405020304" pitchFamily="18" charset="-78"/>
              </a:rPr>
              <a:t> لذا لا بد من متابعة الإجابات وتجهيز نسخ إضافية لإرسالها بدل النسخ </a:t>
            </a:r>
            <a:r>
              <a:rPr lang="ar-SA" sz="3400" dirty="0" smtClean="0">
                <a:solidFill>
                  <a:srgbClr val="050505"/>
                </a:solidFill>
                <a:latin typeface="Traditional Arabic" panose="02020603050405020304" pitchFamily="18" charset="-78"/>
                <a:cs typeface="Traditional Arabic" panose="02020603050405020304" pitchFamily="18" charset="-78"/>
              </a:rPr>
              <a:t>المفقودة.</a:t>
            </a:r>
            <a:endParaRPr lang="ar-SA" sz="3400" dirty="0">
              <a:solidFill>
                <a:srgbClr val="050505"/>
              </a:solidFill>
              <a:latin typeface="Traditional Arabic" panose="02020603050405020304" pitchFamily="18" charset="-78"/>
              <a:cs typeface="Traditional Arabic" panose="02020603050405020304" pitchFamily="18" charset="-78"/>
            </a:endParaRPr>
          </a:p>
          <a:p>
            <a:pPr marL="82296" indent="0" algn="just">
              <a:buNone/>
            </a:pPr>
            <a:r>
              <a:rPr lang="ar-SA" sz="3400" dirty="0" smtClean="0">
                <a:solidFill>
                  <a:srgbClr val="050505"/>
                </a:solidFill>
                <a:latin typeface="Traditional Arabic" panose="02020603050405020304" pitchFamily="18" charset="-78"/>
                <a:cs typeface="Traditional Arabic" panose="02020603050405020304" pitchFamily="18" charset="-78"/>
              </a:rPr>
              <a:t>3/ عدم ضمان إجابة المبحوث على </a:t>
            </a:r>
            <a:r>
              <a:rPr lang="ar-SA" sz="3400" dirty="0">
                <a:solidFill>
                  <a:srgbClr val="050505"/>
                </a:solidFill>
                <a:latin typeface="Traditional Arabic" panose="02020603050405020304" pitchFamily="18" charset="-78"/>
                <a:cs typeface="Traditional Arabic" panose="02020603050405020304" pitchFamily="18" charset="-78"/>
              </a:rPr>
              <a:t>جميع الأسئلة </a:t>
            </a:r>
            <a:r>
              <a:rPr lang="ar-SA" sz="3400" dirty="0" smtClean="0">
                <a:solidFill>
                  <a:srgbClr val="050505"/>
                </a:solidFill>
                <a:latin typeface="Traditional Arabic" panose="02020603050405020304" pitchFamily="18" charset="-78"/>
                <a:cs typeface="Traditional Arabic" panose="02020603050405020304" pitchFamily="18" charset="-78"/>
              </a:rPr>
              <a:t>بسبب </a:t>
            </a:r>
            <a:r>
              <a:rPr lang="ar-SA" sz="3400" dirty="0">
                <a:solidFill>
                  <a:srgbClr val="050505"/>
                </a:solidFill>
                <a:latin typeface="Traditional Arabic" panose="02020603050405020304" pitchFamily="18" charset="-78"/>
                <a:cs typeface="Traditional Arabic" panose="02020603050405020304" pitchFamily="18" charset="-78"/>
              </a:rPr>
              <a:t>إهمال إجابة </a:t>
            </a:r>
            <a:r>
              <a:rPr lang="ar-SA" sz="3400" dirty="0" smtClean="0">
                <a:solidFill>
                  <a:srgbClr val="050505"/>
                </a:solidFill>
                <a:latin typeface="Traditional Arabic" panose="02020603050405020304" pitchFamily="18" charset="-78"/>
                <a:cs typeface="Traditional Arabic" panose="02020603050405020304" pitchFamily="18" charset="-78"/>
              </a:rPr>
              <a:t>السؤال سهواً </a:t>
            </a:r>
            <a:r>
              <a:rPr lang="ar-SA" sz="3400" dirty="0">
                <a:solidFill>
                  <a:srgbClr val="050505"/>
                </a:solidFill>
                <a:latin typeface="Traditional Arabic" panose="02020603050405020304" pitchFamily="18" charset="-78"/>
                <a:cs typeface="Traditional Arabic" panose="02020603050405020304" pitchFamily="18" charset="-78"/>
              </a:rPr>
              <a:t>أو </a:t>
            </a:r>
            <a:r>
              <a:rPr lang="ar-SA" sz="3400" dirty="0" smtClean="0">
                <a:solidFill>
                  <a:srgbClr val="050505"/>
                </a:solidFill>
                <a:latin typeface="Traditional Arabic" panose="02020603050405020304" pitchFamily="18" charset="-78"/>
                <a:cs typeface="Traditional Arabic" panose="02020603050405020304" pitchFamily="18" charset="-78"/>
              </a:rPr>
              <a:t>عمداً.</a:t>
            </a:r>
            <a:endParaRPr lang="ar-SA" sz="3400" dirty="0">
              <a:solidFill>
                <a:srgbClr val="050505"/>
              </a:solidFill>
              <a:latin typeface="Traditional Arabic" panose="02020603050405020304" pitchFamily="18" charset="-78"/>
              <a:cs typeface="Traditional Arabic" panose="02020603050405020304" pitchFamily="18" charset="-78"/>
            </a:endParaRPr>
          </a:p>
          <a:p>
            <a:pPr marL="82296" indent="0" algn="just">
              <a:buNone/>
            </a:pPr>
            <a:r>
              <a:rPr lang="ar-SA" sz="3400" dirty="0" smtClean="0">
                <a:solidFill>
                  <a:srgbClr val="050505"/>
                </a:solidFill>
                <a:latin typeface="Traditional Arabic" panose="02020603050405020304" pitchFamily="18" charset="-78"/>
                <a:cs typeface="Traditional Arabic" panose="02020603050405020304" pitchFamily="18" charset="-78"/>
              </a:rPr>
              <a:t>4/ قد </a:t>
            </a:r>
            <a:r>
              <a:rPr lang="ar-SA" sz="3400" dirty="0">
                <a:solidFill>
                  <a:srgbClr val="050505"/>
                </a:solidFill>
                <a:latin typeface="Traditional Arabic" panose="02020603050405020304" pitchFamily="18" charset="-78"/>
                <a:cs typeface="Traditional Arabic" panose="02020603050405020304" pitchFamily="18" charset="-78"/>
              </a:rPr>
              <a:t>يشعر المبحوث بالملل والتعب من أسئلة الاستبيان خاصة إذا كانت أسئلتها طويلة وكثيرة .</a:t>
            </a:r>
          </a:p>
          <a:p>
            <a:endParaRPr lang="ar-SA" dirty="0"/>
          </a:p>
        </p:txBody>
      </p:sp>
    </p:spTree>
    <p:extLst>
      <p:ext uri="{BB962C8B-B14F-4D97-AF65-F5344CB8AC3E}">
        <p14:creationId xmlns:p14="http://schemas.microsoft.com/office/powerpoint/2010/main" val="272501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مزايا المقابلة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lnSpcReduction="10000"/>
          </a:bodyPr>
          <a:lstStyle/>
          <a:p>
            <a:pPr marL="82296" indent="0">
              <a:buNone/>
            </a:pPr>
            <a:r>
              <a:rPr lang="ar-SA" sz="2800" dirty="0" smtClean="0">
                <a:latin typeface="Traditional Arabic" panose="02020603050405020304" pitchFamily="18" charset="-78"/>
                <a:cs typeface="Traditional Arabic" panose="02020603050405020304" pitchFamily="18" charset="-78"/>
              </a:rPr>
              <a:t>1/تساعد </a:t>
            </a:r>
            <a:r>
              <a:rPr lang="ar-SA" sz="2800" dirty="0">
                <a:latin typeface="Traditional Arabic" panose="02020603050405020304" pitchFamily="18" charset="-78"/>
                <a:cs typeface="Traditional Arabic" panose="02020603050405020304" pitchFamily="18" charset="-78"/>
              </a:rPr>
              <a:t>الباحث في شرح الأسئلة و يجيب المبحوث عليها بدقة و بالتالي تقل الأخطاء شريطة أن يكون الباحث محايدا.</a:t>
            </a:r>
            <a:br>
              <a:rPr lang="ar-SA" sz="2800" dirty="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2/ المقابلة </a:t>
            </a:r>
            <a:r>
              <a:rPr lang="ar-SA" sz="2800" dirty="0">
                <a:latin typeface="Traditional Arabic" panose="02020603050405020304" pitchFamily="18" charset="-78"/>
                <a:cs typeface="Traditional Arabic" panose="02020603050405020304" pitchFamily="18" charset="-78"/>
              </a:rPr>
              <a:t>مفيدة جدا إذا كان المبحوث لا يعرف القراءة و الكتابة</a:t>
            </a:r>
            <a:r>
              <a:rPr lang="ar-SA" sz="2800" dirty="0" smtClean="0">
                <a:latin typeface="Traditional Arabic" panose="02020603050405020304" pitchFamily="18" charset="-78"/>
                <a:cs typeface="Traditional Arabic" panose="02020603050405020304" pitchFamily="18" charset="-78"/>
              </a:rPr>
              <a:t>.</a:t>
            </a:r>
          </a:p>
          <a:p>
            <a:pPr marL="82296" indent="0">
              <a:buNone/>
            </a:pPr>
            <a:r>
              <a:rPr lang="ar-SA" sz="2800" dirty="0" smtClean="0">
                <a:latin typeface="Traditional Arabic" panose="02020603050405020304" pitchFamily="18" charset="-78"/>
                <a:cs typeface="Traditional Arabic" panose="02020603050405020304" pitchFamily="18" charset="-78"/>
              </a:rPr>
              <a:t>3/ يمكن </a:t>
            </a:r>
            <a:r>
              <a:rPr lang="ar-SA" sz="2800" dirty="0">
                <a:latin typeface="Traditional Arabic" panose="02020603050405020304" pitchFamily="18" charset="-78"/>
                <a:cs typeface="Traditional Arabic" panose="02020603050405020304" pitchFamily="18" charset="-78"/>
              </a:rPr>
              <a:t>للباحث أن يعود للمبحوث لتكملة بعض الأسئلة أو توضيح بعض الإجابات.</a:t>
            </a:r>
            <a:br>
              <a:rPr lang="ar-SA" sz="2800" dirty="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4/ حصل </a:t>
            </a:r>
            <a:r>
              <a:rPr lang="ar-SA" sz="2800" dirty="0">
                <a:latin typeface="Traditional Arabic" panose="02020603050405020304" pitchFamily="18" charset="-78"/>
                <a:cs typeface="Traditional Arabic" panose="02020603050405020304" pitchFamily="18" charset="-78"/>
              </a:rPr>
              <a:t>القائم بالمقابلة على الإجابات لجميع الأسئلة و يكمل الناقص في تلك الإجابات.</a:t>
            </a:r>
            <a:br>
              <a:rPr lang="ar-SA" sz="2800" dirty="0">
                <a:latin typeface="Traditional Arabic" panose="02020603050405020304" pitchFamily="18" charset="-78"/>
                <a:cs typeface="Traditional Arabic" panose="02020603050405020304" pitchFamily="18" charset="-78"/>
              </a:rPr>
            </a:br>
            <a:r>
              <a:rPr lang="ar-SA" sz="2800" dirty="0" smtClean="0">
                <a:latin typeface="Traditional Arabic" panose="02020603050405020304" pitchFamily="18" charset="-78"/>
                <a:cs typeface="Traditional Arabic" panose="02020603050405020304" pitchFamily="18" charset="-78"/>
              </a:rPr>
              <a:t>5/ يمكن </a:t>
            </a:r>
            <a:r>
              <a:rPr lang="ar-SA" sz="2800" dirty="0">
                <a:latin typeface="Traditional Arabic" panose="02020603050405020304" pitchFamily="18" charset="-78"/>
                <a:cs typeface="Traditional Arabic" panose="02020603050405020304" pitchFamily="18" charset="-78"/>
              </a:rPr>
              <a:t>توجيه الأسئلة بالترتيب و التسلسل الذي يريده الباحث دون أن يطلع المبحوث على الأسئلة الأخرى قبل الإجابة عليها</a:t>
            </a:r>
            <a:r>
              <a:rPr lang="ar-SA" sz="2800" dirty="0" smtClean="0">
                <a:latin typeface="Traditional Arabic" panose="02020603050405020304" pitchFamily="18" charset="-78"/>
                <a:cs typeface="Traditional Arabic" panose="02020603050405020304" pitchFamily="18" charset="-78"/>
              </a:rPr>
              <a:t>.</a:t>
            </a:r>
          </a:p>
          <a:p>
            <a:pPr marL="82296" indent="0">
              <a:buNone/>
            </a:pPr>
            <a:r>
              <a:rPr lang="ar-SA" sz="2800" dirty="0" smtClean="0">
                <a:latin typeface="Traditional Arabic" panose="02020603050405020304" pitchFamily="18" charset="-78"/>
                <a:cs typeface="Traditional Arabic" panose="02020603050405020304" pitchFamily="18" charset="-78"/>
              </a:rPr>
              <a:t>6/ يمكن </a:t>
            </a:r>
            <a:r>
              <a:rPr lang="ar-SA" sz="2800" dirty="0">
                <a:latin typeface="Traditional Arabic" panose="02020603050405020304" pitchFamily="18" charset="-78"/>
                <a:cs typeface="Traditional Arabic" panose="02020603050405020304" pitchFamily="18" charset="-78"/>
              </a:rPr>
              <a:t>للباحث أن يكتشف التناقض في إجابات المبحوث من واقع مشاهداته و ملاحظاته للبيئة و مقارنتها بتلك الإجابات مما يتيح له فرصة مراجعته فيها.</a:t>
            </a:r>
          </a:p>
        </p:txBody>
      </p:sp>
    </p:spTree>
    <p:extLst>
      <p:ext uri="{BB962C8B-B14F-4D97-AF65-F5344CB8AC3E}">
        <p14:creationId xmlns:p14="http://schemas.microsoft.com/office/powerpoint/2010/main" val="1576568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TotalTime>
  <Words>534</Words>
  <Application>Microsoft Office PowerPoint</Application>
  <PresentationFormat>عرض على الشاشة (3:4)‏</PresentationFormat>
  <Paragraphs>40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انقلاب</vt:lpstr>
      <vt:lpstr>مصادر جمع البيانات</vt:lpstr>
      <vt:lpstr>مصادر جمع البيانات</vt:lpstr>
      <vt:lpstr>مصادر جمع البيانات</vt:lpstr>
      <vt:lpstr>أدوات جمع البيانات من المصادر الميدانية </vt:lpstr>
      <vt:lpstr>أنواع الاستبيان</vt:lpstr>
      <vt:lpstr>مواصفات الاستبيان الجيد</vt:lpstr>
      <vt:lpstr>مزايا الاستبيان</vt:lpstr>
      <vt:lpstr>عيوب الاستبيان</vt:lpstr>
      <vt:lpstr>مزايا المقابلة</vt:lpstr>
      <vt:lpstr>عيوب المقابلة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مصادر جمع البيانات</dc:title>
  <dc:creator>Admin</dc:creator>
  <cp:lastModifiedBy>USER-FB</cp:lastModifiedBy>
  <cp:revision>20</cp:revision>
  <dcterms:created xsi:type="dcterms:W3CDTF">2014-10-21T22:06:10Z</dcterms:created>
  <dcterms:modified xsi:type="dcterms:W3CDTF">2015-03-08T19:04:56Z</dcterms:modified>
</cp:coreProperties>
</file>