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63" r:id="rId2"/>
    <p:sldId id="309" r:id="rId3"/>
    <p:sldId id="322" r:id="rId4"/>
    <p:sldId id="318" r:id="rId5"/>
    <p:sldId id="311" r:id="rId6"/>
    <p:sldId id="312" r:id="rId7"/>
    <p:sldId id="319" r:id="rId8"/>
    <p:sldId id="313" r:id="rId9"/>
    <p:sldId id="320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FF66"/>
    <a:srgbClr val="9900FF"/>
    <a:srgbClr val="6600FF"/>
    <a:srgbClr val="6699FF"/>
    <a:srgbClr val="66FF33"/>
    <a:srgbClr val="FFFFCC"/>
    <a:srgbClr val="CC3399"/>
    <a:srgbClr val="009900"/>
    <a:srgbClr val="FFCCCC"/>
  </p:clrMru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8F1EFC3-C313-486E-AC2C-A8CB09A0029F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A24F821-1BA8-411D-B17F-D265D9F97A9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4F821-1BA8-411D-B17F-D265D9F97A90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14516-023C-427C-A88C-49E1EC16D91B}" type="datetimeFigureOut">
              <a:rPr lang="ar-SA" smtClean="0"/>
              <a:pPr/>
              <a:t>04/05/35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B9B91-1051-4F98-AD6E-FE2FDDB69FB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Picture 2" descr="C:\Users\skills2\Pictures\imagesCAIXGNB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38120" y="833993"/>
            <a:ext cx="858060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8000" b="1" i="0" u="none" strike="noStrike" spc="50" normalizeH="0" baseline="0" dirty="0" err="1" smtClean="0">
                <a:ln w="1143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PT Bold Heading" pitchFamily="2" charset="-78"/>
              </a:rPr>
              <a:t>ميكروبيولوجيا</a:t>
            </a:r>
            <a:r>
              <a:rPr kumimoji="0" lang="ar-SA" sz="8000" b="1" i="0" u="none" strike="noStrike" spc="50" normalizeH="0" baseline="0" dirty="0" smtClean="0">
                <a:ln w="1143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PT Bold Heading" pitchFamily="2" charset="-78"/>
              </a:rPr>
              <a:t> البترول</a:t>
            </a:r>
            <a:endParaRPr kumimoji="0" lang="ar-SA" sz="8000" b="1" i="0" u="none" strike="noStrike" spc="50" normalizeH="0" baseline="0" dirty="0" smtClean="0">
              <a:ln w="11430">
                <a:solidFill>
                  <a:schemeClr val="accent3">
                    <a:lumMod val="60000"/>
                    <a:lumOff val="40000"/>
                  </a:schemeClr>
                </a:solidFill>
              </a:ln>
              <a:solidFill>
                <a:schemeClr val="bg1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478844" y="3244334"/>
            <a:ext cx="618630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200" b="1" dirty="0" smtClean="0">
                <a:ln w="1905"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CS FREEDOM OUT"/>
                <a:ea typeface="Times New Roman" pitchFamily="18" charset="0"/>
              </a:rPr>
              <a:t>Petroleum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200" b="1" dirty="0" smtClean="0">
                <a:ln w="1905"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CS FREEDOM OUT"/>
                <a:ea typeface="Times New Roman" pitchFamily="18" charset="0"/>
              </a:rPr>
              <a:t> Microbiology</a:t>
            </a:r>
            <a:endParaRPr lang="ar-SA" sz="7200" b="1" dirty="0" smtClean="0">
              <a:ln w="1905"/>
              <a:solidFill>
                <a:schemeClr val="accent5">
                  <a:lumMod val="60000"/>
                  <a:lumOff val="4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CS FREEDOM OUT"/>
              <a:ea typeface="Times New Roman" pitchFamily="18" charset="0"/>
            </a:endParaRPr>
          </a:p>
        </p:txBody>
      </p:sp>
      <p:pic>
        <p:nvPicPr>
          <p:cNvPr id="7" name="Picture 2" descr="D:\البرامج\aشغل\photo\متحرك\3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1844824"/>
            <a:ext cx="2195736" cy="338437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CAG9PLN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مستطيل 4"/>
          <p:cNvSpPr/>
          <p:nvPr/>
        </p:nvSpPr>
        <p:spPr>
          <a:xfrm>
            <a:off x="539552" y="548680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Microsoft Tai Le" pitchFamily="34" charset="0"/>
                <a:cs typeface="W1 THAGHR 03 035" pitchFamily="2" charset="-78"/>
              </a:rPr>
              <a:t>دراسة البكتيريا في تربة</a:t>
            </a:r>
            <a:r>
              <a:rPr lang="en-US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Microsoft Tai Le" pitchFamily="34" charset="0"/>
                <a:cs typeface="W1 THAGHR 03 035" pitchFamily="2" charset="-78"/>
              </a:rPr>
              <a:t>  </a:t>
            </a:r>
            <a:r>
              <a:rPr lang="ar-SA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Microsoft Tai Le" pitchFamily="34" charset="0"/>
                <a:cs typeface="W1 THAGHR 03 035" pitchFamily="2" charset="-78"/>
              </a:rPr>
              <a:t>نفطية بـطريقة الشريحة </a:t>
            </a:r>
            <a:r>
              <a:rPr lang="ar-SA" sz="44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Microsoft Tai Le" pitchFamily="34" charset="0"/>
                <a:cs typeface="W1 THAGHR 03 035" pitchFamily="2" charset="-78"/>
              </a:rPr>
              <a:t>المطمورة </a:t>
            </a:r>
            <a:r>
              <a:rPr lang="ar-SA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Microsoft Tai Le" pitchFamily="34" charset="0"/>
                <a:cs typeface="W1 THAGHR 03 035" pitchFamily="2" charset="-78"/>
              </a:rPr>
              <a:t>(المدفونة</a:t>
            </a:r>
            <a:r>
              <a:rPr lang="ar-SA" sz="44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Microsoft Tai Le" pitchFamily="34" charset="0"/>
                <a:cs typeface="W1 THAGHR 03 035" pitchFamily="2" charset="-78"/>
              </a:rPr>
              <a:t>)</a:t>
            </a:r>
            <a:r>
              <a:rPr lang="en-US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Microsoft Tai Le" pitchFamily="34" charset="0"/>
                <a:cs typeface="W1 THAGHR 03 035" pitchFamily="2" charset="-78"/>
              </a:rPr>
              <a:t/>
            </a:r>
            <a:br>
              <a:rPr lang="en-US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Microsoft Tai Le" pitchFamily="34" charset="0"/>
                <a:cs typeface="W1 THAGHR 03 035" pitchFamily="2" charset="-78"/>
              </a:rPr>
            </a:br>
            <a:r>
              <a:rPr lang="en-US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Microsoft Tai Le" pitchFamily="34" charset="0"/>
                <a:cs typeface="W1 THAGHR 03 035" pitchFamily="2" charset="-78"/>
              </a:rPr>
              <a:t>Rossi and </a:t>
            </a:r>
            <a:r>
              <a:rPr lang="en-US" sz="44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Microsoft Tai Le" pitchFamily="34" charset="0"/>
                <a:cs typeface="W1 THAGHR 03 035" pitchFamily="2" charset="-78"/>
              </a:rPr>
              <a:t>Cholodny</a:t>
            </a:r>
            <a:r>
              <a:rPr lang="en-US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rgbClr val="FF99FF">
                      <a:alpha val="60000"/>
                    </a:srgbClr>
                  </a:glow>
                </a:effectLst>
                <a:latin typeface="Microsoft Tai Le" pitchFamily="34" charset="0"/>
                <a:cs typeface="W1 THAGHR 03 035" pitchFamily="2" charset="-78"/>
              </a:rPr>
              <a:t> Buried Slide Technique</a:t>
            </a:r>
            <a:endParaRPr lang="ar-SA" sz="44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glow rad="101600">
                  <a:srgbClr val="FF99FF">
                    <a:alpha val="60000"/>
                  </a:srgbClr>
                </a:glow>
              </a:effectLst>
              <a:latin typeface="Microsoft Tai Le" pitchFamily="34" charset="0"/>
              <a:cs typeface="W1 THAGHR 03 035" pitchFamily="2" charset="-78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66682" y="4438656"/>
            <a:ext cx="8652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spc="50" normalizeH="0" baseline="0" dirty="0" smtClean="0">
                <a:ln w="11430"/>
                <a:solidFill>
                  <a:srgbClr val="FFCCCC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PT Bold Heading" pitchFamily="2" charset="-78"/>
              </a:rPr>
              <a:t>الدرس العملي</a:t>
            </a:r>
            <a:r>
              <a:rPr kumimoji="0" lang="ar-SA" sz="3200" b="1" i="0" u="none" strike="noStrike" spc="50" normalizeH="0" dirty="0" smtClean="0">
                <a:ln w="11430"/>
                <a:solidFill>
                  <a:srgbClr val="FFCCCC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PT Bold Heading" pitchFamily="2" charset="-78"/>
              </a:rPr>
              <a:t> الخامس</a:t>
            </a:r>
            <a:endParaRPr kumimoji="0" lang="ar-SA" sz="3200" b="1" i="0" u="none" strike="noStrike" spc="50" normalizeH="0" baseline="0" dirty="0" smtClean="0">
              <a:ln w="11430"/>
              <a:solidFill>
                <a:srgbClr val="FFCCCC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CAG9PLN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51520" y="1600200"/>
            <a:ext cx="8813105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lvl="0" indent="-342900" algn="just">
              <a:spcBef>
                <a:spcPct val="20000"/>
              </a:spcBef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  من الطرق الميكروسكوبية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المباشرة ذات القيمة الكبيرة في دراسة توزيع بكتيريا الاراضي تحت تأثير عوامل مختلفة طريقة الشريحة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المدفونة</a:t>
            </a:r>
            <a:r>
              <a:rPr kumimoji="0" lang="ar-SA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(</a:t>
            </a:r>
            <a:r>
              <a:rPr lang="ar-SA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طريقة </a:t>
            </a:r>
            <a:r>
              <a:rPr lang="ar-SA" sz="32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روسي </a:t>
            </a:r>
            <a:r>
              <a:rPr lang="ar-SA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– </a:t>
            </a:r>
            <a:r>
              <a:rPr lang="ar-SA" sz="32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</a:rPr>
              <a:t>كولودني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) وتعتمد هذه الطريقة على دفن شرائح زجاجية نظيفة في الجزء من التربة المراد دراسته وتركها لمدة محددة ثم سحبها ودراسة المجموعات الميكروبية عليها </a:t>
            </a:r>
            <a:r>
              <a:rPr kumimoji="0" lang="ar-SA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ميكروسكوبياً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.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CANTACI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798534" y="620688"/>
            <a:ext cx="7877921" cy="771192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W1 THAGHR 03 035" pitchFamily="2" charset="-78"/>
              </a:rPr>
              <a:t>متطلبات العمل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W1 THAGHR 03 035" pitchFamily="2" charset="-78"/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93183" y="2132856"/>
            <a:ext cx="8627289" cy="3735729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  <a:sym typeface="AGA Arabesque"/>
              </a:rPr>
              <a:t>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كأس زجاجي نظيف وجاف لكل مجموعة.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ar-SA" sz="3200" b="1" dirty="0" err="1" smtClean="0">
                <a:solidFill>
                  <a:srgbClr val="FFC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  <a:sym typeface="AGA Arabesque"/>
              </a:rPr>
              <a:t>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عينات تربة  بترولية 100 جرام.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ar-SA" sz="3200" b="1" dirty="0" err="1" smtClean="0">
                <a:solidFill>
                  <a:srgbClr val="FFC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  <a:sym typeface="AGA Arabesque"/>
              </a:rPr>
              <a:t></a:t>
            </a:r>
            <a:r>
              <a:rPr lang="ar-SA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  <a:sym typeface="AGA Arabesque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غطاء طبق بتري او ورق المنيوم.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ar-SA" sz="3200" b="1" dirty="0" err="1" smtClean="0">
                <a:solidFill>
                  <a:srgbClr val="FFC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  <a:sym typeface="AGA Arabesque"/>
              </a:rPr>
              <a:t>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شرائح زجاجية نظيفة.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  <a:p>
            <a:pPr marL="342900" marR="0" lvl="0" indent="-34290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CANTACI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798535" y="0"/>
            <a:ext cx="7467600" cy="1124744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W1 THAGHR 03 035" pitchFamily="2" charset="-78"/>
              </a:rPr>
              <a:t>طريقة العمل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W1 THAGHR 03 035" pitchFamily="2" charset="-78"/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193183" y="1052736"/>
            <a:ext cx="8950817" cy="4815849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lvl="0" indent="-342900" algn="just">
              <a:spcBef>
                <a:spcPct val="20000"/>
              </a:spcBef>
              <a:defRPr/>
            </a:pPr>
            <a:r>
              <a:rPr lang="ar-SA" sz="3200" b="1" dirty="0" err="1" smtClean="0">
                <a:solidFill>
                  <a:srgbClr val="FFC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  <a:sym typeface="AGA Arabesque"/>
              </a:rPr>
              <a:t>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يوزن 100 جرام من التربة و يوضع داخل الكأس الزجاجي.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ar-SA" sz="3200" b="1" dirty="0" err="1" smtClean="0">
                <a:solidFill>
                  <a:srgbClr val="FFC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  <a:sym typeface="AGA Arabesque"/>
              </a:rPr>
              <a:t>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ترطب التربة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با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لماء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( يضاف لها من 5 إلى 15 مل من الماء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)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ar-SA" sz="3200" b="1" dirty="0" err="1" smtClean="0">
                <a:solidFill>
                  <a:srgbClr val="FFC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  <a:sym typeface="AGA Arabesque"/>
              </a:rPr>
              <a:t>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يعمل مجرى في الوسط ويوضع فيه زوج من الشرائح بشكل عمودي بحيث تكون الشريحة ملاصقة تماما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للتربة.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437112"/>
            <a:ext cx="331236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CANTACI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5" name="Picture 2" descr="C:\Users\James\Desktop\IMG-76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32657"/>
            <a:ext cx="3053503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2" descr="C:\Users\James\Desktop\IMG-76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1" y="2132856"/>
            <a:ext cx="3384375" cy="40324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CAZ3WJB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6755" y="1340769"/>
            <a:ext cx="2798763" cy="27096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ight Arrow 7"/>
          <p:cNvSpPr/>
          <p:nvPr/>
        </p:nvSpPr>
        <p:spPr>
          <a:xfrm>
            <a:off x="4139952" y="2642315"/>
            <a:ext cx="1296144" cy="667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340768"/>
            <a:ext cx="2880320" cy="27363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Up Arrow 8"/>
          <p:cNvSpPr/>
          <p:nvPr/>
        </p:nvSpPr>
        <p:spPr>
          <a:xfrm>
            <a:off x="6078827" y="2302099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Left Arrow 6"/>
          <p:cNvSpPr/>
          <p:nvPr/>
        </p:nvSpPr>
        <p:spPr>
          <a:xfrm>
            <a:off x="2266682" y="2670219"/>
            <a:ext cx="533400" cy="381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CAZ3WJB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734140" y="261759"/>
            <a:ext cx="7467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+mj-lt"/>
                <a:ea typeface="+mj-ea"/>
                <a:cs typeface="W1 THAGHR 03 035" pitchFamily="2" charset="-78"/>
              </a:rPr>
              <a:t>تابع طريقة العمل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uLnTx/>
              <a:uFillTx/>
              <a:latin typeface="+mj-lt"/>
              <a:ea typeface="+mj-ea"/>
              <a:cs typeface="W1 THAGHR 03 035" pitchFamily="2" charset="-78"/>
            </a:endParaRPr>
          </a:p>
        </p:txBody>
      </p:sp>
      <p:sp>
        <p:nvSpPr>
          <p:cNvPr id="6" name="عنصر نائب للمحتوى 2"/>
          <p:cNvSpPr txBox="1">
            <a:spLocks/>
          </p:cNvSpPr>
          <p:nvPr/>
        </p:nvSpPr>
        <p:spPr>
          <a:xfrm>
            <a:off x="334851" y="1600200"/>
            <a:ext cx="8729774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  <a:sym typeface="AGA Arabesque"/>
              </a:rPr>
              <a:t>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تغطى الكؤوس بالغطاء وتحضن عند درجة حرارة الغرفة لمدة أسبوع مع التأكد من كتابة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الأسم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و البيانات.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ar-SA" sz="3200" b="1" dirty="0" err="1" smtClean="0">
                <a:solidFill>
                  <a:srgbClr val="6699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  <a:sym typeface="AGA Arabesque"/>
              </a:rPr>
              <a:t>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بعد نهاية المدة تسحب الشريحة وينظف احد سطحيها وتزال عنه الحبيبات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ثم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(تعرض الشريحة للهب لتثبيت الغشاء ثم تصبغ بصبغ غرام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) 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  <a:p>
            <a:pPr marL="342900" lvl="0" indent="-342900" algn="just">
              <a:spcBef>
                <a:spcPct val="20000"/>
              </a:spcBef>
              <a:defRPr/>
            </a:pPr>
            <a:r>
              <a:rPr lang="ar-SA" sz="3200" b="1" dirty="0" err="1" smtClean="0">
                <a:solidFill>
                  <a:srgbClr val="6699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cs typeface="W1 THAGHR 03 035" pitchFamily="2" charset="-78"/>
                <a:sym typeface="AGA Arabesque"/>
              </a:rPr>
              <a:t>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تفحص الشريحة بالعدسة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الزيتية.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uLnTx/>
                <a:uFillTx/>
                <a:cs typeface="W1 THAGHR 03 035" pitchFamily="2" charset="-78"/>
              </a:rPr>
              <a:t>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uLnTx/>
              <a:uFillTx/>
              <a:cs typeface="W1 THAGHR 03 035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5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6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1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imagesCAMFYIO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مستطيل 4"/>
          <p:cNvSpPr/>
          <p:nvPr/>
        </p:nvSpPr>
        <p:spPr>
          <a:xfrm>
            <a:off x="714348" y="214290"/>
            <a:ext cx="759855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800" b="1" dirty="0" smtClean="0">
                <a:ln w="1905"/>
                <a:solidFill>
                  <a:srgbClr val="FFFF66"/>
                </a:solidFill>
                <a:effectLst>
                  <a:glow rad="228600">
                    <a:srgbClr val="C00000">
                      <a:alpha val="4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W1 THAGHR 03 035" pitchFamily="2" charset="-78"/>
              </a:rPr>
              <a:t>أ. منيرة </a:t>
            </a:r>
            <a:r>
              <a:rPr lang="ar-SA" sz="8800" b="1" dirty="0" err="1" smtClean="0">
                <a:ln w="1905"/>
                <a:solidFill>
                  <a:srgbClr val="FFFF66"/>
                </a:solidFill>
                <a:effectLst>
                  <a:glow rad="228600">
                    <a:srgbClr val="C00000">
                      <a:alpha val="40000"/>
                    </a:srgb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W1 THAGHR 03 035" pitchFamily="2" charset="-78"/>
              </a:rPr>
              <a:t>الدوسري</a:t>
            </a:r>
            <a:endParaRPr lang="ar-SA" sz="8800" b="1" cap="none" spc="0" dirty="0">
              <a:ln w="1905"/>
              <a:solidFill>
                <a:srgbClr val="FFFF66"/>
              </a:solidFill>
              <a:effectLst>
                <a:glow rad="228600">
                  <a:srgbClr val="C00000">
                    <a:alpha val="40000"/>
                  </a:srgb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W1 THAGHR 03 035" pitchFamily="2" charset="-78"/>
            </a:endParaRPr>
          </a:p>
        </p:txBody>
      </p:sp>
      <p:pic>
        <p:nvPicPr>
          <p:cNvPr id="6" name="صورة 5" descr="1466379jik0ndte2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119313"/>
            <a:ext cx="5184577" cy="431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مربع نص 6"/>
          <p:cNvSpPr txBox="1"/>
          <p:nvPr/>
        </p:nvSpPr>
        <p:spPr>
          <a:xfrm>
            <a:off x="1142976" y="1571612"/>
            <a:ext cx="664373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b="1" dirty="0" smtClean="0">
                <a:solidFill>
                  <a:srgbClr val="FFFF66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  <a:cs typeface="+mj-cs"/>
              </a:rPr>
              <a:t>http://fac.ksu.edu.sa/almonerah</a:t>
            </a:r>
          </a:p>
          <a:p>
            <a:endParaRPr lang="ar-SA" sz="3600" b="1" dirty="0">
              <a:solidFill>
                <a:srgbClr val="FFFF66"/>
              </a:solidFill>
              <a:effectLst>
                <a:glow rad="228600">
                  <a:srgbClr val="C00000">
                    <a:alpha val="40000"/>
                  </a:srgbClr>
                </a:glow>
              </a:effectLst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3124</TotalTime>
  <Words>210</Words>
  <Application>Microsoft Office PowerPoint</Application>
  <PresentationFormat>عرض على الشاشة (3:4)‏</PresentationFormat>
  <Paragraphs>22</Paragraphs>
  <Slides>9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A1</dc:creator>
  <cp:lastModifiedBy>win7</cp:lastModifiedBy>
  <cp:revision>344</cp:revision>
  <dcterms:created xsi:type="dcterms:W3CDTF">2011-10-13T21:51:17Z</dcterms:created>
  <dcterms:modified xsi:type="dcterms:W3CDTF">2014-03-05T19:55:14Z</dcterms:modified>
</cp:coreProperties>
</file>