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58" r:id="rId3"/>
    <p:sldId id="260" r:id="rId4"/>
    <p:sldId id="259" r:id="rId5"/>
    <p:sldId id="261" r:id="rId6"/>
    <p:sldId id="262" r:id="rId7"/>
    <p:sldId id="263" r:id="rId8"/>
    <p:sldId id="264" r:id="rId9"/>
    <p:sldId id="265" r:id="rId10"/>
    <p:sldId id="266" r:id="rId1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p:scale>
          <a:sx n="110" d="100"/>
          <a:sy n="110" d="100"/>
        </p:scale>
        <p:origin x="-864"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4A3D872-FFDA-42A1-90B8-0FFA883D283E}" type="datetimeFigureOut">
              <a:rPr lang="ar-SA" smtClean="0"/>
              <a:t>10/01/37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352693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4A3D872-FFDA-42A1-90B8-0FFA883D283E}" type="datetimeFigureOut">
              <a:rPr lang="ar-SA" smtClean="0"/>
              <a:t>10/01/37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338876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4A3D872-FFDA-42A1-90B8-0FFA883D283E}" type="datetimeFigureOut">
              <a:rPr lang="ar-SA" smtClean="0"/>
              <a:t>10/01/37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93577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4A3D872-FFDA-42A1-90B8-0FFA883D283E}" type="datetimeFigureOut">
              <a:rPr lang="ar-SA" smtClean="0"/>
              <a:t>10/01/37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261718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4A3D872-FFDA-42A1-90B8-0FFA883D283E}" type="datetimeFigureOut">
              <a:rPr lang="ar-SA" smtClean="0"/>
              <a:t>10/01/37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277715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4A3D872-FFDA-42A1-90B8-0FFA883D283E}" type="datetimeFigureOut">
              <a:rPr lang="ar-SA" smtClean="0"/>
              <a:t>10/01/37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58520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4A3D872-FFDA-42A1-90B8-0FFA883D283E}" type="datetimeFigureOut">
              <a:rPr lang="ar-SA" smtClean="0"/>
              <a:t>10/01/37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232780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4A3D872-FFDA-42A1-90B8-0FFA883D283E}" type="datetimeFigureOut">
              <a:rPr lang="ar-SA" smtClean="0"/>
              <a:t>10/01/37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302488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4A3D872-FFDA-42A1-90B8-0FFA883D283E}" type="datetimeFigureOut">
              <a:rPr lang="ar-SA" smtClean="0"/>
              <a:t>10/01/37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133631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4A3D872-FFDA-42A1-90B8-0FFA883D283E}" type="datetimeFigureOut">
              <a:rPr lang="ar-SA" smtClean="0"/>
              <a:t>10/01/37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369133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4A3D872-FFDA-42A1-90B8-0FFA883D283E}" type="datetimeFigureOut">
              <a:rPr lang="ar-SA" smtClean="0"/>
              <a:t>10/01/37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DC4591F-8B96-40EC-8FC2-2BB434F0FE4F}" type="slidenum">
              <a:rPr lang="ar-SA" smtClean="0"/>
              <a:t>‹#›</a:t>
            </a:fld>
            <a:endParaRPr lang="ar-SA"/>
          </a:p>
        </p:txBody>
      </p:sp>
    </p:spTree>
    <p:extLst>
      <p:ext uri="{BB962C8B-B14F-4D97-AF65-F5344CB8AC3E}">
        <p14:creationId xmlns:p14="http://schemas.microsoft.com/office/powerpoint/2010/main" val="104186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A3D872-FFDA-42A1-90B8-0FFA883D283E}" type="datetimeFigureOut">
              <a:rPr lang="ar-SA" smtClean="0"/>
              <a:t>10/01/37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C4591F-8B96-40EC-8FC2-2BB434F0FE4F}" type="slidenum">
              <a:rPr lang="ar-SA" smtClean="0"/>
              <a:t>‹#›</a:t>
            </a:fld>
            <a:endParaRPr lang="ar-SA"/>
          </a:p>
        </p:txBody>
      </p:sp>
    </p:spTree>
    <p:extLst>
      <p:ext uri="{BB962C8B-B14F-4D97-AF65-F5344CB8AC3E}">
        <p14:creationId xmlns:p14="http://schemas.microsoft.com/office/powerpoint/2010/main" val="3844199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rchaeologic.net/uploads/img_i1011_bsmlah2010alabdo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04038" y="3091611"/>
            <a:ext cx="5124450"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15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96711"/>
            <a:ext cx="10515600" cy="5680252"/>
          </a:xfrm>
        </p:spPr>
        <p:txBody>
          <a:bodyPr/>
          <a:lstStyle/>
          <a:p>
            <a:pPr marL="0" indent="0">
              <a:buNone/>
            </a:pPr>
            <a:r>
              <a:rPr lang="ar-SA" b="1" i="0" dirty="0" smtClean="0">
                <a:solidFill>
                  <a:srgbClr val="222222"/>
                </a:solidFill>
                <a:effectLst/>
                <a:latin typeface="Traditional Arabic" panose="02020603050405020304" pitchFamily="18" charset="-78"/>
                <a:cs typeface="Traditional Arabic" panose="02020603050405020304" pitchFamily="18" charset="-78"/>
              </a:rPr>
              <a:t>  فذهب الأحناف وأكثر المالكية وروي عن الإمام أحمد إلى أنه لا يحمل المطلق على المقيد فيجوز في كفارة الظهار واليمين عتق الرقبة الكافرة. ولا يجوز في كفارة القتل إلا الرقبة المؤمنة.</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وذهب أكثر الشافعية والحنابلة إلى حمل المطلق على المقيد فيجب أن تكون الرقبة مؤمنة في جميع الكفارات.</a:t>
            </a:r>
            <a:r>
              <a:rPr lang="ar-SA" dirty="0" smtClean="0"/>
              <a:t/>
            </a:r>
            <a:br>
              <a:rPr lang="ar-SA" dirty="0" smtClean="0"/>
            </a:br>
            <a:r>
              <a:rPr lang="ar-SA" b="1" i="0" dirty="0" smtClean="0">
                <a:solidFill>
                  <a:srgbClr val="0070C0"/>
                </a:solidFill>
                <a:effectLst/>
                <a:latin typeface="Traditional Arabic" panose="02020603050405020304" pitchFamily="18" charset="-78"/>
                <a:cs typeface="Traditional Arabic" panose="02020603050405020304" pitchFamily="18" charset="-78"/>
              </a:rPr>
              <a:t>الثانية: أن يكون القيد متعددًا:</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فالصوم "مطلق" في كفارة اليمين في قوله تعالى: {فَمَنْ لَمْ يَجِدْ فَصِيَامُ ثَلاثَةِ أَيَّام} وفي قضاء رمضان: {فَمَنْ كَانَ مِنْكُمْ مَرِيضًا أَوْ عَلَى سَفَرٍ فَعِدَّةٌ مِنْ أَيَّامٍ أُخَرَ}.</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ومقيد بالتتابع في كفارة القتل في قوله تعالى: {فَمَنْ لَمْ يَجِدْ فَصِيَامُ شَهْرَيْنِ مُتَتَابِعَيْنِ تَوْبَةً مِنَ اللَّهِ}. وكذلك في كفارة الظهار في قوله تعالى: {فَمَنْ لَمْ يَجِدْ فَصِيَامُ شَهْرَيْنِ مُتَتَابِعَيْنِ مِنْ قَبْلِ أَنْ يَتَمَاسَّا}.</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ومقيد بالتفريق في صوم المتمتع بالحج في قوله تعالى: {فَمَنْ لَمْ يَجِدْ فَصِيَامُ ثَلاثَةِ أَيَّامٍ فِي الْحَجِّ وَسَبْعَةٍ إِذَا رَجَعْتُمْ}.</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واتفق العلماء على أنه لا يحمل المطلق على المقيد لاختلاف القيد وعدم وجود مرجح لأحد القيود. وحمله على أحدهما دون الآخر بلا دليل تحكم فليس أحدهما بأولى من الآخر.</a:t>
            </a:r>
            <a:endParaRPr lang="ar-SA" dirty="0"/>
          </a:p>
        </p:txBody>
      </p:sp>
    </p:spTree>
    <p:extLst>
      <p:ext uri="{BB962C8B-B14F-4D97-AF65-F5344CB8AC3E}">
        <p14:creationId xmlns:p14="http://schemas.microsoft.com/office/powerpoint/2010/main" val="248953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6"/>
            <a:ext cx="10515600" cy="966964"/>
          </a:xfrm>
        </p:spPr>
        <p:txBody>
          <a:bodyPr/>
          <a:lstStyle/>
          <a:p>
            <a:pPr algn="ctr"/>
            <a:r>
              <a:rPr lang="ar-SA" sz="6000" b="1" dirty="0">
                <a:solidFill>
                  <a:srgbClr val="FF0000"/>
                </a:solidFill>
              </a:rPr>
              <a:t>المطلق والمقيد</a:t>
            </a:r>
            <a:endParaRPr lang="ar-SA" dirty="0"/>
          </a:p>
        </p:txBody>
      </p:sp>
      <p:sp>
        <p:nvSpPr>
          <p:cNvPr id="3" name="عنصر نائب للنص 2"/>
          <p:cNvSpPr>
            <a:spLocks noGrp="1"/>
          </p:cNvSpPr>
          <p:nvPr>
            <p:ph type="body" idx="1"/>
          </p:nvPr>
        </p:nvSpPr>
        <p:spPr>
          <a:xfrm>
            <a:off x="839788" y="1388711"/>
            <a:ext cx="5157787" cy="823912"/>
          </a:xfrm>
        </p:spPr>
        <p:txBody>
          <a:bodyPr>
            <a:normAutofit/>
          </a:bodyPr>
          <a:lstStyle/>
          <a:p>
            <a:pPr algn="ctr"/>
            <a:r>
              <a:rPr lang="ar-SA" sz="3200" dirty="0" smtClean="0">
                <a:solidFill>
                  <a:srgbClr val="00B050"/>
                </a:solidFill>
              </a:rPr>
              <a:t>المقيد</a:t>
            </a:r>
            <a:endParaRPr lang="ar-SA" sz="2800" dirty="0">
              <a:solidFill>
                <a:srgbClr val="00B050"/>
              </a:solidFill>
            </a:endParaRPr>
          </a:p>
        </p:txBody>
      </p:sp>
      <p:sp>
        <p:nvSpPr>
          <p:cNvPr id="4" name="عنصر نائب للمحتوى 3"/>
          <p:cNvSpPr>
            <a:spLocks noGrp="1"/>
          </p:cNvSpPr>
          <p:nvPr>
            <p:ph sz="half" idx="2"/>
          </p:nvPr>
        </p:nvSpPr>
        <p:spPr>
          <a:xfrm>
            <a:off x="839788" y="2269244"/>
            <a:ext cx="5157787" cy="3684588"/>
          </a:xfrm>
        </p:spPr>
        <p:txBody>
          <a:bodyPr/>
          <a:lstStyle/>
          <a:p>
            <a:pPr lvl="0"/>
            <a:r>
              <a:rPr lang="ar-SA" b="1" dirty="0">
                <a:solidFill>
                  <a:srgbClr val="FF0000"/>
                </a:solidFill>
              </a:rPr>
              <a:t>لغة</a:t>
            </a:r>
            <a:r>
              <a:rPr lang="ar-SA" b="1" dirty="0" smtClean="0">
                <a:solidFill>
                  <a:srgbClr val="FF0000"/>
                </a:solidFill>
              </a:rPr>
              <a:t>: </a:t>
            </a:r>
            <a:r>
              <a:rPr lang="ar-SA" dirty="0" smtClean="0">
                <a:solidFill>
                  <a:prstClr val="black"/>
                </a:solidFill>
              </a:rPr>
              <a:t>ما يقابل المطلق ، والقيد هو الربط.</a:t>
            </a:r>
            <a:endParaRPr lang="ar-SA" b="1" dirty="0" smtClean="0">
              <a:solidFill>
                <a:srgbClr val="FF0000"/>
              </a:solidFill>
            </a:endParaRPr>
          </a:p>
          <a:p>
            <a:r>
              <a:rPr lang="ar-SA" b="1" dirty="0" smtClean="0">
                <a:solidFill>
                  <a:srgbClr val="FF0000"/>
                </a:solidFill>
              </a:rPr>
              <a:t> </a:t>
            </a:r>
            <a:r>
              <a:rPr lang="ar-SA" b="1" dirty="0">
                <a:solidFill>
                  <a:srgbClr val="FF0000"/>
                </a:solidFill>
              </a:rPr>
              <a:t>اصطلاحا: </a:t>
            </a:r>
            <a:r>
              <a:rPr lang="ar-SA" dirty="0">
                <a:solidFill>
                  <a:srgbClr val="002060"/>
                </a:solidFill>
              </a:rPr>
              <a:t>ما دل على الماهية </a:t>
            </a:r>
            <a:r>
              <a:rPr lang="ar-SA" dirty="0" smtClean="0">
                <a:solidFill>
                  <a:srgbClr val="002060"/>
                </a:solidFill>
              </a:rPr>
              <a:t>بقيد.</a:t>
            </a:r>
          </a:p>
          <a:p>
            <a:pPr lvl="0"/>
            <a:r>
              <a:rPr lang="ar-SA" dirty="0" smtClean="0"/>
              <a:t>وقيل: </a:t>
            </a:r>
            <a:r>
              <a:rPr lang="ar-SA" dirty="0" smtClean="0">
                <a:solidFill>
                  <a:schemeClr val="accent2">
                    <a:lumMod val="75000"/>
                  </a:schemeClr>
                </a:solidFill>
              </a:rPr>
              <a:t>هو المتناول</a:t>
            </a:r>
            <a:r>
              <a:rPr lang="ar-SA" dirty="0" smtClean="0">
                <a:solidFill>
                  <a:srgbClr val="ED7D31">
                    <a:lumMod val="75000"/>
                  </a:srgbClr>
                </a:solidFill>
              </a:rPr>
              <a:t> لمعين أو لغير معين موصوف بأمر زائد على الحقيقة الشاملة </a:t>
            </a:r>
            <a:r>
              <a:rPr lang="ar-SA" dirty="0">
                <a:solidFill>
                  <a:srgbClr val="ED7D31">
                    <a:lumMod val="75000"/>
                  </a:srgbClr>
                </a:solidFill>
              </a:rPr>
              <a:t>لجنسه.</a:t>
            </a:r>
          </a:p>
          <a:p>
            <a:pPr marL="0" indent="0">
              <a:buNone/>
            </a:pPr>
            <a:r>
              <a:rPr lang="ar-SA" b="1" dirty="0">
                <a:solidFill>
                  <a:srgbClr val="FF0000"/>
                </a:solidFill>
              </a:rPr>
              <a:t>مثاله:</a:t>
            </a:r>
            <a:r>
              <a:rPr lang="ar-SA" b="1" dirty="0" smtClean="0">
                <a:solidFill>
                  <a:srgbClr val="FF0000"/>
                </a:solidFill>
                <a:sym typeface="AGA Arabesque" panose="05010101010101010101" pitchFamily="2" charset="2"/>
              </a:rPr>
              <a:t> </a:t>
            </a:r>
            <a:r>
              <a:rPr lang="ar-SA" b="0" i="0" dirty="0" smtClean="0">
                <a:solidFill>
                  <a:srgbClr val="000000"/>
                </a:solidFill>
                <a:effectLst/>
                <a:latin typeface="Times New Roman" panose="02020603050405020304" pitchFamily="18" charset="0"/>
              </a:rPr>
              <a:t>وَمَا كَانَ لِمُؤْمِنٍ أَن يَقْتُلَ مُؤْمِنًا إِلاَّ خَطَئًا وَمَن قَتَلَ مُؤْمِنًا خَطَئًا فَتَحْرِيرُ</a:t>
            </a:r>
            <a:r>
              <a:rPr lang="ar-SA" b="0" i="0" u="sng" dirty="0" smtClean="0">
                <a:solidFill>
                  <a:srgbClr val="FF0000"/>
                </a:solidFill>
                <a:effectLst/>
                <a:latin typeface="Times New Roman" panose="02020603050405020304" pitchFamily="18" charset="0"/>
              </a:rPr>
              <a:t> رَقَبَةٍ مُّؤْمِنَةٍ</a:t>
            </a:r>
            <a:r>
              <a:rPr lang="ar-SA" b="0" i="0" dirty="0" smtClean="0">
                <a:solidFill>
                  <a:srgbClr val="000000"/>
                </a:solidFill>
                <a:effectLst/>
                <a:latin typeface="Times New Roman" panose="02020603050405020304" pitchFamily="18" charset="0"/>
              </a:rPr>
              <a:t>..</a:t>
            </a:r>
            <a:r>
              <a:rPr lang="ar-SA" sz="2400" b="1" dirty="0" smtClean="0">
                <a:solidFill>
                  <a:srgbClr val="FF0000"/>
                </a:solidFill>
                <a:latin typeface="Times New Roman" panose="02020603050405020304" pitchFamily="18" charset="0"/>
                <a:sym typeface="AGA Arabesque" panose="05010101010101010101" pitchFamily="2" charset="2"/>
              </a:rPr>
              <a:t></a:t>
            </a:r>
            <a:endParaRPr lang="ar-SA" dirty="0"/>
          </a:p>
        </p:txBody>
      </p:sp>
      <p:sp>
        <p:nvSpPr>
          <p:cNvPr id="5" name="عنصر نائب للنص 4"/>
          <p:cNvSpPr>
            <a:spLocks noGrp="1"/>
          </p:cNvSpPr>
          <p:nvPr>
            <p:ph type="body" sz="quarter" idx="3"/>
          </p:nvPr>
        </p:nvSpPr>
        <p:spPr>
          <a:xfrm>
            <a:off x="6172200" y="1332091"/>
            <a:ext cx="5183188" cy="880532"/>
          </a:xfrm>
        </p:spPr>
        <p:txBody>
          <a:bodyPr>
            <a:normAutofit/>
          </a:bodyPr>
          <a:lstStyle/>
          <a:p>
            <a:pPr algn="ctr"/>
            <a:r>
              <a:rPr lang="ar-SA" sz="3200" dirty="0">
                <a:solidFill>
                  <a:srgbClr val="00B050"/>
                </a:solidFill>
              </a:rPr>
              <a:t>المطلق</a:t>
            </a:r>
            <a:endParaRPr lang="ar-SA" sz="2800" dirty="0">
              <a:solidFill>
                <a:srgbClr val="00B050"/>
              </a:solidFill>
            </a:endParaRPr>
          </a:p>
        </p:txBody>
      </p:sp>
      <p:sp>
        <p:nvSpPr>
          <p:cNvPr id="6" name="عنصر نائب للمحتوى 5"/>
          <p:cNvSpPr>
            <a:spLocks noGrp="1"/>
          </p:cNvSpPr>
          <p:nvPr>
            <p:ph sz="quarter" idx="4"/>
          </p:nvPr>
        </p:nvSpPr>
        <p:spPr>
          <a:xfrm>
            <a:off x="6172200" y="2269244"/>
            <a:ext cx="5183188" cy="3920419"/>
          </a:xfrm>
        </p:spPr>
        <p:txBody>
          <a:bodyPr>
            <a:normAutofit/>
          </a:bodyPr>
          <a:lstStyle/>
          <a:p>
            <a:pPr lvl="0"/>
            <a:r>
              <a:rPr lang="ar-SA" b="1" dirty="0">
                <a:solidFill>
                  <a:srgbClr val="FF0000"/>
                </a:solidFill>
              </a:rPr>
              <a:t>لغة</a:t>
            </a:r>
            <a:r>
              <a:rPr lang="ar-SA" b="1" dirty="0" smtClean="0">
                <a:solidFill>
                  <a:srgbClr val="FF0000"/>
                </a:solidFill>
              </a:rPr>
              <a:t>:</a:t>
            </a:r>
            <a:r>
              <a:rPr lang="ar-SA" b="1" dirty="0">
                <a:solidFill>
                  <a:srgbClr val="FF0000"/>
                </a:solidFill>
              </a:rPr>
              <a:t> </a:t>
            </a:r>
            <a:r>
              <a:rPr lang="ar-SA" dirty="0">
                <a:solidFill>
                  <a:prstClr val="black"/>
                </a:solidFill>
              </a:rPr>
              <a:t>المنفك من كل </a:t>
            </a:r>
            <a:r>
              <a:rPr lang="ar-SA" dirty="0" smtClean="0">
                <a:solidFill>
                  <a:prstClr val="black"/>
                </a:solidFill>
              </a:rPr>
              <a:t>قيد</a:t>
            </a:r>
            <a:endParaRPr lang="ar-SA" b="1" dirty="0" smtClean="0">
              <a:solidFill>
                <a:srgbClr val="FF0000"/>
              </a:solidFill>
            </a:endParaRPr>
          </a:p>
          <a:p>
            <a:pPr lvl="0"/>
            <a:r>
              <a:rPr lang="ar-SA" b="1" dirty="0" smtClean="0">
                <a:solidFill>
                  <a:srgbClr val="FF0000"/>
                </a:solidFill>
              </a:rPr>
              <a:t>اصطلاحا: </a:t>
            </a:r>
            <a:r>
              <a:rPr lang="ar-SA" dirty="0" smtClean="0">
                <a:solidFill>
                  <a:srgbClr val="002060"/>
                </a:solidFill>
              </a:rPr>
              <a:t>ما </a:t>
            </a:r>
            <a:r>
              <a:rPr lang="ar-SA" dirty="0">
                <a:solidFill>
                  <a:srgbClr val="002060"/>
                </a:solidFill>
              </a:rPr>
              <a:t>دل على الماهية بلا قيد من حيث هي </a:t>
            </a:r>
            <a:r>
              <a:rPr lang="ar-SA" dirty="0" err="1">
                <a:solidFill>
                  <a:srgbClr val="002060"/>
                </a:solidFill>
              </a:rPr>
              <a:t>هي</a:t>
            </a:r>
            <a:r>
              <a:rPr lang="ar-SA" dirty="0">
                <a:solidFill>
                  <a:srgbClr val="002060"/>
                </a:solidFill>
              </a:rPr>
              <a:t>.</a:t>
            </a:r>
          </a:p>
          <a:p>
            <a:pPr lvl="0"/>
            <a:r>
              <a:rPr lang="ar-SA" b="1" dirty="0" smtClean="0">
                <a:solidFill>
                  <a:srgbClr val="FF0000"/>
                </a:solidFill>
              </a:rPr>
              <a:t> </a:t>
            </a:r>
            <a:r>
              <a:rPr lang="ar-SA" dirty="0">
                <a:solidFill>
                  <a:prstClr val="black"/>
                </a:solidFill>
              </a:rPr>
              <a:t>وقال ابن قدامة: </a:t>
            </a:r>
            <a:r>
              <a:rPr lang="ar-SA" dirty="0">
                <a:solidFill>
                  <a:srgbClr val="ED7D31">
                    <a:lumMod val="75000"/>
                  </a:srgbClr>
                </a:solidFill>
              </a:rPr>
              <a:t>المتناول لواحد لا بعينه باعتبار حقيقة شاملة لجنسه.</a:t>
            </a:r>
          </a:p>
          <a:p>
            <a:pPr marL="0" indent="0">
              <a:buNone/>
            </a:pPr>
            <a:r>
              <a:rPr lang="ar-SA" b="1" dirty="0" smtClean="0">
                <a:solidFill>
                  <a:srgbClr val="FF0000"/>
                </a:solidFill>
              </a:rPr>
              <a:t>مثاله:</a:t>
            </a:r>
            <a:r>
              <a:rPr lang="ar-SA" b="1" dirty="0" smtClean="0">
                <a:solidFill>
                  <a:srgbClr val="FF0000"/>
                </a:solidFill>
                <a:sym typeface="AGA Arabesque" panose="05010101010101010101" pitchFamily="2" charset="2"/>
              </a:rPr>
              <a:t></a:t>
            </a:r>
            <a:r>
              <a:rPr lang="ar-SA" sz="2400" b="1" i="0" dirty="0" smtClean="0">
                <a:solidFill>
                  <a:srgbClr val="000000"/>
                </a:solidFill>
                <a:effectLst/>
                <a:latin typeface="Times New Roman" panose="02020603050405020304" pitchFamily="18" charset="0"/>
              </a:rPr>
              <a:t>وَالَّذِينَ يُظَاهِرُونَ مِن نِّسَائِهِمْ ثُمَّ يَعُودُونَ لِمَا قَالُوا فَتَحْرِيرُ </a:t>
            </a:r>
            <a:r>
              <a:rPr lang="ar-SA" sz="2400" b="1" i="0" u="sng" dirty="0" smtClean="0">
                <a:solidFill>
                  <a:srgbClr val="FF0000"/>
                </a:solidFill>
                <a:effectLst/>
                <a:latin typeface="Times New Roman" panose="02020603050405020304" pitchFamily="18" charset="0"/>
              </a:rPr>
              <a:t>رَقَبَةٍ</a:t>
            </a:r>
            <a:r>
              <a:rPr lang="ar-SA" sz="2400" b="1" i="0" dirty="0" smtClean="0">
                <a:solidFill>
                  <a:srgbClr val="000000"/>
                </a:solidFill>
                <a:effectLst/>
                <a:latin typeface="Times New Roman" panose="02020603050405020304" pitchFamily="18" charset="0"/>
              </a:rPr>
              <a:t> مِّن قَبْلِ أَن يَتَمَاسَّا ذَلِكُمْ تُوعَظُونَ بِهِ وَاللَّهُ بِمَا تَعْمَلُونَ خَبِيرٌ</a:t>
            </a:r>
            <a:r>
              <a:rPr lang="ar-SA" sz="2400" b="1" i="0" dirty="0" smtClean="0">
                <a:solidFill>
                  <a:srgbClr val="FF0000"/>
                </a:solidFill>
                <a:effectLst/>
                <a:latin typeface="Times New Roman" panose="02020603050405020304" pitchFamily="18" charset="0"/>
                <a:sym typeface="AGA Arabesque" panose="05010101010101010101" pitchFamily="2" charset="2"/>
              </a:rPr>
              <a:t></a:t>
            </a:r>
            <a:endParaRPr lang="ar-SA" sz="2400" b="1" dirty="0" smtClean="0">
              <a:solidFill>
                <a:srgbClr val="FF0000"/>
              </a:solidFill>
            </a:endParaRPr>
          </a:p>
          <a:p>
            <a:endParaRPr lang="ar-SA" dirty="0"/>
          </a:p>
        </p:txBody>
      </p:sp>
    </p:spTree>
    <p:extLst>
      <p:ext uri="{BB962C8B-B14F-4D97-AF65-F5344CB8AC3E}">
        <p14:creationId xmlns:p14="http://schemas.microsoft.com/office/powerpoint/2010/main" val="34793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p:cTn id="3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6" dur="500"/>
                                        <p:tgtEl>
                                          <p:spTgt spid="6">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p:cTn id="4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43" dur="500"/>
                                        <p:tgtEl>
                                          <p:spTgt spid="4">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fade">
                                      <p:cBhvr>
                                        <p:cTn id="48" dur="2000"/>
                                        <p:tgtEl>
                                          <p:spTgt spid="6">
                                            <p:txEl>
                                              <p:pRg st="2" end="2"/>
                                            </p:txEl>
                                          </p:spTgt>
                                        </p:tgtEl>
                                      </p:cBhvr>
                                    </p:animEffect>
                                    <p:anim calcmode="lin" valueType="num">
                                      <p:cBhvr>
                                        <p:cTn id="49"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50"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2000"/>
                                        <p:tgtEl>
                                          <p:spTgt spid="4">
                                            <p:txEl>
                                              <p:pRg st="2" end="2"/>
                                            </p:txEl>
                                          </p:spTgt>
                                        </p:tgtEl>
                                      </p:cBhvr>
                                    </p:animEffect>
                                    <p:anim calcmode="lin" valueType="num">
                                      <p:cBhvr>
                                        <p:cTn id="56"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57"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8" presetClass="emph" presetSubtype="0" fill="hold" nodeType="clickEffect">
                                  <p:stCondLst>
                                    <p:cond delay="0"/>
                                  </p:stCondLst>
                                  <p:childTnLst>
                                    <p:animRot by="21600000">
                                      <p:cBhvr>
                                        <p:cTn id="61" dur="2000" fill="hold"/>
                                        <p:tgtEl>
                                          <p:spTgt spid="6">
                                            <p:txEl>
                                              <p:pRg st="3" end="3"/>
                                            </p:txEl>
                                          </p:spTgt>
                                        </p:tgtEl>
                                        <p:attrNameLst>
                                          <p:attrName>r</p:attrName>
                                        </p:attrNameLst>
                                      </p:cBhvr>
                                    </p:animRo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nodeType="clickEffect">
                                  <p:stCondLst>
                                    <p:cond delay="0"/>
                                  </p:stCondLst>
                                  <p:childTnLst>
                                    <p:set>
                                      <p:cBhvr>
                                        <p:cTn id="65" dur="1" fill="hold">
                                          <p:stCondLst>
                                            <p:cond delay="0"/>
                                          </p:stCondLst>
                                        </p:cTn>
                                        <p:tgtEl>
                                          <p:spTgt spid="4">
                                            <p:txEl>
                                              <p:pRg st="3" end="3"/>
                                            </p:txEl>
                                          </p:spTgt>
                                        </p:tgtEl>
                                        <p:attrNameLst>
                                          <p:attrName>style.visibility</p:attrName>
                                        </p:attrNameLst>
                                      </p:cBhvr>
                                      <p:to>
                                        <p:strVal val="visible"/>
                                      </p:to>
                                    </p:set>
                                    <p:animEffect transition="in" filter="wheel(1)">
                                      <p:cBhvr>
                                        <p:cTn id="66"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20207"/>
          </a:xfrm>
        </p:spPr>
        <p:txBody>
          <a:bodyPr/>
          <a:lstStyle/>
          <a:p>
            <a:r>
              <a:rPr lang="ar-SA" b="1" dirty="0" smtClean="0">
                <a:solidFill>
                  <a:prstClr val="black"/>
                </a:solidFill>
              </a:rPr>
              <a:t>      الفرق </a:t>
            </a:r>
            <a:r>
              <a:rPr lang="ar-SA" b="1" dirty="0">
                <a:solidFill>
                  <a:prstClr val="black"/>
                </a:solidFill>
              </a:rPr>
              <a:t>بين </a:t>
            </a:r>
            <a:r>
              <a:rPr lang="ar-SA" b="1" dirty="0">
                <a:solidFill>
                  <a:srgbClr val="00B050"/>
                </a:solidFill>
              </a:rPr>
              <a:t>العام </a:t>
            </a:r>
            <a:r>
              <a:rPr lang="ar-SA" b="1" dirty="0">
                <a:solidFill>
                  <a:prstClr val="black"/>
                </a:solidFill>
              </a:rPr>
              <a:t>و</a:t>
            </a:r>
            <a:r>
              <a:rPr lang="ar-SA" b="1" dirty="0">
                <a:solidFill>
                  <a:srgbClr val="00B0F0"/>
                </a:solidFill>
              </a:rPr>
              <a:t>الخاص</a:t>
            </a:r>
            <a:r>
              <a:rPr lang="ar-SA" b="1" dirty="0">
                <a:solidFill>
                  <a:srgbClr val="00B050"/>
                </a:solidFill>
              </a:rPr>
              <a:t> </a:t>
            </a:r>
            <a:r>
              <a:rPr lang="ar-SA" b="1" dirty="0">
                <a:solidFill>
                  <a:prstClr val="black"/>
                </a:solidFill>
              </a:rPr>
              <a:t>و</a:t>
            </a:r>
            <a:r>
              <a:rPr lang="ar-SA" b="1" dirty="0">
                <a:solidFill>
                  <a:srgbClr val="00B050"/>
                </a:solidFill>
              </a:rPr>
              <a:t>المطلق</a:t>
            </a:r>
            <a:r>
              <a:rPr lang="ar-SA" b="1" dirty="0">
                <a:solidFill>
                  <a:prstClr val="black"/>
                </a:solidFill>
              </a:rPr>
              <a:t> و</a:t>
            </a:r>
            <a:r>
              <a:rPr lang="ar-SA" b="1" dirty="0">
                <a:solidFill>
                  <a:srgbClr val="00B0F0"/>
                </a:solidFill>
              </a:rPr>
              <a:t>المقيد</a:t>
            </a:r>
            <a:endParaRPr lang="ar-SA" b="1" dirty="0"/>
          </a:p>
        </p:txBody>
      </p:sp>
      <p:sp>
        <p:nvSpPr>
          <p:cNvPr id="3" name="عنصر نائب للمحتوى 2"/>
          <p:cNvSpPr>
            <a:spLocks noGrp="1"/>
          </p:cNvSpPr>
          <p:nvPr>
            <p:ph idx="1"/>
          </p:nvPr>
        </p:nvSpPr>
        <p:spPr>
          <a:xfrm>
            <a:off x="838200" y="1185332"/>
            <a:ext cx="10515600" cy="5396089"/>
          </a:xfrm>
        </p:spPr>
        <p:txBody>
          <a:bodyPr>
            <a:normAutofit fontScale="92500" lnSpcReduction="10000"/>
          </a:bodyPr>
          <a:lstStyle/>
          <a:p>
            <a:pPr marL="0" indent="0">
              <a:buNone/>
            </a:pPr>
            <a:r>
              <a:rPr lang="ar-SA" sz="3600" b="1" i="1" u="sng" dirty="0" smtClean="0">
                <a:solidFill>
                  <a:srgbClr val="222222"/>
                </a:solidFill>
                <a:effectLst/>
                <a:latin typeface="Traditional Arabic" panose="02020603050405020304" pitchFamily="18" charset="-78"/>
                <a:cs typeface="Traditional Arabic" panose="02020603050405020304" pitchFamily="18" charset="-78"/>
              </a:rPr>
              <a:t>يبحث الأصوليون المطلق والمقيد في كتاب </a:t>
            </a:r>
            <a:r>
              <a:rPr lang="ar-SA" sz="3600" b="1" i="1" u="sng" dirty="0" smtClean="0">
                <a:solidFill>
                  <a:schemeClr val="accent2">
                    <a:lumMod val="75000"/>
                  </a:schemeClr>
                </a:solidFill>
                <a:effectLst/>
                <a:latin typeface="Traditional Arabic" panose="02020603050405020304" pitchFamily="18" charset="-78"/>
                <a:cs typeface="Traditional Arabic" panose="02020603050405020304" pitchFamily="18" charset="-78"/>
              </a:rPr>
              <a:t>العام والخاص</a:t>
            </a:r>
            <a:r>
              <a:rPr lang="ar-SA" sz="3600" b="1" i="1" u="sng" dirty="0" smtClean="0">
                <a:solidFill>
                  <a:srgbClr val="222222"/>
                </a:solidFill>
                <a:effectLst/>
                <a:latin typeface="Traditional Arabic" panose="02020603050405020304" pitchFamily="18" charset="-78"/>
                <a:cs typeface="Traditional Arabic" panose="02020603050405020304" pitchFamily="18" charset="-78"/>
              </a:rPr>
              <a:t>. </a:t>
            </a:r>
          </a:p>
          <a:p>
            <a:pPr marL="0" indent="0">
              <a:buNone/>
            </a:pPr>
            <a:r>
              <a:rPr lang="ar-SA" sz="3600" b="1" i="0" dirty="0" smtClean="0">
                <a:solidFill>
                  <a:srgbClr val="222222"/>
                </a:solidFill>
                <a:effectLst/>
                <a:latin typeface="Traditional Arabic" panose="02020603050405020304" pitchFamily="18" charset="-78"/>
                <a:cs typeface="Traditional Arabic" panose="02020603050405020304" pitchFamily="18" charset="-78"/>
              </a:rPr>
              <a:t>قال القرافي: "وإنما وضع الأصوليون </a:t>
            </a:r>
            <a:r>
              <a:rPr lang="ar-SA" sz="3600" b="1" i="0" dirty="0" smtClean="0">
                <a:solidFill>
                  <a:srgbClr val="A52A2A"/>
                </a:solidFill>
                <a:effectLst/>
                <a:latin typeface="Traditional Arabic" panose="02020603050405020304" pitchFamily="18" charset="-78"/>
                <a:cs typeface="Traditional Arabic" panose="02020603050405020304" pitchFamily="18" charset="-78"/>
              </a:rPr>
              <a:t>حمل المطلق على المقيد</a:t>
            </a:r>
            <a:r>
              <a:rPr lang="ar-SA" sz="3600" b="1" i="0" dirty="0" smtClean="0">
                <a:solidFill>
                  <a:srgbClr val="222222"/>
                </a:solidFill>
                <a:effectLst/>
                <a:latin typeface="Traditional Arabic" panose="02020603050405020304" pitchFamily="18" charset="-78"/>
                <a:cs typeface="Traditional Arabic" panose="02020603050405020304" pitchFamily="18" charset="-78"/>
              </a:rPr>
              <a:t> في </a:t>
            </a:r>
            <a:r>
              <a:rPr lang="ar-SA" sz="3600" b="1" i="0" dirty="0" smtClean="0">
                <a:solidFill>
                  <a:srgbClr val="00B0F0"/>
                </a:solidFill>
                <a:effectLst/>
                <a:latin typeface="Traditional Arabic" panose="02020603050405020304" pitchFamily="18" charset="-78"/>
                <a:cs typeface="Traditional Arabic" panose="02020603050405020304" pitchFamily="18" charset="-78"/>
              </a:rPr>
              <a:t>كتاب الخصوص والعموم</a:t>
            </a:r>
            <a:r>
              <a:rPr lang="ar-SA" sz="3600" b="1" i="0" dirty="0" smtClean="0">
                <a:solidFill>
                  <a:srgbClr val="222222"/>
                </a:solidFill>
                <a:effectLst/>
                <a:latin typeface="Traditional Arabic" panose="02020603050405020304" pitchFamily="18" charset="-78"/>
                <a:cs typeface="Traditional Arabic" panose="02020603050405020304" pitchFamily="18" charset="-78"/>
              </a:rPr>
              <a:t> بسبب أن </a:t>
            </a:r>
            <a:r>
              <a:rPr lang="ar-SA" sz="3600" b="1" i="0" dirty="0" smtClean="0">
                <a:solidFill>
                  <a:srgbClr val="00B0F0"/>
                </a:solidFill>
                <a:effectLst/>
                <a:latin typeface="Traditional Arabic" panose="02020603050405020304" pitchFamily="18" charset="-78"/>
                <a:cs typeface="Traditional Arabic" panose="02020603050405020304" pitchFamily="18" charset="-78"/>
              </a:rPr>
              <a:t>المطلق</a:t>
            </a:r>
            <a:r>
              <a:rPr lang="ar-SA" sz="3600" b="1" i="0" dirty="0" smtClean="0">
                <a:solidFill>
                  <a:srgbClr val="222222"/>
                </a:solidFill>
                <a:effectLst/>
                <a:latin typeface="Traditional Arabic" panose="02020603050405020304" pitchFamily="18" charset="-78"/>
                <a:cs typeface="Traditional Arabic" panose="02020603050405020304" pitchFamily="18" charset="-78"/>
              </a:rPr>
              <a:t> هو </a:t>
            </a:r>
            <a:r>
              <a:rPr lang="ar-SA" sz="3600" b="1" i="0" dirty="0" smtClean="0">
                <a:effectLst/>
                <a:latin typeface="Traditional Arabic" panose="02020603050405020304" pitchFamily="18" charset="-78"/>
                <a:cs typeface="Traditional Arabic" panose="02020603050405020304" pitchFamily="18" charset="-78"/>
              </a:rPr>
              <a:t>"قسيم"</a:t>
            </a:r>
            <a:r>
              <a:rPr lang="ar-SA" sz="3600" b="1" i="0" dirty="0" smtClean="0">
                <a:solidFill>
                  <a:srgbClr val="00B0F0"/>
                </a:solidFill>
                <a:effectLst/>
                <a:latin typeface="Traditional Arabic" panose="02020603050405020304" pitchFamily="18" charset="-78"/>
                <a:cs typeface="Traditional Arabic" panose="02020603050405020304" pitchFamily="18" charset="-78"/>
              </a:rPr>
              <a:t> العام </a:t>
            </a:r>
            <a:r>
              <a:rPr lang="ar-SA" sz="3600" b="1" i="0" dirty="0" smtClean="0">
                <a:solidFill>
                  <a:srgbClr val="222222"/>
                </a:solidFill>
                <a:effectLst/>
                <a:latin typeface="Traditional Arabic" panose="02020603050405020304" pitchFamily="18" charset="-78"/>
                <a:cs typeface="Traditional Arabic" panose="02020603050405020304" pitchFamily="18" charset="-78"/>
              </a:rPr>
              <a:t>و</a:t>
            </a:r>
            <a:r>
              <a:rPr lang="ar-SA" sz="3600" b="1" i="0" dirty="0" smtClean="0">
                <a:solidFill>
                  <a:srgbClr val="00B050"/>
                </a:solidFill>
                <a:effectLst/>
                <a:latin typeface="Traditional Arabic" panose="02020603050405020304" pitchFamily="18" charset="-78"/>
                <a:cs typeface="Traditional Arabic" panose="02020603050405020304" pitchFamily="18" charset="-78"/>
              </a:rPr>
              <a:t>التقييد</a:t>
            </a:r>
            <a:r>
              <a:rPr lang="ar-SA" sz="3600" b="1" i="0" dirty="0" smtClean="0">
                <a:solidFill>
                  <a:srgbClr val="222222"/>
                </a:solidFill>
                <a:effectLst/>
                <a:latin typeface="Traditional Arabic" panose="02020603050405020304" pitchFamily="18" charset="-78"/>
                <a:cs typeface="Traditional Arabic" panose="02020603050405020304" pitchFamily="18" charset="-78"/>
              </a:rPr>
              <a:t> "قسيم" </a:t>
            </a:r>
            <a:r>
              <a:rPr lang="ar-SA" sz="3600" b="1" i="0" dirty="0" smtClean="0">
                <a:solidFill>
                  <a:srgbClr val="00B050"/>
                </a:solidFill>
                <a:effectLst/>
                <a:latin typeface="Traditional Arabic" panose="02020603050405020304" pitchFamily="18" charset="-78"/>
                <a:cs typeface="Traditional Arabic" panose="02020603050405020304" pitchFamily="18" charset="-78"/>
              </a:rPr>
              <a:t>الخاص</a:t>
            </a:r>
            <a:r>
              <a:rPr lang="ar-SA" sz="3600" b="1" i="0" dirty="0" smtClean="0">
                <a:solidFill>
                  <a:srgbClr val="222222"/>
                </a:solidFill>
                <a:effectLst/>
                <a:latin typeface="Traditional Arabic" panose="02020603050405020304" pitchFamily="18" charset="-78"/>
                <a:cs typeface="Traditional Arabic" panose="02020603050405020304" pitchFamily="18" charset="-78"/>
              </a:rPr>
              <a:t>. وهذه الأقسام </a:t>
            </a:r>
            <a:r>
              <a:rPr lang="ar-SA" sz="3600" b="1" i="0" dirty="0" smtClean="0">
                <a:solidFill>
                  <a:srgbClr val="FF0000"/>
                </a:solidFill>
                <a:effectLst/>
                <a:latin typeface="Traditional Arabic" panose="02020603050405020304" pitchFamily="18" charset="-78"/>
                <a:cs typeface="Traditional Arabic" panose="02020603050405020304" pitchFamily="18" charset="-78"/>
              </a:rPr>
              <a:t>تلتبس جدًّا على كثير من الفضلاء وربما اعتقدوا المطلق عامًّا.. والتبس التقييد بالتخصيص</a:t>
            </a:r>
            <a:r>
              <a:rPr lang="ar-SA" sz="3600" b="1" i="0" dirty="0" smtClean="0">
                <a:solidFill>
                  <a:srgbClr val="222222"/>
                </a:solidFill>
                <a:effectLst/>
                <a:latin typeface="Traditional Arabic" panose="02020603050405020304" pitchFamily="18" charset="-78"/>
                <a:cs typeface="Traditional Arabic" panose="02020603050405020304" pitchFamily="18" charset="-78"/>
              </a:rPr>
              <a:t>.."   </a:t>
            </a:r>
          </a:p>
          <a:p>
            <a:pPr marL="0" indent="0">
              <a:buNone/>
            </a:pPr>
            <a:r>
              <a:rPr lang="ar-SA" sz="3600" b="1" i="0" dirty="0" smtClean="0">
                <a:solidFill>
                  <a:srgbClr val="222222"/>
                </a:solidFill>
                <a:effectLst/>
                <a:latin typeface="Traditional Arabic" panose="02020603050405020304" pitchFamily="18" charset="-78"/>
                <a:cs typeface="Traditional Arabic" panose="02020603050405020304" pitchFamily="18" charset="-78"/>
              </a:rPr>
              <a:t>وقال في موضع آخر: إن "</a:t>
            </a:r>
            <a:r>
              <a:rPr lang="ar-SA" sz="3600" b="1" i="0" dirty="0" smtClean="0">
                <a:solidFill>
                  <a:schemeClr val="accent2">
                    <a:lumMod val="75000"/>
                  </a:schemeClr>
                </a:solidFill>
                <a:effectLst/>
                <a:latin typeface="Traditional Arabic" panose="02020603050405020304" pitchFamily="18" charset="-78"/>
                <a:cs typeface="Traditional Arabic" panose="02020603050405020304" pitchFamily="18" charset="-78"/>
              </a:rPr>
              <a:t>مدلول المطلق فائت ومتعذر </a:t>
            </a:r>
            <a:r>
              <a:rPr lang="ar-SA" sz="3600" b="1" i="0" dirty="0" smtClean="0">
                <a:solidFill>
                  <a:srgbClr val="222222"/>
                </a:solidFill>
                <a:effectLst/>
                <a:latin typeface="Traditional Arabic" panose="02020603050405020304" pitchFamily="18" charset="-78"/>
                <a:cs typeface="Traditional Arabic" panose="02020603050405020304" pitchFamily="18" charset="-78"/>
              </a:rPr>
              <a:t>ولم أر أحدًا تعرض لذلك بل يسوون في الأصول والفروع بين هذه المثل ويجعلون البحث واحدًا، وليس كذلك"  </a:t>
            </a:r>
          </a:p>
          <a:p>
            <a:pPr marL="0" indent="0">
              <a:buNone/>
            </a:pPr>
            <a:r>
              <a:rPr lang="ar-SA" sz="3600" b="1" i="0" dirty="0" smtClean="0">
                <a:solidFill>
                  <a:srgbClr val="222222"/>
                </a:solidFill>
                <a:effectLst/>
                <a:latin typeface="Traditional Arabic" panose="02020603050405020304" pitchFamily="18" charset="-78"/>
                <a:cs typeface="Traditional Arabic" panose="02020603050405020304" pitchFamily="18" charset="-78"/>
              </a:rPr>
              <a:t>وقال عن العموم: "اعلم أن مسمى العموم في غاية الغموض والخفاء، ولقد طالبت بتحقيقه جماعة من الفضلاء فعجزوا عن ذلك"  .</a:t>
            </a:r>
            <a:r>
              <a:rPr lang="ar-SA" sz="3600" b="1" dirty="0" smtClean="0"/>
              <a:t/>
            </a:r>
            <a:br>
              <a:rPr lang="ar-SA" sz="3600" b="1" dirty="0" smtClean="0"/>
            </a:br>
            <a:r>
              <a:rPr lang="ar-SA" sz="3600" b="1" i="0" dirty="0" smtClean="0">
                <a:solidFill>
                  <a:srgbClr val="222222"/>
                </a:solidFill>
                <a:effectLst/>
                <a:latin typeface="Traditional Arabic" panose="02020603050405020304" pitchFamily="18" charset="-78"/>
                <a:cs typeface="Traditional Arabic" panose="02020603050405020304" pitchFamily="18" charset="-78"/>
              </a:rPr>
              <a:t>ومع هذا فقد عقد في كتابه: "العقد المنظوم في الخصوص والعموم" بابًا خاصًّا في الفرق بين العام والمطلق  إضافة إلى ذكره الفروق بينهما في تعريفه للعام، </a:t>
            </a:r>
          </a:p>
          <a:p>
            <a:pPr marL="0" indent="0">
              <a:buNone/>
            </a:pPr>
            <a:r>
              <a:rPr lang="ar-SA" sz="3600" b="1" i="0" u="sng" dirty="0" smtClean="0">
                <a:solidFill>
                  <a:srgbClr val="FF0000"/>
                </a:solidFill>
                <a:effectLst/>
                <a:latin typeface="Traditional Arabic" panose="02020603050405020304" pitchFamily="18" charset="-78"/>
                <a:cs typeface="Traditional Arabic" panose="02020603050405020304" pitchFamily="18" charset="-78"/>
              </a:rPr>
              <a:t>ومن أظهر الفروق:</a:t>
            </a:r>
            <a:endParaRPr lang="ar-SA" sz="3600" u="sng" dirty="0">
              <a:solidFill>
                <a:srgbClr val="FF0000"/>
              </a:solidFill>
            </a:endParaRPr>
          </a:p>
        </p:txBody>
      </p:sp>
      <p:sp>
        <p:nvSpPr>
          <p:cNvPr id="4" name="سهم منحني إلى اليمين 3"/>
          <p:cNvSpPr/>
          <p:nvPr/>
        </p:nvSpPr>
        <p:spPr>
          <a:xfrm>
            <a:off x="7699022" y="5881511"/>
            <a:ext cx="496711" cy="69991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44017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500"/>
                                        <p:tgtEl>
                                          <p:spTgt spid="3">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80">
                                          <p:stCondLst>
                                            <p:cond delay="0"/>
                                          </p:stCondLst>
                                        </p:cTn>
                                        <p:tgtEl>
                                          <p:spTgt spid="3">
                                            <p:txEl>
                                              <p:pRg st="4" end="4"/>
                                            </p:txEl>
                                          </p:spTgt>
                                        </p:tgtEl>
                                      </p:cBhvr>
                                    </p:animEffect>
                                    <p:anim calcmode="lin" valueType="num">
                                      <p:cBhvr>
                                        <p:cTn id="4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4" end="4"/>
                                            </p:txEl>
                                          </p:spTgt>
                                        </p:tgtEl>
                                      </p:cBhvr>
                                      <p:to x="100000" y="60000"/>
                                    </p:animScale>
                                    <p:animScale>
                                      <p:cBhvr>
                                        <p:cTn id="46" dur="166" decel="50000">
                                          <p:stCondLst>
                                            <p:cond delay="676"/>
                                          </p:stCondLst>
                                        </p:cTn>
                                        <p:tgtEl>
                                          <p:spTgt spid="3">
                                            <p:txEl>
                                              <p:pRg st="4" end="4"/>
                                            </p:txEl>
                                          </p:spTgt>
                                        </p:tgtEl>
                                      </p:cBhvr>
                                      <p:to x="100000" y="100000"/>
                                    </p:animScale>
                                    <p:animScale>
                                      <p:cBhvr>
                                        <p:cTn id="47" dur="26">
                                          <p:stCondLst>
                                            <p:cond delay="1312"/>
                                          </p:stCondLst>
                                        </p:cTn>
                                        <p:tgtEl>
                                          <p:spTgt spid="3">
                                            <p:txEl>
                                              <p:pRg st="4" end="4"/>
                                            </p:txEl>
                                          </p:spTgt>
                                        </p:tgtEl>
                                      </p:cBhvr>
                                      <p:to x="100000" y="80000"/>
                                    </p:animScale>
                                    <p:animScale>
                                      <p:cBhvr>
                                        <p:cTn id="48" dur="166" decel="50000">
                                          <p:stCondLst>
                                            <p:cond delay="1338"/>
                                          </p:stCondLst>
                                        </p:cTn>
                                        <p:tgtEl>
                                          <p:spTgt spid="3">
                                            <p:txEl>
                                              <p:pRg st="4" end="4"/>
                                            </p:txEl>
                                          </p:spTgt>
                                        </p:tgtEl>
                                      </p:cBhvr>
                                      <p:to x="100000" y="100000"/>
                                    </p:animScale>
                                    <p:animScale>
                                      <p:cBhvr>
                                        <p:cTn id="49" dur="26">
                                          <p:stCondLst>
                                            <p:cond delay="1642"/>
                                          </p:stCondLst>
                                        </p:cTn>
                                        <p:tgtEl>
                                          <p:spTgt spid="3">
                                            <p:txEl>
                                              <p:pRg st="4" end="4"/>
                                            </p:txEl>
                                          </p:spTgt>
                                        </p:tgtEl>
                                      </p:cBhvr>
                                      <p:to x="100000" y="90000"/>
                                    </p:animScale>
                                    <p:animScale>
                                      <p:cBhvr>
                                        <p:cTn id="50" dur="166" decel="50000">
                                          <p:stCondLst>
                                            <p:cond delay="1668"/>
                                          </p:stCondLst>
                                        </p:cTn>
                                        <p:tgtEl>
                                          <p:spTgt spid="3">
                                            <p:txEl>
                                              <p:pRg st="4" end="4"/>
                                            </p:txEl>
                                          </p:spTgt>
                                        </p:tgtEl>
                                      </p:cBhvr>
                                      <p:to x="100000" y="100000"/>
                                    </p:animScale>
                                    <p:animScale>
                                      <p:cBhvr>
                                        <p:cTn id="51" dur="26">
                                          <p:stCondLst>
                                            <p:cond delay="1808"/>
                                          </p:stCondLst>
                                        </p:cTn>
                                        <p:tgtEl>
                                          <p:spTgt spid="3">
                                            <p:txEl>
                                              <p:pRg st="4" end="4"/>
                                            </p:txEl>
                                          </p:spTgt>
                                        </p:tgtEl>
                                      </p:cBhvr>
                                      <p:to x="100000" y="95000"/>
                                    </p:animScale>
                                    <p:animScale>
                                      <p:cBhvr>
                                        <p:cTn id="52" dur="166" decel="50000">
                                          <p:stCondLst>
                                            <p:cond delay="1834"/>
                                          </p:stCondLst>
                                        </p:cTn>
                                        <p:tgtEl>
                                          <p:spTgt spid="3">
                                            <p:txEl>
                                              <p:pRg st="4" end="4"/>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heel(1)">
                                      <p:cBhvr>
                                        <p:cTn id="5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910519"/>
          </a:xfrm>
        </p:spPr>
        <p:txBody>
          <a:bodyPr/>
          <a:lstStyle/>
          <a:p>
            <a:pPr algn="ctr"/>
            <a:r>
              <a:rPr lang="ar-SA" b="1" dirty="0" smtClean="0"/>
              <a:t>الفرق بين </a:t>
            </a:r>
            <a:r>
              <a:rPr lang="ar-SA" b="1" dirty="0" smtClean="0">
                <a:solidFill>
                  <a:srgbClr val="00B050"/>
                </a:solidFill>
              </a:rPr>
              <a:t>العام </a:t>
            </a:r>
            <a:r>
              <a:rPr lang="ar-SA" b="1" dirty="0">
                <a:solidFill>
                  <a:prstClr val="black"/>
                </a:solidFill>
              </a:rPr>
              <a:t>و</a:t>
            </a:r>
            <a:r>
              <a:rPr lang="ar-SA" b="1" dirty="0" smtClean="0">
                <a:solidFill>
                  <a:srgbClr val="00B0F0"/>
                </a:solidFill>
              </a:rPr>
              <a:t>الخاص</a:t>
            </a:r>
            <a:r>
              <a:rPr lang="ar-SA" b="1" dirty="0" smtClean="0">
                <a:solidFill>
                  <a:srgbClr val="00B050"/>
                </a:solidFill>
              </a:rPr>
              <a:t> </a:t>
            </a:r>
            <a:r>
              <a:rPr lang="ar-SA" b="1" dirty="0" smtClean="0"/>
              <a:t>و</a:t>
            </a:r>
            <a:r>
              <a:rPr lang="ar-SA" b="1" dirty="0" smtClean="0">
                <a:solidFill>
                  <a:srgbClr val="00B050"/>
                </a:solidFill>
              </a:rPr>
              <a:t>المطلق</a:t>
            </a:r>
            <a:r>
              <a:rPr lang="ar-SA" b="1" dirty="0" smtClean="0"/>
              <a:t> و</a:t>
            </a:r>
            <a:r>
              <a:rPr lang="ar-SA" b="1" dirty="0" smtClean="0">
                <a:solidFill>
                  <a:srgbClr val="00B0F0"/>
                </a:solidFill>
              </a:rPr>
              <a:t>المقيد</a:t>
            </a:r>
            <a:endParaRPr lang="ar-SA" b="1" dirty="0">
              <a:solidFill>
                <a:srgbClr val="00B0F0"/>
              </a:solidFill>
            </a:endParaRPr>
          </a:p>
        </p:txBody>
      </p:sp>
      <p:sp>
        <p:nvSpPr>
          <p:cNvPr id="3" name="عنصر نائب للنص 2"/>
          <p:cNvSpPr>
            <a:spLocks noGrp="1"/>
          </p:cNvSpPr>
          <p:nvPr>
            <p:ph type="body" idx="1"/>
          </p:nvPr>
        </p:nvSpPr>
        <p:spPr>
          <a:xfrm>
            <a:off x="839788" y="1434748"/>
            <a:ext cx="5157787" cy="879474"/>
          </a:xfrm>
        </p:spPr>
        <p:txBody>
          <a:bodyPr/>
          <a:lstStyle/>
          <a:p>
            <a:r>
              <a:rPr lang="ar-SA" sz="4400" dirty="0">
                <a:solidFill>
                  <a:srgbClr val="00B050"/>
                </a:solidFill>
                <a:latin typeface="Calibri Light" panose="020F0302020204030204"/>
                <a:ea typeface="+mj-ea"/>
                <a:cs typeface="Times New Roman" panose="02020603050405020304" pitchFamily="18" charset="0"/>
              </a:rPr>
              <a:t>العام </a:t>
            </a:r>
            <a:r>
              <a:rPr lang="ar-SA" sz="4400" dirty="0">
                <a:solidFill>
                  <a:prstClr val="black"/>
                </a:solidFill>
                <a:latin typeface="Calibri Light" panose="020F0302020204030204"/>
                <a:ea typeface="+mj-ea"/>
                <a:cs typeface="Times New Roman" panose="02020603050405020304" pitchFamily="18" charset="0"/>
              </a:rPr>
              <a:t>و</a:t>
            </a:r>
            <a:r>
              <a:rPr lang="ar-SA" sz="4400" dirty="0">
                <a:solidFill>
                  <a:srgbClr val="00B0F0"/>
                </a:solidFill>
                <a:latin typeface="Calibri Light" panose="020F0302020204030204"/>
                <a:ea typeface="+mj-ea"/>
                <a:cs typeface="Times New Roman" panose="02020603050405020304" pitchFamily="18" charset="0"/>
              </a:rPr>
              <a:t>الخاص</a:t>
            </a:r>
            <a:endParaRPr lang="ar-SA" dirty="0"/>
          </a:p>
        </p:txBody>
      </p:sp>
      <p:sp>
        <p:nvSpPr>
          <p:cNvPr id="4" name="عنصر نائب للمحتوى 3"/>
          <p:cNvSpPr>
            <a:spLocks noGrp="1"/>
          </p:cNvSpPr>
          <p:nvPr>
            <p:ph sz="half" idx="2"/>
          </p:nvPr>
        </p:nvSpPr>
        <p:spPr>
          <a:xfrm>
            <a:off x="839788" y="2314222"/>
            <a:ext cx="5157787" cy="3875442"/>
          </a:xfrm>
        </p:spPr>
        <p:txBody>
          <a:bodyPr/>
          <a:lstStyle/>
          <a:p>
            <a:pPr lvl="0"/>
            <a:r>
              <a:rPr lang="ar-SA" b="1" dirty="0">
                <a:solidFill>
                  <a:srgbClr val="222222"/>
                </a:solidFill>
                <a:latin typeface="Traditional Arabic" panose="02020603050405020304" pitchFamily="18" charset="-78"/>
                <a:cs typeface="Traditional Arabic" panose="02020603050405020304" pitchFamily="18" charset="-78"/>
              </a:rPr>
              <a:t>أما العموم فإن حكمه يعم جميع أفراده بالتساوي، فإذا قتلنا مشركًا ثم وجدنا آخر وجب قتله </a:t>
            </a:r>
            <a:r>
              <a:rPr lang="ar-SA" b="1" dirty="0" smtClean="0">
                <a:solidFill>
                  <a:srgbClr val="222222"/>
                </a:solidFill>
                <a:latin typeface="Traditional Arabic" panose="02020603050405020304" pitchFamily="18" charset="-78"/>
                <a:cs typeface="Traditional Arabic" panose="02020603050405020304" pitchFamily="18" charset="-78"/>
              </a:rPr>
              <a:t>أيضًا.</a:t>
            </a:r>
          </a:p>
          <a:p>
            <a:pPr marL="0" indent="0">
              <a:buNone/>
            </a:pPr>
            <a:endParaRPr lang="ar-SA" dirty="0" smtClean="0">
              <a:solidFill>
                <a:prstClr val="black"/>
              </a:solidFill>
            </a:endParaRPr>
          </a:p>
          <a:p>
            <a:pPr marL="0" indent="0">
              <a:buNone/>
            </a:pPr>
            <a:r>
              <a:rPr lang="ar-SA" b="1" i="0" dirty="0">
                <a:solidFill>
                  <a:prstClr val="black"/>
                </a:solidFill>
                <a:effectLst/>
                <a:latin typeface="Traditional Arabic" panose="02020603050405020304" pitchFamily="18" charset="-78"/>
                <a:cs typeface="Traditional Arabic" panose="02020603050405020304" pitchFamily="18" charset="-78"/>
              </a:rPr>
              <a:t> </a:t>
            </a:r>
            <a:r>
              <a:rPr lang="ar-SA" b="1" i="0" dirty="0" smtClean="0">
                <a:solidFill>
                  <a:prstClr val="black"/>
                </a:solidFill>
                <a:effectLst/>
                <a:latin typeface="Traditional Arabic" panose="02020603050405020304" pitchFamily="18" charset="-78"/>
                <a:cs typeface="Traditional Arabic" panose="02020603050405020304" pitchFamily="18" charset="-78"/>
              </a:rPr>
              <a:t>  </a:t>
            </a:r>
            <a:r>
              <a:rPr lang="ar-SA" b="1" i="0" dirty="0" smtClean="0">
                <a:solidFill>
                  <a:srgbClr val="222222"/>
                </a:solidFill>
                <a:effectLst/>
                <a:latin typeface="Traditional Arabic" panose="02020603050405020304" pitchFamily="18" charset="-78"/>
                <a:cs typeface="Traditional Arabic" panose="02020603050405020304" pitchFamily="18" charset="-78"/>
              </a:rPr>
              <a:t>بمعنى أن الحكم في العام يثبت لكل أفراده .</a:t>
            </a:r>
          </a:p>
          <a:p>
            <a:pPr marL="0" indent="0">
              <a:buNone/>
            </a:pPr>
            <a:r>
              <a:rPr lang="ar-SA" b="1" dirty="0">
                <a:solidFill>
                  <a:srgbClr val="222222"/>
                </a:solidFill>
                <a:latin typeface="Traditional Arabic" panose="02020603050405020304" pitchFamily="18" charset="-78"/>
                <a:cs typeface="Traditional Arabic" panose="02020603050405020304" pitchFamily="18" charset="-78"/>
              </a:rPr>
              <a:t> </a:t>
            </a:r>
            <a:endParaRPr lang="ar-SA" b="1" dirty="0" smtClean="0">
              <a:solidFill>
                <a:srgbClr val="222222"/>
              </a:solidFill>
              <a:latin typeface="Traditional Arabic" panose="02020603050405020304" pitchFamily="18" charset="-78"/>
              <a:cs typeface="Traditional Arabic" panose="02020603050405020304" pitchFamily="18" charset="-78"/>
            </a:endParaRPr>
          </a:p>
          <a:p>
            <a:pPr marL="0" indent="0">
              <a:buNone/>
            </a:pPr>
            <a:endParaRPr lang="ar-SA" b="1" i="0" dirty="0" smtClean="0">
              <a:solidFill>
                <a:srgbClr val="222222"/>
              </a:solidFill>
              <a:effectLst/>
              <a:latin typeface="Traditional Arabic" panose="02020603050405020304" pitchFamily="18" charset="-78"/>
              <a:cs typeface="Traditional Arabic" panose="02020603050405020304" pitchFamily="18" charset="-78"/>
            </a:endParaRPr>
          </a:p>
          <a:p>
            <a:pPr marL="0" indent="0">
              <a:buNone/>
            </a:pPr>
            <a:r>
              <a:rPr lang="ar-SA" b="1" i="0" dirty="0" smtClean="0">
                <a:solidFill>
                  <a:srgbClr val="222222"/>
                </a:solidFill>
                <a:effectLst/>
                <a:latin typeface="Traditional Arabic" panose="02020603050405020304" pitchFamily="18" charset="-78"/>
                <a:cs typeface="Traditional Arabic" panose="02020603050405020304" pitchFamily="18" charset="-78"/>
              </a:rPr>
              <a:t>التخصيص قبله عموم، ثم خرج بعض أفراده .</a:t>
            </a:r>
            <a:endParaRPr lang="ar-SA" dirty="0"/>
          </a:p>
        </p:txBody>
      </p:sp>
      <p:sp>
        <p:nvSpPr>
          <p:cNvPr id="5" name="عنصر نائب للنص 4"/>
          <p:cNvSpPr>
            <a:spLocks noGrp="1"/>
          </p:cNvSpPr>
          <p:nvPr>
            <p:ph type="body" sz="quarter" idx="3"/>
          </p:nvPr>
        </p:nvSpPr>
        <p:spPr>
          <a:xfrm>
            <a:off x="6172200" y="1625601"/>
            <a:ext cx="5183188" cy="688622"/>
          </a:xfrm>
        </p:spPr>
        <p:txBody>
          <a:bodyPr>
            <a:normAutofit lnSpcReduction="10000"/>
          </a:bodyPr>
          <a:lstStyle/>
          <a:p>
            <a:r>
              <a:rPr lang="ar-SA" sz="4400" dirty="0">
                <a:solidFill>
                  <a:srgbClr val="00B050"/>
                </a:solidFill>
                <a:latin typeface="Calibri Light" panose="020F0302020204030204"/>
                <a:ea typeface="+mj-ea"/>
                <a:cs typeface="Times New Roman" panose="02020603050405020304" pitchFamily="18" charset="0"/>
              </a:rPr>
              <a:t>المطلق</a:t>
            </a:r>
            <a:r>
              <a:rPr lang="ar-SA" sz="4400" dirty="0">
                <a:solidFill>
                  <a:prstClr val="black"/>
                </a:solidFill>
                <a:latin typeface="Calibri Light" panose="020F0302020204030204"/>
                <a:ea typeface="+mj-ea"/>
                <a:cs typeface="Times New Roman" panose="02020603050405020304" pitchFamily="18" charset="0"/>
              </a:rPr>
              <a:t> و</a:t>
            </a:r>
            <a:r>
              <a:rPr lang="ar-SA" sz="4400" dirty="0">
                <a:solidFill>
                  <a:srgbClr val="00B0F0"/>
                </a:solidFill>
                <a:latin typeface="Calibri Light" panose="020F0302020204030204"/>
                <a:ea typeface="+mj-ea"/>
                <a:cs typeface="Times New Roman" panose="02020603050405020304" pitchFamily="18" charset="0"/>
              </a:rPr>
              <a:t>المقيد</a:t>
            </a:r>
            <a:endParaRPr lang="ar-SA" dirty="0"/>
          </a:p>
        </p:txBody>
      </p:sp>
      <p:sp>
        <p:nvSpPr>
          <p:cNvPr id="6" name="عنصر نائب للمحتوى 5"/>
          <p:cNvSpPr>
            <a:spLocks noGrp="1"/>
          </p:cNvSpPr>
          <p:nvPr>
            <p:ph sz="quarter" idx="4"/>
          </p:nvPr>
        </p:nvSpPr>
        <p:spPr>
          <a:xfrm>
            <a:off x="6172200" y="2314222"/>
            <a:ext cx="5183188" cy="3875441"/>
          </a:xfrm>
        </p:spPr>
        <p:txBody>
          <a:bodyPr/>
          <a:lstStyle/>
          <a:p>
            <a:r>
              <a:rPr lang="ar-SA" b="1" i="0" dirty="0" smtClean="0">
                <a:solidFill>
                  <a:srgbClr val="222222"/>
                </a:solidFill>
                <a:effectLst/>
                <a:latin typeface="Traditional Arabic" panose="02020603050405020304" pitchFamily="18" charset="-78"/>
                <a:cs typeface="Traditional Arabic" panose="02020603050405020304" pitchFamily="18" charset="-78"/>
              </a:rPr>
              <a:t>أن المطلق يقتصر بحكمه على فرد من أفراده دون الجميع كإعتاق الرقبة فإنه إذا أعتق رقبة لا يلزمه إعتاق الباقي.</a:t>
            </a:r>
          </a:p>
          <a:p>
            <a:pPr marL="0" indent="0">
              <a:buNone/>
            </a:pPr>
            <a:r>
              <a:rPr lang="ar-SA" b="1" dirty="0">
                <a:solidFill>
                  <a:srgbClr val="222222"/>
                </a:solidFill>
                <a:latin typeface="Traditional Arabic" panose="02020603050405020304" pitchFamily="18" charset="-78"/>
                <a:cs typeface="Traditional Arabic" panose="02020603050405020304" pitchFamily="18" charset="-78"/>
              </a:rPr>
              <a:t> </a:t>
            </a:r>
            <a:endParaRPr lang="ar-SA" b="1" dirty="0" smtClean="0">
              <a:solidFill>
                <a:srgbClr val="222222"/>
              </a:solidFill>
              <a:latin typeface="Traditional Arabic" panose="02020603050405020304" pitchFamily="18" charset="-78"/>
              <a:cs typeface="Traditional Arabic" panose="02020603050405020304" pitchFamily="18" charset="-78"/>
            </a:endParaRPr>
          </a:p>
          <a:p>
            <a:pPr marL="0" indent="0">
              <a:buNone/>
            </a:pPr>
            <a:r>
              <a:rPr lang="ar-SA" b="1" i="0" dirty="0" smtClean="0">
                <a:solidFill>
                  <a:srgbClr val="222222"/>
                </a:solidFill>
                <a:effectLst/>
                <a:latin typeface="Traditional Arabic" panose="02020603050405020304" pitchFamily="18" charset="-78"/>
                <a:cs typeface="Traditional Arabic" panose="02020603050405020304" pitchFamily="18" charset="-78"/>
              </a:rPr>
              <a:t> فالحكم في المطلق فيثبت لأحد أفراده بلا تخصيص، فإذا قام في أحدها انقطع عن الباقي.</a:t>
            </a:r>
          </a:p>
          <a:p>
            <a:pPr marL="0" lvl="0" indent="0">
              <a:buNone/>
            </a:pPr>
            <a:r>
              <a:rPr lang="ar-SA" b="1" dirty="0" smtClean="0">
                <a:solidFill>
                  <a:srgbClr val="222222"/>
                </a:solidFill>
                <a:latin typeface="Traditional Arabic" panose="02020603050405020304" pitchFamily="18" charset="-78"/>
                <a:cs typeface="Traditional Arabic" panose="02020603050405020304" pitchFamily="18" charset="-78"/>
              </a:rPr>
              <a:t> </a:t>
            </a:r>
          </a:p>
          <a:p>
            <a:pPr marL="0" lvl="0" indent="0">
              <a:buNone/>
            </a:pPr>
            <a:r>
              <a:rPr lang="ar-SA" b="1" dirty="0" smtClean="0">
                <a:solidFill>
                  <a:srgbClr val="222222"/>
                </a:solidFill>
                <a:latin typeface="Traditional Arabic" panose="02020603050405020304" pitchFamily="18" charset="-78"/>
                <a:cs typeface="Traditional Arabic" panose="02020603050405020304" pitchFamily="18" charset="-78"/>
              </a:rPr>
              <a:t>والمطلق المراد </a:t>
            </a:r>
            <a:r>
              <a:rPr lang="ar-SA" b="1" dirty="0">
                <a:solidFill>
                  <a:srgbClr val="222222"/>
                </a:solidFill>
                <a:latin typeface="Traditional Arabic" panose="02020603050405020304" pitchFamily="18" charset="-78"/>
                <a:cs typeface="Traditional Arabic" panose="02020603050405020304" pitchFamily="18" charset="-78"/>
              </a:rPr>
              <a:t>به بعض أفراد العام من أول الأمر.</a:t>
            </a:r>
            <a:endParaRPr lang="ar-SA" dirty="0">
              <a:solidFill>
                <a:prstClr val="black"/>
              </a:solidFill>
            </a:endParaRPr>
          </a:p>
          <a:p>
            <a:pPr marL="0" indent="0">
              <a:buNone/>
            </a:pPr>
            <a:endParaRPr lang="ar-SA" dirty="0"/>
          </a:p>
        </p:txBody>
      </p:sp>
    </p:spTree>
    <p:extLst>
      <p:ext uri="{BB962C8B-B14F-4D97-AF65-F5344CB8AC3E}">
        <p14:creationId xmlns:p14="http://schemas.microsoft.com/office/powerpoint/2010/main" val="7809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down)">
                                      <p:cBhvr>
                                        <p:cTn id="25" dur="580">
                                          <p:stCondLst>
                                            <p:cond delay="0"/>
                                          </p:stCondLst>
                                        </p:cTn>
                                        <p:tgtEl>
                                          <p:spTgt spid="5">
                                            <p:txEl>
                                              <p:pRg st="0" end="0"/>
                                            </p:txEl>
                                          </p:spTgt>
                                        </p:tgtEl>
                                      </p:cBhvr>
                                    </p:animEffect>
                                    <p:anim calcmode="lin" valueType="num">
                                      <p:cBhvr>
                                        <p:cTn id="26"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0" end="0"/>
                                            </p:txEl>
                                          </p:spTgt>
                                        </p:tgtEl>
                                      </p:cBhvr>
                                      <p:to x="100000" y="60000"/>
                                    </p:animScale>
                                    <p:animScale>
                                      <p:cBhvr>
                                        <p:cTn id="32" dur="166" decel="50000">
                                          <p:stCondLst>
                                            <p:cond delay="676"/>
                                          </p:stCondLst>
                                        </p:cTn>
                                        <p:tgtEl>
                                          <p:spTgt spid="5">
                                            <p:txEl>
                                              <p:pRg st="0" end="0"/>
                                            </p:txEl>
                                          </p:spTgt>
                                        </p:tgtEl>
                                      </p:cBhvr>
                                      <p:to x="100000" y="100000"/>
                                    </p:animScale>
                                    <p:animScale>
                                      <p:cBhvr>
                                        <p:cTn id="33" dur="26">
                                          <p:stCondLst>
                                            <p:cond delay="1312"/>
                                          </p:stCondLst>
                                        </p:cTn>
                                        <p:tgtEl>
                                          <p:spTgt spid="5">
                                            <p:txEl>
                                              <p:pRg st="0" end="0"/>
                                            </p:txEl>
                                          </p:spTgt>
                                        </p:tgtEl>
                                      </p:cBhvr>
                                      <p:to x="100000" y="80000"/>
                                    </p:animScale>
                                    <p:animScale>
                                      <p:cBhvr>
                                        <p:cTn id="34" dur="166" decel="50000">
                                          <p:stCondLst>
                                            <p:cond delay="1338"/>
                                          </p:stCondLst>
                                        </p:cTn>
                                        <p:tgtEl>
                                          <p:spTgt spid="5">
                                            <p:txEl>
                                              <p:pRg st="0" end="0"/>
                                            </p:txEl>
                                          </p:spTgt>
                                        </p:tgtEl>
                                      </p:cBhvr>
                                      <p:to x="100000" y="100000"/>
                                    </p:animScale>
                                    <p:animScale>
                                      <p:cBhvr>
                                        <p:cTn id="35" dur="26">
                                          <p:stCondLst>
                                            <p:cond delay="1642"/>
                                          </p:stCondLst>
                                        </p:cTn>
                                        <p:tgtEl>
                                          <p:spTgt spid="5">
                                            <p:txEl>
                                              <p:pRg st="0" end="0"/>
                                            </p:txEl>
                                          </p:spTgt>
                                        </p:tgtEl>
                                      </p:cBhvr>
                                      <p:to x="100000" y="90000"/>
                                    </p:animScale>
                                    <p:animScale>
                                      <p:cBhvr>
                                        <p:cTn id="36" dur="166" decel="50000">
                                          <p:stCondLst>
                                            <p:cond delay="1668"/>
                                          </p:stCondLst>
                                        </p:cTn>
                                        <p:tgtEl>
                                          <p:spTgt spid="5">
                                            <p:txEl>
                                              <p:pRg st="0" end="0"/>
                                            </p:txEl>
                                          </p:spTgt>
                                        </p:tgtEl>
                                      </p:cBhvr>
                                      <p:to x="100000" y="100000"/>
                                    </p:animScale>
                                    <p:animScale>
                                      <p:cBhvr>
                                        <p:cTn id="37" dur="26">
                                          <p:stCondLst>
                                            <p:cond delay="1808"/>
                                          </p:stCondLst>
                                        </p:cTn>
                                        <p:tgtEl>
                                          <p:spTgt spid="5">
                                            <p:txEl>
                                              <p:pRg st="0" end="0"/>
                                            </p:txEl>
                                          </p:spTgt>
                                        </p:tgtEl>
                                      </p:cBhvr>
                                      <p:to x="100000" y="95000"/>
                                    </p:animScale>
                                    <p:animScale>
                                      <p:cBhvr>
                                        <p:cTn id="38" dur="166" decel="50000">
                                          <p:stCondLst>
                                            <p:cond delay="1834"/>
                                          </p:stCondLst>
                                        </p:cTn>
                                        <p:tgtEl>
                                          <p:spTgt spid="5">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Effect transition="in" filter="wipe(down)">
                                      <p:cBhvr>
                                        <p:cTn id="43" dur="580">
                                          <p:stCondLst>
                                            <p:cond delay="0"/>
                                          </p:stCondLst>
                                        </p:cTn>
                                        <p:tgtEl>
                                          <p:spTgt spid="3">
                                            <p:txEl>
                                              <p:pRg st="0" end="0"/>
                                            </p:txEl>
                                          </p:spTgt>
                                        </p:tgtEl>
                                      </p:cBhvr>
                                    </p:animEffect>
                                    <p:anim calcmode="lin" valueType="num">
                                      <p:cBhvr>
                                        <p:cTn id="4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0" end="0"/>
                                            </p:txEl>
                                          </p:spTgt>
                                        </p:tgtEl>
                                      </p:cBhvr>
                                      <p:to x="100000" y="60000"/>
                                    </p:animScale>
                                    <p:animScale>
                                      <p:cBhvr>
                                        <p:cTn id="50" dur="166" decel="50000">
                                          <p:stCondLst>
                                            <p:cond delay="676"/>
                                          </p:stCondLst>
                                        </p:cTn>
                                        <p:tgtEl>
                                          <p:spTgt spid="3">
                                            <p:txEl>
                                              <p:pRg st="0" end="0"/>
                                            </p:txEl>
                                          </p:spTgt>
                                        </p:tgtEl>
                                      </p:cBhvr>
                                      <p:to x="100000" y="100000"/>
                                    </p:animScale>
                                    <p:animScale>
                                      <p:cBhvr>
                                        <p:cTn id="51" dur="26">
                                          <p:stCondLst>
                                            <p:cond delay="1312"/>
                                          </p:stCondLst>
                                        </p:cTn>
                                        <p:tgtEl>
                                          <p:spTgt spid="3">
                                            <p:txEl>
                                              <p:pRg st="0" end="0"/>
                                            </p:txEl>
                                          </p:spTgt>
                                        </p:tgtEl>
                                      </p:cBhvr>
                                      <p:to x="100000" y="80000"/>
                                    </p:animScale>
                                    <p:animScale>
                                      <p:cBhvr>
                                        <p:cTn id="52" dur="166" decel="50000">
                                          <p:stCondLst>
                                            <p:cond delay="1338"/>
                                          </p:stCondLst>
                                        </p:cTn>
                                        <p:tgtEl>
                                          <p:spTgt spid="3">
                                            <p:txEl>
                                              <p:pRg st="0" end="0"/>
                                            </p:txEl>
                                          </p:spTgt>
                                        </p:tgtEl>
                                      </p:cBhvr>
                                      <p:to x="100000" y="100000"/>
                                    </p:animScale>
                                    <p:animScale>
                                      <p:cBhvr>
                                        <p:cTn id="53" dur="26">
                                          <p:stCondLst>
                                            <p:cond delay="1642"/>
                                          </p:stCondLst>
                                        </p:cTn>
                                        <p:tgtEl>
                                          <p:spTgt spid="3">
                                            <p:txEl>
                                              <p:pRg st="0" end="0"/>
                                            </p:txEl>
                                          </p:spTgt>
                                        </p:tgtEl>
                                      </p:cBhvr>
                                      <p:to x="100000" y="90000"/>
                                    </p:animScale>
                                    <p:animScale>
                                      <p:cBhvr>
                                        <p:cTn id="54" dur="166" decel="50000">
                                          <p:stCondLst>
                                            <p:cond delay="1668"/>
                                          </p:stCondLst>
                                        </p:cTn>
                                        <p:tgtEl>
                                          <p:spTgt spid="3">
                                            <p:txEl>
                                              <p:pRg st="0" end="0"/>
                                            </p:txEl>
                                          </p:spTgt>
                                        </p:tgtEl>
                                      </p:cBhvr>
                                      <p:to x="100000" y="100000"/>
                                    </p:animScale>
                                    <p:animScale>
                                      <p:cBhvr>
                                        <p:cTn id="55" dur="26">
                                          <p:stCondLst>
                                            <p:cond delay="1808"/>
                                          </p:stCondLst>
                                        </p:cTn>
                                        <p:tgtEl>
                                          <p:spTgt spid="3">
                                            <p:txEl>
                                              <p:pRg st="0" end="0"/>
                                            </p:txEl>
                                          </p:spTgt>
                                        </p:tgtEl>
                                      </p:cBhvr>
                                      <p:to x="100000" y="95000"/>
                                    </p:animScale>
                                    <p:animScale>
                                      <p:cBhvr>
                                        <p:cTn id="56" dur="166" decel="50000">
                                          <p:stCondLst>
                                            <p:cond delay="1834"/>
                                          </p:stCondLst>
                                        </p:cTn>
                                        <p:tgtEl>
                                          <p:spTgt spid="3">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Effect transition="in" filter="randombar(horizontal)">
                                      <p:cBhvr>
                                        <p:cTn id="61" dur="500"/>
                                        <p:tgtEl>
                                          <p:spTgt spid="6">
                                            <p:txEl>
                                              <p:pRg st="0" end="0"/>
                                            </p:txEl>
                                          </p:spTgt>
                                        </p:tgtEl>
                                      </p:cBhvr>
                                    </p:animEffect>
                                  </p:childTnLst>
                                </p:cTn>
                              </p:par>
                              <p:par>
                                <p:cTn id="62" presetID="14" presetClass="entr" presetSubtype="10" fill="hold" nodeType="withEffect">
                                  <p:stCondLst>
                                    <p:cond delay="0"/>
                                  </p:stCondLst>
                                  <p:childTnLst>
                                    <p:set>
                                      <p:cBhvr>
                                        <p:cTn id="63" dur="1" fill="hold">
                                          <p:stCondLst>
                                            <p:cond delay="0"/>
                                          </p:stCondLst>
                                        </p:cTn>
                                        <p:tgtEl>
                                          <p:spTgt spid="6">
                                            <p:txEl>
                                              <p:pRg st="1" end="1"/>
                                            </p:txEl>
                                          </p:spTgt>
                                        </p:tgtEl>
                                        <p:attrNameLst>
                                          <p:attrName>style.visibility</p:attrName>
                                        </p:attrNameLst>
                                      </p:cBhvr>
                                      <p:to>
                                        <p:strVal val="visible"/>
                                      </p:to>
                                    </p:set>
                                    <p:animEffect transition="in" filter="randombar(horizontal)">
                                      <p:cBhvr>
                                        <p:cTn id="64" dur="500"/>
                                        <p:tgtEl>
                                          <p:spTgt spid="6">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69" dur="500"/>
                                        <p:tgtEl>
                                          <p:spTgt spid="4">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6">
                                            <p:txEl>
                                              <p:pRg st="2" end="2"/>
                                            </p:txEl>
                                          </p:spTgt>
                                        </p:tgtEl>
                                        <p:attrNameLst>
                                          <p:attrName>style.visibility</p:attrName>
                                        </p:attrNameLst>
                                      </p:cBhvr>
                                      <p:to>
                                        <p:strVal val="visible"/>
                                      </p:to>
                                    </p:set>
                                    <p:animEffect transition="in" filter="barn(inVertical)">
                                      <p:cBhvr>
                                        <p:cTn id="74" dur="500"/>
                                        <p:tgtEl>
                                          <p:spTgt spid="6">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Effect transition="in" filter="barn(inVertical)">
                                      <p:cBhvr>
                                        <p:cTn id="79" dur="500"/>
                                        <p:tgtEl>
                                          <p:spTgt spid="4">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6">
                                            <p:txEl>
                                              <p:pRg st="4" end="4"/>
                                            </p:txEl>
                                          </p:spTgt>
                                        </p:tgtEl>
                                        <p:attrNameLst>
                                          <p:attrName>style.visibility</p:attrName>
                                        </p:attrNameLst>
                                      </p:cBhvr>
                                      <p:to>
                                        <p:strVal val="visible"/>
                                      </p:to>
                                    </p:set>
                                    <p:animEffect transition="in" filter="fade">
                                      <p:cBhvr>
                                        <p:cTn id="84" dur="1000"/>
                                        <p:tgtEl>
                                          <p:spTgt spid="6">
                                            <p:txEl>
                                              <p:pRg st="4" end="4"/>
                                            </p:txEl>
                                          </p:spTgt>
                                        </p:tgtEl>
                                      </p:cBhvr>
                                    </p:animEffect>
                                    <p:anim calcmode="lin" valueType="num">
                                      <p:cBhvr>
                                        <p:cTn id="8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Effect transition="in" filter="fade">
                                      <p:cBhvr>
                                        <p:cTn id="91" dur="1000"/>
                                        <p:tgtEl>
                                          <p:spTgt spid="4">
                                            <p:txEl>
                                              <p:pRg st="5" end="5"/>
                                            </p:txEl>
                                          </p:spTgt>
                                        </p:tgtEl>
                                      </p:cBhvr>
                                    </p:animEffect>
                                    <p:anim calcmode="lin" valueType="num">
                                      <p:cBhvr>
                                        <p:cTn id="9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40267"/>
            <a:ext cx="10515600" cy="5736696"/>
          </a:xfrm>
        </p:spPr>
        <p:txBody>
          <a:bodyPr/>
          <a:lstStyle/>
          <a:p>
            <a:r>
              <a:rPr lang="ar-SA" sz="4000" b="1" dirty="0" smtClean="0">
                <a:solidFill>
                  <a:srgbClr val="0070C0"/>
                </a:solidFill>
              </a:rPr>
              <a:t>مثال:</a:t>
            </a:r>
          </a:p>
          <a:p>
            <a:pPr marL="0" indent="0">
              <a:buNone/>
            </a:pPr>
            <a:r>
              <a:rPr lang="ar-SA" sz="3200" b="1" dirty="0"/>
              <a:t> </a:t>
            </a:r>
            <a:r>
              <a:rPr lang="ar-SA" sz="3200" b="1" dirty="0" smtClean="0"/>
              <a:t> </a:t>
            </a:r>
            <a:r>
              <a:rPr lang="ar-SA" sz="3200" b="1" dirty="0">
                <a:solidFill>
                  <a:srgbClr val="222222"/>
                </a:solidFill>
                <a:latin typeface="Traditional Arabic" panose="02020603050405020304" pitchFamily="18" charset="-78"/>
                <a:cs typeface="Traditional Arabic" panose="02020603050405020304" pitchFamily="18" charset="-78"/>
              </a:rPr>
              <a:t> </a:t>
            </a:r>
            <a:r>
              <a:rPr lang="ar-SA" sz="3200" b="1" dirty="0" smtClean="0">
                <a:solidFill>
                  <a:srgbClr val="222222"/>
                </a:solidFill>
                <a:latin typeface="Traditional Arabic" panose="02020603050405020304" pitchFamily="18" charset="-78"/>
                <a:cs typeface="Traditional Arabic" panose="02020603050405020304" pitchFamily="18" charset="-78"/>
              </a:rPr>
              <a:t>  </a:t>
            </a:r>
            <a:r>
              <a:rPr lang="ar-SA" sz="3200" b="1" i="0" u="sng" dirty="0" smtClean="0">
                <a:solidFill>
                  <a:srgbClr val="222222"/>
                </a:solidFill>
                <a:effectLst/>
                <a:latin typeface="Traditional Arabic" panose="02020603050405020304" pitchFamily="18" charset="-78"/>
                <a:cs typeface="Traditional Arabic" panose="02020603050405020304" pitchFamily="18" charset="-78"/>
              </a:rPr>
              <a:t>إذا قال رجل: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كل زوجة لي فهي طالق </a:t>
            </a:r>
            <a:r>
              <a:rPr lang="ar-SA" sz="3200" b="1" i="0" dirty="0" smtClean="0">
                <a:solidFill>
                  <a:srgbClr val="FF0000"/>
                </a:solidFill>
                <a:effectLst/>
                <a:latin typeface="Traditional Arabic" panose="02020603050405020304" pitchFamily="18" charset="-78"/>
                <a:cs typeface="Traditional Arabic" panose="02020603050405020304" pitchFamily="18" charset="-78"/>
              </a:rPr>
              <a:t>فهذا اللفظ عام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يوجب طلاق زوجاته جميعًا.</a:t>
            </a:r>
          </a:p>
          <a:p>
            <a:pPr marL="0" indent="0">
              <a:buNone/>
            </a:pPr>
            <a:r>
              <a:rPr lang="ar-SA" sz="3200" b="1" dirty="0" smtClean="0"/>
              <a:t/>
            </a:r>
            <a:br>
              <a:rPr lang="ar-SA" sz="3200" b="1" dirty="0" smtClean="0"/>
            </a:br>
            <a:r>
              <a:rPr lang="ar-SA" sz="3200" b="1" i="0" u="sng" dirty="0" smtClean="0">
                <a:solidFill>
                  <a:srgbClr val="222222"/>
                </a:solidFill>
                <a:effectLst/>
                <a:latin typeface="Traditional Arabic" panose="02020603050405020304" pitchFamily="18" charset="-78"/>
                <a:cs typeface="Traditional Arabic" panose="02020603050405020304" pitchFamily="18" charset="-78"/>
              </a:rPr>
              <a:t>وإذا قال: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كل زوجة لي فهي طالق إلا فلانة </a:t>
            </a:r>
            <a:r>
              <a:rPr lang="ar-SA" sz="3200" b="1" i="0" dirty="0" smtClean="0">
                <a:solidFill>
                  <a:srgbClr val="FF0000"/>
                </a:solidFill>
                <a:effectLst/>
                <a:latin typeface="Traditional Arabic" panose="02020603050405020304" pitchFamily="18" charset="-78"/>
                <a:cs typeface="Traditional Arabic" panose="02020603050405020304" pitchFamily="18" charset="-78"/>
              </a:rPr>
              <a:t>فهذا تخصيص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يوجب استثناءها من الطلاق بعد أن كان الحكم يشملها.</a:t>
            </a:r>
            <a:r>
              <a:rPr lang="ar-SA" sz="3200" b="1" dirty="0" smtClean="0"/>
              <a:t/>
            </a:r>
            <a:br>
              <a:rPr lang="ar-SA" sz="3200" b="1" dirty="0" smtClean="0"/>
            </a:br>
            <a:endParaRPr lang="ar-SA" sz="3200" b="1" dirty="0" smtClean="0"/>
          </a:p>
          <a:p>
            <a:pPr marL="0" indent="0">
              <a:buNone/>
            </a:pPr>
            <a:r>
              <a:rPr lang="ar-SA" sz="3200" b="1" i="0" u="sng" dirty="0" smtClean="0">
                <a:solidFill>
                  <a:srgbClr val="222222"/>
                </a:solidFill>
                <a:effectLst/>
                <a:latin typeface="Traditional Arabic" panose="02020603050405020304" pitchFamily="18" charset="-78"/>
                <a:cs typeface="Traditional Arabic" panose="02020603050405020304" pitchFamily="18" charset="-78"/>
              </a:rPr>
              <a:t>وإذا قال: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إحدى زوجاتي طالق </a:t>
            </a:r>
            <a:r>
              <a:rPr lang="ar-SA" sz="3200" b="1" i="0" dirty="0" smtClean="0">
                <a:solidFill>
                  <a:srgbClr val="FF0000"/>
                </a:solidFill>
                <a:effectLst/>
                <a:latin typeface="Traditional Arabic" panose="02020603050405020304" pitchFamily="18" charset="-78"/>
                <a:cs typeface="Traditional Arabic" panose="02020603050405020304" pitchFamily="18" charset="-78"/>
              </a:rPr>
              <a:t>فهذا لفظ مطلق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يوجب طلاق إحدى زوجاته دون البقية فإذا طلقت واحدة سلمت الأخريات.</a:t>
            </a:r>
          </a:p>
          <a:p>
            <a:pPr marL="0" indent="0">
              <a:buNone/>
            </a:pPr>
            <a:r>
              <a:rPr lang="ar-SA" sz="3200" b="1" dirty="0" smtClean="0"/>
              <a:t/>
            </a:r>
            <a:br>
              <a:rPr lang="ar-SA" sz="3200" b="1" dirty="0" smtClean="0"/>
            </a:br>
            <a:r>
              <a:rPr lang="ar-SA" sz="3200" b="1" i="0" u="sng" dirty="0" smtClean="0">
                <a:solidFill>
                  <a:srgbClr val="222222"/>
                </a:solidFill>
                <a:effectLst/>
                <a:latin typeface="Traditional Arabic" panose="02020603050405020304" pitchFamily="18" charset="-78"/>
                <a:cs typeface="Traditional Arabic" panose="02020603050405020304" pitchFamily="18" charset="-78"/>
              </a:rPr>
              <a:t>وإذا قال: </a:t>
            </a:r>
            <a:r>
              <a:rPr lang="ar-SA" sz="3200" b="1" i="0" dirty="0" smtClean="0">
                <a:solidFill>
                  <a:srgbClr val="222222"/>
                </a:solidFill>
                <a:effectLst/>
                <a:latin typeface="Traditional Arabic" panose="02020603050405020304" pitchFamily="18" charset="-78"/>
                <a:cs typeface="Traditional Arabic" panose="02020603050405020304" pitchFamily="18" charset="-78"/>
              </a:rPr>
              <a:t>زوجتي الوسطى أو الكبيرة أو الصغيرة طالق </a:t>
            </a:r>
            <a:r>
              <a:rPr lang="ar-SA" sz="3200" b="1" i="0" dirty="0" smtClean="0">
                <a:solidFill>
                  <a:srgbClr val="FF0000"/>
                </a:solidFill>
                <a:effectLst/>
                <a:latin typeface="Traditional Arabic" panose="02020603050405020304" pitchFamily="18" charset="-78"/>
                <a:cs typeface="Traditional Arabic" panose="02020603050405020304" pitchFamily="18" charset="-78"/>
              </a:rPr>
              <a:t>فهذا تقييد</a:t>
            </a:r>
            <a:r>
              <a:rPr lang="ar-SA" sz="3200" b="1" i="0" dirty="0" smtClean="0">
                <a:solidFill>
                  <a:srgbClr val="222222"/>
                </a:solidFill>
                <a:effectLst/>
                <a:latin typeface="Traditional Arabic" panose="02020603050405020304" pitchFamily="18" charset="-78"/>
                <a:cs typeface="Traditional Arabic" panose="02020603050405020304" pitchFamily="18" charset="-78"/>
              </a:rPr>
              <a:t> يوجب طلاقها بعينها من </a:t>
            </a:r>
            <a:r>
              <a:rPr lang="ar-SA" sz="3200" b="1" i="0" dirty="0" smtClean="0">
                <a:solidFill>
                  <a:srgbClr val="FF0000"/>
                </a:solidFill>
                <a:effectLst/>
                <a:latin typeface="Traditional Arabic" panose="02020603050405020304" pitchFamily="18" charset="-78"/>
                <a:cs typeface="Traditional Arabic" panose="02020603050405020304" pitchFamily="18" charset="-78"/>
              </a:rPr>
              <a:t>أول الأمر ومن غير أن يشمل غيرها</a:t>
            </a:r>
            <a:r>
              <a:rPr lang="ar-SA" sz="3200" b="1" i="0" dirty="0" smtClean="0">
                <a:solidFill>
                  <a:srgbClr val="222222"/>
                </a:solidFill>
                <a:effectLst/>
                <a:latin typeface="Traditional Arabic" panose="02020603050405020304" pitchFamily="18" charset="-78"/>
                <a:cs typeface="Traditional Arabic" panose="02020603050405020304" pitchFamily="18" charset="-78"/>
              </a:rPr>
              <a:t>. والله أعلم.</a:t>
            </a:r>
            <a:endParaRPr lang="ar-SA" sz="3200" b="1" dirty="0"/>
          </a:p>
        </p:txBody>
      </p:sp>
    </p:spTree>
    <p:extLst>
      <p:ext uri="{BB962C8B-B14F-4D97-AF65-F5344CB8AC3E}">
        <p14:creationId xmlns:p14="http://schemas.microsoft.com/office/powerpoint/2010/main" val="294023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heel(1)">
                                      <p:cBhvr>
                                        <p:cTn id="2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i="0" dirty="0" smtClean="0">
                <a:solidFill>
                  <a:srgbClr val="A52A2A"/>
                </a:solidFill>
                <a:effectLst/>
                <a:latin typeface="Traditional Arabic" panose="02020603050405020304" pitchFamily="18" charset="-78"/>
                <a:cs typeface="Traditional Arabic" panose="02020603050405020304" pitchFamily="18" charset="-78"/>
              </a:rPr>
              <a:t> صور حمل المطلق على المقيد</a:t>
            </a:r>
            <a:endParaRPr lang="ar-SA" dirty="0"/>
          </a:p>
        </p:txBody>
      </p:sp>
      <p:sp>
        <p:nvSpPr>
          <p:cNvPr id="3" name="عنصر نائب للمحتوى 2"/>
          <p:cNvSpPr>
            <a:spLocks noGrp="1"/>
          </p:cNvSpPr>
          <p:nvPr>
            <p:ph idx="1"/>
          </p:nvPr>
        </p:nvSpPr>
        <p:spPr>
          <a:xfrm>
            <a:off x="838200" y="1467556"/>
            <a:ext cx="10515600" cy="4709407"/>
          </a:xfrm>
        </p:spPr>
        <p:txBody>
          <a:bodyPr/>
          <a:lstStyle/>
          <a:p>
            <a:pPr marL="0" indent="0">
              <a:buNone/>
            </a:pPr>
            <a:r>
              <a:rPr lang="ar-SA" b="1" i="0" dirty="0" smtClean="0">
                <a:solidFill>
                  <a:srgbClr val="222222"/>
                </a:solidFill>
                <a:effectLst/>
                <a:latin typeface="Traditional Arabic" panose="02020603050405020304" pitchFamily="18" charset="-78"/>
                <a:cs typeface="Traditional Arabic" panose="02020603050405020304" pitchFamily="18" charset="-78"/>
              </a:rPr>
              <a:t>إذا ورد الخطاب مطلقًا لا مقيد له، وجب حمله على إطلاقه. وإذا ورد الخطاب مقيدًا لا مطلق له وجب حمله على تقييده.</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وإذا ورد الخطاب مطلقًا في موضع ومقيدًا في آخر فله أربع صور:</a:t>
            </a:r>
          </a:p>
          <a:p>
            <a:pPr marL="0" indent="0">
              <a:buNone/>
            </a:pPr>
            <a:r>
              <a:rPr lang="ar-SA" b="1" i="0" dirty="0" smtClean="0">
                <a:solidFill>
                  <a:srgbClr val="A52A2A"/>
                </a:solidFill>
                <a:effectLst/>
                <a:latin typeface="Traditional Arabic" panose="02020603050405020304" pitchFamily="18" charset="-78"/>
                <a:cs typeface="Traditional Arabic" panose="02020603050405020304" pitchFamily="18" charset="-78"/>
              </a:rPr>
              <a:t>الصورة الأولى: أن يتحد السبب والحكم:</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فقد ورد تحريم "الدم" مطلقًا في قوله تعالى: {حُرِّمَتْ عَلَيْكُمُ الْمَيْتَةُ وَالدَّمُ وَلَحْمُ الْخِنْزِيرِ وَمَا أُهِلَّ لِغَيْرِ اللَّهِ بِهِ} وورد تحريمه مقيدًا بكونه مسفوحًا في قوله تعالى: {قُلْ لا أَجِدُ فِي مَا أُوحِيَ إِلَيَّ مُحَرَّمًا عَلَى طَاعِمٍ يَطْعَمُهُ إِلَّا أَنْ يَكُونَ مَيْتَةً أَوْ دَمًا مَسْفُوحًا أَوْ لَحْمَ خِنْزِيرٍ}. </a:t>
            </a:r>
          </a:p>
          <a:p>
            <a:pPr marL="0" indent="0">
              <a:buNone/>
            </a:pPr>
            <a:r>
              <a:rPr lang="ar-SA" b="1" dirty="0" smtClean="0">
                <a:solidFill>
                  <a:srgbClr val="222222"/>
                </a:solidFill>
                <a:latin typeface="Traditional Arabic" panose="02020603050405020304" pitchFamily="18" charset="-78"/>
                <a:cs typeface="Traditional Arabic" panose="02020603050405020304" pitchFamily="18" charset="-78"/>
              </a:rPr>
              <a:t>والحكم </a:t>
            </a:r>
            <a:r>
              <a:rPr lang="ar-SA" b="1" dirty="0">
                <a:solidFill>
                  <a:srgbClr val="222222"/>
                </a:solidFill>
                <a:latin typeface="Traditional Arabic" panose="02020603050405020304" pitchFamily="18" charset="-78"/>
                <a:cs typeface="Traditional Arabic" panose="02020603050405020304" pitchFamily="18" charset="-78"/>
              </a:rPr>
              <a:t>في الآيتين واحد وهو "التحريم"، والسبب واحد، فاتحد الحكم والسبب، فيحمل المطلق على المقيد باتفاق لأن العمل بالمقيد عمل بالآيتين والعمل بالمطلق عمل بإحدى الآيتين دون الأخرى، والعمل بهما أولى من العمل بإحداهما، وبالعمل بالآيتين يخرج بالمكلف من العهدة بيقين.</a:t>
            </a:r>
            <a:r>
              <a:rPr lang="ar-SA" dirty="0" smtClean="0"/>
              <a:t/>
            </a:r>
            <a:br>
              <a:rPr lang="ar-SA" dirty="0" smtClean="0"/>
            </a:br>
            <a:endParaRPr lang="ar-SA" dirty="0"/>
          </a:p>
        </p:txBody>
      </p:sp>
    </p:spTree>
    <p:extLst>
      <p:ext uri="{BB962C8B-B14F-4D97-AF65-F5344CB8AC3E}">
        <p14:creationId xmlns:p14="http://schemas.microsoft.com/office/powerpoint/2010/main" val="344594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3">
                                            <p:txEl>
                                              <p:pRg st="0" end="0"/>
                                            </p:txEl>
                                          </p:spTgt>
                                        </p:tgtEl>
                                        <p:attrNameLst>
                                          <p:attrName>r</p:attrName>
                                        </p:attrNameLst>
                                      </p:cBhvr>
                                    </p:animRot>
                                    <p:animRot by="-240000">
                                      <p:cBhvr>
                                        <p:cTn id="15" dur="200" fill="hold">
                                          <p:stCondLst>
                                            <p:cond delay="200"/>
                                          </p:stCondLst>
                                        </p:cTn>
                                        <p:tgtEl>
                                          <p:spTgt spid="3">
                                            <p:txEl>
                                              <p:pRg st="0" end="0"/>
                                            </p:txEl>
                                          </p:spTgt>
                                        </p:tgtEl>
                                        <p:attrNameLst>
                                          <p:attrName>r</p:attrName>
                                        </p:attrNameLst>
                                      </p:cBhvr>
                                    </p:animRot>
                                    <p:animRot by="240000">
                                      <p:cBhvr>
                                        <p:cTn id="16" dur="200" fill="hold">
                                          <p:stCondLst>
                                            <p:cond delay="400"/>
                                          </p:stCondLst>
                                        </p:cTn>
                                        <p:tgtEl>
                                          <p:spTgt spid="3">
                                            <p:txEl>
                                              <p:pRg st="0" end="0"/>
                                            </p:txEl>
                                          </p:spTgt>
                                        </p:tgtEl>
                                        <p:attrNameLst>
                                          <p:attrName>r</p:attrName>
                                        </p:attrNameLst>
                                      </p:cBhvr>
                                    </p:animRot>
                                    <p:animRot by="-240000">
                                      <p:cBhvr>
                                        <p:cTn id="17" dur="200" fill="hold">
                                          <p:stCondLst>
                                            <p:cond delay="600"/>
                                          </p:stCondLst>
                                        </p:cTn>
                                        <p:tgtEl>
                                          <p:spTgt spid="3">
                                            <p:txEl>
                                              <p:pRg st="0" end="0"/>
                                            </p:txEl>
                                          </p:spTgt>
                                        </p:tgtEl>
                                        <p:attrNameLst>
                                          <p:attrName>r</p:attrName>
                                        </p:attrNameLst>
                                      </p:cBhvr>
                                    </p:animRot>
                                    <p:animRot by="120000">
                                      <p:cBhvr>
                                        <p:cTn id="18" dur="200" fill="hold">
                                          <p:stCondLst>
                                            <p:cond delay="80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nodeType="clickEffect">
                                  <p:stCondLst>
                                    <p:cond delay="0"/>
                                  </p:stCondLst>
                                  <p:childTnLst>
                                    <p:animRot by="120000">
                                      <p:cBhvr>
                                        <p:cTn id="22" dur="100" fill="hold">
                                          <p:stCondLst>
                                            <p:cond delay="0"/>
                                          </p:stCondLst>
                                        </p:cTn>
                                        <p:tgtEl>
                                          <p:spTgt spid="3">
                                            <p:txEl>
                                              <p:pRg st="1" end="1"/>
                                            </p:txEl>
                                          </p:spTgt>
                                        </p:tgtEl>
                                        <p:attrNameLst>
                                          <p:attrName>r</p:attrName>
                                        </p:attrNameLst>
                                      </p:cBhvr>
                                    </p:animRot>
                                    <p:animRot by="-240000">
                                      <p:cBhvr>
                                        <p:cTn id="23" dur="200" fill="hold">
                                          <p:stCondLst>
                                            <p:cond delay="200"/>
                                          </p:stCondLst>
                                        </p:cTn>
                                        <p:tgtEl>
                                          <p:spTgt spid="3">
                                            <p:txEl>
                                              <p:pRg st="1" end="1"/>
                                            </p:txEl>
                                          </p:spTgt>
                                        </p:tgtEl>
                                        <p:attrNameLst>
                                          <p:attrName>r</p:attrName>
                                        </p:attrNameLst>
                                      </p:cBhvr>
                                    </p:animRot>
                                    <p:animRot by="240000">
                                      <p:cBhvr>
                                        <p:cTn id="24" dur="200" fill="hold">
                                          <p:stCondLst>
                                            <p:cond delay="400"/>
                                          </p:stCondLst>
                                        </p:cTn>
                                        <p:tgtEl>
                                          <p:spTgt spid="3">
                                            <p:txEl>
                                              <p:pRg st="1" end="1"/>
                                            </p:txEl>
                                          </p:spTgt>
                                        </p:tgtEl>
                                        <p:attrNameLst>
                                          <p:attrName>r</p:attrName>
                                        </p:attrNameLst>
                                      </p:cBhvr>
                                    </p:animRot>
                                    <p:animRot by="-240000">
                                      <p:cBhvr>
                                        <p:cTn id="25" dur="200" fill="hold">
                                          <p:stCondLst>
                                            <p:cond delay="600"/>
                                          </p:stCondLst>
                                        </p:cTn>
                                        <p:tgtEl>
                                          <p:spTgt spid="3">
                                            <p:txEl>
                                              <p:pRg st="1" end="1"/>
                                            </p:txEl>
                                          </p:spTgt>
                                        </p:tgtEl>
                                        <p:attrNameLst>
                                          <p:attrName>r</p:attrName>
                                        </p:attrNameLst>
                                      </p:cBhvr>
                                    </p:animRot>
                                    <p:animRot by="120000">
                                      <p:cBhvr>
                                        <p:cTn id="26" dur="200" fill="hold">
                                          <p:stCondLst>
                                            <p:cond delay="800"/>
                                          </p:stCondLst>
                                        </p:cTn>
                                        <p:tgtEl>
                                          <p:spTgt spid="3">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nodeType="clickEffect">
                                  <p:stCondLst>
                                    <p:cond delay="0"/>
                                  </p:stCondLst>
                                  <p:childTnLst>
                                    <p:animRot by="120000">
                                      <p:cBhvr>
                                        <p:cTn id="30" dur="100" fill="hold">
                                          <p:stCondLst>
                                            <p:cond delay="0"/>
                                          </p:stCondLst>
                                        </p:cTn>
                                        <p:tgtEl>
                                          <p:spTgt spid="3">
                                            <p:txEl>
                                              <p:pRg st="2" end="2"/>
                                            </p:txEl>
                                          </p:spTgt>
                                        </p:tgtEl>
                                        <p:attrNameLst>
                                          <p:attrName>r</p:attrName>
                                        </p:attrNameLst>
                                      </p:cBhvr>
                                    </p:animRot>
                                    <p:animRot by="-240000">
                                      <p:cBhvr>
                                        <p:cTn id="31" dur="200" fill="hold">
                                          <p:stCondLst>
                                            <p:cond delay="200"/>
                                          </p:stCondLst>
                                        </p:cTn>
                                        <p:tgtEl>
                                          <p:spTgt spid="3">
                                            <p:txEl>
                                              <p:pRg st="2" end="2"/>
                                            </p:txEl>
                                          </p:spTgt>
                                        </p:tgtEl>
                                        <p:attrNameLst>
                                          <p:attrName>r</p:attrName>
                                        </p:attrNameLst>
                                      </p:cBhvr>
                                    </p:animRot>
                                    <p:animRot by="240000">
                                      <p:cBhvr>
                                        <p:cTn id="32" dur="200" fill="hold">
                                          <p:stCondLst>
                                            <p:cond delay="400"/>
                                          </p:stCondLst>
                                        </p:cTn>
                                        <p:tgtEl>
                                          <p:spTgt spid="3">
                                            <p:txEl>
                                              <p:pRg st="2" end="2"/>
                                            </p:txEl>
                                          </p:spTgt>
                                        </p:tgtEl>
                                        <p:attrNameLst>
                                          <p:attrName>r</p:attrName>
                                        </p:attrNameLst>
                                      </p:cBhvr>
                                    </p:animRot>
                                    <p:animRot by="-240000">
                                      <p:cBhvr>
                                        <p:cTn id="33" dur="200" fill="hold">
                                          <p:stCondLst>
                                            <p:cond delay="600"/>
                                          </p:stCondLst>
                                        </p:cTn>
                                        <p:tgtEl>
                                          <p:spTgt spid="3">
                                            <p:txEl>
                                              <p:pRg st="2" end="2"/>
                                            </p:txEl>
                                          </p:spTgt>
                                        </p:tgtEl>
                                        <p:attrNameLst>
                                          <p:attrName>r</p:attrName>
                                        </p:attrNameLst>
                                      </p:cBhvr>
                                    </p:animRot>
                                    <p:animRot by="120000">
                                      <p:cBhvr>
                                        <p:cTn id="34"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19289"/>
            <a:ext cx="10515600" cy="5657674"/>
          </a:xfrm>
        </p:spPr>
        <p:txBody>
          <a:bodyPr/>
          <a:lstStyle/>
          <a:p>
            <a:pPr marL="0" indent="0">
              <a:buNone/>
            </a:pP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وكقوله تعالى: {يُوصِيكُمُ اللَّهُ فِي أَوْلادِكُمْ لِلذَّكَرِ مِثْلُ حَظِّ الْأُنْثَيَيْنِ}  فإنه مطلق وورد القيد في قوله تعالى: {فَإِنْ لَمْ يَكُنْ لَهُ وَلَدٌ وَوَرِثَهُ أَبَوَاهُ فَلِأُمِّهِ الثُّلُثُ فَإِنْ كَانَ لَهُ إِخْوَةٌ فَلِأُمِّهِ السُّدُسُ مِنْ بَعْدِ وَصِيَّةٍ يُوصِي بِهَا أَوْ دَيْنٍ}  فنصيبه هنا مقيد بأن يكون بعد الوصية والدين فيحمل المطلق على المقيد في جميع المواريث فلا يوزع شيء من التركة على الورثة إلا </a:t>
            </a:r>
            <a:r>
              <a:rPr lang="ar-SA" b="1" i="0" dirty="0" smtClean="0">
                <a:solidFill>
                  <a:srgbClr val="FF0000"/>
                </a:solidFill>
                <a:effectLst/>
                <a:latin typeface="Traditional Arabic" panose="02020603050405020304" pitchFamily="18" charset="-78"/>
                <a:cs typeface="Traditional Arabic" panose="02020603050405020304" pitchFamily="18" charset="-78"/>
              </a:rPr>
              <a:t>بعد الوصية والدين</a:t>
            </a:r>
            <a:r>
              <a:rPr lang="ar-SA" b="1" i="0" dirty="0" smtClean="0">
                <a:solidFill>
                  <a:srgbClr val="222222"/>
                </a:solidFill>
                <a:effectLst/>
                <a:latin typeface="Traditional Arabic" panose="02020603050405020304" pitchFamily="18" charset="-78"/>
                <a:cs typeface="Traditional Arabic" panose="02020603050405020304" pitchFamily="18" charset="-78"/>
              </a:rPr>
              <a:t>.</a:t>
            </a:r>
          </a:p>
          <a:p>
            <a:pPr marL="0" indent="0">
              <a:buNone/>
            </a:pPr>
            <a:r>
              <a:rPr lang="ar-SA" b="1" dirty="0">
                <a:solidFill>
                  <a:srgbClr val="222222"/>
                </a:solidFill>
                <a:latin typeface="Traditional Arabic" panose="02020603050405020304" pitchFamily="18" charset="-78"/>
                <a:cs typeface="Traditional Arabic" panose="02020603050405020304" pitchFamily="18" charset="-78"/>
              </a:rPr>
              <a:t> </a:t>
            </a:r>
            <a:r>
              <a:rPr lang="ar-SA" b="1" i="0" dirty="0" smtClean="0">
                <a:solidFill>
                  <a:srgbClr val="A52A2A"/>
                </a:solidFill>
                <a:effectLst/>
                <a:latin typeface="Traditional Arabic" panose="02020603050405020304" pitchFamily="18" charset="-78"/>
                <a:cs typeface="Traditional Arabic" panose="02020603050405020304" pitchFamily="18" charset="-78"/>
              </a:rPr>
              <a:t>الصورة الثانية: أن يختلف السبب والحكم</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فإذا اختلف السبب والحكم فلا يحمل المطلق على المقيد باتفاق فقوله تعالى: {وَالسَّارِقُ وَالسَّارِقَةُ فَاقْطَعُوا أَيْدِيَهُمَا}   مطلق في الأيدي من غير تقييد لأي اليدين أو إلى أي حد يكون القطع، أما غسل الأيدي في قوله تعالى: {يَا أَيُّهَا الَّذِينَ آمَنُوا إِذَا قُمْتُمْ إِلَى الصَّلاةِ فَاغْسِلُوا وُجُوهَكُمْ وَأَيْدِيَكُمْ إِلَى الْمَرَافِقِ}  فمقيد إلى المرافق ولا يصح هنا حمل المطلق على المقيد لاختلاف السبب "سرقة في المطلق" و "وضوء في المقيد" ولاختلاف الحكم "قطع في المطلق" و "غسل في المقيد" فلا يحمل المطلق على المقيد باتفاق كما قال</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الشوكاني وحكاه الباقلاني والجويني </a:t>
            </a:r>
            <a:r>
              <a:rPr lang="ar-SA" b="1" i="0" dirty="0" err="1" smtClean="0">
                <a:solidFill>
                  <a:srgbClr val="222222"/>
                </a:solidFill>
                <a:effectLst/>
                <a:latin typeface="Traditional Arabic" panose="02020603050405020304" pitchFamily="18" charset="-78"/>
                <a:cs typeface="Traditional Arabic" panose="02020603050405020304" pitchFamily="18" charset="-78"/>
              </a:rPr>
              <a:t>وإلكيا</a:t>
            </a:r>
            <a:r>
              <a:rPr lang="ar-SA" b="1" i="0" dirty="0" smtClean="0">
                <a:solidFill>
                  <a:srgbClr val="222222"/>
                </a:solidFill>
                <a:effectLst/>
                <a:latin typeface="Traditional Arabic" panose="02020603050405020304" pitchFamily="18" charset="-78"/>
                <a:cs typeface="Traditional Arabic" panose="02020603050405020304" pitchFamily="18" charset="-78"/>
              </a:rPr>
              <a:t> الهراس وابن برهان </a:t>
            </a:r>
            <a:r>
              <a:rPr lang="ar-SA" b="1" i="0" dirty="0" err="1" smtClean="0">
                <a:solidFill>
                  <a:srgbClr val="222222"/>
                </a:solidFill>
                <a:effectLst/>
                <a:latin typeface="Traditional Arabic" panose="02020603050405020304" pitchFamily="18" charset="-78"/>
                <a:cs typeface="Traditional Arabic" panose="02020603050405020304" pitchFamily="18" charset="-78"/>
              </a:rPr>
              <a:t>والآمدي</a:t>
            </a:r>
            <a:r>
              <a:rPr lang="ar-SA" b="1" i="0" dirty="0" smtClean="0">
                <a:solidFill>
                  <a:srgbClr val="222222"/>
                </a:solidFill>
                <a:effectLst/>
                <a:latin typeface="Traditional Arabic" panose="02020603050405020304" pitchFamily="18" charset="-78"/>
                <a:cs typeface="Traditional Arabic" panose="02020603050405020304" pitchFamily="18" charset="-78"/>
              </a:rPr>
              <a:t> وغيرهم</a:t>
            </a:r>
            <a:r>
              <a:rPr lang="ar-SA" dirty="0" smtClean="0"/>
              <a:t>.</a:t>
            </a:r>
          </a:p>
        </p:txBody>
      </p:sp>
    </p:spTree>
    <p:extLst>
      <p:ext uri="{BB962C8B-B14F-4D97-AF65-F5344CB8AC3E}">
        <p14:creationId xmlns:p14="http://schemas.microsoft.com/office/powerpoint/2010/main" val="253786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87022"/>
            <a:ext cx="10515600" cy="5589941"/>
          </a:xfrm>
        </p:spPr>
        <p:txBody>
          <a:bodyPr>
            <a:normAutofit lnSpcReduction="10000"/>
          </a:bodyPr>
          <a:lstStyle/>
          <a:p>
            <a:pPr marL="0" indent="0">
              <a:buNone/>
            </a:pPr>
            <a:r>
              <a:rPr lang="ar-SA" dirty="0" smtClean="0"/>
              <a:t> </a:t>
            </a:r>
            <a:r>
              <a:rPr lang="ar-SA" b="1" i="0" dirty="0" smtClean="0">
                <a:solidFill>
                  <a:srgbClr val="A52A2A"/>
                </a:solidFill>
                <a:effectLst/>
                <a:latin typeface="Traditional Arabic" panose="02020603050405020304" pitchFamily="18" charset="-78"/>
                <a:cs typeface="Traditional Arabic" panose="02020603050405020304" pitchFamily="18" charset="-78"/>
              </a:rPr>
              <a:t>الصورة الثالثة: أن يتحد السبب ويختلف الحكم</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فغسل الأيدي في الوضوء مقيد إلى المرافق في قوله تعالى: {يَا أَيُّهَا الَّذِينَ آمَنُوا إِذَا قُمْتُمْ إِلَى الصَّلاةِ فَاغْسِلُوا وُجُوهَكُمْ وَأَيْدِيَكُمْ إِلَى الْمَرَافِقِ}.</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ومسح الأيدي في التيمم مطلق في قوله تعالى: {فَتَيَمَّمُوا صَعِيدًا طَيِّبًا فَامْسَحُوا بِوُجُوهِكُمْ وَأَيْدِيكُمْ مِنْهُ}.</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ولو نظرنا في الآيتين لوجدنا سبب الوضوء والتيمم واحد وهو "الحدث" ولكن الحكم مختلف ففي الآية الأولى الحكم "الغسل" وفي الثانية "المسح".</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وفي هذه الصورة لا يحمل المطلق على المقيد، قال الشوكاني رحمه الله تعالى: "لا خلاف في أنه لا يحمل أحدهما على الآخر بوجه من الوجوه سواء كانا مثبتين أو منفيين أو مختلفين اتحد سببهما أو اختلف، وقد حكى الإجماع جماعة من المحققين آخرهم ابن الحاجب" .</a:t>
            </a:r>
          </a:p>
          <a:p>
            <a:pPr marL="0" indent="0">
              <a:buNone/>
            </a:pPr>
            <a:r>
              <a:rPr lang="ar-SA" b="1" i="0" dirty="0" smtClean="0">
                <a:solidFill>
                  <a:srgbClr val="A52A2A"/>
                </a:solidFill>
                <a:effectLst/>
                <a:latin typeface="Traditional Arabic" panose="02020603050405020304" pitchFamily="18" charset="-78"/>
                <a:cs typeface="Traditional Arabic" panose="02020603050405020304" pitchFamily="18" charset="-78"/>
              </a:rPr>
              <a:t>الصورة الرابعة: أن يختلف السبب ويتحد الحكم</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وإذا كان العلماء في الصور الثلاث السابقة اتفقوا أو كادوا على حكم كل صورة فإنهم في هذه الصورة قد اختلفوا.</a:t>
            </a:r>
          </a:p>
          <a:p>
            <a:pPr marL="0" indent="0">
              <a:buNone/>
            </a:pPr>
            <a:r>
              <a:rPr lang="ar-SA" dirty="0" smtClean="0"/>
              <a:t/>
            </a:r>
            <a:br>
              <a:rPr lang="ar-SA" dirty="0" smtClean="0"/>
            </a:br>
            <a:r>
              <a:rPr lang="ar-SA" b="1" i="0" dirty="0" smtClean="0">
                <a:solidFill>
                  <a:srgbClr val="FF0000"/>
                </a:solidFill>
                <a:effectLst/>
                <a:latin typeface="Traditional Arabic" panose="02020603050405020304" pitchFamily="18" charset="-78"/>
                <a:cs typeface="Traditional Arabic" panose="02020603050405020304" pitchFamily="18" charset="-78"/>
              </a:rPr>
              <a:t>ولهذا الصورة حالتان:</a:t>
            </a:r>
            <a:r>
              <a:rPr lang="ar-SA" dirty="0" smtClean="0"/>
              <a:t/>
            </a:r>
            <a:br>
              <a:rPr lang="ar-SA" dirty="0" smtClean="0"/>
            </a:br>
            <a:endParaRPr lang="ar-SA" dirty="0"/>
          </a:p>
        </p:txBody>
      </p:sp>
    </p:spTree>
    <p:extLst>
      <p:ext uri="{BB962C8B-B14F-4D97-AF65-F5344CB8AC3E}">
        <p14:creationId xmlns:p14="http://schemas.microsoft.com/office/powerpoint/2010/main" val="38101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72533"/>
            <a:ext cx="10515600" cy="5804430"/>
          </a:xfrm>
        </p:spPr>
        <p:txBody>
          <a:bodyPr/>
          <a:lstStyle/>
          <a:p>
            <a:pPr marL="0" lvl="0" indent="0">
              <a:buNone/>
            </a:pPr>
            <a:r>
              <a:rPr lang="ar-SA" b="1" dirty="0">
                <a:solidFill>
                  <a:srgbClr val="0070C0"/>
                </a:solidFill>
                <a:latin typeface="Traditional Arabic" panose="02020603050405020304" pitchFamily="18" charset="-78"/>
                <a:cs typeface="Traditional Arabic" panose="02020603050405020304" pitchFamily="18" charset="-78"/>
              </a:rPr>
              <a:t>الأولى: أن يكون القيد </a:t>
            </a:r>
            <a:r>
              <a:rPr lang="ar-SA" b="1" dirty="0" smtClean="0">
                <a:solidFill>
                  <a:srgbClr val="0070C0"/>
                </a:solidFill>
                <a:latin typeface="Traditional Arabic" panose="02020603050405020304" pitchFamily="18" charset="-78"/>
                <a:cs typeface="Traditional Arabic" panose="02020603050405020304" pitchFamily="18" charset="-78"/>
              </a:rPr>
              <a:t>واحدًا:</a:t>
            </a:r>
            <a:endParaRPr lang="ar-SA" b="1" dirty="0">
              <a:solidFill>
                <a:srgbClr val="0070C0"/>
              </a:solidFill>
            </a:endParaRPr>
          </a:p>
          <a:p>
            <a:pPr marL="0" indent="0">
              <a:buNone/>
            </a:pPr>
            <a:r>
              <a:rPr lang="ar-SA" b="1" i="0" dirty="0" smtClean="0">
                <a:solidFill>
                  <a:srgbClr val="222222"/>
                </a:solidFill>
                <a:effectLst/>
                <a:latin typeface="Traditional Arabic" panose="02020603050405020304" pitchFamily="18" charset="-78"/>
                <a:cs typeface="Traditional Arabic" panose="02020603050405020304" pitchFamily="18" charset="-78"/>
              </a:rPr>
              <a:t>فالرقبة "مطلقة" في كفارة الظهار في قوله تعالى: {وَالَّذِينَ يُظَاهِرُونَ مِنْ نِسَائِهِمْ ثُمَّ يَعُودُونَ لِمَا قَالُوا فَتَحْرِيرُ رَقَبَةٍ مِنْ قَبْلِ أَنْ يَتَمَاسَّا}.</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ومطلقة في كفارة اليمين في قوله تعالى: {لا يُؤَاخِذُكُمُ اللَّهُ بِاللَّغْوِ فِي أَيْمَانِكُمْ وَلَكِنْ يُؤَاخِذُكُمْ بِمَا عَقَّدْتُمُ الْأَيْمَانَ فَكَفَّارَتُهُ إِطْعَامُ عَشَرَةِ مَسَاكِينَ مِنْ أَوْسَطِ مَا تُطْعِمُونَ أَهْلِيكُمْ أَوْ كِسْوَتُهُمْ أَوْ تَحْرِيرُ رَقَبَةٍ}.</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ومقيدة بالإيمان في كفارة القتل الخطأ في قوله تعالى: {وَمَا كَانَ لِمُؤْمِنٍ أَنْ يَقْتُلَ مُؤْمِنًا إِلَّا خَطَأً وَمَنْ قَتَلَ مُؤْمِنًا خَطَأً فَتَحْرِيرُ رَقَبَةٍ مُؤْمِنَةٍ}.</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وإذا نظرنا إلى </a:t>
            </a:r>
            <a:r>
              <a:rPr lang="ar-SA" b="1" i="0" dirty="0" smtClean="0">
                <a:solidFill>
                  <a:srgbClr val="FF0000"/>
                </a:solidFill>
                <a:effectLst/>
                <a:latin typeface="Traditional Arabic" panose="02020603050405020304" pitchFamily="18" charset="-78"/>
                <a:cs typeface="Traditional Arabic" panose="02020603050405020304" pitchFamily="18" charset="-78"/>
              </a:rPr>
              <a:t>أسباب الكفارة</a:t>
            </a:r>
            <a:r>
              <a:rPr lang="ar-SA" b="1" i="0" dirty="0" smtClean="0">
                <a:solidFill>
                  <a:srgbClr val="222222"/>
                </a:solidFill>
                <a:effectLst/>
                <a:latin typeface="Traditional Arabic" panose="02020603050405020304" pitchFamily="18" charset="-78"/>
                <a:cs typeface="Traditional Arabic" panose="02020603050405020304" pitchFamily="18" charset="-78"/>
              </a:rPr>
              <a:t> في الآيات الثلاث وجدناها </a:t>
            </a:r>
            <a:r>
              <a:rPr lang="ar-SA" b="1" i="0" dirty="0" smtClean="0">
                <a:solidFill>
                  <a:srgbClr val="FF0000"/>
                </a:solidFill>
                <a:effectLst/>
                <a:latin typeface="Traditional Arabic" panose="02020603050405020304" pitchFamily="18" charset="-78"/>
                <a:cs typeface="Traditional Arabic" panose="02020603050405020304" pitchFamily="18" charset="-78"/>
              </a:rPr>
              <a:t>مختلفة</a:t>
            </a:r>
            <a:r>
              <a:rPr lang="ar-SA" b="1" i="0" dirty="0" smtClean="0">
                <a:solidFill>
                  <a:srgbClr val="222222"/>
                </a:solidFill>
                <a:effectLst/>
                <a:latin typeface="Traditional Arabic" panose="02020603050405020304" pitchFamily="18" charset="-78"/>
                <a:cs typeface="Traditional Arabic" panose="02020603050405020304" pitchFamily="18" charset="-78"/>
              </a:rPr>
              <a:t> فالسبب في الآية الأولى "الظهار" وفي الثانية "الحنث باليمين" وفي الثالثة "قتل المؤمن خطأ".</a:t>
            </a:r>
            <a:r>
              <a:rPr lang="ar-SA" dirty="0" smtClean="0"/>
              <a:t/>
            </a:r>
            <a:br>
              <a:rPr lang="ar-SA" dirty="0" smtClean="0"/>
            </a:br>
            <a:r>
              <a:rPr lang="ar-SA" b="1" i="0" dirty="0" smtClean="0">
                <a:solidFill>
                  <a:srgbClr val="222222"/>
                </a:solidFill>
                <a:effectLst/>
                <a:latin typeface="Traditional Arabic" panose="02020603050405020304" pitchFamily="18" charset="-78"/>
                <a:cs typeface="Traditional Arabic" panose="02020603050405020304" pitchFamily="18" charset="-78"/>
              </a:rPr>
              <a:t>وإذا نظرنا إلى </a:t>
            </a:r>
            <a:r>
              <a:rPr lang="ar-SA" b="1" i="0" dirty="0" smtClean="0">
                <a:solidFill>
                  <a:srgbClr val="FF0000"/>
                </a:solidFill>
                <a:effectLst/>
                <a:latin typeface="Traditional Arabic" panose="02020603050405020304" pitchFamily="18" charset="-78"/>
                <a:cs typeface="Traditional Arabic" panose="02020603050405020304" pitchFamily="18" charset="-78"/>
              </a:rPr>
              <a:t>الحكم وجدناه واحدًا </a:t>
            </a:r>
            <a:r>
              <a:rPr lang="ar-SA" b="1" i="0" dirty="0" smtClean="0">
                <a:solidFill>
                  <a:srgbClr val="222222"/>
                </a:solidFill>
                <a:effectLst/>
                <a:latin typeface="Traditional Arabic" panose="02020603050405020304" pitchFamily="18" charset="-78"/>
                <a:cs typeface="Traditional Arabic" panose="02020603050405020304" pitchFamily="18" charset="-78"/>
              </a:rPr>
              <a:t>وهو عتق الرقبة لكنه في الظهار واليمين مطلق، وفي القتل مقيد فهل يحمل المطلق في هذه الصورة على المقيد فنوجب في كفارة الظهار، واليمين أن تكون الرقبة مؤمنة أيضًا. هذا ما وقع الخلاف فيه بين العلماء:</a:t>
            </a:r>
            <a:endParaRPr lang="ar-SA" dirty="0"/>
          </a:p>
        </p:txBody>
      </p:sp>
    </p:spTree>
    <p:extLst>
      <p:ext uri="{BB962C8B-B14F-4D97-AF65-F5344CB8AC3E}">
        <p14:creationId xmlns:p14="http://schemas.microsoft.com/office/powerpoint/2010/main" val="92539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368</Words>
  <Application>Microsoft Office PowerPoint</Application>
  <PresentationFormat>ملء الشاشة</PresentationFormat>
  <Paragraphs>48</Paragraphs>
  <Slides>10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10</vt:i4>
      </vt:variant>
    </vt:vector>
  </HeadingPairs>
  <TitlesOfParts>
    <vt:vector size="17" baseType="lpstr">
      <vt:lpstr>AGA Arabesque</vt:lpstr>
      <vt:lpstr>Arial</vt:lpstr>
      <vt:lpstr>Calibri</vt:lpstr>
      <vt:lpstr>Calibri Light</vt:lpstr>
      <vt:lpstr>Times New Roman</vt:lpstr>
      <vt:lpstr>Traditional Arabic</vt:lpstr>
      <vt:lpstr>نسق Office</vt:lpstr>
      <vt:lpstr>عرض تقديمي في PowerPoint</vt:lpstr>
      <vt:lpstr>المطلق والمقيد</vt:lpstr>
      <vt:lpstr>      الفرق بين العام والخاص والمطلق والمقيد</vt:lpstr>
      <vt:lpstr>الفرق بين العام والخاص والمطلق والمقيد</vt:lpstr>
      <vt:lpstr>عرض تقديمي في PowerPoint</vt:lpstr>
      <vt:lpstr> صور حمل المطلق على المقيد</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المطلق والمقيد</dc:title>
  <dc:creator>1Ahmad ageel</dc:creator>
  <cp:lastModifiedBy>1Ahmad ageel</cp:lastModifiedBy>
  <cp:revision>18</cp:revision>
  <dcterms:created xsi:type="dcterms:W3CDTF">2015-10-22T20:50:11Z</dcterms:created>
  <dcterms:modified xsi:type="dcterms:W3CDTF">2015-10-22T23:27:01Z</dcterms:modified>
</cp:coreProperties>
</file>