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4"/>
  </p:sldMasterIdLst>
  <p:sldIdLst>
    <p:sldId id="256" r:id="rId5"/>
    <p:sldId id="257" r:id="rId6"/>
    <p:sldId id="258" r:id="rId7"/>
    <p:sldId id="259" r:id="rId8"/>
    <p:sldId id="260" r:id="rId9"/>
    <p:sldId id="261" r:id="rId10"/>
    <p:sldId id="262" r:id="rId11"/>
    <p:sldId id="263" r:id="rId12"/>
    <p:sldId id="264" r:id="rId13"/>
  </p:sldIdLst>
  <p:sldSz cx="9144000" cy="6858000" type="screen4x3"/>
  <p:notesSz cx="6797675" cy="9926638"/>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2" d="100"/>
          <a:sy n="72" d="100"/>
        </p:scale>
        <p:origin x="-124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B7D74C50-F11A-44C3-864B-23DF915BE209}" type="datetimeFigureOut">
              <a:rPr lang="ar-SA" smtClean="0"/>
              <a:pPr/>
              <a:t>30/01/1437</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5D77F16B-0C28-408C-93AF-D7F6AFF3F813}"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7D74C50-F11A-44C3-864B-23DF915BE209}" type="datetimeFigureOut">
              <a:rPr lang="ar-SA" smtClean="0"/>
              <a:pPr/>
              <a:t>30/01/1437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D77F16B-0C28-408C-93AF-D7F6AFF3F813}"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7D74C50-F11A-44C3-864B-23DF915BE209}" type="datetimeFigureOut">
              <a:rPr lang="ar-SA" smtClean="0"/>
              <a:pPr/>
              <a:t>30/01/1437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D77F16B-0C28-408C-93AF-D7F6AFF3F813}"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7D74C50-F11A-44C3-864B-23DF915BE209}" type="datetimeFigureOut">
              <a:rPr lang="ar-SA" smtClean="0"/>
              <a:pPr/>
              <a:t>30/01/1437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D77F16B-0C28-408C-93AF-D7F6AFF3F813}"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7D74C50-F11A-44C3-864B-23DF915BE209}" type="datetimeFigureOut">
              <a:rPr lang="ar-SA" smtClean="0"/>
              <a:pPr/>
              <a:t>30/01/1437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D77F16B-0C28-408C-93AF-D7F6AFF3F813}"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7D74C50-F11A-44C3-864B-23DF915BE209}" type="datetimeFigureOut">
              <a:rPr lang="ar-SA" smtClean="0"/>
              <a:pPr/>
              <a:t>30/01/1437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D77F16B-0C28-408C-93AF-D7F6AFF3F813}"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B7D74C50-F11A-44C3-864B-23DF915BE209}" type="datetimeFigureOut">
              <a:rPr lang="ar-SA" smtClean="0"/>
              <a:pPr/>
              <a:t>30/01/1437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D77F16B-0C28-408C-93AF-D7F6AFF3F813}"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B7D74C50-F11A-44C3-864B-23DF915BE209}" type="datetimeFigureOut">
              <a:rPr lang="ar-SA" smtClean="0"/>
              <a:pPr/>
              <a:t>30/01/1437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D77F16B-0C28-408C-93AF-D7F6AFF3F813}"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7D74C50-F11A-44C3-864B-23DF915BE209}" type="datetimeFigureOut">
              <a:rPr lang="ar-SA" smtClean="0"/>
              <a:pPr/>
              <a:t>30/01/1437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D77F16B-0C28-408C-93AF-D7F6AFF3F813}"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7D74C50-F11A-44C3-864B-23DF915BE209}" type="datetimeFigureOut">
              <a:rPr lang="ar-SA" smtClean="0"/>
              <a:pPr/>
              <a:t>30/01/1437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D77F16B-0C28-408C-93AF-D7F6AFF3F813}"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7D74C50-F11A-44C3-864B-23DF915BE209}" type="datetimeFigureOut">
              <a:rPr lang="ar-SA" smtClean="0"/>
              <a:pPr/>
              <a:t>30/01/1437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5D77F16B-0C28-408C-93AF-D7F6AFF3F813}"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7D74C50-F11A-44C3-864B-23DF915BE209}" type="datetimeFigureOut">
              <a:rPr lang="ar-SA" smtClean="0"/>
              <a:pPr/>
              <a:t>30/01/1437</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D77F16B-0C28-408C-93AF-D7F6AFF3F813}"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SA" dirty="0" smtClean="0">
                <a:solidFill>
                  <a:schemeClr val="tx1"/>
                </a:solidFill>
              </a:rPr>
              <a:t>ثالثاً: المختصون في المادة الدراسية</a:t>
            </a:r>
            <a:endParaRPr lang="ar-SA" dirty="0">
              <a:solidFill>
                <a:schemeClr val="tx1"/>
              </a:solidFill>
            </a:endParaRPr>
          </a:p>
        </p:txBody>
      </p:sp>
      <p:sp>
        <p:nvSpPr>
          <p:cNvPr id="3" name="عنوان فرعي 2"/>
          <p:cNvSpPr>
            <a:spLocks noGrp="1"/>
          </p:cNvSpPr>
          <p:nvPr>
            <p:ph type="subTitle" idx="1"/>
          </p:nvPr>
        </p:nvSpPr>
        <p:spPr/>
        <p:txBody>
          <a:bodyPr/>
          <a:lstStyle/>
          <a:p>
            <a:r>
              <a:rPr lang="en-US" dirty="0" smtClean="0"/>
              <a:t>.</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07704" y="188640"/>
            <a:ext cx="6477000" cy="504056"/>
          </a:xfrm>
        </p:spPr>
        <p:txBody>
          <a:bodyPr>
            <a:normAutofit fontScale="90000"/>
          </a:bodyPr>
          <a:lstStyle/>
          <a:p>
            <a:r>
              <a:rPr lang="ar-SA" dirty="0" smtClean="0"/>
              <a:t>.</a:t>
            </a:r>
            <a:endParaRPr lang="ar-SA" dirty="0"/>
          </a:p>
        </p:txBody>
      </p:sp>
      <p:sp>
        <p:nvSpPr>
          <p:cNvPr id="3" name="عنوان فرعي 2"/>
          <p:cNvSpPr>
            <a:spLocks noGrp="1"/>
          </p:cNvSpPr>
          <p:nvPr>
            <p:ph type="subTitle" idx="1"/>
          </p:nvPr>
        </p:nvSpPr>
        <p:spPr>
          <a:xfrm>
            <a:off x="539552" y="1606947"/>
            <a:ext cx="7808168" cy="5251053"/>
          </a:xfrm>
        </p:spPr>
        <p:txBody>
          <a:bodyPr>
            <a:normAutofit fontScale="85000" lnSpcReduction="20000"/>
          </a:bodyPr>
          <a:lstStyle/>
          <a:p>
            <a:pPr algn="just">
              <a:lnSpc>
                <a:spcPct val="150000"/>
              </a:lnSpc>
              <a:buFont typeface="Wingdings" pitchFamily="2" charset="2"/>
              <a:buChar char="q"/>
            </a:pPr>
            <a:r>
              <a:rPr lang="en-US" dirty="0" smtClean="0"/>
              <a:t>     </a:t>
            </a:r>
            <a:r>
              <a:rPr lang="ar-SA" dirty="0" smtClean="0"/>
              <a:t> </a:t>
            </a:r>
            <a:r>
              <a:rPr lang="ar-SA" sz="3200" b="1" dirty="0" smtClean="0"/>
              <a:t>كان المتخصصون فيما مضى هم الأساس في في   </a:t>
            </a:r>
          </a:p>
          <a:p>
            <a:pPr algn="just">
              <a:lnSpc>
                <a:spcPct val="150000"/>
              </a:lnSpc>
            </a:pPr>
            <a:r>
              <a:rPr lang="ar-SA" sz="3200" b="1" dirty="0" smtClean="0"/>
              <a:t>       اختيار الأهداف التعليمية ووضع المادة الدراسية.</a:t>
            </a:r>
          </a:p>
          <a:p>
            <a:pPr algn="just">
              <a:lnSpc>
                <a:spcPct val="150000"/>
              </a:lnSpc>
            </a:pPr>
            <a:endParaRPr lang="ar-SA" sz="3200" b="1" dirty="0" smtClean="0"/>
          </a:p>
          <a:p>
            <a:pPr algn="just">
              <a:lnSpc>
                <a:spcPct val="150000"/>
              </a:lnSpc>
              <a:buFont typeface="Wingdings" pitchFamily="2" charset="2"/>
              <a:buChar char="q"/>
            </a:pPr>
            <a:r>
              <a:rPr lang="ar-SA" sz="3200" b="1" dirty="0" smtClean="0"/>
              <a:t>    ولقد كثر النقد الموجه إلى الالتجاء للمختصين لوضع   </a:t>
            </a:r>
          </a:p>
          <a:p>
            <a:pPr algn="just">
              <a:lnSpc>
                <a:spcPct val="150000"/>
              </a:lnSpc>
            </a:pPr>
            <a:r>
              <a:rPr lang="ar-SA" sz="3200" b="1" dirty="0" smtClean="0"/>
              <a:t>       أهداف ومحتوى المنهج على أساس أن ما يقترحونه </a:t>
            </a:r>
          </a:p>
          <a:p>
            <a:pPr algn="just">
              <a:lnSpc>
                <a:spcPct val="150000"/>
              </a:lnSpc>
            </a:pPr>
            <a:r>
              <a:rPr lang="ar-SA" sz="3200" b="1" dirty="0" smtClean="0"/>
              <a:t>       من أهداف تكون متخصصة جداً وعميقة في المادة   </a:t>
            </a:r>
          </a:p>
          <a:p>
            <a:pPr algn="just">
              <a:lnSpc>
                <a:spcPct val="150000"/>
              </a:lnSpc>
            </a:pPr>
            <a:r>
              <a:rPr lang="ar-SA" sz="3200" b="1" dirty="0" smtClean="0"/>
              <a:t>       العلمية، بمعنى أنها لا تناسب عدد كبيراً من التلاميذ.</a:t>
            </a:r>
          </a:p>
          <a:p>
            <a:pPr>
              <a:lnSpc>
                <a:spcPct val="150000"/>
              </a:lnSpc>
            </a:pPr>
            <a:r>
              <a:rPr lang="ar-SA" sz="3200" b="1" dirty="0" smtClean="0"/>
              <a:t>   </a:t>
            </a:r>
            <a:endParaRPr lang="ar-SA" sz="3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0"/>
            <a:ext cx="7851648" cy="692696"/>
          </a:xfrm>
        </p:spPr>
        <p:txBody>
          <a:bodyPr>
            <a:normAutofit fontScale="90000"/>
          </a:bodyPr>
          <a:lstStyle/>
          <a:p>
            <a:r>
              <a:rPr lang="ar-SA" sz="5400" dirty="0" smtClean="0">
                <a:solidFill>
                  <a:srgbClr val="FFFF00"/>
                </a:solidFill>
              </a:rPr>
              <a:t>تابع</a:t>
            </a:r>
            <a:endParaRPr lang="ar-SA" sz="5400" dirty="0">
              <a:solidFill>
                <a:srgbClr val="FFFF00"/>
              </a:solidFill>
            </a:endParaRPr>
          </a:p>
        </p:txBody>
      </p:sp>
      <p:sp>
        <p:nvSpPr>
          <p:cNvPr id="3" name="عنوان فرعي 2"/>
          <p:cNvSpPr>
            <a:spLocks noGrp="1"/>
          </p:cNvSpPr>
          <p:nvPr>
            <p:ph type="subTitle" idx="1"/>
          </p:nvPr>
        </p:nvSpPr>
        <p:spPr>
          <a:xfrm>
            <a:off x="533400" y="764704"/>
            <a:ext cx="7854696" cy="5832648"/>
          </a:xfrm>
        </p:spPr>
        <p:txBody>
          <a:bodyPr>
            <a:noAutofit/>
          </a:bodyPr>
          <a:lstStyle/>
          <a:p>
            <a:pPr algn="just">
              <a:lnSpc>
                <a:spcPct val="120000"/>
              </a:lnSpc>
              <a:buFont typeface="Wingdings" pitchFamily="2" charset="2"/>
              <a:buChar char="q"/>
            </a:pPr>
            <a:r>
              <a:rPr lang="ar-SA" sz="2800" b="1" dirty="0" smtClean="0"/>
              <a:t>     وقد عزي السبب في ذلك إلى عدم توجيه السؤال الصحيح    </a:t>
            </a:r>
          </a:p>
          <a:p>
            <a:pPr algn="just">
              <a:lnSpc>
                <a:spcPct val="120000"/>
              </a:lnSpc>
            </a:pPr>
            <a:r>
              <a:rPr lang="ar-SA" sz="2800" b="1" dirty="0" smtClean="0"/>
              <a:t>       عندما يطلب منهم اختيار الأهداف.</a:t>
            </a:r>
          </a:p>
          <a:p>
            <a:pPr algn="just">
              <a:lnSpc>
                <a:spcPct val="120000"/>
              </a:lnSpc>
            </a:pPr>
            <a:r>
              <a:rPr lang="ar-SA" sz="2800" b="1" dirty="0" smtClean="0"/>
              <a:t> </a:t>
            </a:r>
          </a:p>
          <a:p>
            <a:pPr algn="just">
              <a:lnSpc>
                <a:spcPct val="120000"/>
              </a:lnSpc>
              <a:buFont typeface="Wingdings" pitchFamily="2" charset="2"/>
              <a:buChar char="q"/>
            </a:pPr>
            <a:r>
              <a:rPr lang="ar-SA" sz="2800" b="1" dirty="0" smtClean="0"/>
              <a:t>    ماذا كان السؤال الخطأ وكيف صحح هذا السؤال:</a:t>
            </a:r>
          </a:p>
          <a:p>
            <a:pPr algn="just">
              <a:lnSpc>
                <a:spcPct val="120000"/>
              </a:lnSpc>
            </a:pPr>
            <a:r>
              <a:rPr lang="ar-SA" sz="2800" b="1" dirty="0" smtClean="0"/>
              <a:t>         - </a:t>
            </a:r>
            <a:r>
              <a:rPr lang="ar-SA" sz="2800" b="1" dirty="0" smtClean="0">
                <a:solidFill>
                  <a:srgbClr val="FFFF00"/>
                </a:solidFill>
              </a:rPr>
              <a:t>السؤال الخطأ</a:t>
            </a:r>
            <a:r>
              <a:rPr lang="ar-SA" sz="2800" b="1" dirty="0" smtClean="0"/>
              <a:t>: ما لذي ينبغي أن تكون عليه الدراسة الأولية    </a:t>
            </a:r>
          </a:p>
          <a:p>
            <a:pPr algn="just">
              <a:lnSpc>
                <a:spcPct val="120000"/>
              </a:lnSpc>
            </a:pPr>
            <a:r>
              <a:rPr lang="ar-SA" sz="2800" b="1" dirty="0" smtClean="0"/>
              <a:t>         لتلاميذ سيقومون فيما بعد بدراسة أكثر تقدماُ في ميدان   </a:t>
            </a:r>
          </a:p>
          <a:p>
            <a:pPr algn="just">
              <a:lnSpc>
                <a:spcPct val="120000"/>
              </a:lnSpc>
            </a:pPr>
            <a:r>
              <a:rPr lang="ar-SA" sz="2800" b="1" dirty="0" smtClean="0"/>
              <a:t>         المادة الدراسية؟</a:t>
            </a:r>
          </a:p>
          <a:p>
            <a:pPr algn="just">
              <a:lnSpc>
                <a:spcPct val="120000"/>
              </a:lnSpc>
            </a:pPr>
            <a:r>
              <a:rPr lang="ar-SA" sz="2800" b="1" dirty="0" smtClean="0"/>
              <a:t>         </a:t>
            </a:r>
            <a:r>
              <a:rPr lang="ar-SA" sz="2800" b="1" dirty="0" smtClean="0">
                <a:solidFill>
                  <a:srgbClr val="FFFF00"/>
                </a:solidFill>
              </a:rPr>
              <a:t>- السؤال الصحيح: </a:t>
            </a:r>
            <a:r>
              <a:rPr lang="ar-SA" sz="2800" b="1" dirty="0" smtClean="0"/>
              <a:t>ما الذي تستطيع أن تسهم </a:t>
            </a:r>
            <a:r>
              <a:rPr lang="ar-SA" sz="2800" b="1" dirty="0" err="1" smtClean="0"/>
              <a:t>به</a:t>
            </a:r>
            <a:r>
              <a:rPr lang="ar-SA" sz="2800" b="1" dirty="0" smtClean="0"/>
              <a:t> مادة    </a:t>
            </a:r>
          </a:p>
          <a:p>
            <a:pPr algn="just">
              <a:lnSpc>
                <a:spcPct val="120000"/>
              </a:lnSpc>
            </a:pPr>
            <a:r>
              <a:rPr lang="ar-SA" sz="2800" b="1" dirty="0" smtClean="0"/>
              <a:t>         تخصصك في تربية التلاميذ الذين لن يتخصصوا في هذه    </a:t>
            </a:r>
          </a:p>
          <a:p>
            <a:pPr algn="just">
              <a:lnSpc>
                <a:spcPct val="120000"/>
              </a:lnSpc>
            </a:pPr>
            <a:r>
              <a:rPr lang="ar-SA" sz="2800" b="1" dirty="0" smtClean="0"/>
              <a:t>         المادة؟</a:t>
            </a:r>
            <a:endParaRPr lang="ar-SA" sz="2800" b="1" dirty="0" smtClean="0">
              <a:solidFill>
                <a:srgbClr val="FFFF00"/>
              </a:solidFill>
            </a:endParaRPr>
          </a:p>
          <a:p>
            <a:r>
              <a:rPr lang="ar-SA" sz="2800" dirty="0" smtClean="0"/>
              <a:t>  </a:t>
            </a:r>
            <a:endParaRPr lang="ar-SA"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836712"/>
            <a:ext cx="7848872" cy="620688"/>
          </a:xfrm>
        </p:spPr>
        <p:txBody>
          <a:bodyPr>
            <a:noAutofit/>
          </a:bodyPr>
          <a:lstStyle/>
          <a:p>
            <a:r>
              <a:rPr lang="ar-SA" sz="4000" dirty="0" smtClean="0">
                <a:solidFill>
                  <a:srgbClr val="FFFF00"/>
                </a:solidFill>
              </a:rPr>
              <a:t>تقارير المختصين في بعض المواد حول وظائف كل مادة</a:t>
            </a:r>
            <a:endParaRPr lang="ar-SA" sz="4000" dirty="0">
              <a:solidFill>
                <a:srgbClr val="FFFF00"/>
              </a:solidFill>
            </a:endParaRPr>
          </a:p>
        </p:txBody>
      </p:sp>
      <p:sp>
        <p:nvSpPr>
          <p:cNvPr id="3" name="عنوان فرعي 2"/>
          <p:cNvSpPr>
            <a:spLocks noGrp="1"/>
          </p:cNvSpPr>
          <p:nvPr>
            <p:ph type="subTitle" idx="1"/>
          </p:nvPr>
        </p:nvSpPr>
        <p:spPr>
          <a:xfrm>
            <a:off x="0" y="2060848"/>
            <a:ext cx="7854696" cy="4608512"/>
          </a:xfrm>
        </p:spPr>
        <p:txBody>
          <a:bodyPr/>
          <a:lstStyle/>
          <a:p>
            <a:r>
              <a:rPr lang="ar-SA" sz="4000" dirty="0" smtClean="0"/>
              <a:t>أولاً: بعض وظائف اللغة: </a:t>
            </a:r>
          </a:p>
          <a:p>
            <a:pPr marL="514350" indent="-514350">
              <a:buFont typeface="+mj-lt"/>
              <a:buAutoNum type="arabicParenR"/>
            </a:pPr>
            <a:r>
              <a:rPr lang="ar-SA" sz="4000" dirty="0" smtClean="0"/>
              <a:t>تنمية مهارات الاتصال الفعال.</a:t>
            </a:r>
          </a:p>
          <a:p>
            <a:pPr marL="514350" indent="-514350">
              <a:buFont typeface="+mj-lt"/>
              <a:buAutoNum type="arabicParenR"/>
            </a:pPr>
            <a:r>
              <a:rPr lang="ar-SA" sz="4000" dirty="0" smtClean="0"/>
              <a:t>تنمية قدرات الطلاب على التعبير عن أفكارهم بشكل فعال.</a:t>
            </a:r>
          </a:p>
          <a:p>
            <a:pPr marL="514350" indent="-514350">
              <a:buFont typeface="+mj-lt"/>
              <a:buAutoNum type="arabicParenR"/>
            </a:pPr>
            <a:r>
              <a:rPr lang="ar-SA" sz="4000" dirty="0" smtClean="0"/>
              <a:t>مساعدة الطلاب على الفهم الجيد للأفكار.</a:t>
            </a:r>
          </a:p>
          <a:p>
            <a:pPr marL="514350" indent="-514350">
              <a:buFont typeface="+mj-lt"/>
              <a:buAutoNum type="arabicParenR"/>
            </a:pPr>
            <a:endParaRPr lang="ar-SA" dirty="0" smtClean="0"/>
          </a:p>
          <a:p>
            <a:r>
              <a:rPr lang="ar-SA" dirty="0" smtClean="0"/>
              <a:t>       </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332656"/>
            <a:ext cx="7851648" cy="576064"/>
          </a:xfrm>
        </p:spPr>
        <p:txBody>
          <a:bodyPr>
            <a:normAutofit fontScale="90000"/>
          </a:bodyPr>
          <a:lstStyle/>
          <a:p>
            <a:r>
              <a:rPr lang="ar-SA" sz="4000" dirty="0" smtClean="0"/>
              <a:t>.</a:t>
            </a:r>
            <a:endParaRPr lang="ar-SA" sz="4000" dirty="0"/>
          </a:p>
        </p:txBody>
      </p:sp>
      <p:sp>
        <p:nvSpPr>
          <p:cNvPr id="3" name="عنوان فرعي 2"/>
          <p:cNvSpPr>
            <a:spLocks noGrp="1"/>
          </p:cNvSpPr>
          <p:nvPr>
            <p:ph type="subTitle" idx="1"/>
          </p:nvPr>
        </p:nvSpPr>
        <p:spPr>
          <a:xfrm>
            <a:off x="611560" y="1268760"/>
            <a:ext cx="7854696" cy="5040560"/>
          </a:xfrm>
        </p:spPr>
        <p:txBody>
          <a:bodyPr>
            <a:normAutofit fontScale="70000" lnSpcReduction="20000"/>
          </a:bodyPr>
          <a:lstStyle/>
          <a:p>
            <a:r>
              <a:rPr lang="ar-SA" sz="4600" b="1" dirty="0" smtClean="0">
                <a:solidFill>
                  <a:srgbClr val="FFFF00"/>
                </a:solidFill>
              </a:rPr>
              <a:t>ثانياً: بعض وظائف الأدب:</a:t>
            </a:r>
          </a:p>
          <a:p>
            <a:endParaRPr lang="ar-SA" sz="3200" b="1" dirty="0" smtClean="0"/>
          </a:p>
          <a:p>
            <a:pPr marL="514350" indent="-514350" algn="just">
              <a:lnSpc>
                <a:spcPct val="170000"/>
              </a:lnSpc>
              <a:buFont typeface="+mj-lt"/>
              <a:buAutoNum type="arabicParenR"/>
            </a:pPr>
            <a:r>
              <a:rPr lang="ar-SA" sz="3200" b="1" dirty="0" smtClean="0"/>
              <a:t>الأدب ينمي لدى الفرد القدرة على الاكتشاف الذاتي، بمعنى إتاحة الفرص للفرد لكي يستكشف أنواع الحياة والعيش التي لا تكون ضمن واقعه المعاش، وكذلك يمده بالفرص ليكتشف بطريقة التقمص أنواع من الحالات الخطرة والصعبة، التي لا يمكن ارتيادها في الواقع.</a:t>
            </a:r>
          </a:p>
          <a:p>
            <a:pPr marL="514350" indent="-514350" algn="just"/>
            <a:endParaRPr lang="ar-SA" sz="3200" b="1" dirty="0" smtClean="0"/>
          </a:p>
          <a:p>
            <a:pPr marL="514350" indent="-514350" algn="just">
              <a:lnSpc>
                <a:spcPct val="170000"/>
              </a:lnSpc>
              <a:buFont typeface="+mj-lt"/>
              <a:buAutoNum type="arabicParenR" startAt="2"/>
            </a:pPr>
            <a:r>
              <a:rPr lang="ar-SA" sz="3200" b="1" dirty="0" smtClean="0"/>
              <a:t>من وظائف الأدب أنه يزود الطلاب بخبرات دون تقيد بمكان أو زمان أو بطبقة اجتماعية أو مهنة. وبهذا يكون الأدب وسيلة لكي يتسع أفق الطالب من خلال الخبرات بتنوعاتها المختلفة. </a:t>
            </a:r>
          </a:p>
          <a:p>
            <a:pPr marL="514350" indent="-514350"/>
            <a:endParaRPr lang="ar-SA" dirty="0" smtClean="0"/>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404664"/>
            <a:ext cx="7851648" cy="908720"/>
          </a:xfrm>
        </p:spPr>
        <p:txBody>
          <a:bodyPr/>
          <a:lstStyle/>
          <a:p>
            <a:r>
              <a:rPr lang="ar-SA" sz="4400" dirty="0" smtClean="0">
                <a:solidFill>
                  <a:srgbClr val="FFFF00"/>
                </a:solidFill>
              </a:rPr>
              <a:t>تابع</a:t>
            </a:r>
            <a:endParaRPr lang="ar-SA" sz="4400" dirty="0">
              <a:solidFill>
                <a:srgbClr val="FFFF00"/>
              </a:solidFill>
            </a:endParaRPr>
          </a:p>
        </p:txBody>
      </p:sp>
      <p:sp>
        <p:nvSpPr>
          <p:cNvPr id="3" name="عنوان فرعي 2"/>
          <p:cNvSpPr>
            <a:spLocks noGrp="1"/>
          </p:cNvSpPr>
          <p:nvPr>
            <p:ph type="subTitle" idx="1"/>
          </p:nvPr>
        </p:nvSpPr>
        <p:spPr>
          <a:xfrm>
            <a:off x="533400" y="1700808"/>
            <a:ext cx="7854696" cy="4752528"/>
          </a:xfrm>
        </p:spPr>
        <p:txBody>
          <a:bodyPr>
            <a:normAutofit/>
          </a:bodyPr>
          <a:lstStyle/>
          <a:p>
            <a:pPr marL="514350" indent="-514350" algn="just">
              <a:buFont typeface="+mj-lt"/>
              <a:buAutoNum type="arabicParenR" startAt="3"/>
            </a:pPr>
            <a:r>
              <a:rPr lang="ar-SA" sz="3200" dirty="0" smtClean="0"/>
              <a:t>تطوير مهارات الطلاب فيما هو أكثر من تحليل النص من حيث التسلسل المنطقي وكشف الأفكار الموجودة فيه ، بل يتعدى ذلك إلى التنبؤ بما وراء النص مثل الدوافع الانسانية التي أمكن التعبير عنها ضمن لغة مكتوبة، ومن ثم يمكن وضع هذه الدوافع موضع الدراسة والتفسير والنقد.</a:t>
            </a:r>
          </a:p>
          <a:p>
            <a:pPr marL="514350" indent="-514350" algn="just"/>
            <a:endParaRPr lang="ar-SA" sz="3200" dirty="0" smtClean="0"/>
          </a:p>
          <a:p>
            <a:pPr marL="514350" indent="-514350" algn="just">
              <a:buFont typeface="+mj-lt"/>
              <a:buAutoNum type="arabicParenR" startAt="4"/>
            </a:pPr>
            <a:r>
              <a:rPr lang="ar-SA" sz="3200" dirty="0" smtClean="0"/>
              <a:t>تنمية الاهتمامات في مجال القراءة.</a:t>
            </a:r>
            <a:endParaRPr lang="ar-SA"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404664"/>
            <a:ext cx="7851648" cy="360040"/>
          </a:xfrm>
        </p:spPr>
        <p:txBody>
          <a:bodyPr>
            <a:normAutofit fontScale="90000"/>
          </a:bodyPr>
          <a:lstStyle/>
          <a:p>
            <a:r>
              <a:rPr lang="ar-SA" dirty="0" smtClean="0"/>
              <a:t>.</a:t>
            </a:r>
            <a:endParaRPr lang="ar-SA" dirty="0"/>
          </a:p>
        </p:txBody>
      </p:sp>
      <p:sp>
        <p:nvSpPr>
          <p:cNvPr id="3" name="عنوان فرعي 2"/>
          <p:cNvSpPr>
            <a:spLocks noGrp="1"/>
          </p:cNvSpPr>
          <p:nvPr>
            <p:ph type="subTitle" idx="1"/>
          </p:nvPr>
        </p:nvSpPr>
        <p:spPr>
          <a:xfrm>
            <a:off x="533400" y="908720"/>
            <a:ext cx="7854696" cy="5544616"/>
          </a:xfrm>
        </p:spPr>
        <p:txBody>
          <a:bodyPr>
            <a:normAutofit lnSpcReduction="10000"/>
          </a:bodyPr>
          <a:lstStyle/>
          <a:p>
            <a:r>
              <a:rPr lang="ar-SA" sz="3200" b="1" dirty="0" smtClean="0">
                <a:solidFill>
                  <a:srgbClr val="FFFF00"/>
                </a:solidFill>
              </a:rPr>
              <a:t>ثالثاً:  بعض وظائف الفن</a:t>
            </a:r>
          </a:p>
          <a:p>
            <a:pPr marL="514350" indent="-514350" algn="just">
              <a:buFont typeface="+mj-lt"/>
              <a:buAutoNum type="arabicParenR"/>
            </a:pPr>
            <a:r>
              <a:rPr lang="ar-SA" sz="3200" b="1" dirty="0" smtClean="0"/>
              <a:t>توسيع مدى الإدراك الحسي للتلميذ – يرى الأشياء بوضوح أكبر.</a:t>
            </a:r>
          </a:p>
          <a:p>
            <a:pPr marL="514350" indent="-514350" algn="just">
              <a:buFont typeface="+mj-lt"/>
              <a:buAutoNum type="arabicParenR"/>
            </a:pPr>
            <a:r>
              <a:rPr lang="ar-SA" sz="3200" b="1" dirty="0" smtClean="0"/>
              <a:t>يشكل الفن وسيلة أخرى لتوضيح الأفكار والمشاعر.</a:t>
            </a:r>
          </a:p>
          <a:p>
            <a:pPr marL="514350" indent="-514350" algn="just">
              <a:buFont typeface="+mj-lt"/>
              <a:buAutoNum type="arabicParenR"/>
            </a:pPr>
            <a:r>
              <a:rPr lang="ar-SA" sz="3200" b="1" dirty="0" smtClean="0"/>
              <a:t>تخفيف التوترات النفسية عن طريق الرسم.</a:t>
            </a:r>
          </a:p>
          <a:p>
            <a:pPr marL="514350" indent="-514350" algn="just">
              <a:buFont typeface="+mj-lt"/>
              <a:buAutoNum type="arabicParenR"/>
            </a:pPr>
            <a:r>
              <a:rPr lang="ar-SA" sz="3200" b="1" dirty="0" smtClean="0"/>
              <a:t>تكوين الاهتمامات والقيم. البعض يرى أن القيم الجمالية هامة لأنها أولاً  تحمل صفة الإثارة بحيث تستثير التلاميذ، وفي الوقت نفسه  تعتبر من القيم العليا في الحياة. وبذلك فإن الفن يسهم في إشباع اهتمامات الطلاب وتطوير فهمهم لهذه القيم الجمالية</a:t>
            </a:r>
            <a:r>
              <a:rPr lang="ar-SA" dirty="0" smtClean="0"/>
              <a:t>.</a:t>
            </a:r>
          </a:p>
          <a:p>
            <a:pPr marL="514350" indent="-514350" algn="just">
              <a:buFont typeface="+mj-lt"/>
              <a:buAutoNum type="arabicParenR"/>
            </a:pPr>
            <a:r>
              <a:rPr lang="ar-SA" sz="3200" dirty="0" smtClean="0"/>
              <a:t>وسيلة لاكتساب مهارة الرسم.</a:t>
            </a:r>
            <a:endParaRPr lang="ar-SA"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260648"/>
            <a:ext cx="7851648" cy="720080"/>
          </a:xfrm>
        </p:spPr>
        <p:txBody>
          <a:bodyPr>
            <a:normAutofit/>
          </a:bodyPr>
          <a:lstStyle/>
          <a:p>
            <a:r>
              <a:rPr lang="ar-SA" sz="4400" dirty="0" smtClean="0">
                <a:solidFill>
                  <a:srgbClr val="FFFF00"/>
                </a:solidFill>
              </a:rPr>
              <a:t>تابع</a:t>
            </a:r>
            <a:endParaRPr lang="ar-SA" dirty="0">
              <a:solidFill>
                <a:srgbClr val="FFFF00"/>
              </a:solidFill>
            </a:endParaRPr>
          </a:p>
        </p:txBody>
      </p:sp>
      <p:sp>
        <p:nvSpPr>
          <p:cNvPr id="3" name="عنوان فرعي 2"/>
          <p:cNvSpPr>
            <a:spLocks noGrp="1"/>
          </p:cNvSpPr>
          <p:nvPr>
            <p:ph type="subTitle" idx="1"/>
          </p:nvPr>
        </p:nvSpPr>
        <p:spPr>
          <a:xfrm>
            <a:off x="539552" y="1268760"/>
            <a:ext cx="7854696" cy="5040560"/>
          </a:xfrm>
        </p:spPr>
        <p:txBody>
          <a:bodyPr>
            <a:normAutofit fontScale="85000" lnSpcReduction="20000"/>
          </a:bodyPr>
          <a:lstStyle/>
          <a:p>
            <a:pPr algn="just">
              <a:lnSpc>
                <a:spcPct val="150000"/>
              </a:lnSpc>
            </a:pPr>
            <a:r>
              <a:rPr lang="ar-SA" sz="3800" b="1" dirty="0" smtClean="0">
                <a:solidFill>
                  <a:srgbClr val="FFFF00"/>
                </a:solidFill>
              </a:rPr>
              <a:t>رابعاُ: بعض وظائف العلوم</a:t>
            </a:r>
          </a:p>
          <a:p>
            <a:pPr marL="514350" indent="-514350" algn="just">
              <a:lnSpc>
                <a:spcPct val="150000"/>
              </a:lnSpc>
              <a:buFont typeface="+mj-lt"/>
              <a:buAutoNum type="arabicParenR"/>
            </a:pPr>
            <a:r>
              <a:rPr lang="ar-SA" sz="2800" b="1" dirty="0" smtClean="0"/>
              <a:t>رفع الوعي الصحي للفرد والمجتمع مثل، تنمية العادات الصحية السليمة ومعرفة طرق الوقاية من الأمراض وكيفية انتشار الأوبئة والأمراض وغير ذلك.</a:t>
            </a:r>
          </a:p>
          <a:p>
            <a:pPr marL="514350" indent="-514350" algn="just">
              <a:lnSpc>
                <a:spcPct val="150000"/>
              </a:lnSpc>
              <a:buFont typeface="+mj-lt"/>
              <a:buAutoNum type="arabicParenR"/>
            </a:pPr>
            <a:r>
              <a:rPr lang="ar-SA" sz="2800" b="1" dirty="0" smtClean="0"/>
              <a:t>توعية الطلاب حول المحافظة على المصادر الطبيعية.</a:t>
            </a:r>
          </a:p>
          <a:p>
            <a:pPr marL="514350" indent="-514350" algn="just">
              <a:lnSpc>
                <a:spcPct val="150000"/>
              </a:lnSpc>
              <a:buFont typeface="+mj-lt"/>
              <a:buAutoNum type="arabicParenR"/>
            </a:pPr>
            <a:r>
              <a:rPr lang="ar-SA" sz="2800" b="1" dirty="0" smtClean="0"/>
              <a:t>تكوين صورة واضحة عن العالم الذي نعيش فيه.</a:t>
            </a:r>
          </a:p>
          <a:p>
            <a:pPr marL="514350" indent="-514350" algn="just">
              <a:lnSpc>
                <a:spcPct val="150000"/>
              </a:lnSpc>
              <a:buFont typeface="+mj-lt"/>
              <a:buAutoNum type="arabicParenR"/>
            </a:pPr>
            <a:r>
              <a:rPr lang="ar-SA" sz="2800" b="1" dirty="0" smtClean="0"/>
              <a:t>تنمية بعض الصفات الشخصية مثل: التفكير التأملي، والتفكير الإبداعي وتقدير الجمال، والقدرة عل التحمل، والإحساس بالجماعة،  والتوجيه الذاتي، والتسامح، وغير ذلك </a:t>
            </a:r>
          </a:p>
          <a:p>
            <a:pPr marL="514350" indent="-514350">
              <a:buFont typeface="+mj-lt"/>
              <a:buAutoNum type="arabicParenR"/>
            </a:pP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SA" sz="9600" dirty="0" smtClean="0"/>
              <a:t>نهاية المحاضرة</a:t>
            </a:r>
            <a:endParaRPr lang="ar-SA" sz="9600" dirty="0"/>
          </a:p>
        </p:txBody>
      </p:sp>
      <p:sp>
        <p:nvSpPr>
          <p:cNvPr id="3" name="عنوان فرعي 2"/>
          <p:cNvSpPr>
            <a:spLocks noGrp="1"/>
          </p:cNvSpPr>
          <p:nvPr>
            <p:ph type="subTitle" idx="1"/>
          </p:nvPr>
        </p:nvSpPr>
        <p:spPr>
          <a:xfrm>
            <a:off x="755576" y="4869160"/>
            <a:ext cx="7854696" cy="1752600"/>
          </a:xfrm>
        </p:spPr>
        <p:txBody>
          <a:bodyPr/>
          <a:lstStyle/>
          <a:p>
            <a:r>
              <a:rPr lang="ar-SA" dirty="0" smtClean="0"/>
              <a:t>شكراً لإصغائكم</a:t>
            </a: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BE4640AFB9BA3468C7A8796FE57B7D8" ma:contentTypeVersion="0" ma:contentTypeDescription="Create a new document." ma:contentTypeScope="" ma:versionID="f09e7717d2145aa6076aea1a40f10187">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44C001-0531-4A4B-9EB8-665F497213F5}">
  <ds:schemaRefs>
    <ds:schemaRef ds:uri="http://www.w3.org/XML/1998/namespace"/>
    <ds:schemaRef ds:uri="http://schemas.microsoft.com/office/2006/documentManagement/types"/>
    <ds:schemaRef ds:uri="http://schemas.microsoft.com/office/2006/metadata/properties"/>
    <ds:schemaRef ds:uri="http://purl.org/dc/terms/"/>
    <ds:schemaRef ds:uri="http://purl.org/dc/elements/1.1/"/>
    <ds:schemaRef ds:uri="http://purl.org/dc/dcmityp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F352ADBA-1169-4C7A-B320-19BB0A114CAF}">
  <ds:schemaRefs>
    <ds:schemaRef ds:uri="http://schemas.microsoft.com/sharepoint/v3/contenttype/forms"/>
  </ds:schemaRefs>
</ds:datastoreItem>
</file>

<file path=customXml/itemProps3.xml><?xml version="1.0" encoding="utf-8"?>
<ds:datastoreItem xmlns:ds="http://schemas.openxmlformats.org/officeDocument/2006/customXml" ds:itemID="{64D8E63A-D93A-4B93-8F05-0D701ADFAB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Flow</Template>
  <TotalTime>210</TotalTime>
  <Words>482</Words>
  <Application>Microsoft Office PowerPoint</Application>
  <PresentationFormat>On-screen Show (4:3)</PresentationFormat>
  <Paragraphs>55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تدفق</vt:lpstr>
      <vt:lpstr>ثالثاً: المختصون في المادة الدراسية</vt:lpstr>
      <vt:lpstr>.</vt:lpstr>
      <vt:lpstr>تابع</vt:lpstr>
      <vt:lpstr>تقارير المختصين في بعض المواد حول وظائف كل مادة</vt:lpstr>
      <vt:lpstr>.</vt:lpstr>
      <vt:lpstr>تابع</vt:lpstr>
      <vt:lpstr>.</vt:lpstr>
      <vt:lpstr>تابع</vt:lpstr>
      <vt:lpstr>نهاية المحاضرة</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ثالثاً: المختصون في المادة الدراسية</dc:title>
  <dc:creator>Dr.Ali</dc:creator>
  <cp:lastModifiedBy>asus</cp:lastModifiedBy>
  <cp:revision>33</cp:revision>
  <dcterms:created xsi:type="dcterms:W3CDTF">2012-02-20T14:36:00Z</dcterms:created>
  <dcterms:modified xsi:type="dcterms:W3CDTF">2015-11-12T06:13:08Z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0x0101004BE4640AFB9BA3468C7A8796FE57B7D8</vt:lpwstr>
  </property>
</Properties>
</file>