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3" r:id="rId7"/>
    <p:sldId id="264" r:id="rId8"/>
    <p:sldId id="266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55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634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17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6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88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28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30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51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24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79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90CA61-3970-4E2E-83B8-1F4089921703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617DC-2AF9-484C-A56C-792D4CE49D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0500" y="2459038"/>
            <a:ext cx="9144000" cy="1033462"/>
          </a:xfrm>
        </p:spPr>
        <p:txBody>
          <a:bodyPr>
            <a:normAutofit/>
          </a:bodyPr>
          <a:lstStyle/>
          <a:p>
            <a:r>
              <a:rPr lang="ar-SA" sz="5400" dirty="0" smtClean="0"/>
              <a:t>المتغيرات العشوائية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2360298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10100" y="495300"/>
            <a:ext cx="7086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u="sng" dirty="0" smtClean="0"/>
              <a:t>مثال (4) :</a:t>
            </a:r>
          </a:p>
          <a:p>
            <a:pPr algn="r" rtl="1"/>
            <a:r>
              <a:rPr lang="ar-SA" dirty="0" smtClean="0"/>
              <a:t>اذا كان المتغير العشوائي س له دالة الكتلة الاحتمالية ل(س) على النحو التالي:</a:t>
            </a:r>
          </a:p>
          <a:p>
            <a:pPr algn="r" rtl="1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701048"/>
              </p:ext>
            </p:extLst>
          </p:nvPr>
        </p:nvGraphicFramePr>
        <p:xfrm>
          <a:off x="2730500" y="1303866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/>
                <a:gridCol w="1625600"/>
                <a:gridCol w="1625600"/>
                <a:gridCol w="1625600"/>
                <a:gridCol w="16256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-1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س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0.4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0.3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أ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0.2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b="1" dirty="0" smtClean="0"/>
                        <a:t>ل(س)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27400" y="2377862"/>
                <a:ext cx="8534400" cy="36933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r" rtl="1">
                  <a:buAutoNum type="arabicParenR"/>
                </a:pPr>
                <a:r>
                  <a:rPr lang="ar-SA" dirty="0" smtClean="0"/>
                  <a:t>أوجدي قيمة أ</a:t>
                </a:r>
                <a:r>
                  <a:rPr lang="en-US" dirty="0" smtClean="0"/>
                  <a:t>.</a:t>
                </a:r>
                <a:endParaRPr lang="ar-SA" dirty="0" smtClean="0"/>
              </a:p>
              <a:p>
                <a:pPr algn="r" rtl="1"/>
                <a:endParaRPr lang="ar-SA" dirty="0"/>
              </a:p>
              <a:p>
                <a:pPr algn="r" rtl="1"/>
                <a:endParaRPr lang="ar-SA" dirty="0" smtClean="0"/>
              </a:p>
              <a:p>
                <a:pPr algn="r" rtl="1"/>
                <a:endParaRPr lang="ar-SA" dirty="0"/>
              </a:p>
              <a:p>
                <a:pPr algn="r" rtl="1"/>
                <a:r>
                  <a:rPr lang="ar-SA" dirty="0" smtClean="0"/>
                  <a:t>2) احسبي الاحتمالات التالية:</a:t>
                </a:r>
              </a:p>
              <a:p>
                <a:pPr algn="r" rtl="1"/>
                <a:r>
                  <a:rPr lang="ar-SA" dirty="0" smtClean="0"/>
                  <a:t>ل(س = </a:t>
                </a:r>
                <a:r>
                  <a:rPr lang="en-US" dirty="0" smtClean="0"/>
                  <a:t>3</a:t>
                </a:r>
                <a:r>
                  <a:rPr lang="ar-SA" dirty="0" smtClean="0"/>
                  <a:t>) =</a:t>
                </a:r>
              </a:p>
              <a:p>
                <a:pPr algn="r" rtl="1"/>
                <a:endParaRPr lang="ar-SA" dirty="0" smtClean="0"/>
              </a:p>
              <a:p>
                <a:pPr algn="r" rtl="1"/>
                <a:r>
                  <a:rPr lang="ar-SA" dirty="0" smtClean="0"/>
                  <a:t>ل(</a:t>
                </a:r>
                <a:r>
                  <a:rPr lang="en-US" dirty="0" smtClean="0"/>
                  <a:t>-1</a:t>
                </a:r>
                <a:r>
                  <a:rPr lang="ar-SA" dirty="0" smtClean="0"/>
                  <a:t>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ar-SA" dirty="0" smtClean="0"/>
                  <a:t>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1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endParaRPr lang="ar-SA" dirty="0"/>
              </a:p>
              <a:p>
                <a:pPr algn="r" rtl="1"/>
                <a:r>
                  <a:rPr lang="ar-SA" dirty="0" smtClean="0"/>
                  <a:t>ل(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0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r>
                  <a:rPr lang="ar-SA" dirty="0" smtClean="0"/>
                  <a:t>ل(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1</a:t>
                </a:r>
                <a:r>
                  <a:rPr lang="ar-SA" dirty="0" smtClean="0"/>
                  <a:t> ) =</a:t>
                </a:r>
                <a:endParaRPr lang="ar-SA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7400" y="2377862"/>
                <a:ext cx="8534400" cy="3693319"/>
              </a:xfrm>
              <a:prstGeom prst="rect">
                <a:avLst/>
              </a:prstGeom>
              <a:blipFill rotWithShape="0">
                <a:blip r:embed="rId2"/>
                <a:stretch>
                  <a:fillRect t="-990" r="-643" b="-16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015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6600" y="127000"/>
            <a:ext cx="9296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11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3394"/>
            <a:ext cx="12192000" cy="3171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555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139699"/>
            <a:ext cx="9855200" cy="6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02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500" y="-176928"/>
            <a:ext cx="7429500" cy="28938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3501" y="3148727"/>
            <a:ext cx="9588500" cy="3213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7943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33700" y="241300"/>
            <a:ext cx="8788400" cy="74481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u="sng" dirty="0" smtClean="0"/>
              <a:t>مثال (1) </a:t>
            </a:r>
            <a:r>
              <a:rPr lang="en-US" sz="2400" b="1" u="sng" dirty="0" smtClean="0"/>
              <a:t> </a:t>
            </a:r>
            <a:r>
              <a:rPr lang="ar-SA" sz="2400" b="1" u="sng" dirty="0" smtClean="0"/>
              <a:t>:</a:t>
            </a:r>
          </a:p>
          <a:p>
            <a:pPr algn="r" rtl="1"/>
            <a:r>
              <a:rPr lang="ar-SA" dirty="0" smtClean="0"/>
              <a:t>ثلاث سيدات ينتظرن الولادة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  <a:endParaRPr lang="en-US" dirty="0" smtClean="0"/>
          </a:p>
          <a:p>
            <a:pPr algn="r" rtl="1"/>
            <a:r>
              <a:rPr lang="ar-SA" dirty="0" smtClean="0"/>
              <a:t>1- اكتبي فراغ العينة لأنواع المواليد الثلاثة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r>
              <a:rPr lang="ar-SA" dirty="0" smtClean="0"/>
              <a:t>2- بفرض المتغير العشوائي س يمثل عدد البنات مطروحا منه </a:t>
            </a:r>
            <a:r>
              <a:rPr lang="en-US" dirty="0" smtClean="0"/>
              <a:t>2</a:t>
            </a:r>
            <a:r>
              <a:rPr lang="ar-SA" dirty="0" smtClean="0"/>
              <a:t> 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</a:p>
          <a:p>
            <a:pPr algn="ctr" rtl="1"/>
            <a:r>
              <a:rPr lang="ar-SA" b="1" dirty="0" smtClean="0"/>
              <a:t>( س = عدد البنات – </a:t>
            </a:r>
            <a:r>
              <a:rPr lang="en-US" b="1" dirty="0" smtClean="0"/>
              <a:t>2</a:t>
            </a:r>
            <a:r>
              <a:rPr lang="ar-SA" b="1" dirty="0" smtClean="0"/>
              <a:t> )</a:t>
            </a:r>
          </a:p>
          <a:p>
            <a:pPr algn="r" rtl="1"/>
            <a:r>
              <a:rPr lang="ar-SA" dirty="0" smtClean="0"/>
              <a:t>أكتبي قيم المتغير العشوائي س و قيم الاحتمالات المقابلة لها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r>
              <a:rPr lang="ar-SA" dirty="0" smtClean="0"/>
              <a:t>3- احسبي الاحتمالات التالية:</a:t>
            </a:r>
          </a:p>
          <a:p>
            <a:pPr algn="r" rtl="1"/>
            <a:r>
              <a:rPr lang="ar-SA" dirty="0" smtClean="0"/>
              <a:t>ل(س = </a:t>
            </a:r>
            <a:r>
              <a:rPr lang="en-US" dirty="0" smtClean="0"/>
              <a:t>-2</a:t>
            </a:r>
            <a:r>
              <a:rPr lang="ar-SA" dirty="0" smtClean="0"/>
              <a:t> ) =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 smtClean="0"/>
              <a:t>ل( س = </a:t>
            </a:r>
            <a:r>
              <a:rPr lang="en-US" dirty="0" smtClean="0"/>
              <a:t>2</a:t>
            </a:r>
            <a:r>
              <a:rPr lang="ar-SA" dirty="0" smtClean="0"/>
              <a:t> ) =</a:t>
            </a:r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/>
          </a:p>
          <a:p>
            <a:pPr algn="r" rtl="1"/>
            <a:endParaRPr lang="ar-SA" dirty="0" smtClean="0"/>
          </a:p>
          <a:p>
            <a:pPr algn="r" rtl="1"/>
            <a:endParaRPr lang="ar-SA" dirty="0" smtClean="0"/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757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486400" y="508000"/>
                <a:ext cx="57531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 rtl="1"/>
                <a:r>
                  <a:rPr lang="ar-SA" dirty="0" smtClean="0"/>
                  <a:t>ل(س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-1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r>
                  <a:rPr lang="ar-SA" dirty="0" smtClean="0"/>
                  <a:t>ل(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0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endParaRPr lang="ar-SA" dirty="0" smtClean="0"/>
              </a:p>
              <a:p>
                <a:pPr algn="r" rtl="1"/>
                <a:endParaRPr lang="ar-SA" dirty="0"/>
              </a:p>
              <a:p>
                <a:pPr algn="r" rtl="1"/>
                <a:r>
                  <a:rPr lang="ar-SA" dirty="0" smtClean="0"/>
                  <a:t>4- أوجدي التوقع ت(س) </a:t>
                </a:r>
                <a:r>
                  <a:rPr lang="en-US" dirty="0" smtClean="0"/>
                  <a:t>.</a:t>
                </a:r>
                <a:r>
                  <a:rPr lang="ar-SA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508000"/>
                <a:ext cx="5753100" cy="2031325"/>
              </a:xfrm>
              <a:prstGeom prst="rect">
                <a:avLst/>
              </a:prstGeom>
              <a:blipFill rotWithShape="0">
                <a:blip r:embed="rId2"/>
                <a:stretch>
                  <a:fillRect t="-1796" r="-953" b="-3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0118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96200" y="30677"/>
            <a:ext cx="4165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u="sng" dirty="0" smtClean="0"/>
              <a:t>مثال (2) :</a:t>
            </a:r>
          </a:p>
          <a:p>
            <a:pPr algn="r" rtl="1"/>
            <a:r>
              <a:rPr lang="ar-SA" dirty="0" smtClean="0"/>
              <a:t>اعتبري المتغير العشوائي س و الذي له دالة الكتله الاحتمالية ل(س) على النحو التالي :</a:t>
            </a:r>
          </a:p>
          <a:p>
            <a:pPr algn="r" rtl="1"/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666546"/>
              </p:ext>
            </p:extLst>
          </p:nvPr>
        </p:nvGraphicFramePr>
        <p:xfrm>
          <a:off x="2235200" y="1247139"/>
          <a:ext cx="8128002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54667"/>
                <a:gridCol w="1354667"/>
                <a:gridCol w="1354667"/>
                <a:gridCol w="1354667"/>
                <a:gridCol w="1354667"/>
                <a:gridCol w="135466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س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أ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SA" dirty="0" smtClean="0"/>
                        <a:t>ل(س)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29300" y="2654300"/>
                <a:ext cx="5600700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 algn="r" rtl="1">
                  <a:buAutoNum type="arabicParenR"/>
                </a:pPr>
                <a:r>
                  <a:rPr lang="ar-SA" dirty="0" smtClean="0"/>
                  <a:t>أوجدي قيمة أ</a:t>
                </a:r>
                <a:r>
                  <a:rPr lang="en-US" dirty="0" smtClean="0"/>
                  <a:t>.</a:t>
                </a:r>
                <a:r>
                  <a:rPr lang="ar-SA" dirty="0" smtClean="0"/>
                  <a:t> </a:t>
                </a:r>
              </a:p>
              <a:p>
                <a:pPr marL="342900" indent="-342900" algn="r" rtl="1">
                  <a:buAutoNum type="arabicParenR"/>
                </a:pPr>
                <a:endParaRPr lang="ar-SA" dirty="0"/>
              </a:p>
              <a:p>
                <a:pPr marL="342900" indent="-342900" algn="r" rtl="1">
                  <a:buAutoNum type="arabicParenR"/>
                </a:pPr>
                <a:endParaRPr lang="ar-SA" dirty="0" smtClean="0"/>
              </a:p>
              <a:p>
                <a:pPr marL="342900" indent="-342900" algn="r" rtl="1">
                  <a:buAutoNum type="arabicParenR"/>
                </a:pPr>
                <a:endParaRPr lang="ar-SA" dirty="0"/>
              </a:p>
              <a:p>
                <a:pPr algn="r" rtl="1"/>
                <a:r>
                  <a:rPr lang="ar-SA" dirty="0" smtClean="0"/>
                  <a:t>2) احسبي الاحتمالات التالية :</a:t>
                </a:r>
              </a:p>
              <a:p>
                <a:pPr algn="r" rtl="1"/>
                <a:r>
                  <a:rPr lang="ar-SA" dirty="0" smtClean="0"/>
                  <a:t>ل(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-1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endParaRPr lang="ar-SA" dirty="0" smtClean="0"/>
              </a:p>
              <a:p>
                <a:pPr algn="r" rtl="1"/>
                <a:r>
                  <a:rPr lang="ar-SA" dirty="0" smtClean="0"/>
                  <a:t>ل( </a:t>
                </a:r>
                <a:r>
                  <a:rPr lang="en-US" dirty="0" smtClean="0"/>
                  <a:t>-1</a:t>
                </a:r>
                <a:r>
                  <a:rPr lang="ar-SA" dirty="0" smtClean="0"/>
                  <a:t>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</m:oMath>
                </a14:m>
                <a:r>
                  <a:rPr lang="ar-SA" dirty="0" smtClean="0"/>
                  <a:t> س </a:t>
                </a:r>
                <a14:m>
                  <m:oMath xmlns:m="http://schemas.openxmlformats.org/officeDocument/2006/math">
                    <m:r>
                      <a:rPr lang="ar-SA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ar-SA" dirty="0" smtClean="0"/>
                  <a:t> </a:t>
                </a:r>
                <a:r>
                  <a:rPr lang="en-US" dirty="0" smtClean="0"/>
                  <a:t>2</a:t>
                </a:r>
                <a:r>
                  <a:rPr lang="ar-SA" dirty="0" smtClean="0"/>
                  <a:t> ) =</a:t>
                </a:r>
              </a:p>
              <a:p>
                <a:pPr algn="r" rtl="1"/>
                <a:endParaRPr lang="ar-SA" dirty="0"/>
              </a:p>
              <a:p>
                <a:pPr algn="r" rtl="1"/>
                <a:endParaRPr lang="ar-SA" dirty="0" smtClean="0"/>
              </a:p>
              <a:p>
                <a:pPr algn="r" rtl="1"/>
                <a:endParaRPr lang="ar-SA" dirty="0"/>
              </a:p>
              <a:p>
                <a:pPr algn="r" rtl="1"/>
                <a:endParaRPr lang="ar-SA" dirty="0" smtClean="0"/>
              </a:p>
              <a:p>
                <a:pPr algn="r" rtl="1"/>
                <a:r>
                  <a:rPr lang="ar-SA" dirty="0" smtClean="0"/>
                  <a:t>3) احسبي التوقع ت (س)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9300" y="2654300"/>
                <a:ext cx="5600700" cy="3970318"/>
              </a:xfrm>
              <a:prstGeom prst="rect">
                <a:avLst/>
              </a:prstGeom>
              <a:blipFill rotWithShape="0">
                <a:blip r:embed="rId2"/>
                <a:stretch>
                  <a:fillRect t="-920" r="-1088" b="-13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9352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3300" y="673100"/>
            <a:ext cx="8185731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400" b="1" u="sng" dirty="0" smtClean="0"/>
              <a:t>مثال (3) :</a:t>
            </a:r>
          </a:p>
          <a:p>
            <a:pPr algn="r" rtl="1"/>
            <a:endParaRPr lang="ar-SA" sz="2400" b="1" u="sng" dirty="0" smtClean="0"/>
          </a:p>
          <a:p>
            <a:pPr algn="r" rtl="1"/>
            <a:r>
              <a:rPr lang="ar-SA" dirty="0" smtClean="0"/>
              <a:t>مع ثلاثة أطفال كرة لونها أبيض و كرة لونها اخضر، أخذت كرة عشوائيا من كل طفل</a:t>
            </a:r>
            <a:r>
              <a:rPr lang="en-US" dirty="0" smtClean="0"/>
              <a:t>.</a:t>
            </a:r>
            <a:endParaRPr lang="ar-SA" dirty="0" smtClean="0"/>
          </a:p>
          <a:p>
            <a:pPr marL="342900" indent="-342900" algn="r" rtl="1">
              <a:buAutoNum type="arabicParenR"/>
            </a:pPr>
            <a:r>
              <a:rPr lang="ar-SA" dirty="0" smtClean="0"/>
              <a:t>أكتبي فراغ العينة 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</a:p>
          <a:p>
            <a:pPr marL="342900" indent="-342900" algn="r" rtl="1">
              <a:buAutoNum type="arabicParenR"/>
            </a:pPr>
            <a:endParaRPr lang="ar-SA" dirty="0"/>
          </a:p>
          <a:p>
            <a:pPr marL="342900" indent="-342900" algn="r" rtl="1">
              <a:buAutoNum type="arabicParenR"/>
            </a:pPr>
            <a:endParaRPr lang="ar-SA" dirty="0" smtClean="0"/>
          </a:p>
          <a:p>
            <a:pPr marL="342900" indent="-342900" algn="r" rtl="1">
              <a:buAutoNum type="arabicParenR"/>
            </a:pPr>
            <a:endParaRPr lang="ar-SA" dirty="0"/>
          </a:p>
          <a:p>
            <a:pPr marL="342900" indent="-342900" algn="r" rtl="1">
              <a:buAutoNum type="arabicParenR"/>
            </a:pPr>
            <a:endParaRPr lang="ar-SA" dirty="0" smtClean="0"/>
          </a:p>
          <a:p>
            <a:pPr marL="342900" indent="-342900" algn="r" rtl="1">
              <a:buAutoNum type="arabicParenR"/>
            </a:pPr>
            <a:endParaRPr lang="ar-SA" dirty="0"/>
          </a:p>
          <a:p>
            <a:pPr algn="r" rtl="1"/>
            <a:r>
              <a:rPr lang="ar-SA" dirty="0" smtClean="0"/>
              <a:t>اذا عرف المتغير العشوائي س بأنه عدد الكرات ذات اللون الابيض مضافا اليه الرقم واحد</a:t>
            </a:r>
            <a:r>
              <a:rPr lang="en-US" dirty="0" smtClean="0"/>
              <a:t>.</a:t>
            </a:r>
            <a:r>
              <a:rPr lang="ar-SA" dirty="0" smtClean="0"/>
              <a:t> اي ان: </a:t>
            </a:r>
          </a:p>
          <a:p>
            <a:pPr algn="r" rtl="1"/>
            <a:r>
              <a:rPr lang="ar-SA" dirty="0"/>
              <a:t> </a:t>
            </a:r>
            <a:r>
              <a:rPr lang="ar-SA" dirty="0" smtClean="0"/>
              <a:t>                              س= عدد الكرات البيضاء + </a:t>
            </a:r>
            <a:r>
              <a:rPr lang="en-US" dirty="0" smtClean="0"/>
              <a:t>1</a:t>
            </a:r>
            <a:r>
              <a:rPr lang="ar-SA" dirty="0" smtClean="0"/>
              <a:t> </a:t>
            </a:r>
          </a:p>
          <a:p>
            <a:pPr algn="r" rtl="1"/>
            <a:r>
              <a:rPr lang="ar-SA" dirty="0" smtClean="0"/>
              <a:t> </a:t>
            </a:r>
          </a:p>
          <a:p>
            <a:pPr algn="r" rtl="1"/>
            <a:r>
              <a:rPr lang="ar-SA" dirty="0" smtClean="0"/>
              <a:t>2) اكتبي قيم المتغير العشوائي س و قيم دالة الكتلة الاحتمالية </a:t>
            </a:r>
            <a:r>
              <a:rPr lang="en-US" dirty="0" smtClean="0"/>
              <a:t>.</a:t>
            </a:r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r>
              <a:rPr lang="ar-SA" dirty="0" smtClean="0"/>
              <a:t>3) احسبي توقع المتغير العشوائي س</a:t>
            </a:r>
            <a:r>
              <a:rPr lang="ar-SA" dirty="0"/>
              <a:t> </a:t>
            </a:r>
            <a:r>
              <a:rPr lang="ar-SA" dirty="0" smtClean="0"/>
              <a:t>ت(س)</a:t>
            </a:r>
            <a:r>
              <a:rPr lang="en-US" dirty="0" smtClean="0"/>
              <a:t>.</a:t>
            </a:r>
            <a:r>
              <a:rPr lang="ar-SA" dirty="0" smtClean="0"/>
              <a:t> </a:t>
            </a:r>
          </a:p>
          <a:p>
            <a:pPr algn="r" rtl="1"/>
            <a:endParaRPr lang="ar-S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264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310</Words>
  <Application>Microsoft Office PowerPoint</Application>
  <PresentationFormat>ملء الشاشة</PresentationFormat>
  <Paragraphs>105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Layla Mohammad Alamoudi</dc:creator>
  <cp:lastModifiedBy>Layla Mohammad Alamoudi</cp:lastModifiedBy>
  <cp:revision>16</cp:revision>
  <dcterms:created xsi:type="dcterms:W3CDTF">2019-01-13T07:33:10Z</dcterms:created>
  <dcterms:modified xsi:type="dcterms:W3CDTF">2019-03-03T07:16:05Z</dcterms:modified>
</cp:coreProperties>
</file>