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044" autoAdjust="0"/>
    <p:restoredTop sz="94709" autoAdjust="0"/>
  </p:normalViewPr>
  <p:slideViewPr>
    <p:cSldViewPr>
      <p:cViewPr varScale="1">
        <p:scale>
          <a:sx n="42" d="100"/>
          <a:sy n="42" d="100"/>
        </p:scale>
        <p:origin x="-7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2FF125-2733-4282-B4AF-038A1E540673}" type="doc">
      <dgm:prSet loTypeId="urn:microsoft.com/office/officeart/2005/8/layout/gear1" loCatId="relationship" qsTypeId="urn:microsoft.com/office/officeart/2005/8/quickstyle/3d5" qsCatId="3D" csTypeId="urn:microsoft.com/office/officeart/2005/8/colors/colorful2" csCatId="colorful"/>
      <dgm:spPr/>
      <dgm:t>
        <a:bodyPr/>
        <a:lstStyle/>
        <a:p>
          <a:pPr rtl="1"/>
          <a:endParaRPr lang="ar-SA"/>
        </a:p>
      </dgm:t>
    </dgm:pt>
    <dgm:pt modelId="{2E9E233C-5C2C-402F-B4F0-01DEB7102615}">
      <dgm:prSet custT="1"/>
      <dgm:spPr/>
      <dgm:t>
        <a:bodyPr/>
        <a:lstStyle/>
        <a:p>
          <a:pPr rtl="1"/>
          <a:r>
            <a:rPr lang="ar-SA" sz="5400" dirty="0" smtClean="0">
              <a:solidFill>
                <a:srgbClr val="FFFF00"/>
              </a:solidFill>
              <a:cs typeface="Bold Italic Art" pitchFamily="2" charset="-78"/>
            </a:rPr>
            <a:t>علامات الترقيم </a:t>
          </a:r>
          <a:endParaRPr lang="ar-SA" sz="5400" dirty="0">
            <a:solidFill>
              <a:srgbClr val="FFFF00"/>
            </a:solidFill>
            <a:cs typeface="Bold Italic Art" pitchFamily="2" charset="-78"/>
          </a:endParaRPr>
        </a:p>
      </dgm:t>
    </dgm:pt>
    <dgm:pt modelId="{0CB17E5F-E215-4DB7-AEAA-41FC8438F162}" type="parTrans" cxnId="{FD854EE6-0645-4EF4-A677-43B24C213A46}">
      <dgm:prSet/>
      <dgm:spPr/>
      <dgm:t>
        <a:bodyPr/>
        <a:lstStyle/>
        <a:p>
          <a:pPr rtl="1"/>
          <a:endParaRPr lang="ar-SA"/>
        </a:p>
      </dgm:t>
    </dgm:pt>
    <dgm:pt modelId="{ABA65AC3-D756-4606-8AD8-7152954E487B}" type="sibTrans" cxnId="{FD854EE6-0645-4EF4-A677-43B24C213A46}">
      <dgm:prSet/>
      <dgm:spPr/>
      <dgm:t>
        <a:bodyPr/>
        <a:lstStyle/>
        <a:p>
          <a:pPr rtl="1"/>
          <a:endParaRPr lang="ar-SA"/>
        </a:p>
      </dgm:t>
    </dgm:pt>
    <dgm:pt modelId="{9BBB07C2-5208-4B31-81EB-39B62BAF1E8F}" type="pres">
      <dgm:prSet presAssocID="{AF2FF125-2733-4282-B4AF-038A1E540673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DB2E412F-FB90-4641-B7F1-731B86A96719}" type="pres">
      <dgm:prSet presAssocID="{2E9E233C-5C2C-402F-B4F0-01DEB7102615}" presName="gear1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31A3918-7960-4469-822A-ED540E2CEBE7}" type="pres">
      <dgm:prSet presAssocID="{2E9E233C-5C2C-402F-B4F0-01DEB7102615}" presName="gear1srcNode" presStyleLbl="node1" presStyleIdx="0" presStyleCnt="1"/>
      <dgm:spPr/>
      <dgm:t>
        <a:bodyPr/>
        <a:lstStyle/>
        <a:p>
          <a:pPr rtl="1"/>
          <a:endParaRPr lang="ar-SA"/>
        </a:p>
      </dgm:t>
    </dgm:pt>
    <dgm:pt modelId="{B43D38BA-3A5E-49DF-80AC-7D597DE92FCC}" type="pres">
      <dgm:prSet presAssocID="{2E9E233C-5C2C-402F-B4F0-01DEB7102615}" presName="gear1dstNode" presStyleLbl="node1" presStyleIdx="0" presStyleCnt="1"/>
      <dgm:spPr/>
      <dgm:t>
        <a:bodyPr/>
        <a:lstStyle/>
        <a:p>
          <a:pPr rtl="1"/>
          <a:endParaRPr lang="ar-SA"/>
        </a:p>
      </dgm:t>
    </dgm:pt>
    <dgm:pt modelId="{D8AE4432-3E77-499B-B1EF-08D33D82B146}" type="pres">
      <dgm:prSet presAssocID="{ABA65AC3-D756-4606-8AD8-7152954E487B}" presName="connector1" presStyleLbl="sibTrans2D1" presStyleIdx="0" presStyleCnt="1"/>
      <dgm:spPr/>
      <dgm:t>
        <a:bodyPr/>
        <a:lstStyle/>
        <a:p>
          <a:pPr rtl="1"/>
          <a:endParaRPr lang="ar-SA"/>
        </a:p>
      </dgm:t>
    </dgm:pt>
  </dgm:ptLst>
  <dgm:cxnLst>
    <dgm:cxn modelId="{90DD0A64-D999-45F1-8645-0D13E31DBC44}" type="presOf" srcId="{2E9E233C-5C2C-402F-B4F0-01DEB7102615}" destId="{131A3918-7960-4469-822A-ED540E2CEBE7}" srcOrd="1" destOrd="0" presId="urn:microsoft.com/office/officeart/2005/8/layout/gear1"/>
    <dgm:cxn modelId="{FD854EE6-0645-4EF4-A677-43B24C213A46}" srcId="{AF2FF125-2733-4282-B4AF-038A1E540673}" destId="{2E9E233C-5C2C-402F-B4F0-01DEB7102615}" srcOrd="0" destOrd="0" parTransId="{0CB17E5F-E215-4DB7-AEAA-41FC8438F162}" sibTransId="{ABA65AC3-D756-4606-8AD8-7152954E487B}"/>
    <dgm:cxn modelId="{C9FB3842-665B-4E22-8AFA-5877F9E22696}" type="presOf" srcId="{2E9E233C-5C2C-402F-B4F0-01DEB7102615}" destId="{DB2E412F-FB90-4641-B7F1-731B86A96719}" srcOrd="0" destOrd="0" presId="urn:microsoft.com/office/officeart/2005/8/layout/gear1"/>
    <dgm:cxn modelId="{A6735934-FA2B-4FAD-B22A-297B2EB02BE5}" type="presOf" srcId="{ABA65AC3-D756-4606-8AD8-7152954E487B}" destId="{D8AE4432-3E77-499B-B1EF-08D33D82B146}" srcOrd="0" destOrd="0" presId="urn:microsoft.com/office/officeart/2005/8/layout/gear1"/>
    <dgm:cxn modelId="{8B73A9DD-8753-4AFF-A553-045DDA8A4559}" type="presOf" srcId="{2E9E233C-5C2C-402F-B4F0-01DEB7102615}" destId="{B43D38BA-3A5E-49DF-80AC-7D597DE92FCC}" srcOrd="2" destOrd="0" presId="urn:microsoft.com/office/officeart/2005/8/layout/gear1"/>
    <dgm:cxn modelId="{D4F61EB5-896B-488C-A4F5-61EB9D11530A}" type="presOf" srcId="{AF2FF125-2733-4282-B4AF-038A1E540673}" destId="{9BBB07C2-5208-4B31-81EB-39B62BAF1E8F}" srcOrd="0" destOrd="0" presId="urn:microsoft.com/office/officeart/2005/8/layout/gear1"/>
    <dgm:cxn modelId="{BC441612-E4BA-4E31-84C6-7B03C8B64C96}" type="presParOf" srcId="{9BBB07C2-5208-4B31-81EB-39B62BAF1E8F}" destId="{DB2E412F-FB90-4641-B7F1-731B86A96719}" srcOrd="0" destOrd="0" presId="urn:microsoft.com/office/officeart/2005/8/layout/gear1"/>
    <dgm:cxn modelId="{AABCAB24-E856-4205-A191-778AEFEE8F21}" type="presParOf" srcId="{9BBB07C2-5208-4B31-81EB-39B62BAF1E8F}" destId="{131A3918-7960-4469-822A-ED540E2CEBE7}" srcOrd="1" destOrd="0" presId="urn:microsoft.com/office/officeart/2005/8/layout/gear1"/>
    <dgm:cxn modelId="{A96DBACE-E14C-4570-ADF9-033AB918D99A}" type="presParOf" srcId="{9BBB07C2-5208-4B31-81EB-39B62BAF1E8F}" destId="{B43D38BA-3A5E-49DF-80AC-7D597DE92FCC}" srcOrd="2" destOrd="0" presId="urn:microsoft.com/office/officeart/2005/8/layout/gear1"/>
    <dgm:cxn modelId="{DDD0AB2C-49F1-4D76-B2C4-B7A21AEE25EA}" type="presParOf" srcId="{9BBB07C2-5208-4B31-81EB-39B62BAF1E8F}" destId="{D8AE4432-3E77-499B-B1EF-08D33D82B146}" srcOrd="3" destOrd="0" presId="urn:microsoft.com/office/officeart/2005/8/layout/gear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8ED9D5-9E05-4C32-8BB3-300CF7916FBB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451F7556-C4E6-486B-8C87-8DE3850F5367}">
      <dgm:prSet phldrT="[نص]" custT="1"/>
      <dgm:spPr/>
      <dgm:t>
        <a:bodyPr/>
        <a:lstStyle/>
        <a:p>
          <a:pPr rtl="1"/>
          <a:r>
            <a:rPr lang="ar-SA" sz="3000" dirty="0" smtClean="0">
              <a:cs typeface="PT Simple Bold Ruled" pitchFamily="2" charset="-78"/>
            </a:rPr>
            <a:t>بين الجمل المتصلة المعنى : </a:t>
          </a:r>
          <a:r>
            <a:rPr lang="ar-SA" sz="3200" dirty="0" smtClean="0">
              <a:solidFill>
                <a:schemeClr val="accent3">
                  <a:lumMod val="50000"/>
                </a:schemeClr>
              </a:solidFill>
            </a:rPr>
            <a:t>اثنان لا يشبعان طالب علم ، وطالب مال</a:t>
          </a:r>
          <a:endParaRPr lang="ar-SA" sz="3200" dirty="0">
            <a:solidFill>
              <a:schemeClr val="accent3">
                <a:lumMod val="50000"/>
              </a:schemeClr>
            </a:solidFill>
          </a:endParaRPr>
        </a:p>
      </dgm:t>
    </dgm:pt>
    <dgm:pt modelId="{58B6D4F9-68D2-47EF-9045-C32ED2480AB0}" type="parTrans" cxnId="{70F10332-61FE-42D2-96F7-1972300B319E}">
      <dgm:prSet/>
      <dgm:spPr/>
      <dgm:t>
        <a:bodyPr/>
        <a:lstStyle/>
        <a:p>
          <a:pPr rtl="1"/>
          <a:endParaRPr lang="ar-SA"/>
        </a:p>
      </dgm:t>
    </dgm:pt>
    <dgm:pt modelId="{E6E88A6D-597C-4A70-A3E0-7542A02C281B}" type="sibTrans" cxnId="{70F10332-61FE-42D2-96F7-1972300B319E}">
      <dgm:prSet/>
      <dgm:spPr/>
      <dgm:t>
        <a:bodyPr/>
        <a:lstStyle/>
        <a:p>
          <a:pPr rtl="1"/>
          <a:endParaRPr lang="ar-SA"/>
        </a:p>
      </dgm:t>
    </dgm:pt>
    <dgm:pt modelId="{37C218C6-3BF2-48CA-A578-31B254F20AC8}">
      <dgm:prSet phldrT="[نص]" custT="1"/>
      <dgm:spPr/>
      <dgm:t>
        <a:bodyPr/>
        <a:lstStyle/>
        <a:p>
          <a:pPr rtl="1"/>
          <a:r>
            <a:rPr lang="ar-SA" sz="2400" dirty="0" smtClean="0">
              <a:cs typeface="PT Simple Bold Ruled" pitchFamily="2" charset="-78"/>
            </a:rPr>
            <a:t>بين أنواع الشيء الواحد</a:t>
          </a:r>
          <a:r>
            <a:rPr lang="ar-SA" sz="2400" dirty="0" smtClean="0"/>
            <a:t>: </a:t>
          </a:r>
          <a:r>
            <a:rPr lang="ar-SA" sz="2800" dirty="0" smtClean="0">
              <a:solidFill>
                <a:schemeClr val="accent3">
                  <a:lumMod val="50000"/>
                </a:schemeClr>
              </a:solidFill>
            </a:rPr>
            <a:t>الحواس الخمس هي: السمع، والبصر، والشم، والذوق،واللمس</a:t>
          </a:r>
          <a:endParaRPr lang="ar-SA" sz="2800" dirty="0">
            <a:solidFill>
              <a:schemeClr val="accent3">
                <a:lumMod val="50000"/>
              </a:schemeClr>
            </a:solidFill>
          </a:endParaRPr>
        </a:p>
      </dgm:t>
    </dgm:pt>
    <dgm:pt modelId="{135A12D1-1036-40A2-B38A-DA32F2963BB8}" type="parTrans" cxnId="{3C2F3512-52A5-4C1C-B1B4-E541EFCC67E2}">
      <dgm:prSet/>
      <dgm:spPr/>
      <dgm:t>
        <a:bodyPr/>
        <a:lstStyle/>
        <a:p>
          <a:pPr rtl="1"/>
          <a:endParaRPr lang="ar-SA"/>
        </a:p>
      </dgm:t>
    </dgm:pt>
    <dgm:pt modelId="{06147809-AAEC-41D9-9478-DDD55C9B7D30}" type="sibTrans" cxnId="{3C2F3512-52A5-4C1C-B1B4-E541EFCC67E2}">
      <dgm:prSet/>
      <dgm:spPr/>
      <dgm:t>
        <a:bodyPr/>
        <a:lstStyle/>
        <a:p>
          <a:pPr rtl="1"/>
          <a:endParaRPr lang="ar-SA"/>
        </a:p>
      </dgm:t>
    </dgm:pt>
    <dgm:pt modelId="{571686AF-A9F4-4755-A1F0-E47CFDD51EE6}">
      <dgm:prSet phldrT="[نص]" custT="1"/>
      <dgm:spPr/>
      <dgm:t>
        <a:bodyPr/>
        <a:lstStyle/>
        <a:p>
          <a:pPr rtl="1"/>
          <a:r>
            <a:rPr lang="ar-SA" sz="2800" dirty="0" smtClean="0">
              <a:cs typeface="PT Simple Bold Ruled" pitchFamily="2" charset="-78"/>
            </a:rPr>
            <a:t>بعد لفظ المنادى:</a:t>
          </a:r>
          <a:r>
            <a:rPr lang="ar-SA" sz="3600" dirty="0" smtClean="0">
              <a:solidFill>
                <a:schemeClr val="accent3">
                  <a:lumMod val="50000"/>
                </a:schemeClr>
              </a:solidFill>
              <a:cs typeface="Akhbar MT" pitchFamily="2" charset="-78"/>
            </a:rPr>
            <a:t>يا محمد،أكمل القراءة في القاعة</a:t>
          </a:r>
          <a:endParaRPr lang="ar-SA" sz="3600" dirty="0">
            <a:solidFill>
              <a:schemeClr val="accent3">
                <a:lumMod val="50000"/>
              </a:schemeClr>
            </a:solidFill>
            <a:cs typeface="Akhbar MT" pitchFamily="2" charset="-78"/>
          </a:endParaRPr>
        </a:p>
      </dgm:t>
    </dgm:pt>
    <dgm:pt modelId="{8AB7123F-36B0-4312-B9E8-8F04E09399DA}" type="parTrans" cxnId="{6661CF09-6C93-4578-BFFA-9D37984856CE}">
      <dgm:prSet/>
      <dgm:spPr/>
      <dgm:t>
        <a:bodyPr/>
        <a:lstStyle/>
        <a:p>
          <a:pPr rtl="1"/>
          <a:endParaRPr lang="ar-SA"/>
        </a:p>
      </dgm:t>
    </dgm:pt>
    <dgm:pt modelId="{D2EAA1AD-5C32-41A7-8A62-71EED5750551}" type="sibTrans" cxnId="{6661CF09-6C93-4578-BFFA-9D37984856CE}">
      <dgm:prSet/>
      <dgm:spPr/>
      <dgm:t>
        <a:bodyPr/>
        <a:lstStyle/>
        <a:p>
          <a:pPr rtl="1"/>
          <a:endParaRPr lang="ar-SA"/>
        </a:p>
      </dgm:t>
    </dgm:pt>
    <dgm:pt modelId="{ABB0650A-4A88-4B02-B21E-C3CA345C0AE5}" type="pres">
      <dgm:prSet presAssocID="{D98ED9D5-9E05-4C32-8BB3-300CF7916FBB}" presName="linearFlow" presStyleCnt="0">
        <dgm:presLayoutVars>
          <dgm:dir/>
          <dgm:resizeHandles val="exact"/>
        </dgm:presLayoutVars>
      </dgm:prSet>
      <dgm:spPr/>
    </dgm:pt>
    <dgm:pt modelId="{0A2EB18D-BE57-479F-BBBD-EE82CC2CA3D0}" type="pres">
      <dgm:prSet presAssocID="{451F7556-C4E6-486B-8C87-8DE3850F5367}" presName="composite" presStyleCnt="0"/>
      <dgm:spPr/>
    </dgm:pt>
    <dgm:pt modelId="{A2D80E91-1F46-4BA3-BA6C-8F9FB6D729D0}" type="pres">
      <dgm:prSet presAssocID="{451F7556-C4E6-486B-8C87-8DE3850F5367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DC3FBDC-86C3-42B1-900F-2BE4C9028AEE}" type="pres">
      <dgm:prSet presAssocID="{451F7556-C4E6-486B-8C87-8DE3850F5367}" presName="txShp" presStyleLbl="node1" presStyleIdx="0" presStyleCnt="3" custLinFactNeighborX="-4042" custLinFactNeighborY="327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BA7E88C-5D0B-4F3A-B845-5DAD0CBF579F}" type="pres">
      <dgm:prSet presAssocID="{E6E88A6D-597C-4A70-A3E0-7542A02C281B}" presName="spacing" presStyleCnt="0"/>
      <dgm:spPr/>
    </dgm:pt>
    <dgm:pt modelId="{796DCD87-5370-4FAB-8386-87814982E964}" type="pres">
      <dgm:prSet presAssocID="{37C218C6-3BF2-48CA-A578-31B254F20AC8}" presName="composite" presStyleCnt="0"/>
      <dgm:spPr/>
    </dgm:pt>
    <dgm:pt modelId="{0760C564-F784-42FB-BF03-6B1FC1D0C2FC}" type="pres">
      <dgm:prSet presAssocID="{37C218C6-3BF2-48CA-A578-31B254F20AC8}" presName="imgShp" presStyleLbl="fgImgPlace1" presStyleIdx="1" presStyleCnt="3" custScaleY="80430" custLinFactNeighborX="-24411" custLinFactNeighborY="-2840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SA"/>
        </a:p>
      </dgm:t>
    </dgm:pt>
    <dgm:pt modelId="{8B404B31-C1F1-4093-BDCB-453B5FFDC367}" type="pres">
      <dgm:prSet presAssocID="{37C218C6-3BF2-48CA-A578-31B254F20AC8}" presName="txShp" presStyleLbl="node1" presStyleIdx="1" presStyleCnt="3" custLinFactNeighborX="-5347" custLinFactNeighborY="-3566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C4F28D8-5B77-414F-A9F4-6F6F67C5BCCB}" type="pres">
      <dgm:prSet presAssocID="{06147809-AAEC-41D9-9478-DDD55C9B7D30}" presName="spacing" presStyleCnt="0"/>
      <dgm:spPr/>
    </dgm:pt>
    <dgm:pt modelId="{D856E92A-075D-43F9-AF57-B712237CA8E5}" type="pres">
      <dgm:prSet presAssocID="{571686AF-A9F4-4755-A1F0-E47CFDD51EE6}" presName="composite" presStyleCnt="0"/>
      <dgm:spPr/>
    </dgm:pt>
    <dgm:pt modelId="{F3228489-37E5-4CD7-B9FD-CF08A1BFB6E7}" type="pres">
      <dgm:prSet presAssocID="{571686AF-A9F4-4755-A1F0-E47CFDD51EE6}" presName="imgShp" presStyleLbl="fgImgPlace1" presStyleIdx="2" presStyleCnt="3" custLinFactNeighborX="-47138" custLinFactNeighborY="-4620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9734D15-A8A1-4900-B09B-0D93CCA5A512}" type="pres">
      <dgm:prSet presAssocID="{571686AF-A9F4-4755-A1F0-E47CFDD51EE6}" presName="txShp" presStyleLbl="node1" presStyleIdx="2" presStyleCnt="3" custLinFactNeighborX="-6652" custLinFactNeighborY="-6892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7250479-FF19-4545-9632-D0B12055785F}" type="presOf" srcId="{D98ED9D5-9E05-4C32-8BB3-300CF7916FBB}" destId="{ABB0650A-4A88-4B02-B21E-C3CA345C0AE5}" srcOrd="0" destOrd="0" presId="urn:microsoft.com/office/officeart/2005/8/layout/vList3"/>
    <dgm:cxn modelId="{6661CF09-6C93-4578-BFFA-9D37984856CE}" srcId="{D98ED9D5-9E05-4C32-8BB3-300CF7916FBB}" destId="{571686AF-A9F4-4755-A1F0-E47CFDD51EE6}" srcOrd="2" destOrd="0" parTransId="{8AB7123F-36B0-4312-B9E8-8F04E09399DA}" sibTransId="{D2EAA1AD-5C32-41A7-8A62-71EED5750551}"/>
    <dgm:cxn modelId="{C4087457-8459-4FA0-BD7A-41A5939DC845}" type="presOf" srcId="{451F7556-C4E6-486B-8C87-8DE3850F5367}" destId="{5DC3FBDC-86C3-42B1-900F-2BE4C9028AEE}" srcOrd="0" destOrd="0" presId="urn:microsoft.com/office/officeart/2005/8/layout/vList3"/>
    <dgm:cxn modelId="{70F10332-61FE-42D2-96F7-1972300B319E}" srcId="{D98ED9D5-9E05-4C32-8BB3-300CF7916FBB}" destId="{451F7556-C4E6-486B-8C87-8DE3850F5367}" srcOrd="0" destOrd="0" parTransId="{58B6D4F9-68D2-47EF-9045-C32ED2480AB0}" sibTransId="{E6E88A6D-597C-4A70-A3E0-7542A02C281B}"/>
    <dgm:cxn modelId="{3C2F3512-52A5-4C1C-B1B4-E541EFCC67E2}" srcId="{D98ED9D5-9E05-4C32-8BB3-300CF7916FBB}" destId="{37C218C6-3BF2-48CA-A578-31B254F20AC8}" srcOrd="1" destOrd="0" parTransId="{135A12D1-1036-40A2-B38A-DA32F2963BB8}" sibTransId="{06147809-AAEC-41D9-9478-DDD55C9B7D30}"/>
    <dgm:cxn modelId="{49917167-1706-470C-874C-9916EAB845E9}" type="presOf" srcId="{37C218C6-3BF2-48CA-A578-31B254F20AC8}" destId="{8B404B31-C1F1-4093-BDCB-453B5FFDC367}" srcOrd="0" destOrd="0" presId="urn:microsoft.com/office/officeart/2005/8/layout/vList3"/>
    <dgm:cxn modelId="{1169F2A3-2520-4450-BFB7-C2E537CA250A}" type="presOf" srcId="{571686AF-A9F4-4755-A1F0-E47CFDD51EE6}" destId="{79734D15-A8A1-4900-B09B-0D93CCA5A512}" srcOrd="0" destOrd="0" presId="urn:microsoft.com/office/officeart/2005/8/layout/vList3"/>
    <dgm:cxn modelId="{AF8FDFB4-CB14-4A5A-8DC4-EE94F9CE6FEC}" type="presParOf" srcId="{ABB0650A-4A88-4B02-B21E-C3CA345C0AE5}" destId="{0A2EB18D-BE57-479F-BBBD-EE82CC2CA3D0}" srcOrd="0" destOrd="0" presId="urn:microsoft.com/office/officeart/2005/8/layout/vList3"/>
    <dgm:cxn modelId="{68A17650-AA9D-4B43-BCD9-A7AC6736CFB0}" type="presParOf" srcId="{0A2EB18D-BE57-479F-BBBD-EE82CC2CA3D0}" destId="{A2D80E91-1F46-4BA3-BA6C-8F9FB6D729D0}" srcOrd="0" destOrd="0" presId="urn:microsoft.com/office/officeart/2005/8/layout/vList3"/>
    <dgm:cxn modelId="{8C3A1847-26D0-4020-850E-1ECD6C9B9550}" type="presParOf" srcId="{0A2EB18D-BE57-479F-BBBD-EE82CC2CA3D0}" destId="{5DC3FBDC-86C3-42B1-900F-2BE4C9028AEE}" srcOrd="1" destOrd="0" presId="urn:microsoft.com/office/officeart/2005/8/layout/vList3"/>
    <dgm:cxn modelId="{787439F1-5BD6-4A80-87D4-BFD359765411}" type="presParOf" srcId="{ABB0650A-4A88-4B02-B21E-C3CA345C0AE5}" destId="{4BA7E88C-5D0B-4F3A-B845-5DAD0CBF579F}" srcOrd="1" destOrd="0" presId="urn:microsoft.com/office/officeart/2005/8/layout/vList3"/>
    <dgm:cxn modelId="{7892AFE8-8D7E-421B-B3AB-B971E475B1AD}" type="presParOf" srcId="{ABB0650A-4A88-4B02-B21E-C3CA345C0AE5}" destId="{796DCD87-5370-4FAB-8386-87814982E964}" srcOrd="2" destOrd="0" presId="urn:microsoft.com/office/officeart/2005/8/layout/vList3"/>
    <dgm:cxn modelId="{651A5AFD-C19C-4485-B695-D7694BBE5360}" type="presParOf" srcId="{796DCD87-5370-4FAB-8386-87814982E964}" destId="{0760C564-F784-42FB-BF03-6B1FC1D0C2FC}" srcOrd="0" destOrd="0" presId="urn:microsoft.com/office/officeart/2005/8/layout/vList3"/>
    <dgm:cxn modelId="{AB495E41-0B27-4ECB-A4AA-59E8315D576F}" type="presParOf" srcId="{796DCD87-5370-4FAB-8386-87814982E964}" destId="{8B404B31-C1F1-4093-BDCB-453B5FFDC367}" srcOrd="1" destOrd="0" presId="urn:microsoft.com/office/officeart/2005/8/layout/vList3"/>
    <dgm:cxn modelId="{E13C54BE-57AF-4947-A0F3-BC815CAEF8B0}" type="presParOf" srcId="{ABB0650A-4A88-4B02-B21E-C3CA345C0AE5}" destId="{7C4F28D8-5B77-414F-A9F4-6F6F67C5BCCB}" srcOrd="3" destOrd="0" presId="urn:microsoft.com/office/officeart/2005/8/layout/vList3"/>
    <dgm:cxn modelId="{D9DA8C40-E267-4587-BB2C-0E1636A77115}" type="presParOf" srcId="{ABB0650A-4A88-4B02-B21E-C3CA345C0AE5}" destId="{D856E92A-075D-43F9-AF57-B712237CA8E5}" srcOrd="4" destOrd="0" presId="urn:microsoft.com/office/officeart/2005/8/layout/vList3"/>
    <dgm:cxn modelId="{12467F87-4C9F-46F6-8982-12DB13ACD96A}" type="presParOf" srcId="{D856E92A-075D-43F9-AF57-B712237CA8E5}" destId="{F3228489-37E5-4CD7-B9FD-CF08A1BFB6E7}" srcOrd="0" destOrd="0" presId="urn:microsoft.com/office/officeart/2005/8/layout/vList3"/>
    <dgm:cxn modelId="{52B9A5C7-82CE-4E20-BA82-A3C2DFE40678}" type="presParOf" srcId="{D856E92A-075D-43F9-AF57-B712237CA8E5}" destId="{79734D15-A8A1-4900-B09B-0D93CCA5A512}" srcOrd="1" destOrd="0" presId="urn:microsoft.com/office/officeart/2005/8/layout/vLis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1D00AF-8152-45EE-800A-127AFBD6D68C}" type="doc">
      <dgm:prSet loTypeId="urn:microsoft.com/office/officeart/2005/8/layout/vList2" loCatId="list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33252A89-B520-4E3D-9B12-D5E037F677D2}">
      <dgm:prSet phldrT="[نص]"/>
      <dgm:spPr/>
      <dgm:t>
        <a:bodyPr/>
        <a:lstStyle/>
        <a:p>
          <a:pPr rtl="1"/>
          <a:r>
            <a:rPr lang="ar-SA" dirty="0" smtClean="0"/>
            <a:t>لشرح كلمة في جملة:</a:t>
          </a:r>
          <a:endParaRPr lang="ar-SA" dirty="0"/>
        </a:p>
      </dgm:t>
    </dgm:pt>
    <dgm:pt modelId="{3F830915-0A87-4357-90B8-6EB078FD5B03}" type="parTrans" cxnId="{D68B3253-C7B5-476A-91A0-4D39FF023971}">
      <dgm:prSet/>
      <dgm:spPr/>
      <dgm:t>
        <a:bodyPr/>
        <a:lstStyle/>
        <a:p>
          <a:pPr rtl="1"/>
          <a:endParaRPr lang="ar-SA"/>
        </a:p>
      </dgm:t>
    </dgm:pt>
    <dgm:pt modelId="{96BAA03B-9651-4576-BA31-1381D78A9CE5}" type="sibTrans" cxnId="{D68B3253-C7B5-476A-91A0-4D39FF023971}">
      <dgm:prSet/>
      <dgm:spPr/>
      <dgm:t>
        <a:bodyPr/>
        <a:lstStyle/>
        <a:p>
          <a:pPr rtl="1"/>
          <a:endParaRPr lang="ar-SA"/>
        </a:p>
      </dgm:t>
    </dgm:pt>
    <dgm:pt modelId="{9CF468C7-88C4-4514-AFEE-EBBCABB9F8CA}">
      <dgm:prSet phldrT="[نص]"/>
      <dgm:spPr/>
      <dgm:t>
        <a:bodyPr/>
        <a:lstStyle/>
        <a:p>
          <a:pPr rtl="1"/>
          <a:r>
            <a:rPr lang="ar-SA" dirty="0" smtClean="0">
              <a:solidFill>
                <a:srgbClr val="002060"/>
              </a:solidFill>
              <a:cs typeface="Simple Bold Jut Out" pitchFamily="2" charset="-78"/>
            </a:rPr>
            <a:t>عليك أن تبين لأبنائك وطلابك </a:t>
          </a:r>
          <a:r>
            <a:rPr lang="ar-SA" dirty="0" err="1" smtClean="0">
              <a:solidFill>
                <a:srgbClr val="002060"/>
              </a:solidFill>
              <a:cs typeface="Simple Bold Jut Out" pitchFamily="2" charset="-78"/>
            </a:rPr>
            <a:t>المهيع</a:t>
          </a:r>
          <a:r>
            <a:rPr lang="ar-SA" dirty="0" smtClean="0">
              <a:solidFill>
                <a:srgbClr val="002060"/>
              </a:solidFill>
              <a:cs typeface="Simple Bold Jut Out" pitchFamily="2" charset="-78"/>
            </a:rPr>
            <a:t> الناهج (الطريق الواضح)ليسلكوه. </a:t>
          </a:r>
          <a:endParaRPr lang="ar-SA" dirty="0">
            <a:solidFill>
              <a:srgbClr val="002060"/>
            </a:solidFill>
            <a:cs typeface="Simple Bold Jut Out" pitchFamily="2" charset="-78"/>
          </a:endParaRPr>
        </a:p>
      </dgm:t>
    </dgm:pt>
    <dgm:pt modelId="{7F54D736-1FC7-4248-BA0F-38907DF53D6D}" type="parTrans" cxnId="{3E07B058-9B46-40E6-BB64-4DCB5BC06D2A}">
      <dgm:prSet/>
      <dgm:spPr/>
      <dgm:t>
        <a:bodyPr/>
        <a:lstStyle/>
        <a:p>
          <a:pPr rtl="1"/>
          <a:endParaRPr lang="ar-SA"/>
        </a:p>
      </dgm:t>
    </dgm:pt>
    <dgm:pt modelId="{26D7D270-E67F-48E8-B32C-255B8D631C28}" type="sibTrans" cxnId="{3E07B058-9B46-40E6-BB64-4DCB5BC06D2A}">
      <dgm:prSet/>
      <dgm:spPr/>
      <dgm:t>
        <a:bodyPr/>
        <a:lstStyle/>
        <a:p>
          <a:pPr rtl="1"/>
          <a:endParaRPr lang="ar-SA"/>
        </a:p>
      </dgm:t>
    </dgm:pt>
    <dgm:pt modelId="{55894A2C-1569-4A78-BC21-6647352C03D5}">
      <dgm:prSet phldrT="[نص]"/>
      <dgm:spPr/>
      <dgm:t>
        <a:bodyPr/>
        <a:lstStyle/>
        <a:p>
          <a:pPr rtl="1"/>
          <a:r>
            <a:rPr lang="ar-SA" dirty="0" smtClean="0"/>
            <a:t>لوضع الكلمات الأجنبية:</a:t>
          </a:r>
          <a:endParaRPr lang="ar-SA" dirty="0"/>
        </a:p>
      </dgm:t>
    </dgm:pt>
    <dgm:pt modelId="{EA0F9531-2110-49B2-B756-0D9F89DEF2A8}" type="parTrans" cxnId="{BBD7C2C5-9A91-4F79-81F4-96F96057E3B9}">
      <dgm:prSet/>
      <dgm:spPr/>
      <dgm:t>
        <a:bodyPr/>
        <a:lstStyle/>
        <a:p>
          <a:pPr rtl="1"/>
          <a:endParaRPr lang="ar-SA"/>
        </a:p>
      </dgm:t>
    </dgm:pt>
    <dgm:pt modelId="{7FC80E97-F9F7-4154-8C93-385FD0C803D1}" type="sibTrans" cxnId="{BBD7C2C5-9A91-4F79-81F4-96F96057E3B9}">
      <dgm:prSet/>
      <dgm:spPr/>
      <dgm:t>
        <a:bodyPr/>
        <a:lstStyle/>
        <a:p>
          <a:pPr rtl="1"/>
          <a:endParaRPr lang="ar-SA"/>
        </a:p>
      </dgm:t>
    </dgm:pt>
    <dgm:pt modelId="{BEC68F84-784D-407E-898A-7D6BC97F9DBE}">
      <dgm:prSet phldrT="[نص]"/>
      <dgm:spPr/>
      <dgm:t>
        <a:bodyPr/>
        <a:lstStyle/>
        <a:p>
          <a:pPr rtl="1"/>
          <a:r>
            <a:rPr lang="ar-SA" dirty="0" smtClean="0">
              <a:solidFill>
                <a:srgbClr val="002060"/>
              </a:solidFill>
              <a:cs typeface="Simple Bold Jut Out" pitchFamily="2" charset="-78"/>
            </a:rPr>
            <a:t>الواقعية نسبة إلى الواقع  </a:t>
          </a:r>
          <a:r>
            <a:rPr lang="en-US" dirty="0" smtClean="0">
              <a:solidFill>
                <a:srgbClr val="002060"/>
              </a:solidFill>
              <a:cs typeface="Simple Bold Jut Out" pitchFamily="2" charset="-78"/>
            </a:rPr>
            <a:t>(le reel )   </a:t>
          </a:r>
          <a:r>
            <a:rPr lang="ar-SA" dirty="0" smtClean="0">
              <a:solidFill>
                <a:srgbClr val="002060"/>
              </a:solidFill>
              <a:cs typeface="Simple Bold Jut Out" pitchFamily="2" charset="-78"/>
            </a:rPr>
            <a:t>،وهو الموجود حقيقة في الطبيعة والإنسان</a:t>
          </a:r>
          <a:r>
            <a:rPr lang="ar-SA" dirty="0" smtClean="0"/>
            <a:t>.</a:t>
          </a:r>
          <a:endParaRPr lang="ar-SA" dirty="0"/>
        </a:p>
      </dgm:t>
    </dgm:pt>
    <dgm:pt modelId="{631D29E5-5AE7-4B94-A80B-258E662A0EDE}" type="parTrans" cxnId="{CC19D7DB-DC61-49D5-83FD-D0FF8B8CAAE2}">
      <dgm:prSet/>
      <dgm:spPr/>
      <dgm:t>
        <a:bodyPr/>
        <a:lstStyle/>
        <a:p>
          <a:pPr rtl="1"/>
          <a:endParaRPr lang="ar-SA"/>
        </a:p>
      </dgm:t>
    </dgm:pt>
    <dgm:pt modelId="{8CDF5357-E4D0-40B2-BD43-C0C56F7CDDB0}" type="sibTrans" cxnId="{CC19D7DB-DC61-49D5-83FD-D0FF8B8CAAE2}">
      <dgm:prSet/>
      <dgm:spPr/>
      <dgm:t>
        <a:bodyPr/>
        <a:lstStyle/>
        <a:p>
          <a:pPr rtl="1"/>
          <a:endParaRPr lang="ar-SA"/>
        </a:p>
      </dgm:t>
    </dgm:pt>
    <dgm:pt modelId="{AB1DBBE4-EDA4-45F6-A109-5A74DAB8D6C6}" type="pres">
      <dgm:prSet presAssocID="{6C1D00AF-8152-45EE-800A-127AFBD6D6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24C10861-6556-4F0C-8E7E-B18672908818}" type="pres">
      <dgm:prSet presAssocID="{33252A89-B520-4E3D-9B12-D5E037F677D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C3CCE4E-9F0D-47F8-A5EA-D69001BD7446}" type="pres">
      <dgm:prSet presAssocID="{33252A89-B520-4E3D-9B12-D5E037F677D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6C249EB-7841-4DA4-BCCB-EE486521ADB2}" type="pres">
      <dgm:prSet presAssocID="{55894A2C-1569-4A78-BC21-6647352C03D5}" presName="parentText" presStyleLbl="node1" presStyleIdx="1" presStyleCnt="2" custLinFactNeighborX="520" custLinFactNeighborY="11528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C5A0AEB-9138-4A2F-987C-F12D848BB5F9}" type="pres">
      <dgm:prSet presAssocID="{55894A2C-1569-4A78-BC21-6647352C03D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5B25E2AC-09FF-4093-80E5-514395D99001}" type="presOf" srcId="{6C1D00AF-8152-45EE-800A-127AFBD6D68C}" destId="{AB1DBBE4-EDA4-45F6-A109-5A74DAB8D6C6}" srcOrd="0" destOrd="0" presId="urn:microsoft.com/office/officeart/2005/8/layout/vList2"/>
    <dgm:cxn modelId="{3E07B058-9B46-40E6-BB64-4DCB5BC06D2A}" srcId="{33252A89-B520-4E3D-9B12-D5E037F677D2}" destId="{9CF468C7-88C4-4514-AFEE-EBBCABB9F8CA}" srcOrd="0" destOrd="0" parTransId="{7F54D736-1FC7-4248-BA0F-38907DF53D6D}" sibTransId="{26D7D270-E67F-48E8-B32C-255B8D631C28}"/>
    <dgm:cxn modelId="{BBD7C2C5-9A91-4F79-81F4-96F96057E3B9}" srcId="{6C1D00AF-8152-45EE-800A-127AFBD6D68C}" destId="{55894A2C-1569-4A78-BC21-6647352C03D5}" srcOrd="1" destOrd="0" parTransId="{EA0F9531-2110-49B2-B756-0D9F89DEF2A8}" sibTransId="{7FC80E97-F9F7-4154-8C93-385FD0C803D1}"/>
    <dgm:cxn modelId="{416FDDA3-D60B-41C0-A000-3E441662BCE3}" type="presOf" srcId="{33252A89-B520-4E3D-9B12-D5E037F677D2}" destId="{24C10861-6556-4F0C-8E7E-B18672908818}" srcOrd="0" destOrd="0" presId="urn:microsoft.com/office/officeart/2005/8/layout/vList2"/>
    <dgm:cxn modelId="{D68B3253-C7B5-476A-91A0-4D39FF023971}" srcId="{6C1D00AF-8152-45EE-800A-127AFBD6D68C}" destId="{33252A89-B520-4E3D-9B12-D5E037F677D2}" srcOrd="0" destOrd="0" parTransId="{3F830915-0A87-4357-90B8-6EB078FD5B03}" sibTransId="{96BAA03B-9651-4576-BA31-1381D78A9CE5}"/>
    <dgm:cxn modelId="{815683F4-50D8-4947-ACE4-A22A3016CF3D}" type="presOf" srcId="{BEC68F84-784D-407E-898A-7D6BC97F9DBE}" destId="{BC5A0AEB-9138-4A2F-987C-F12D848BB5F9}" srcOrd="0" destOrd="0" presId="urn:microsoft.com/office/officeart/2005/8/layout/vList2"/>
    <dgm:cxn modelId="{CC19D7DB-DC61-49D5-83FD-D0FF8B8CAAE2}" srcId="{55894A2C-1569-4A78-BC21-6647352C03D5}" destId="{BEC68F84-784D-407E-898A-7D6BC97F9DBE}" srcOrd="0" destOrd="0" parTransId="{631D29E5-5AE7-4B94-A80B-258E662A0EDE}" sibTransId="{8CDF5357-E4D0-40B2-BD43-C0C56F7CDDB0}"/>
    <dgm:cxn modelId="{15FB4C74-C5B0-4655-8183-0656E8CECB09}" type="presOf" srcId="{55894A2C-1569-4A78-BC21-6647352C03D5}" destId="{56C249EB-7841-4DA4-BCCB-EE486521ADB2}" srcOrd="0" destOrd="0" presId="urn:microsoft.com/office/officeart/2005/8/layout/vList2"/>
    <dgm:cxn modelId="{09A1250D-C255-4E20-9808-0592E1D78D01}" type="presOf" srcId="{9CF468C7-88C4-4514-AFEE-EBBCABB9F8CA}" destId="{EC3CCE4E-9F0D-47F8-A5EA-D69001BD7446}" srcOrd="0" destOrd="0" presId="urn:microsoft.com/office/officeart/2005/8/layout/vList2"/>
    <dgm:cxn modelId="{2C7BCCCA-B48B-4467-A627-5F193B06E858}" type="presParOf" srcId="{AB1DBBE4-EDA4-45F6-A109-5A74DAB8D6C6}" destId="{24C10861-6556-4F0C-8E7E-B18672908818}" srcOrd="0" destOrd="0" presId="urn:microsoft.com/office/officeart/2005/8/layout/vList2"/>
    <dgm:cxn modelId="{0D4E522A-5DC8-4005-9252-C1B4932CB9C5}" type="presParOf" srcId="{AB1DBBE4-EDA4-45F6-A109-5A74DAB8D6C6}" destId="{EC3CCE4E-9F0D-47F8-A5EA-D69001BD7446}" srcOrd="1" destOrd="0" presId="urn:microsoft.com/office/officeart/2005/8/layout/vList2"/>
    <dgm:cxn modelId="{0427880A-A2B2-4B47-B46C-79D3129213AF}" type="presParOf" srcId="{AB1DBBE4-EDA4-45F6-A109-5A74DAB8D6C6}" destId="{56C249EB-7841-4DA4-BCCB-EE486521ADB2}" srcOrd="2" destOrd="0" presId="urn:microsoft.com/office/officeart/2005/8/layout/vList2"/>
    <dgm:cxn modelId="{1BFBA179-1375-42A6-B901-61A3AAFCA835}" type="presParOf" srcId="{AB1DBBE4-EDA4-45F6-A109-5A74DAB8D6C6}" destId="{BC5A0AEB-9138-4A2F-987C-F12D848BB5F9}" srcOrd="3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2ABAF-6E9D-45FE-8291-D2C26F052E21}" type="datetimeFigureOut">
              <a:rPr lang="ar-SA" smtClean="0"/>
              <a:pPr/>
              <a:t>25/11/1434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24521-80BE-470A-AAA6-07F006D673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-214338"/>
          <a:ext cx="8229600" cy="7072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000" dirty="0" smtClean="0">
                <a:cs typeface="PT Bold Mirror" pitchFamily="2" charset="-78"/>
              </a:rPr>
              <a:t>القوسان</a:t>
            </a:r>
            <a:endParaRPr lang="ar-SA" sz="6000" dirty="0">
              <a:cs typeface="PT Bold Mirror" pitchFamily="2" charset="-78"/>
            </a:endParaRPr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</p:nvPr>
        </p:nvGraphicFramePr>
        <p:xfrm>
          <a:off x="457200" y="2714620"/>
          <a:ext cx="8229600" cy="3411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6167260" y="1643050"/>
            <a:ext cx="2018502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dirty="0" smtClean="0">
                <a:latin typeface="Segoe UI" pitchFamily="34" charset="0"/>
                <a:cs typeface="Segoe UI" pitchFamily="34" charset="0"/>
              </a:rPr>
              <a:t>رسمها</a:t>
            </a:r>
            <a:r>
              <a:rPr lang="ar-SA" dirty="0" smtClean="0"/>
              <a:t> </a:t>
            </a:r>
            <a:r>
              <a:rPr lang="ar-SA" sz="44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 )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ar-SA" dirty="0" smtClean="0">
                <a:solidFill>
                  <a:srgbClr val="FFC000"/>
                </a:solidFill>
                <a:cs typeface="PT Bold Mirror" pitchFamily="2" charset="-78"/>
              </a:rPr>
              <a:t>القوسان المزخرفان</a:t>
            </a:r>
            <a:endParaRPr lang="ar-SA" dirty="0">
              <a:solidFill>
                <a:srgbClr val="FFC000"/>
              </a:solidFill>
              <a:cs typeface="PT Bold Mirror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357639" y="2214554"/>
            <a:ext cx="4613827" cy="141577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dirty="0" smtClean="0"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رسمها :</a:t>
            </a:r>
            <a:r>
              <a:rPr lang="ar-SA" sz="40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{ }  </a:t>
            </a:r>
          </a:p>
          <a:p>
            <a:endParaRPr lang="ar-SA" dirty="0" smtClean="0"/>
          </a:p>
          <a:p>
            <a:r>
              <a:rPr lang="ar-SA" sz="28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لوضع المقتبس من آيات القرآن الكريم :</a:t>
            </a:r>
            <a:endParaRPr lang="ar-SA" sz="28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مخطط انسيابي: محطة طرفية 4"/>
          <p:cNvSpPr/>
          <p:nvPr/>
        </p:nvSpPr>
        <p:spPr>
          <a:xfrm>
            <a:off x="857224" y="3929066"/>
            <a:ext cx="7858180" cy="128588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cs typeface="Old Antic Bold" pitchFamily="2" charset="-78"/>
              </a:rPr>
              <a:t>قال الله تعالى : {قد أفلح من زكاها*وقد خاب من دساها}  </a:t>
            </a:r>
          </a:p>
          <a:p>
            <a:pPr algn="ctr"/>
            <a:r>
              <a:rPr lang="ar-SA" dirty="0" smtClean="0"/>
              <a:t>(سورة الشمس:9)</a:t>
            </a:r>
            <a:endParaRPr lang="ar-SA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738082" y="1357298"/>
            <a:ext cx="309700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4000" dirty="0" smtClean="0">
                <a:cs typeface="PT Bold Mirror" pitchFamily="2" charset="-78"/>
              </a:rPr>
              <a:t> </a:t>
            </a:r>
            <a:endParaRPr lang="ar-SA" sz="4000" dirty="0">
              <a:cs typeface="PT Bold Mirror" pitchFamily="2" charset="-78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00034" y="357258"/>
            <a:ext cx="850112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SA" sz="4000" dirty="0" smtClean="0">
                <a:solidFill>
                  <a:prstClr val="black"/>
                </a:solidFill>
                <a:cs typeface="PT Bold Mirror" pitchFamily="2" charset="-78"/>
              </a:rPr>
              <a:t>الشرطة:</a:t>
            </a:r>
          </a:p>
          <a:p>
            <a:pPr lvl="0" algn="ctr"/>
            <a:endParaRPr lang="ar-SA" sz="4000" dirty="0" smtClean="0">
              <a:solidFill>
                <a:prstClr val="black"/>
              </a:solidFill>
              <a:cs typeface="PT Bold Mirror" pitchFamily="2" charset="-78"/>
            </a:endParaRPr>
          </a:p>
          <a:p>
            <a:pPr lvl="0"/>
            <a:r>
              <a:rPr lang="ar-SA" sz="4000" dirty="0" smtClean="0">
                <a:solidFill>
                  <a:prstClr val="black"/>
                </a:solidFill>
                <a:cs typeface="PT Bold Heading" pitchFamily="2" charset="-78"/>
              </a:rPr>
              <a:t>رسمها:</a:t>
            </a:r>
            <a:r>
              <a:rPr lang="ar-SA" sz="6000" dirty="0" smtClean="0">
                <a:solidFill>
                  <a:prstClr val="black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PT Bold Heading" pitchFamily="2" charset="-78"/>
              </a:rPr>
              <a:t> </a:t>
            </a:r>
            <a:r>
              <a:rPr lang="ar-SA" sz="6000" dirty="0" smtClean="0">
                <a:solidFill>
                  <a:prstClr val="black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cs typeface="PT Bold Mirror" pitchFamily="2" charset="-78"/>
              </a:rPr>
              <a:t>_</a:t>
            </a:r>
          </a:p>
          <a:p>
            <a:pPr lvl="0"/>
            <a:endParaRPr lang="ar-SA" sz="6000" dirty="0">
              <a:solidFill>
                <a:prstClr val="black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cs typeface="PT Bold Mirror" pitchFamily="2" charset="-78"/>
            </a:endParaRPr>
          </a:p>
        </p:txBody>
      </p:sp>
      <p:sp>
        <p:nvSpPr>
          <p:cNvPr id="5" name="وسيلة شرح على شكل سحابة 4"/>
          <p:cNvSpPr/>
          <p:nvPr/>
        </p:nvSpPr>
        <p:spPr>
          <a:xfrm>
            <a:off x="642910" y="1785926"/>
            <a:ext cx="5572164" cy="392909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cs typeface="Led Italic Font" pitchFamily="2" charset="-78"/>
              </a:rPr>
              <a:t>بعد الأرقام :</a:t>
            </a:r>
          </a:p>
          <a:p>
            <a:pPr algn="ctr"/>
            <a:endParaRPr lang="ar-SA" sz="3600" dirty="0" smtClean="0">
              <a:cs typeface="Led Italic Font" pitchFamily="2" charset="-78"/>
            </a:endParaRPr>
          </a:p>
          <a:p>
            <a:pPr algn="ctr"/>
            <a:r>
              <a:rPr lang="ar-SA" sz="3600" dirty="0" smtClean="0">
                <a:cs typeface="Led Italic Font" pitchFamily="2" charset="-78"/>
              </a:rPr>
              <a:t>1_ ...2 _ ... 3_...</a:t>
            </a:r>
          </a:p>
          <a:p>
            <a:pPr algn="ctr"/>
            <a:endParaRPr lang="ar-SA" dirty="0" smtClean="0">
              <a:cs typeface="Simple Bold Jut Out" pitchFamily="2" charset="-78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7200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PT Bold Mirror" pitchFamily="2" charset="-78"/>
              </a:rPr>
              <a:t> الشرطتان</a:t>
            </a:r>
            <a:endParaRPr lang="ar-SA" sz="7200" dirty="0">
              <a:solidFill>
                <a:schemeClr val="accent2">
                  <a:lumMod val="60000"/>
                  <a:lumOff val="40000"/>
                </a:schemeClr>
              </a:solidFill>
              <a:cs typeface="PT Bold Mirror" pitchFamily="2" charset="-78"/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cript MT Bold" pitchFamily="66" charset="0"/>
              </a:rPr>
              <a:t>رسمها</a:t>
            </a:r>
            <a:r>
              <a:rPr lang="ar-SA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cript MT Bold" pitchFamily="66" charset="0"/>
              </a:rPr>
              <a:t> -..... -</a:t>
            </a:r>
          </a:p>
          <a:p>
            <a:r>
              <a:rPr lang="ar-SA" dirty="0" smtClean="0">
                <a:latin typeface="Script MT Bold" pitchFamily="66" charset="0"/>
              </a:rPr>
              <a:t> </a:t>
            </a:r>
          </a:p>
          <a:p>
            <a:r>
              <a:rPr lang="ar-SA" dirty="0" smtClean="0">
                <a:latin typeface="Script MT Bold" pitchFamily="66" charset="0"/>
              </a:rPr>
              <a:t> </a:t>
            </a:r>
          </a:p>
          <a:p>
            <a:endParaRPr lang="ar-SA" dirty="0">
              <a:latin typeface="Script MT Bold" pitchFamily="66" charset="0"/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4357686" y="2214554"/>
            <a:ext cx="3643338" cy="321471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>
            <a:scene3d>
              <a:camera prst="perspectiveRelaxed"/>
              <a:lightRig rig="threePt" dir="t"/>
            </a:scene3d>
          </a:bodyPr>
          <a:lstStyle/>
          <a:p>
            <a:pPr algn="ctr"/>
            <a:r>
              <a:rPr lang="ar-SA" sz="3200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Wingdings 2" pitchFamily="18" charset="2"/>
                <a:cs typeface="Simple Bold Jut Out" pitchFamily="2" charset="-78"/>
              </a:rPr>
              <a:t>يوضع بينها الجمل الاعتراضية</a:t>
            </a:r>
            <a:endParaRPr lang="ar-SA" sz="32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Wingdings 2" pitchFamily="18" charset="2"/>
              <a:cs typeface="Simple Bold Jut Out" pitchFamily="2" charset="-78"/>
            </a:endParaRPr>
          </a:p>
        </p:txBody>
      </p:sp>
      <p:sp>
        <p:nvSpPr>
          <p:cNvPr id="9" name="شريط إلى الأسفل 8"/>
          <p:cNvSpPr/>
          <p:nvPr/>
        </p:nvSpPr>
        <p:spPr>
          <a:xfrm>
            <a:off x="642910" y="2214554"/>
            <a:ext cx="4143404" cy="3857652"/>
          </a:xfrm>
          <a:prstGeom prst="ribb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4">
                    <a:lumMod val="75000"/>
                  </a:schemeClr>
                </a:solidFill>
                <a:cs typeface="PT Simple Bold Ruled" pitchFamily="2" charset="-78"/>
              </a:rPr>
              <a:t>حصل صديقي سعيد –حفظة الله- على مجموعة كتب</a:t>
            </a:r>
            <a:endParaRPr lang="ar-SA" sz="2800" dirty="0">
              <a:solidFill>
                <a:schemeClr val="accent4">
                  <a:lumMod val="75000"/>
                </a:schemeClr>
              </a:solidFill>
              <a:cs typeface="PT Simple Bold Ruled" pitchFamily="2" charset="-78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7200" dirty="0" smtClean="0">
                <a:solidFill>
                  <a:schemeClr val="bg2">
                    <a:lumMod val="50000"/>
                  </a:schemeClr>
                </a:solidFill>
                <a:cs typeface="PT Bold Mirror" pitchFamily="2" charset="-78"/>
              </a:rPr>
              <a:t>علامة الحذف</a:t>
            </a:r>
            <a:endParaRPr lang="ar-SA" sz="7200" dirty="0">
              <a:solidFill>
                <a:schemeClr val="bg2">
                  <a:lumMod val="50000"/>
                </a:schemeClr>
              </a:solidFill>
              <a:cs typeface="PT Bold Mirro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رسمها ....</a:t>
            </a:r>
          </a:p>
          <a:p>
            <a:endParaRPr lang="ar-SA" dirty="0"/>
          </a:p>
        </p:txBody>
      </p:sp>
      <p:sp>
        <p:nvSpPr>
          <p:cNvPr id="6" name="مخطط انسيابي: متعدد المستندات 5"/>
          <p:cNvSpPr/>
          <p:nvPr/>
        </p:nvSpPr>
        <p:spPr>
          <a:xfrm>
            <a:off x="4357686" y="2285992"/>
            <a:ext cx="4643470" cy="3786214"/>
          </a:xfrm>
          <a:prstGeom prst="flowChartMultidocumen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 smtClean="0">
                <a:solidFill>
                  <a:schemeClr val="bg2">
                    <a:lumMod val="25000"/>
                  </a:schemeClr>
                </a:solidFill>
                <a:cs typeface="PT Simple Bold Ruled" pitchFamily="2" charset="-78"/>
              </a:rPr>
              <a:t>بعد الجمل الناقصة</a:t>
            </a:r>
            <a:endParaRPr lang="ar-SA" sz="7200" dirty="0">
              <a:solidFill>
                <a:schemeClr val="bg2">
                  <a:lumMod val="25000"/>
                </a:schemeClr>
              </a:solidFill>
              <a:cs typeface="PT Simple Bold Ruled" pitchFamily="2" charset="-78"/>
            </a:endParaRPr>
          </a:p>
        </p:txBody>
      </p:sp>
      <p:sp>
        <p:nvSpPr>
          <p:cNvPr id="7" name="وسيلة شرح خطية 2 6"/>
          <p:cNvSpPr/>
          <p:nvPr/>
        </p:nvSpPr>
        <p:spPr>
          <a:xfrm>
            <a:off x="1428728" y="1714488"/>
            <a:ext cx="2000264" cy="3786214"/>
          </a:xfrm>
          <a:prstGeom prst="borderCallout2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chemeClr val="bg2">
                    <a:lumMod val="25000"/>
                  </a:schemeClr>
                </a:solidFill>
                <a:latin typeface="Tw Cen MT Condensed Extra Bold" pitchFamily="34" charset="0"/>
                <a:cs typeface="Simple Bold Jut Out" pitchFamily="2" charset="-78"/>
              </a:rPr>
              <a:t>دخل المعلم إلى القاعة ، وبدأ </a:t>
            </a:r>
            <a:r>
              <a:rPr lang="ar-SA" sz="3600" dirty="0" smtClean="0">
                <a:solidFill>
                  <a:schemeClr val="bg2">
                    <a:lumMod val="25000"/>
                  </a:schemeClr>
                </a:solidFill>
                <a:latin typeface="Tw Cen MT Condensed Extra Bold" pitchFamily="34" charset="0"/>
                <a:cs typeface="Simple Bold Jut Out" pitchFamily="2" charset="-78"/>
              </a:rPr>
              <a:t>...</a:t>
            </a:r>
            <a:endParaRPr lang="ar-SA" sz="3600" dirty="0">
              <a:solidFill>
                <a:schemeClr val="bg2">
                  <a:lumMod val="25000"/>
                </a:schemeClr>
              </a:solidFill>
              <a:latin typeface="Tw Cen MT Condensed Extra Bold" pitchFamily="34" charset="0"/>
              <a:cs typeface="Simple Bold Jut Out" pitchFamily="2" charset="-78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600" dirty="0" smtClean="0">
                <a:solidFill>
                  <a:schemeClr val="tx2">
                    <a:lumMod val="40000"/>
                    <a:lumOff val="60000"/>
                  </a:schemeClr>
                </a:solidFill>
                <a:cs typeface="PT Bold Mirror" pitchFamily="2" charset="-78"/>
              </a:rPr>
              <a:t>المعقوفتان أو الحاصرتان</a:t>
            </a:r>
            <a:endParaRPr lang="ar-SA" sz="6600" dirty="0">
              <a:solidFill>
                <a:schemeClr val="tx2">
                  <a:lumMod val="40000"/>
                  <a:lumOff val="60000"/>
                </a:schemeClr>
              </a:solidFill>
              <a:cs typeface="PT Bold Mirro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رسمها [ ]</a:t>
            </a:r>
          </a:p>
          <a:p>
            <a:endParaRPr lang="ar-SA" dirty="0"/>
          </a:p>
        </p:txBody>
      </p:sp>
      <p:sp>
        <p:nvSpPr>
          <p:cNvPr id="5" name="سحابة 4"/>
          <p:cNvSpPr/>
          <p:nvPr/>
        </p:nvSpPr>
        <p:spPr>
          <a:xfrm>
            <a:off x="4572000" y="3000372"/>
            <a:ext cx="4214842" cy="3071834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chemeClr val="tx2">
                    <a:lumMod val="75000"/>
                  </a:schemeClr>
                </a:solidFill>
                <a:cs typeface="Simple Bold Jut Out" pitchFamily="2" charset="-78"/>
              </a:rPr>
              <a:t>لما يزاد في النص من كلام يراد </a:t>
            </a:r>
            <a:r>
              <a:rPr lang="ar-SA" sz="3600" dirty="0" err="1" smtClean="0">
                <a:solidFill>
                  <a:schemeClr val="tx2">
                    <a:lumMod val="75000"/>
                  </a:schemeClr>
                </a:solidFill>
                <a:cs typeface="Simple Bold Jut Out" pitchFamily="2" charset="-78"/>
              </a:rPr>
              <a:t>به</a:t>
            </a:r>
            <a:r>
              <a:rPr lang="ar-SA" sz="3600" dirty="0" smtClean="0">
                <a:solidFill>
                  <a:schemeClr val="tx2">
                    <a:lumMod val="75000"/>
                  </a:schemeClr>
                </a:solidFill>
                <a:cs typeface="Simple Bold Jut Out" pitchFamily="2" charset="-78"/>
              </a:rPr>
              <a:t> الإيضاح</a:t>
            </a:r>
            <a:endParaRPr lang="ar-SA" sz="3600" dirty="0">
              <a:solidFill>
                <a:schemeClr val="tx2">
                  <a:lumMod val="75000"/>
                </a:schemeClr>
              </a:solidFill>
              <a:cs typeface="Simple Bold Jut Out" pitchFamily="2" charset="-78"/>
            </a:endParaRPr>
          </a:p>
        </p:txBody>
      </p:sp>
      <p:sp>
        <p:nvSpPr>
          <p:cNvPr id="6" name="قمر 5"/>
          <p:cNvSpPr/>
          <p:nvPr/>
        </p:nvSpPr>
        <p:spPr>
          <a:xfrm rot="20929964">
            <a:off x="406646" y="1819795"/>
            <a:ext cx="4362028" cy="4625715"/>
          </a:xfrm>
          <a:prstGeom prst="mo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cs typeface="Segoe UI" pitchFamily="34" charset="0"/>
              </a:rPr>
              <a:t>قال الرسول صلى الله عليه وسلم ((إنما الأعمال[أي:</a:t>
            </a:r>
          </a:p>
          <a:p>
            <a:pPr algn="ctr"/>
            <a:r>
              <a:rPr lang="ar-S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cs typeface="Segoe UI" pitchFamily="34" charset="0"/>
              </a:rPr>
              <a:t>أعمال بني آدم] بالنيات...))</a:t>
            </a:r>
            <a:endParaRPr lang="ar-SA" sz="2400" dirty="0">
              <a:solidFill>
                <a:schemeClr val="tx1">
                  <a:lumMod val="95000"/>
                  <a:lumOff val="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>
                <a:cs typeface="Andalus" pitchFamily="2" charset="-78"/>
              </a:rPr>
              <a:t> </a:t>
            </a:r>
            <a:r>
              <a:rPr lang="ar-SA" sz="9600" dirty="0" smtClean="0">
                <a:cs typeface="Andalus" pitchFamily="2" charset="-78"/>
              </a:rPr>
              <a:t>الفاصلة</a:t>
            </a:r>
            <a:endParaRPr lang="ar-SA" sz="9600" dirty="0">
              <a:cs typeface="Andalus" pitchFamily="2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ar-SA" sz="20000" dirty="0" smtClean="0">
                <a:cs typeface="Andalus" pitchFamily="2" charset="-78"/>
              </a:rPr>
              <a:t>شكلها</a:t>
            </a:r>
            <a:r>
              <a:rPr lang="ar-SA" sz="20000" dirty="0" smtClean="0"/>
              <a:t>:</a:t>
            </a:r>
          </a:p>
          <a:p>
            <a:r>
              <a:rPr lang="ar-SA" sz="27100" dirty="0">
                <a:solidFill>
                  <a:srgbClr val="FF0000"/>
                </a:solidFill>
              </a:rPr>
              <a:t>،</a:t>
            </a:r>
          </a:p>
        </p:txBody>
      </p:sp>
      <p:sp>
        <p:nvSpPr>
          <p:cNvPr id="4" name="سهم بشكل U 3"/>
          <p:cNvSpPr/>
          <p:nvPr/>
        </p:nvSpPr>
        <p:spPr>
          <a:xfrm>
            <a:off x="3571868" y="3714752"/>
            <a:ext cx="571504" cy="428628"/>
          </a:xfrm>
          <a:prstGeom prst="utur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prstTxWarp prst="textDoubleWave1">
              <a:avLst/>
            </a:prstTxWarp>
          </a:bodyPr>
          <a:lstStyle/>
          <a:p>
            <a:r>
              <a:rPr lang="ar-SA" dirty="0" smtClean="0">
                <a:cs typeface="PT Bold Mirror" pitchFamily="2" charset="-78"/>
              </a:rPr>
              <a:t>مواضع استعمالها</a:t>
            </a:r>
            <a:endParaRPr lang="ar-SA" dirty="0">
              <a:cs typeface="PT Bold Mirror" pitchFamily="2" charset="-78"/>
            </a:endParaRPr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مجموعة 5"/>
          <p:cNvGrpSpPr/>
          <p:nvPr/>
        </p:nvGrpSpPr>
        <p:grpSpPr>
          <a:xfrm>
            <a:off x="1785918" y="5214950"/>
            <a:ext cx="5472684" cy="1428760"/>
            <a:chOff x="1685888" y="3257556"/>
            <a:chExt cx="5472684" cy="1257304"/>
          </a:xfrm>
        </p:grpSpPr>
        <p:sp>
          <p:nvSpPr>
            <p:cNvPr id="7" name="خماسي 6"/>
            <p:cNvSpPr/>
            <p:nvPr/>
          </p:nvSpPr>
          <p:spPr>
            <a:xfrm rot="10800000">
              <a:off x="1685888" y="3257556"/>
              <a:ext cx="5472684" cy="1257304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ar-SA" dirty="0" smtClean="0"/>
                <a:t> </a:t>
              </a:r>
              <a:endParaRPr lang="ar-SA" dirty="0"/>
            </a:p>
          </p:txBody>
        </p:sp>
        <p:sp>
          <p:nvSpPr>
            <p:cNvPr id="8" name="خماسي 4"/>
            <p:cNvSpPr/>
            <p:nvPr/>
          </p:nvSpPr>
          <p:spPr>
            <a:xfrm rot="21600000">
              <a:off x="2000216" y="3257556"/>
              <a:ext cx="5158356" cy="12573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4436" tIns="228600" rIns="426720" bIns="228600" numCol="1" spcCol="1270" anchor="ctr" anchorCtr="0">
              <a:noAutofit/>
            </a:bodyPr>
            <a:lstStyle/>
            <a:p>
              <a:pPr lvl="0" algn="ctr" defTabSz="2667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ar-SA" sz="6000" kern="1200"/>
            </a:p>
          </p:txBody>
        </p:sp>
      </p:grpSp>
      <p:sp>
        <p:nvSpPr>
          <p:cNvPr id="9" name="شكل بيضاوي 8"/>
          <p:cNvSpPr/>
          <p:nvPr/>
        </p:nvSpPr>
        <p:spPr>
          <a:xfrm>
            <a:off x="857224" y="5500702"/>
            <a:ext cx="1257304" cy="1143008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ar-SA" dirty="0" smtClean="0"/>
              <a:t> </a:t>
            </a:r>
          </a:p>
          <a:p>
            <a:endParaRPr lang="ar-SA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2552016" y="5429264"/>
            <a:ext cx="4204997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solidFill>
                  <a:schemeClr val="bg1">
                    <a:lumMod val="95000"/>
                  </a:schemeClr>
                </a:solidFill>
                <a:cs typeface="PT Simple Bold Ruled" pitchFamily="2" charset="-78"/>
              </a:rPr>
              <a:t>بعد حرف الجواب:</a:t>
            </a:r>
            <a:r>
              <a:rPr lang="ar-SA" sz="2800" dirty="0" smtClean="0">
                <a:solidFill>
                  <a:schemeClr val="accent3">
                    <a:lumMod val="50000"/>
                  </a:schemeClr>
                </a:solidFill>
              </a:rPr>
              <a:t>نعم، أنا محمد  </a:t>
            </a:r>
          </a:p>
          <a:p>
            <a:r>
              <a:rPr lang="ar-SA" sz="2800" dirty="0" smtClean="0">
                <a:solidFill>
                  <a:schemeClr val="accent3">
                    <a:lumMod val="50000"/>
                  </a:schemeClr>
                </a:solidFill>
              </a:rPr>
              <a:t>بلى ، لقد فهمت الدرس</a:t>
            </a:r>
            <a:endParaRPr lang="ar-SA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800" dirty="0" smtClean="0">
                <a:solidFill>
                  <a:srgbClr val="FF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PT Bold Mirror" pitchFamily="2" charset="-78"/>
              </a:rPr>
              <a:t>الفاصلة المنقوطة</a:t>
            </a:r>
            <a:endParaRPr lang="ar-SA" sz="4800" dirty="0">
              <a:solidFill>
                <a:srgbClr val="FF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cs typeface="PT Bold Mirro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/>
              <a:t>رسمها : </a:t>
            </a:r>
            <a:r>
              <a:rPr lang="ar-SA" sz="66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؛</a:t>
            </a:r>
          </a:p>
          <a:p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4" name="مخطط انسيابي: شريط مثقب 3"/>
          <p:cNvSpPr/>
          <p:nvPr/>
        </p:nvSpPr>
        <p:spPr>
          <a:xfrm>
            <a:off x="1714480" y="2643182"/>
            <a:ext cx="5643602" cy="328614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cs typeface="PT Bold Dusky" pitchFamily="2" charset="-78"/>
              </a:rPr>
              <a:t>تستعمل بين جملتين تامتين إحداهما سبب في حدوث الأخرى  </a:t>
            </a:r>
            <a:r>
              <a:rPr lang="ar-SA" dirty="0" smtClean="0"/>
              <a:t>: </a:t>
            </a:r>
            <a:r>
              <a:rPr lang="ar-SA" sz="4000" dirty="0" smtClean="0">
                <a:solidFill>
                  <a:srgbClr val="FFFF00"/>
                </a:solidFill>
                <a:cs typeface="Andalus" pitchFamily="2" charset="-78"/>
              </a:rPr>
              <a:t>سافرت إلى مكة المكرمة؛ لأنني أريد تأدية فريضة الحج</a:t>
            </a:r>
            <a:r>
              <a:rPr lang="ar-SA" dirty="0" smtClean="0"/>
              <a:t>.</a:t>
            </a:r>
            <a:endParaRPr lang="ar-SA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8000" dirty="0" smtClean="0">
                <a:solidFill>
                  <a:srgbClr val="FF0000"/>
                </a:solidFill>
                <a:cs typeface="PT Bold Mirror" pitchFamily="2" charset="-78"/>
              </a:rPr>
              <a:t>النقطة </a:t>
            </a:r>
            <a:endParaRPr lang="ar-SA" sz="8000" dirty="0">
              <a:solidFill>
                <a:srgbClr val="FF0000"/>
              </a:solidFill>
              <a:cs typeface="PT Bold Mirro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/>
              <a:t>رسمها: </a:t>
            </a:r>
            <a:r>
              <a:rPr lang="ar-SA" sz="88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r>
              <a:rPr lang="ar-SA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PT Bold Dusky" pitchFamily="2" charset="-78"/>
              </a:rPr>
              <a:t>توضع في نهاية الجملة التامة</a:t>
            </a:r>
          </a:p>
          <a:p>
            <a:r>
              <a:rPr lang="ar-SA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Andalus" pitchFamily="2" charset="-78"/>
              </a:rPr>
              <a:t>الجو جميل في الرياض</a:t>
            </a:r>
            <a:r>
              <a:rPr lang="ar-SA" sz="4800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PT Bold Dusky" pitchFamily="2" charset="-78"/>
              </a:rPr>
              <a:t>.</a:t>
            </a:r>
            <a:endParaRPr lang="ar-SA" sz="4800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cs typeface="PT Bold Dusky" pitchFamily="2" charset="-78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600" dirty="0" smtClean="0">
                <a:solidFill>
                  <a:schemeClr val="tx2">
                    <a:lumMod val="50000"/>
                  </a:schemeClr>
                </a:solidFill>
                <a:cs typeface="PT Bold Mirror" pitchFamily="2" charset="-78"/>
              </a:rPr>
              <a:t>النقطتان الرأسيتان</a:t>
            </a:r>
            <a:endParaRPr lang="ar-SA" sz="6600" dirty="0">
              <a:solidFill>
                <a:schemeClr val="tx2">
                  <a:lumMod val="50000"/>
                </a:schemeClr>
              </a:solidFill>
              <a:cs typeface="PT Bold Mirro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dirty="0" smtClean="0"/>
              <a:t>رسمها </a:t>
            </a:r>
            <a:r>
              <a:rPr lang="ar-SA" sz="48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r>
              <a:rPr lang="ar-SA" sz="4000" dirty="0" smtClean="0">
                <a:solidFill>
                  <a:schemeClr val="bg2">
                    <a:lumMod val="50000"/>
                  </a:schemeClr>
                </a:solidFill>
                <a:effectLst/>
                <a:cs typeface="Akhbar MT" pitchFamily="2" charset="-78"/>
              </a:rPr>
              <a:t>بعد القول وما في حكمه،كأنبا وأخبر وحدث </a:t>
            </a:r>
            <a:r>
              <a:rPr lang="ar-SA" sz="4000" dirty="0" err="1" smtClean="0">
                <a:solidFill>
                  <a:schemeClr val="bg2">
                    <a:lumMod val="50000"/>
                  </a:schemeClr>
                </a:solidFill>
                <a:effectLst/>
                <a:cs typeface="Akhbar MT" pitchFamily="2" charset="-78"/>
              </a:rPr>
              <a:t>وحكى</a:t>
            </a:r>
            <a:endParaRPr lang="ar-SA" sz="4000" dirty="0" smtClean="0">
              <a:solidFill>
                <a:schemeClr val="bg2">
                  <a:lumMod val="50000"/>
                </a:schemeClr>
              </a:solidFill>
              <a:effectLst/>
              <a:cs typeface="Akhbar MT" pitchFamily="2" charset="-78"/>
            </a:endParaRPr>
          </a:p>
          <a:p>
            <a:r>
              <a:rPr lang="ar-SA" sz="4800" dirty="0" smtClean="0">
                <a:solidFill>
                  <a:schemeClr val="accent1">
                    <a:lumMod val="50000"/>
                  </a:schemeClr>
                </a:solidFill>
                <a:effectLst/>
                <a:cs typeface="Akhbar MT" pitchFamily="2" charset="-78"/>
              </a:rPr>
              <a:t>قال المعلم :</a:t>
            </a:r>
            <a:r>
              <a:rPr lang="ar-SA" sz="4000" dirty="0" smtClean="0">
                <a:solidFill>
                  <a:schemeClr val="accent1">
                    <a:lumMod val="50000"/>
                  </a:schemeClr>
                </a:solidFill>
                <a:effectLst/>
                <a:cs typeface="Akhbar MT" pitchFamily="2" charset="-78"/>
              </a:rPr>
              <a:t> </a:t>
            </a:r>
            <a:r>
              <a:rPr lang="ar-SA" sz="4000" dirty="0" smtClean="0">
                <a:solidFill>
                  <a:srgbClr val="0070C0"/>
                </a:solidFill>
                <a:effectLst/>
              </a:rPr>
              <a:t>جدوا واجتهدوا وثابروا. </a:t>
            </a:r>
            <a:r>
              <a:rPr lang="ar-SA" sz="4000" dirty="0" err="1" smtClean="0">
                <a:solidFill>
                  <a:srgbClr val="0070C0"/>
                </a:solidFill>
                <a:effectLst/>
              </a:rPr>
              <a:t>حكى</a:t>
            </a:r>
            <a:r>
              <a:rPr lang="ar-SA" sz="4000" dirty="0" smtClean="0">
                <a:solidFill>
                  <a:srgbClr val="0070C0"/>
                </a:solidFill>
                <a:effectLst/>
              </a:rPr>
              <a:t> المعلم: جدوا واجتهدوا وثابروا.</a:t>
            </a:r>
          </a:p>
          <a:p>
            <a:r>
              <a:rPr lang="ar-SA" sz="3600" dirty="0" smtClean="0">
                <a:solidFill>
                  <a:srgbClr val="002060"/>
                </a:solidFill>
                <a:effectLst/>
              </a:rPr>
              <a:t>بين الشيء وأنواعه</a:t>
            </a:r>
            <a:r>
              <a:rPr lang="ar-SA" sz="3600" dirty="0" smtClean="0">
                <a:solidFill>
                  <a:srgbClr val="0070C0"/>
                </a:solidFill>
                <a:effectLst/>
              </a:rPr>
              <a:t>:الحركات الثلاث هي : الضمة ، والفتحة، والكسرة </a:t>
            </a:r>
            <a:r>
              <a:rPr lang="ar-SA" sz="4000" dirty="0" smtClean="0">
                <a:solidFill>
                  <a:srgbClr val="0070C0"/>
                </a:solidFill>
                <a:effectLst/>
              </a:rPr>
              <a:t>.</a:t>
            </a:r>
          </a:p>
          <a:p>
            <a:r>
              <a:rPr lang="ar-SA" sz="4000" dirty="0" smtClean="0">
                <a:solidFill>
                  <a:srgbClr val="002060"/>
                </a:solidFill>
                <a:effectLst/>
              </a:rPr>
              <a:t>قبل الكلام الذي يوضح ما قبله:</a:t>
            </a:r>
            <a:r>
              <a:rPr lang="ar-SA" sz="4000" dirty="0" smtClean="0">
                <a:solidFill>
                  <a:srgbClr val="0070C0"/>
                </a:solidFill>
                <a:effectLst/>
              </a:rPr>
              <a:t>الصوم لغة : الإمساك،وشرعا:الإمساك عن </a:t>
            </a:r>
            <a:r>
              <a:rPr lang="ar-SA" sz="4000" dirty="0" err="1" smtClean="0">
                <a:solidFill>
                  <a:srgbClr val="0070C0"/>
                </a:solidFill>
                <a:effectLst/>
              </a:rPr>
              <a:t>المفطرات</a:t>
            </a:r>
            <a:r>
              <a:rPr lang="ar-SA" sz="4000" dirty="0" smtClean="0">
                <a:solidFill>
                  <a:srgbClr val="0070C0"/>
                </a:solidFill>
                <a:effectLst/>
              </a:rPr>
              <a:t> من طلوع الفجر إلى غروب الشمس بنية مخصوصة .</a:t>
            </a:r>
            <a:endParaRPr lang="ar-SA" sz="4000" dirty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7200" dirty="0" smtClean="0">
                <a:cs typeface="PT Bold Mirror" pitchFamily="2" charset="-78"/>
              </a:rPr>
              <a:t>علامة الاستفهام</a:t>
            </a:r>
            <a:endParaRPr lang="ar-SA" sz="7200" dirty="0">
              <a:cs typeface="PT Bold Mirro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رسمها:</a:t>
            </a:r>
            <a:r>
              <a:rPr lang="ar-SA" sz="60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؟</a:t>
            </a:r>
          </a:p>
          <a:p>
            <a:r>
              <a:rPr lang="ar-SA" sz="2800" dirty="0" smtClean="0">
                <a:effectLst/>
                <a:cs typeface="Simple Bold Jut Out" pitchFamily="2" charset="-78"/>
              </a:rPr>
              <a:t>بعد السؤال المتضمن أداة استفهام</a:t>
            </a:r>
            <a:r>
              <a:rPr lang="ar-SA" sz="2800" dirty="0" smtClean="0">
                <a:effectLst/>
                <a:cs typeface="Akhbar MT" pitchFamily="2" charset="-78"/>
              </a:rPr>
              <a:t>:</a:t>
            </a:r>
            <a:endParaRPr lang="ar-SA" sz="2800" dirty="0">
              <a:effectLst/>
              <a:cs typeface="Akhbar MT" pitchFamily="2" charset="-78"/>
            </a:endParaRPr>
          </a:p>
        </p:txBody>
      </p:sp>
      <p:sp>
        <p:nvSpPr>
          <p:cNvPr id="4" name="مخطط انسيابي: محطة طرفية 3"/>
          <p:cNvSpPr/>
          <p:nvPr/>
        </p:nvSpPr>
        <p:spPr>
          <a:xfrm>
            <a:off x="285720" y="1643050"/>
            <a:ext cx="2428892" cy="485776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cs typeface="Simple Indust Shaded" pitchFamily="2" charset="-78"/>
              </a:rPr>
              <a:t>ما اسمك؟ كيف حالك؟ لماذا تأخرت؟ لم حضر زيد ؟</a:t>
            </a:r>
            <a:endParaRPr lang="ar-SA" sz="3600" dirty="0">
              <a:cs typeface="Simple Indust Shaded" pitchFamily="2" charset="-78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000" dirty="0" smtClean="0">
                <a:cs typeface="PT Bold Mirror" pitchFamily="2" charset="-78"/>
              </a:rPr>
              <a:t>علامة التعجب والتأثر</a:t>
            </a:r>
            <a:endParaRPr lang="ar-SA" sz="6000" dirty="0">
              <a:cs typeface="PT Bold Mirro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  <a:scene3d>
              <a:camera prst="isometricOffAxis2Left"/>
              <a:lightRig rig="threePt" dir="t"/>
            </a:scene3d>
          </a:bodyPr>
          <a:lstStyle/>
          <a:p>
            <a:r>
              <a:rPr lang="ar-SA" dirty="0" smtClean="0"/>
              <a:t> </a:t>
            </a:r>
          </a:p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بعد التعجب : </a:t>
            </a:r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ما أجمل البحر!</a:t>
            </a:r>
          </a:p>
          <a:p>
            <a:r>
              <a:rPr lang="ar-SA" dirty="0" smtClean="0"/>
              <a:t>بعد ما يفيد الفرح أو الحزن : </a:t>
            </a:r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أنا مسرور منك كثيرا!        </a:t>
            </a:r>
            <a:r>
              <a:rPr lang="ar-SA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وا</a:t>
            </a:r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أسفاه! لقد انهزم البطل!</a:t>
            </a:r>
          </a:p>
          <a:p>
            <a:r>
              <a:rPr lang="ar-SA" dirty="0" smtClean="0">
                <a:cs typeface="Akhbar MT" pitchFamily="2" charset="-78"/>
              </a:rPr>
              <a:t>بعد الجمل الدعائية:</a:t>
            </a:r>
            <a:r>
              <a:rPr lang="ar-S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khbar MT" pitchFamily="2" charset="-78"/>
              </a:rPr>
              <a:t>حماك الله ! </a:t>
            </a:r>
            <a:r>
              <a:rPr lang="ar-SA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khbar MT" pitchFamily="2" charset="-78"/>
              </a:rPr>
              <a:t>جزى</a:t>
            </a:r>
            <a:r>
              <a:rPr lang="ar-S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khbar MT" pitchFamily="2" charset="-78"/>
              </a:rPr>
              <a:t> الله خيرا من أعد هذا الكتاب!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4" name="شريط إلى الأعلى 3"/>
          <p:cNvSpPr/>
          <p:nvPr/>
        </p:nvSpPr>
        <p:spPr>
          <a:xfrm>
            <a:off x="2000232" y="1500174"/>
            <a:ext cx="6143668" cy="114300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رسمها</a:t>
            </a:r>
            <a:r>
              <a:rPr lang="ar-SA" dirty="0" smtClean="0"/>
              <a:t> </a:t>
            </a:r>
            <a:r>
              <a:rPr lang="ar-SA" sz="5400" dirty="0" smtClean="0"/>
              <a:t>: </a:t>
            </a:r>
            <a:r>
              <a:rPr lang="ar-SA" sz="5400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!</a:t>
            </a:r>
            <a:endParaRPr lang="ar-SA" sz="54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600" dirty="0" smtClean="0">
                <a:cs typeface="PT Bold Mirror" pitchFamily="2" charset="-78"/>
              </a:rPr>
              <a:t>علامة التنصيص </a:t>
            </a:r>
            <a:endParaRPr lang="ar-SA" sz="6600" dirty="0">
              <a:cs typeface="PT Bold Mirro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cs typeface="Kufi Outline Shaded" pitchFamily="82" charset="-78"/>
              </a:rPr>
              <a:t>رسمها :</a:t>
            </a:r>
            <a:r>
              <a:rPr lang="ar-SA" dirty="0" smtClean="0"/>
              <a:t> </a:t>
            </a:r>
            <a:r>
              <a:rPr lang="ar-SA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(( ))</a:t>
            </a:r>
          </a:p>
          <a:p>
            <a:r>
              <a:rPr lang="ar-SA" dirty="0" smtClean="0">
                <a:solidFill>
                  <a:srgbClr val="FF0000"/>
                </a:solidFill>
                <a:cs typeface="Akhbar MT" pitchFamily="2" charset="-78"/>
              </a:rPr>
              <a:t>يوضع بينها كلام منقول بنصه كالأحاديث النبوية : </a:t>
            </a:r>
            <a:endParaRPr lang="ar-SA" dirty="0">
              <a:solidFill>
                <a:srgbClr val="FF0000"/>
              </a:solidFill>
              <a:cs typeface="Akhbar MT" pitchFamily="2" charset="-78"/>
            </a:endParaRPr>
          </a:p>
        </p:txBody>
      </p:sp>
      <p:sp>
        <p:nvSpPr>
          <p:cNvPr id="5" name="مخطط انسيابي: متعدد المستندات 4"/>
          <p:cNvSpPr/>
          <p:nvPr/>
        </p:nvSpPr>
        <p:spPr>
          <a:xfrm>
            <a:off x="1142976" y="2928934"/>
            <a:ext cx="7500990" cy="2928958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cs typeface="Old Antic Decorative" pitchFamily="2" charset="-78"/>
              </a:rPr>
              <a:t> قال رسول الله صلى الله عليه وسلم ((إنما الأعمال بالنيات))</a:t>
            </a:r>
            <a:endParaRPr lang="ar-SA" sz="4000" dirty="0">
              <a:cs typeface="Old Antic Decorative" pitchFamily="2" charset="-78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405</Words>
  <Application>Microsoft Office PowerPoint</Application>
  <PresentationFormat>عرض على الشاشة (3:4)‏</PresentationFormat>
  <Paragraphs>76</Paragraphs>
  <Slides>15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سمة Office</vt:lpstr>
      <vt:lpstr>الشريحة 1</vt:lpstr>
      <vt:lpstr> الفاصلة</vt:lpstr>
      <vt:lpstr>مواضع استعمالها</vt:lpstr>
      <vt:lpstr>الفاصلة المنقوطة</vt:lpstr>
      <vt:lpstr>النقطة </vt:lpstr>
      <vt:lpstr>النقطتان الرأسيتان</vt:lpstr>
      <vt:lpstr>علامة الاستفهام</vt:lpstr>
      <vt:lpstr>علامة التعجب والتأثر</vt:lpstr>
      <vt:lpstr>علامة التنصيص </vt:lpstr>
      <vt:lpstr>القوسان</vt:lpstr>
      <vt:lpstr>القوسان المزخرفان</vt:lpstr>
      <vt:lpstr>الشريحة 12</vt:lpstr>
      <vt:lpstr> الشرطتان</vt:lpstr>
      <vt:lpstr>علامة الحذف</vt:lpstr>
      <vt:lpstr>المعقوفتان أو الحاصرتان</vt:lpstr>
    </vt:vector>
  </TitlesOfParts>
  <Company>Fo06-10-2012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الفاصلة</dc:title>
  <dc:creator>User</dc:creator>
  <cp:lastModifiedBy>User</cp:lastModifiedBy>
  <cp:revision>19</cp:revision>
  <dcterms:created xsi:type="dcterms:W3CDTF">2013-02-26T17:04:20Z</dcterms:created>
  <dcterms:modified xsi:type="dcterms:W3CDTF">2013-09-28T22:39:48Z</dcterms:modified>
</cp:coreProperties>
</file>