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78" r:id="rId4"/>
    <p:sldId id="258" r:id="rId5"/>
    <p:sldId id="259" r:id="rId6"/>
    <p:sldId id="276" r:id="rId7"/>
    <p:sldId id="277" r:id="rId8"/>
    <p:sldId id="260" r:id="rId9"/>
    <p:sldId id="261" r:id="rId10"/>
    <p:sldId id="263" r:id="rId11"/>
    <p:sldId id="264" r:id="rId12"/>
    <p:sldId id="265" r:id="rId13"/>
    <p:sldId id="262"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5C75FD75-60ED-4B0D-A491-254BDE2C0C74}">
          <p14:sldIdLst>
            <p14:sldId id="256"/>
            <p14:sldId id="257"/>
            <p14:sldId id="278"/>
            <p14:sldId id="258"/>
            <p14:sldId id="259"/>
            <p14:sldId id="276"/>
            <p14:sldId id="277"/>
            <p14:sldId id="260"/>
            <p14:sldId id="261"/>
            <p14:sldId id="263"/>
            <p14:sldId id="264"/>
            <p14:sldId id="265"/>
            <p14:sldId id="262"/>
            <p14:sldId id="266"/>
            <p14:sldId id="267"/>
            <p14:sldId id="268"/>
            <p14:sldId id="269"/>
            <p14:sldId id="270"/>
            <p14:sldId id="271"/>
            <p14:sldId id="272"/>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7" d="100"/>
          <a:sy n="77" d="100"/>
        </p:scale>
        <p:origin x="-378"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B61BEF0D-F0BB-DE4B-95CE-6DB70DBA9567}" type="datetimeFigureOut">
              <a:rPr lang="en-US" smtClean="0"/>
              <a:pPr/>
              <a:t>1/1/2017</a:t>
            </a:fld>
            <a:endParaRPr lang="en-US" dirty="0"/>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D57F1E4F-1CFF-5643-939E-217C01CDF565}" type="slidenum">
              <a:rPr lang="en-US" smtClean="0"/>
              <a:pPr/>
              <a:t>‹#›</a:t>
            </a:fld>
            <a:endParaRPr lang="en-US" dirty="0"/>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Content Placeholder 8"/>
          <p:cNvSpPr>
            <a:spLocks noGrp="1"/>
          </p:cNvSpPr>
          <p:nvPr>
            <p:ph sz="quarter" idx="13"/>
          </p:nvPr>
        </p:nvSpPr>
        <p:spPr>
          <a:xfrm>
            <a:off x="1389888" y="2313432"/>
            <a:ext cx="4559808"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1/1/2017</a:t>
            </a:fld>
            <a:endParaRPr lang="en-US" dirty="0"/>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B61BEF0D-F0BB-DE4B-95CE-6DB70DBA9567}" type="datetimeFigureOut">
              <a:rPr lang="en-US" smtClean="0"/>
              <a:pPr/>
              <a:t>1/1/2017</a:t>
            </a:fld>
            <a:endParaRPr lang="en-US" dirty="0"/>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www.google.com.sa/url?sa=i&amp;rct=j&amp;q=&amp;esrc=s&amp;source=images&amp;cd=&amp;cad=rja&amp;uact=8&amp;ved=0ahUKEwiCiLWW_5PMAhVBOxQKHYFlAXQQjRwIBw&amp;url=http://blindopedia.kenanaonline.com/photos/1237978928&amp;psig=AFQjCNHiTAhu9fG5NMokuy42kAt8GhVTGg&amp;ust=1460924804613034"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r.wikipedia.org/wiki/%D9%82%D8%B1%D8%A7%D8%A1%D8%A9" TargetMode="External"/><Relationship Id="rId7" Type="http://schemas.openxmlformats.org/officeDocument/2006/relationships/image" Target="../media/image6.jpg"/><Relationship Id="rId2" Type="http://schemas.openxmlformats.org/officeDocument/2006/relationships/hyperlink" Target="https://ar.wikipedia.org/wiki/%D9%84%D9%88%D9%8A%D8%B3_%D8%A8%D8%B1%D9%8A%D9%84" TargetMode="External"/><Relationship Id="rId1" Type="http://schemas.openxmlformats.org/officeDocument/2006/relationships/slideLayout" Target="../slideLayouts/slideLayout2.xml"/><Relationship Id="rId6" Type="http://schemas.openxmlformats.org/officeDocument/2006/relationships/hyperlink" Target="https://ar.wikipedia.org/wiki/%D8%AD%D8%A7%D8%B3%D8%A9_%D8%A7%D9%84%D9%84%D9%85%D8%B3" TargetMode="External"/><Relationship Id="rId5" Type="http://schemas.openxmlformats.org/officeDocument/2006/relationships/hyperlink" Target="https://ar.wikipedia.org/wiki/%D9%88%D8%B1%D9%82" TargetMode="External"/><Relationship Id="rId4" Type="http://schemas.openxmlformats.org/officeDocument/2006/relationships/hyperlink" Target="https://ar.wikipedia.org/wiki/%D8%A7%D9%84%D8%AD%D8%B1%D9%88%D9%8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7040439" y="321733"/>
            <a:ext cx="2962275" cy="1543050"/>
          </a:xfrm>
          <a:prstGeom prst="rect">
            <a:avLst/>
          </a:prstGeom>
        </p:spPr>
      </p:pic>
      <p:pic>
        <p:nvPicPr>
          <p:cNvPr id="5" name="صورة 4"/>
          <p:cNvPicPr>
            <a:picLocks noChangeAspect="1"/>
          </p:cNvPicPr>
          <p:nvPr/>
        </p:nvPicPr>
        <p:blipFill>
          <a:blip r:embed="rId3"/>
          <a:stretch>
            <a:fillRect/>
          </a:stretch>
        </p:blipFill>
        <p:spPr>
          <a:xfrm>
            <a:off x="7040439" y="2543736"/>
            <a:ext cx="2962275" cy="1476375"/>
          </a:xfrm>
          <a:prstGeom prst="rect">
            <a:avLst/>
          </a:prstGeom>
          <a:ln w="228600" cap="sq" cmpd="thickThin">
            <a:solidFill>
              <a:schemeClr val="accent2">
                <a:lumMod val="60000"/>
                <a:lumOff val="40000"/>
              </a:schemeClr>
            </a:solidFill>
            <a:prstDash val="solid"/>
            <a:miter lim="800000"/>
          </a:ln>
          <a:effectLst>
            <a:innerShdw blurRad="76200">
              <a:srgbClr val="000000"/>
            </a:innerShdw>
          </a:effectLst>
        </p:spPr>
      </p:pic>
      <p:pic>
        <p:nvPicPr>
          <p:cNvPr id="6" name="صورة 5"/>
          <p:cNvPicPr>
            <a:picLocks noChangeAspect="1"/>
          </p:cNvPicPr>
          <p:nvPr/>
        </p:nvPicPr>
        <p:blipFill>
          <a:blip r:embed="rId4"/>
          <a:stretch>
            <a:fillRect/>
          </a:stretch>
        </p:blipFill>
        <p:spPr>
          <a:xfrm>
            <a:off x="7139233" y="4569115"/>
            <a:ext cx="2713106" cy="1502505"/>
          </a:xfrm>
          <a:prstGeom prst="rect">
            <a:avLst/>
          </a:prstGeom>
          <a:ln w="228600" cap="sq" cmpd="thickThin">
            <a:solidFill>
              <a:schemeClr val="accent2">
                <a:lumMod val="40000"/>
                <a:lumOff val="60000"/>
              </a:schemeClr>
            </a:solidFill>
            <a:prstDash val="solid"/>
            <a:miter lim="800000"/>
          </a:ln>
          <a:effectLst>
            <a:innerShdw blurRad="76200">
              <a:srgbClr val="000000"/>
            </a:innerShdw>
          </a:effectLst>
        </p:spPr>
      </p:pic>
      <p:sp>
        <p:nvSpPr>
          <p:cNvPr id="7" name="عنوان 1"/>
          <p:cNvSpPr>
            <a:spLocks noGrp="1"/>
          </p:cNvSpPr>
          <p:nvPr>
            <p:ph type="ctrTitle"/>
          </p:nvPr>
        </p:nvSpPr>
        <p:spPr>
          <a:xfrm>
            <a:off x="115909" y="1184858"/>
            <a:ext cx="5795493" cy="3534804"/>
          </a:xfrm>
        </p:spPr>
        <p:txBody>
          <a:bodyPr>
            <a:normAutofit/>
          </a:bodyPr>
          <a:lstStyle/>
          <a:p>
            <a:pPr algn="ctr">
              <a:lnSpc>
                <a:spcPct val="150000"/>
              </a:lnSpc>
            </a:pPr>
            <a:r>
              <a:rPr lang="ar-SA" b="1" dirty="0">
                <a:solidFill>
                  <a:schemeClr val="bg1"/>
                </a:solidFill>
              </a:rPr>
              <a:t>المستحدثات التكنولوجية المستخدمة للمعاقين بصريا</a:t>
            </a:r>
          </a:p>
        </p:txBody>
      </p:sp>
    </p:spTree>
    <p:extLst>
      <p:ext uri="{BB962C8B-B14F-4D97-AF65-F5344CB8AC3E}">
        <p14:creationId xmlns:p14="http://schemas.microsoft.com/office/powerpoint/2010/main" val="4238009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8139449" y="2253803"/>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919730" y="2180496"/>
            <a:ext cx="6691077" cy="3678303"/>
          </a:xfrm>
        </p:spPr>
        <p:txBody>
          <a:bodyPr/>
          <a:lstStyle/>
          <a:p>
            <a:pPr marL="68580" indent="0">
              <a:buNone/>
            </a:pPr>
            <a:r>
              <a:rPr lang="ar-SA" sz="2800" b="1" dirty="0" smtClean="0">
                <a:solidFill>
                  <a:schemeClr val="bg1"/>
                </a:solidFill>
              </a:rPr>
              <a:t> أجهزة </a:t>
            </a:r>
            <a:r>
              <a:rPr lang="ar-SA" sz="2800" b="1" dirty="0">
                <a:solidFill>
                  <a:schemeClr val="bg1"/>
                </a:solidFill>
              </a:rPr>
              <a:t>التسجيل </a:t>
            </a:r>
            <a:r>
              <a:rPr lang="ar-SA" sz="2800" b="1" dirty="0" smtClean="0">
                <a:solidFill>
                  <a:schemeClr val="bg1"/>
                </a:solidFill>
              </a:rPr>
              <a:t>:</a:t>
            </a:r>
          </a:p>
          <a:p>
            <a:pPr marL="68580" indent="0">
              <a:buNone/>
            </a:pPr>
            <a:endParaRPr lang="ar-SA" sz="2800" b="1" dirty="0">
              <a:solidFill>
                <a:schemeClr val="bg1"/>
              </a:solidFill>
            </a:endParaRPr>
          </a:p>
          <a:p>
            <a:r>
              <a:rPr lang="ar-SA" sz="2400" dirty="0"/>
              <a:t>من المعينات السمعية التي يستخدمها الكفيف في استذكار دروسه بعد تسجيلها والاستماع إليها لذلك يراعى توفر مثل هذه الاجهزة بمدارس المكفوفين.</a:t>
            </a:r>
          </a:p>
          <a:p>
            <a:endParaRPr lang="ar-SA" dirty="0"/>
          </a:p>
        </p:txBody>
      </p:sp>
      <p:pic>
        <p:nvPicPr>
          <p:cNvPr id="4" name="صورة 3"/>
          <p:cNvPicPr>
            <a:picLocks noChangeAspect="1"/>
          </p:cNvPicPr>
          <p:nvPr/>
        </p:nvPicPr>
        <p:blipFill>
          <a:blip r:embed="rId2"/>
          <a:stretch>
            <a:fillRect/>
          </a:stretch>
        </p:blipFill>
        <p:spPr>
          <a:xfrm>
            <a:off x="1668556" y="2895696"/>
            <a:ext cx="2195106" cy="2755559"/>
          </a:xfrm>
          <a:prstGeom prst="rect">
            <a:avLst/>
          </a:prstGeom>
        </p:spPr>
      </p:pic>
    </p:spTree>
    <p:extLst>
      <p:ext uri="{BB962C8B-B14F-4D97-AF65-F5344CB8AC3E}">
        <p14:creationId xmlns:p14="http://schemas.microsoft.com/office/powerpoint/2010/main" val="199843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7" name="مستطيل مستدير الزوايا 6"/>
          <p:cNvSpPr/>
          <p:nvPr/>
        </p:nvSpPr>
        <p:spPr>
          <a:xfrm>
            <a:off x="8113690" y="1519707"/>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042730" y="1479735"/>
            <a:ext cx="7432346" cy="4277121"/>
          </a:xfrm>
        </p:spPr>
        <p:txBody>
          <a:bodyPr>
            <a:normAutofit lnSpcReduction="10000"/>
          </a:bodyPr>
          <a:lstStyle/>
          <a:p>
            <a:pPr marL="68580" indent="0" algn="just">
              <a:buNone/>
            </a:pPr>
            <a:r>
              <a:rPr lang="ar-SA" sz="2800" b="1" dirty="0" smtClean="0">
                <a:solidFill>
                  <a:schemeClr val="bg1"/>
                </a:solidFill>
              </a:rPr>
              <a:t>   برنامج </a:t>
            </a:r>
            <a:r>
              <a:rPr lang="ar-SA" sz="2800" b="1" dirty="0">
                <a:solidFill>
                  <a:schemeClr val="bg1"/>
                </a:solidFill>
              </a:rPr>
              <a:t>إ</a:t>
            </a:r>
            <a:r>
              <a:rPr lang="ar-SA" sz="2800" b="1" dirty="0" smtClean="0">
                <a:solidFill>
                  <a:schemeClr val="bg1"/>
                </a:solidFill>
              </a:rPr>
              <a:t>بصار :</a:t>
            </a:r>
          </a:p>
          <a:p>
            <a:pPr marL="68580" indent="0" algn="just">
              <a:buNone/>
            </a:pPr>
            <a:endParaRPr lang="ar-SA" sz="2800" b="1" dirty="0">
              <a:solidFill>
                <a:schemeClr val="bg1"/>
              </a:solidFill>
            </a:endParaRPr>
          </a:p>
          <a:p>
            <a:pPr algn="just"/>
            <a:r>
              <a:rPr lang="ar-SA" sz="2400" dirty="0"/>
              <a:t>نظام إبصار هو أول حل برمجي عربي متكامل ثنائي اللغة من شركة صخر لقراءة شاشة الحاسوب وقراءة المستندات وتصفح الإنترنت والتعامل مع رسائل البريد الإلكتروني بالصوت </a:t>
            </a:r>
            <a:endParaRPr lang="ar-SA" sz="2400" dirty="0" smtClean="0"/>
          </a:p>
          <a:p>
            <a:pPr algn="just"/>
            <a:endParaRPr lang="ar-SA" sz="2400" dirty="0" smtClean="0"/>
          </a:p>
          <a:p>
            <a:pPr algn="just"/>
            <a:r>
              <a:rPr lang="ar-SA" sz="2400" dirty="0" smtClean="0"/>
              <a:t>إلى </a:t>
            </a:r>
            <a:r>
              <a:rPr lang="ar-SA" sz="2400" dirty="0"/>
              <a:t>جانب ترجمة الخط البارز (</a:t>
            </a:r>
            <a:r>
              <a:rPr lang="ar-SA" sz="2400" dirty="0" err="1"/>
              <a:t>برايل</a:t>
            </a:r>
            <a:r>
              <a:rPr lang="ar-SA" sz="2400" dirty="0"/>
              <a:t>) في ظل نظام التشغيل ويندوز</a:t>
            </a:r>
            <a:r>
              <a:rPr lang="ar-SA" sz="2400" dirty="0" smtClean="0"/>
              <a:t>.</a:t>
            </a:r>
          </a:p>
          <a:p>
            <a:pPr algn="just"/>
            <a:endParaRPr lang="ar-SA" sz="2400" dirty="0"/>
          </a:p>
          <a:p>
            <a:pPr algn="just"/>
            <a:r>
              <a:rPr lang="ar-SA" sz="2400" dirty="0"/>
              <a:t>وكذلك هناك برامج قريبه منه مثل جاوس , هال.</a:t>
            </a:r>
          </a:p>
          <a:p>
            <a:pPr algn="just"/>
            <a:endParaRPr lang="ar-SA" dirty="0"/>
          </a:p>
        </p:txBody>
      </p:sp>
      <p:pic>
        <p:nvPicPr>
          <p:cNvPr id="5" name="صورة 4"/>
          <p:cNvPicPr>
            <a:picLocks noChangeAspect="1"/>
          </p:cNvPicPr>
          <p:nvPr/>
        </p:nvPicPr>
        <p:blipFill>
          <a:blip r:embed="rId2"/>
          <a:stretch>
            <a:fillRect/>
          </a:stretch>
        </p:blipFill>
        <p:spPr>
          <a:xfrm>
            <a:off x="966825" y="1363825"/>
            <a:ext cx="2521342" cy="2320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صورة 7"/>
          <p:cNvPicPr>
            <a:picLocks noChangeAspect="1"/>
          </p:cNvPicPr>
          <p:nvPr/>
        </p:nvPicPr>
        <p:blipFill>
          <a:blip r:embed="rId3"/>
          <a:stretch>
            <a:fillRect/>
          </a:stretch>
        </p:blipFill>
        <p:spPr>
          <a:xfrm>
            <a:off x="1019950" y="3860254"/>
            <a:ext cx="2486509" cy="2436999"/>
          </a:xfrm>
          <a:prstGeom prst="rect">
            <a:avLst/>
          </a:prstGeom>
        </p:spPr>
      </p:pic>
      <p:sp>
        <p:nvSpPr>
          <p:cNvPr id="9" name="AutoShape 8" descr="data:image/jpeg;base64,/9j/4AAQSkZJRgABAQAAAQABAAD/2wCEAAkGBxASERUUEBQVFBAPEQ8UEBcXFxYQFRQVFBgWGBQUGBUYHCggGCYlHBQUITEiJSkrLi4uFx82ODMtNygtLisBCgoKDg0OGhAQGy0kICQsLCwsLy8sLCwwLi0sLCwsLS8wKywsLCwsLCwsLCwsLCwsLCwsLCwsLywsLCwsLCwsLP/AABEIAKAAoAMBEQACEQEDEQH/xAAcAAEAAgIDAQAAAAAAAAAAAAAABQYBBwIDBAj/xABAEAABAgMDBgkKBwADAQAAAAABAAIDBBEFEiEGBzFRVNETFRciQWFxkZMUIzIzcoGSsbLBNUJTYnOCoUN04Tb/xAAbAQEAAgMBAQAAAAAAAAAAAAAAAQMCBAUGB//EADIRAAICAQIDBQgCAgMBAAAAAAABAgMRBBIhMVEFExRBcSIzUmGBkaGxMjQj0cHh8Ab/2gAMAwEAAhEDEQA/AN4oAgCAIAgCAIAgCAIAgCAIAgCAIAgCAIAgCAIAgCAIAgCAIAgCAIAgCAIAgCAIAgCAIAgCAIAgCAIAgCAIAgCAIAgCAIAgCAIAgCAIAgCAIAgCAIAgCAIAgCAIAgCAIAgCAIAgCAIAgCAIAgCAIAgCAIAgCAIAgCAIAgCAIAgCAIAgCAIAgCAIAgCAIAgCAIAgCAIAgCAwUBguUNpcxzF8awo3x6k4ZjhBrHem+PUYfQcINY71HeR6obWcg5ZZIF5SBeGtALwQC8EAvBALwQC8EAvBALwQC8EAvBALwQC8gMhAeW0Zng4ZdpI0dp0LU1upWnplZ0/ZbTV3k1Ep0eM55q81J7vcOheEuundLfY8s70K4wWImZeWc80Y2pU0aad8ttccsTsjBZk8ElCyeiH0i1veV1of/P3PjJpfk05doVrkmyQkLDYzF9Hu6MMB7l1NF2LVT7VntP8AH2NW7WznwjwRTs62W8SSDJeVF2PGYXGIRhDZWnNBwJJ7l6XR6aM+L5LyNCUmaKm4he5z4pL3uqXudz3HXUnFdeKS4IrybpyUzQyXk7HzrS+PEa1zgCYbYdcbgppprK5lutnuxHkZqKJZ+aexBpgkdsVw+6ol2hOP8pJfYyVeeSMjNNYpFRBJH8jt6la6ySypcBswYbmpsQmghEnUIrj91jHtGUniMk39CXW1xaf5MjNNYp/4TUafOP3rJa6xvCa/BGww/NTYg0wiO2K4fdYy7RlHhKSX2JVbfJGeSexcPMnHR5x+P+qfH2cPaXH0I2A5p7F/ROivrX6NelHr7Fwcl+BsHJPYv6Jx0eddj/qePnwxJcfQd38jLc01inRBOGnzjsP9UrXWN4Ul+BsOXJHY36DvEfvU+Mt6/gjaiJyjzbQpSC6Zsl0SXmpZpiCjy5sRrcXNIPV7upWV6pze2xZTDj0LxkhbQnZODMUoYrAXgaA4YOA94K1ra+7m49CUzsyj9T/Zq4Xbv9X6r9m7oPe/RlZhQnONGCp1BeRqqnbLbBZZ2JTjBZk8Fus6WEKGBoOl3WV7rRaaOmpUPPz9Tg32u2bZ6wtwpMqQVrL7JyHOycRjgOFhtc+A6mLXgVw6jShCuotdc00Q1lHzPCNS3rcz5hdspPr2i88XkRaZh8PC4Sl25E9LEdC4uvlTHV1O7GMS58vI3aN/cy2c8o8r21EbgK8GWs0YAnG9dHYtKyLlG96X+DS5eb88fQtWE4d7z4/9fk5zjoBYBAA4Wrbl0UcO3V71ZqZ6WVSjpsb+G3HNev8AyRUrVNu1+z555HfLzLGRY19wbVzNPTgr6NVTTqb+8kllx/RXZXKdUNq6nXHZfmOa1j6wmnnYjSdGCxtj32szBRl7C5+pMXso4trj5HGLKOhiE2ovGMSMDdbUHADUq7NJZRGmCazvzy4LKf4Mo2xsc3jhtEZr+FiXyCfJ3YgU6SptjYtRZ3jTfdvksCDi647fiOowXOMANNHNgVaesaAqXTK2dCg8NVtr1RZvjFWN8U5HssOKXPjOIukuZeGogGq3OybHZZdOUcNtZXzwyjVxUYwSeVxJaq7ZpHTPerf/ABv+RUrmCn5mvwiB2xvrctnW++ZjHkWLKP1P9mrznbv9V+q/Zv6H3v0ZXoE7EY0tYboJqSBj3rzFOtupg4VvGfv9zpzohOWZLJ1cKSQXEnEE1JKp71yknY88fMz2JRwkSVuT5c+6w8xuo6T2rr9r6+Vlvd1y9ldPNmno6FGG6S4s9+Ts294cHGty7QnTQ1w/xdLsPV2XRnCbztxx9c/6NbXVRhJOPmdmVFqslZSNGeacHDdd63EUaO8hegrg5TSRoPkfK8EYt9qH8wu8Un16vPF5gtUNJgzRMAh8rJ18tJTEeFd4SDBe9lRUVGio6VnVXFzS6ht4IrNrbsaekhHmLnCGLGbzW3RRjqDDFZ6mmMLMIiMm0RUfKyabbzZEXPJnNaTzefiwu9KusBWKiHcd55kOTzgvseOxgrEc1oHS4hor2lauM+RkIMZjxeY5rmnCrSHDvCNY5jJRrHypmYltx5J9zyeC15ZRtH4NYcXV/cVtTogqYzXMxUnlovT3AAnVUmnUtOTUU5GaTfAiXWkb0OID5l/McOljtZXEl2jLfXen/jlwa6P5m6tOtsoP+S4r5ok5z1T/AGH/ACK70eZolQzNfhEDtjfW5bWt98zGPIsWUfqf7NXnO3f6r9V+zf0Hvfoysw4bnGjQSdQ0ryFdU7JbYLLOvKaiss4uFMDgRprgsWmnhkpprKOUCC57g1gq49H3OpZ00zumoQXFmM5xhHMuRZ4IhSkAuiuaxjBeivcbre9e67O0S09arjxb5+pwtRc7Z7maIzkZcOtGIGQqtk4JJhg4GI79Rw6OodFV6XTafull8zUlLJTWek322fUFsmJ9erzxeEAQFdzhfhk3/wBaL8lbR7yPqQ+Rq7N7Ct0yYNnPgNluFi0ESl6/Xn9Gtb2odO//ACZyYRzgxYzZwZRwRPlhmqc8s9GnBuu09yT2eHbhyHmTWcSVsvy8RLTm3RGsZdhyjGEubXQQ5pqKnHQCaDUq9PK3ZiuP1JeM8SGzWxobLZiMlGxIUrFhxCIcSrXUbdLS5usEmhONCrNUm6U5cyI8yZyc/wDqJv2In0w1XZ/Wj/7qSv5GxbWdR0Eg87hQANYOleZ7Sk4zplHnuXD5PmbumSamnywRkcC5Mj8rYjC3tJNfsuRbGKq1UPJSTXq8/wCjdg3vqfm0yciHzB/hP0r1Onea4v5L9HKs/kyp5mvwiB7Ub63Lf1vvmVx5Fjyj9T/Zq8527/Ufqv2b+g979GVuVjFj2uHQR3dK8ppbXVdGa8mdW2CnW4sslsSMN9HvcIYZ6bjQC71k4Bex13ZkNZKLzhrp5o41GqlSmuZS7azl2dJNLJQeUxf2GjK/ui0NfcCurouyY0xxFYX5ZRbqJTeZGpsqsrZu0HAzDvNtNWQm1bDb10/MesrtVUxr5Gu3kglaQcmek322fUEB9eLzxeZQBAQ2WMjEjyMxChCsSLBe1grSpIwxWdUlGabIZEZrrEjycgIMy0NiCNGdSodg51RiFZqrFZPdEiKwiHmcmJs5QNnAweSta0F14VwhuHo6dJCsV0O4cPMY45I20MnrTk7VizkpLsm2TN4i84NLLwGmpqKXdIrgrI21TqUJPGCMPJ35O5M2nDtgTk0xjhGY/hXQ3c2GXNADADiaXQKqLLq3Tsj5BJ5ySFi5NTUO3ZibewCWiteGOvAk1awDDT+UrCd0HRGC5kpccl9jwQaGgvNrdOmhPSudbTGeJY4rk+jLIza4dSCfJu5sDSXu4SM7op1Lzs9JNbNGuLk902dGN0Xuu6cEibmx5p/VDf8AIr1EElhI5jKhma/CIHbG+ty2tb75mMeRa7TleEhlowOkdoXJ12l8RRKtc/L6GxRb3c1IrElJudFDCCC0gv6gF47SaKyeoVUlhri/RHXtvjGtyTKFnnyxgzBbJwHtdDhuvzDgQWuePQYOg0xJ66L6ho6JR9tr0PPSkavvt1jvW/hmA4Qax3phgcINY70wwYc4EUqMRrTDBvfJfOvIOl2CbicFMQ2tbEBBcHECl9pGumjoXJs0Vil7KyixSRL8qNj7S34Xblh4O74SdyHKjY+0t+F25PB3fCNyHKjY+0t+F25PB3fCNyHKhY+0t+F25R4O74RuQ5ULH2kfC7cp8Hd8I3IcqFj7SPhduTwd3wk7kOVGx9pHwu3J4O74SNyHKjY+0j4Xbk8Hd8I3IHOhY+0t+F25R4O74SdyMcqFjbS34Xbk8Fd8I3IiMqc5crFgOgWcXTE3MgwoTWNOF7AuNR0An/zSrKtJNSzZwSIcuhbsibEMlIwIBoXw2ecI0X3Yup7yte6zvJuRKWETirJOD4LSCHAEOFCCAajUdaA8gsWU2eD4TNyy3y6gzxLKbPB8Nm5N8uoHEsps8Hw2bk3y6gcSymzwfDZuTfLqBxLKbPB8Nm5N8uoMcSyuzwfDZuTfLqMDiWU2eD4bNyb5dRgcSymzwfDZuTfLqMDiWU2eD4bNyb5dRgcSymzwfDZuTfLqMDiWU2eD4bNyb5dRgcSymzwfDZuTfLqMDiWU2eD4bNyb5dRgcSymzwfDZuTfLqMDiWU2eD4bNyb5dRgcSymzwfDZuTfLqDulrPgwzWFDhsJ0lrGsP+BQ23zYPSoAQBAEAQBAEAQBAEAQBAEAQBAEAQBAEAQBAEAQBAEAQBAEAQBAEAQBAEAQBAEAQBAEAQBAEAQBAEAQBAEAQBAEAQBAEAQBAEAQBAEAQBAEAQBAEAQBAEAQBAEAQBAEAQBAEAQBAEAQBAEAQBAEAQBAEAQBAEAQBAEAQBAEAQBAEAQBAEAQBAEAQBAEAQBAEAQBAEAQBAEB/9k=">
            <a:hlinkClick r:id="rId4"/>
          </p:cNvPr>
          <p:cNvSpPr>
            <a:spLocks noChangeAspect="1" noChangeArrowheads="1"/>
          </p:cNvSpPr>
          <p:nvPr/>
        </p:nvSpPr>
        <p:spPr bwMode="auto">
          <a:xfrm>
            <a:off x="4930775" y="-9144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extLst>
      <p:ext uri="{BB962C8B-B14F-4D97-AF65-F5344CB8AC3E}">
        <p14:creationId xmlns:p14="http://schemas.microsoft.com/office/powerpoint/2010/main" val="240713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8139449" y="1159099"/>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494726" y="1155321"/>
            <a:ext cx="7067335" cy="4910628"/>
          </a:xfrm>
        </p:spPr>
        <p:txBody>
          <a:bodyPr>
            <a:normAutofit/>
          </a:bodyPr>
          <a:lstStyle/>
          <a:p>
            <a:pPr marL="68580" indent="0">
              <a:buNone/>
            </a:pPr>
            <a:r>
              <a:rPr lang="ar-SA" sz="2800" b="1" dirty="0">
                <a:solidFill>
                  <a:schemeClr val="bg1"/>
                </a:solidFill>
              </a:rPr>
              <a:t>الذاكرة الناطقة</a:t>
            </a:r>
            <a:r>
              <a:rPr lang="ar-SA" sz="2800" b="1" dirty="0" smtClean="0">
                <a:solidFill>
                  <a:schemeClr val="bg1"/>
                </a:solidFill>
              </a:rPr>
              <a:t>:</a:t>
            </a:r>
          </a:p>
          <a:p>
            <a:pPr marL="68580" indent="0">
              <a:buNone/>
            </a:pPr>
            <a:endParaRPr lang="ar-SA" sz="2800" b="1" dirty="0">
              <a:solidFill>
                <a:schemeClr val="bg1"/>
              </a:solidFill>
            </a:endParaRPr>
          </a:p>
          <a:p>
            <a:pPr indent="-342900"/>
            <a:r>
              <a:rPr lang="ar-SA" sz="2400" dirty="0" smtClean="0"/>
              <a:t> </a:t>
            </a:r>
            <a:r>
              <a:rPr lang="ar-SA" sz="2400" dirty="0"/>
              <a:t>هي عبارة عن ذاكرةٍ إلكترونيةٍ تتصل بالحاسوبي عبر </a:t>
            </a:r>
            <a:r>
              <a:rPr lang="ar-SA" sz="2400" dirty="0" smtClean="0"/>
              <a:t>مَنفَذ</a:t>
            </a:r>
            <a:r>
              <a:rPr lang="en-US" sz="2400" dirty="0" smtClean="0"/>
              <a:t>USB  </a:t>
            </a:r>
            <a:r>
              <a:rPr lang="ar-SA" sz="2400" dirty="0" smtClean="0"/>
              <a:t> لتجعلَ </a:t>
            </a:r>
            <a:r>
              <a:rPr lang="ar-SA" sz="2400" dirty="0"/>
              <a:t>من سماعاته فمً ينطق ما يجري على شاشته، ولسانا ينطق طوعا كل ما يكتبه الشخص أو يريد قِراءتَه</a:t>
            </a:r>
            <a:r>
              <a:rPr lang="ar-SA" sz="2400" dirty="0" smtClean="0"/>
              <a:t>.</a:t>
            </a:r>
          </a:p>
          <a:p>
            <a:pPr indent="-342900"/>
            <a:endParaRPr lang="ar-SA" sz="2400" dirty="0"/>
          </a:p>
          <a:p>
            <a:pPr algn="just"/>
            <a:r>
              <a:rPr lang="ar-SA" sz="2400" dirty="0" smtClean="0"/>
              <a:t>بمجرد </a:t>
            </a:r>
            <a:r>
              <a:rPr lang="ar-SA" sz="2400" dirty="0"/>
              <a:t>إدخال هذه الذاكرة في الحاسوب، ستسمع صوتا إرشاديا لمساعدتك على تأدية مهامك الحاسوبية على هذا الجهاز. </a:t>
            </a:r>
            <a:endParaRPr lang="ar-SA" sz="2400" dirty="0" smtClean="0"/>
          </a:p>
        </p:txBody>
      </p:sp>
      <p:pic>
        <p:nvPicPr>
          <p:cNvPr id="2050" name="Picture 2" descr="http://media.kenanaonline.com/photos/1238163/1238163347/large_1238163347.png?1314213775"/>
          <p:cNvPicPr>
            <a:picLocks noChangeAspect="1" noChangeArrowheads="1"/>
          </p:cNvPicPr>
          <p:nvPr/>
        </p:nvPicPr>
        <p:blipFill rotWithShape="1">
          <a:blip r:embed="rId2">
            <a:extLst>
              <a:ext uri="{28A0092B-C50C-407E-A947-70E740481C1C}">
                <a14:useLocalDpi xmlns:a14="http://schemas.microsoft.com/office/drawing/2010/main" val="0"/>
              </a:ext>
            </a:extLst>
          </a:blip>
          <a:srcRect r="7479" b="16689"/>
          <a:stretch/>
        </p:blipFill>
        <p:spPr bwMode="auto">
          <a:xfrm>
            <a:off x="691480" y="1911776"/>
            <a:ext cx="3620418" cy="2364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2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5125792" y="1313645"/>
            <a:ext cx="6284891"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878729" y="1240338"/>
            <a:ext cx="6656842" cy="5134703"/>
          </a:xfrm>
        </p:spPr>
        <p:txBody>
          <a:bodyPr>
            <a:normAutofit/>
          </a:bodyPr>
          <a:lstStyle/>
          <a:p>
            <a:pPr marL="68580" indent="0">
              <a:buNone/>
            </a:pPr>
            <a:r>
              <a:rPr lang="ar-SA" sz="2800" b="1" dirty="0">
                <a:solidFill>
                  <a:schemeClr val="bg1"/>
                </a:solidFill>
              </a:rPr>
              <a:t>طريقة تيلر لحل العمليات الحسابية </a:t>
            </a:r>
            <a:r>
              <a:rPr lang="ar-SA" sz="2800" b="1" dirty="0" smtClean="0">
                <a:solidFill>
                  <a:schemeClr val="bg1"/>
                </a:solidFill>
              </a:rPr>
              <a:t>:</a:t>
            </a:r>
          </a:p>
          <a:p>
            <a:pPr marL="68580" indent="0">
              <a:buNone/>
            </a:pPr>
            <a:endParaRPr lang="ar-SA" sz="2800" b="1" dirty="0">
              <a:solidFill>
                <a:schemeClr val="bg1"/>
              </a:solidFill>
            </a:endParaRPr>
          </a:p>
          <a:p>
            <a:pPr algn="just"/>
            <a:r>
              <a:rPr lang="ar-SA" sz="2400" dirty="0" smtClean="0"/>
              <a:t>وهي تعتبر اول </a:t>
            </a:r>
            <a:r>
              <a:rPr lang="ar-SA" sz="2400" dirty="0"/>
              <a:t>طريقة لحل العمليات الحسابية للمكفوفين وهذه الطريقة تتضمن لوحة معدنية بها ثقوب على هيئة نجمة لها ثمانية زوايا في صفوف افقية ورأسية في نفس الوقت ، والأرقام والرموز عبارة عن منشورات رباعية مصنوعة من المعدن </a:t>
            </a:r>
            <a:r>
              <a:rPr lang="ar-SA" sz="2400" dirty="0" smtClean="0"/>
              <a:t>.</a:t>
            </a:r>
          </a:p>
          <a:p>
            <a:pPr algn="just"/>
            <a:endParaRPr lang="ar-SA" dirty="0"/>
          </a:p>
          <a:p>
            <a:pPr algn="just"/>
            <a:r>
              <a:rPr lang="ar-SA" sz="2400" dirty="0" smtClean="0"/>
              <a:t> </a:t>
            </a:r>
            <a:r>
              <a:rPr lang="ar-SA" sz="2400" dirty="0"/>
              <a:t>يمكن عن طريق الضغط على مواقع مختلفة من هذه النجمة ان تحصل على تكوينات او ترتيبات مختلفة لها مدلول حسابي .</a:t>
            </a:r>
          </a:p>
        </p:txBody>
      </p:sp>
      <p:pic>
        <p:nvPicPr>
          <p:cNvPr id="4" name="صورة 3"/>
          <p:cNvPicPr>
            <a:picLocks noChangeAspect="1"/>
          </p:cNvPicPr>
          <p:nvPr/>
        </p:nvPicPr>
        <p:blipFill>
          <a:blip r:embed="rId2"/>
          <a:stretch>
            <a:fillRect/>
          </a:stretch>
        </p:blipFill>
        <p:spPr>
          <a:xfrm>
            <a:off x="784552" y="1584101"/>
            <a:ext cx="3669175" cy="3535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91098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marL="457200" indent="-457200">
              <a:buFont typeface="Wingdings" panose="05000000000000000000" pitchFamily="2" charset="2"/>
              <a:buChar char="§"/>
            </a:pPr>
            <a:endParaRPr lang="ar-SA" dirty="0"/>
          </a:p>
        </p:txBody>
      </p:sp>
      <p:sp>
        <p:nvSpPr>
          <p:cNvPr id="5" name="مستطيل مستدير الزوايا 4"/>
          <p:cNvSpPr/>
          <p:nvPr/>
        </p:nvSpPr>
        <p:spPr>
          <a:xfrm>
            <a:off x="8139449" y="884861"/>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6" name="مربع نص 5"/>
          <p:cNvSpPr txBox="1"/>
          <p:nvPr/>
        </p:nvSpPr>
        <p:spPr>
          <a:xfrm>
            <a:off x="3674963" y="884861"/>
            <a:ext cx="7917085" cy="4862870"/>
          </a:xfrm>
          <a:prstGeom prst="rect">
            <a:avLst/>
          </a:prstGeom>
          <a:noFill/>
        </p:spPr>
        <p:txBody>
          <a:bodyPr wrap="square" rtlCol="1">
            <a:spAutoFit/>
          </a:bodyPr>
          <a:lstStyle/>
          <a:p>
            <a:pPr algn="r" rtl="1"/>
            <a:r>
              <a:rPr lang="ar-SA" sz="2800" b="1" dirty="0" smtClean="0">
                <a:solidFill>
                  <a:schemeClr val="bg1"/>
                </a:solidFill>
              </a:rPr>
              <a:t>  جهاز </a:t>
            </a:r>
            <a:r>
              <a:rPr lang="ar-SA" sz="2800" b="1" dirty="0">
                <a:solidFill>
                  <a:schemeClr val="bg1"/>
                </a:solidFill>
              </a:rPr>
              <a:t>الأوبتكون  : </a:t>
            </a:r>
            <a:r>
              <a:rPr lang="en-US" dirty="0">
                <a:solidFill>
                  <a:schemeClr val="bg1"/>
                </a:solidFill>
              </a:rPr>
              <a:t/>
            </a:r>
            <a:br>
              <a:rPr lang="en-US" dirty="0">
                <a:solidFill>
                  <a:schemeClr val="bg1"/>
                </a:solidFill>
              </a:rPr>
            </a:br>
            <a:r>
              <a:rPr lang="en-US" dirty="0">
                <a:solidFill>
                  <a:schemeClr val="bg1"/>
                </a:solidFill>
              </a:rPr>
              <a:t>﻿</a:t>
            </a:r>
            <a:endParaRPr lang="en-US" sz="2200" dirty="0">
              <a:solidFill>
                <a:schemeClr val="bg1"/>
              </a:solidFill>
            </a:endParaRPr>
          </a:p>
          <a:p>
            <a:pPr marL="342900" indent="-342900" algn="r" rtl="1">
              <a:buClr>
                <a:schemeClr val="bg2">
                  <a:lumMod val="50000"/>
                </a:schemeClr>
              </a:buClr>
              <a:buFont typeface="Arial" pitchFamily="34" charset="0"/>
              <a:buChar char="•"/>
            </a:pPr>
            <a:r>
              <a:rPr lang="ar-SA" sz="2200" dirty="0">
                <a:solidFill>
                  <a:schemeClr val="tx2"/>
                </a:solidFill>
              </a:rPr>
              <a:t>يعمل </a:t>
            </a:r>
            <a:r>
              <a:rPr lang="ar-SA" sz="2200" dirty="0" smtClean="0">
                <a:solidFill>
                  <a:schemeClr val="tx2"/>
                </a:solidFill>
              </a:rPr>
              <a:t>على </a:t>
            </a:r>
            <a:r>
              <a:rPr lang="ar-SA" sz="2200" dirty="0">
                <a:solidFill>
                  <a:schemeClr val="tx2"/>
                </a:solidFill>
              </a:rPr>
              <a:t>تحويل المعلومات المطبوعة أو المكتوبة إلى ذبذبات كهربائية ، تؤدي إلى </a:t>
            </a:r>
            <a:r>
              <a:rPr lang="ar-SA" sz="2200" dirty="0" err="1">
                <a:solidFill>
                  <a:schemeClr val="tx2"/>
                </a:solidFill>
              </a:rPr>
              <a:t>وخزات</a:t>
            </a:r>
            <a:r>
              <a:rPr lang="ar-SA" sz="2200" dirty="0">
                <a:solidFill>
                  <a:schemeClr val="tx2"/>
                </a:solidFill>
              </a:rPr>
              <a:t> خفيفة على سبابة إحدى اليدين ، حيث توجه كاميرا صغيرة يمسكها الشخص المستخدم ويحركها فوق المادة المكتوبة بيد بينما توضع اليد الأخرى على طرف الجهاز وتوجه سبابة على المكان المناسب للإحساس بالذبذبات التي تشكل صور للحروف </a:t>
            </a:r>
            <a:r>
              <a:rPr lang="ar-SA" sz="2200" dirty="0" smtClean="0">
                <a:solidFill>
                  <a:schemeClr val="tx2"/>
                </a:solidFill>
              </a:rPr>
              <a:t>المكتوبة </a:t>
            </a:r>
            <a:r>
              <a:rPr lang="ar-SA" sz="2200" dirty="0">
                <a:solidFill>
                  <a:schemeClr val="tx2"/>
                </a:solidFill>
              </a:rPr>
              <a:t>على الورقة .</a:t>
            </a:r>
            <a:br>
              <a:rPr lang="ar-SA" sz="2200" dirty="0">
                <a:solidFill>
                  <a:schemeClr val="tx2"/>
                </a:solidFill>
              </a:rPr>
            </a:br>
            <a:endParaRPr lang="ar-SA" sz="2200" dirty="0" smtClean="0">
              <a:solidFill>
                <a:schemeClr val="tx2"/>
              </a:solidFill>
            </a:endParaRPr>
          </a:p>
          <a:p>
            <a:pPr marL="342900" indent="-342900" algn="r" rtl="1">
              <a:buClr>
                <a:schemeClr val="bg2">
                  <a:lumMod val="50000"/>
                </a:schemeClr>
              </a:buClr>
              <a:buFont typeface="Arial" pitchFamily="34" charset="0"/>
              <a:buChar char="•"/>
            </a:pPr>
            <a:r>
              <a:rPr lang="ar-SA" sz="2200" dirty="0" smtClean="0">
                <a:solidFill>
                  <a:schemeClr val="tx2"/>
                </a:solidFill>
              </a:rPr>
              <a:t>يتطلب هذا الجهاز أن </a:t>
            </a:r>
            <a:r>
              <a:rPr lang="ar-SA" sz="2200" dirty="0">
                <a:solidFill>
                  <a:schemeClr val="tx2"/>
                </a:solidFill>
              </a:rPr>
              <a:t>يكون الكفيف على علم بكل أشكال الحروف المكتوبة بالطريقة العادية </a:t>
            </a:r>
            <a:r>
              <a:rPr lang="ar-SA" sz="2200" dirty="0" smtClean="0">
                <a:solidFill>
                  <a:schemeClr val="tx2"/>
                </a:solidFill>
              </a:rPr>
              <a:t>.</a:t>
            </a:r>
          </a:p>
          <a:p>
            <a:pPr algn="r" rtl="1">
              <a:buClr>
                <a:schemeClr val="bg2">
                  <a:lumMod val="50000"/>
                </a:schemeClr>
              </a:buClr>
            </a:pPr>
            <a:endParaRPr lang="ar-SA" sz="2200" dirty="0" smtClean="0">
              <a:solidFill>
                <a:schemeClr val="tx2"/>
              </a:solidFill>
            </a:endParaRPr>
          </a:p>
          <a:p>
            <a:pPr marL="342900" indent="-342900" algn="r" rtl="1">
              <a:buClr>
                <a:schemeClr val="bg2">
                  <a:lumMod val="50000"/>
                </a:schemeClr>
              </a:buClr>
              <a:buFont typeface="Arial" pitchFamily="34" charset="0"/>
              <a:buChar char="•"/>
            </a:pPr>
            <a:r>
              <a:rPr lang="ar-SA" sz="2200" dirty="0" smtClean="0">
                <a:solidFill>
                  <a:schemeClr val="tx2"/>
                </a:solidFill>
              </a:rPr>
              <a:t>يمكن المستخدم بإداء العمليات </a:t>
            </a:r>
            <a:r>
              <a:rPr lang="ar-SA" sz="2200" dirty="0">
                <a:solidFill>
                  <a:schemeClr val="tx2"/>
                </a:solidFill>
              </a:rPr>
              <a:t>الحسابية لأنه يسمح بقراءة المعادلات المعقدة التي يصعب القيام بها عن طريق آلة </a:t>
            </a:r>
            <a:r>
              <a:rPr lang="ar-SA" sz="2200" dirty="0" err="1">
                <a:solidFill>
                  <a:schemeClr val="tx2"/>
                </a:solidFill>
              </a:rPr>
              <a:t>برايل</a:t>
            </a:r>
            <a:r>
              <a:rPr lang="ar-SA" sz="2200" b="1" dirty="0">
                <a:solidFill>
                  <a:schemeClr val="tx2"/>
                </a:solidFill>
              </a:rPr>
              <a:t> </a:t>
            </a:r>
            <a:r>
              <a:rPr lang="ar-SA" sz="2000" b="1" dirty="0">
                <a:solidFill>
                  <a:schemeClr val="tx2"/>
                </a:solidFill>
              </a:rPr>
              <a:t>.</a:t>
            </a:r>
          </a:p>
        </p:txBody>
      </p:sp>
      <p:pic>
        <p:nvPicPr>
          <p:cNvPr id="7" name="صورة 6"/>
          <p:cNvPicPr>
            <a:picLocks noChangeAspect="1"/>
          </p:cNvPicPr>
          <p:nvPr/>
        </p:nvPicPr>
        <p:blipFill>
          <a:blip r:embed="rId2"/>
          <a:stretch>
            <a:fillRect/>
          </a:stretch>
        </p:blipFill>
        <p:spPr>
          <a:xfrm>
            <a:off x="598531" y="2313998"/>
            <a:ext cx="3166584" cy="2772136"/>
          </a:xfrm>
          <a:prstGeom prst="rect">
            <a:avLst/>
          </a:prstGeom>
        </p:spPr>
      </p:pic>
    </p:spTree>
    <p:extLst>
      <p:ext uri="{BB962C8B-B14F-4D97-AF65-F5344CB8AC3E}">
        <p14:creationId xmlns:p14="http://schemas.microsoft.com/office/powerpoint/2010/main" val="641530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مستطيل مستدير الزوايا 4"/>
          <p:cNvSpPr/>
          <p:nvPr/>
        </p:nvSpPr>
        <p:spPr>
          <a:xfrm>
            <a:off x="8139449" y="1030310"/>
            <a:ext cx="33613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3906456" y="1004552"/>
            <a:ext cx="7704351" cy="5254580"/>
          </a:xfrm>
        </p:spPr>
        <p:txBody>
          <a:bodyPr>
            <a:normAutofit/>
          </a:bodyPr>
          <a:lstStyle/>
          <a:p>
            <a:pPr marL="68580" indent="0" algn="justLow">
              <a:buNone/>
            </a:pPr>
            <a:r>
              <a:rPr lang="ar-SA" sz="2400" b="1" dirty="0" smtClean="0">
                <a:solidFill>
                  <a:schemeClr val="bg1"/>
                </a:solidFill>
              </a:rPr>
              <a:t> آلة </a:t>
            </a:r>
            <a:r>
              <a:rPr lang="ar-SA" sz="2400" b="1" dirty="0">
                <a:solidFill>
                  <a:schemeClr val="bg1"/>
                </a:solidFill>
              </a:rPr>
              <a:t>كرز ويل </a:t>
            </a:r>
            <a:r>
              <a:rPr lang="ar-SA" sz="2400" b="1" dirty="0" smtClean="0">
                <a:solidFill>
                  <a:schemeClr val="bg1"/>
                </a:solidFill>
              </a:rPr>
              <a:t>للقراءة:</a:t>
            </a:r>
          </a:p>
          <a:p>
            <a:pPr marL="68580" indent="0" algn="justLow">
              <a:buNone/>
            </a:pPr>
            <a:endParaRPr lang="ar-SA" sz="2400" b="1" dirty="0">
              <a:solidFill>
                <a:schemeClr val="accent1">
                  <a:lumMod val="75000"/>
                  <a:lumOff val="25000"/>
                </a:schemeClr>
              </a:solidFill>
            </a:endParaRPr>
          </a:p>
          <a:p>
            <a:pPr algn="justLow"/>
            <a:r>
              <a:rPr lang="ar-SA" sz="2200" dirty="0" smtClean="0"/>
              <a:t>تشبه </a:t>
            </a:r>
            <a:r>
              <a:rPr lang="ar-SA" sz="2200" dirty="0"/>
              <a:t>هذه الآلة التصوير حيث يوضع الكتاب وتعمل الكاميرا على تصوير </a:t>
            </a:r>
            <a:r>
              <a:rPr lang="ar-SA" sz="2200" dirty="0" err="1"/>
              <a:t>ماهو</a:t>
            </a:r>
            <a:r>
              <a:rPr lang="ar-SA" sz="2200" dirty="0"/>
              <a:t> مكتوب على الصفحــــات ويقوم الكمبيوتر بقراءتها بصوت مسمـوع ويعمل الكمبيوتر في </a:t>
            </a:r>
            <a:r>
              <a:rPr lang="ar-SA" sz="2200" dirty="0" smtClean="0"/>
              <a:t>هذا الجهـاز </a:t>
            </a:r>
            <a:r>
              <a:rPr lang="ar-SA" sz="2200" dirty="0"/>
              <a:t>وفق القواعـد اللغويـة المخزونـة في </a:t>
            </a:r>
            <a:r>
              <a:rPr lang="ar-SA" sz="2200" dirty="0" smtClean="0"/>
              <a:t>الذاكـرة</a:t>
            </a:r>
          </a:p>
          <a:p>
            <a:pPr algn="justLow"/>
            <a:r>
              <a:rPr lang="ar-SA" sz="2200" dirty="0" smtClean="0"/>
              <a:t> يتمتع </a:t>
            </a:r>
            <a:r>
              <a:rPr lang="ar-SA" sz="2200" dirty="0"/>
              <a:t>الجهـاز بإمكانات كبيرة تتيح فرصة تعلم جيدة للقارئ فإذا أراد القارئ تحديد كلمـة في صفحـة معينـة يستطيـع الوصــول إليهـا عن </a:t>
            </a:r>
            <a:r>
              <a:rPr lang="ar-SA" sz="2200" dirty="0" smtClean="0"/>
              <a:t>طريـقه .</a:t>
            </a:r>
          </a:p>
          <a:p>
            <a:pPr algn="justLow"/>
            <a:r>
              <a:rPr lang="ar-SA" sz="2200" dirty="0" smtClean="0"/>
              <a:t>يتطلب </a:t>
            </a:r>
            <a:r>
              <a:rPr lang="ar-SA" sz="2200" dirty="0"/>
              <a:t>استخـدام الجهـاز تدريبـاً كافيـاً على كل الملحقات والمفاتيح ليتمكن الفرد من الاستفادة منها بشكل جيد . </a:t>
            </a:r>
            <a:r>
              <a:rPr lang="ar-SA" dirty="0"/>
              <a:t/>
            </a:r>
            <a:br>
              <a:rPr lang="ar-SA" dirty="0"/>
            </a:br>
            <a:endParaRPr lang="ar-SA" dirty="0"/>
          </a:p>
        </p:txBody>
      </p:sp>
      <p:pic>
        <p:nvPicPr>
          <p:cNvPr id="6" name="صورة 5"/>
          <p:cNvPicPr>
            <a:picLocks noChangeAspect="1"/>
          </p:cNvPicPr>
          <p:nvPr/>
        </p:nvPicPr>
        <p:blipFill>
          <a:blip r:embed="rId2"/>
          <a:stretch>
            <a:fillRect/>
          </a:stretch>
        </p:blipFill>
        <p:spPr>
          <a:xfrm>
            <a:off x="748617" y="2179882"/>
            <a:ext cx="3024114" cy="2881040"/>
          </a:xfrm>
          <a:prstGeom prst="rect">
            <a:avLst/>
          </a:prstGeom>
        </p:spPr>
      </p:pic>
    </p:spTree>
    <p:extLst>
      <p:ext uri="{BB962C8B-B14F-4D97-AF65-F5344CB8AC3E}">
        <p14:creationId xmlns:p14="http://schemas.microsoft.com/office/powerpoint/2010/main" val="1072066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6" name="مستطيل مستدير الزوايا 5"/>
          <p:cNvSpPr/>
          <p:nvPr/>
        </p:nvSpPr>
        <p:spPr>
          <a:xfrm>
            <a:off x="7758631" y="1468192"/>
            <a:ext cx="3639173"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868215" y="1472158"/>
            <a:ext cx="6588046" cy="3782422"/>
          </a:xfrm>
        </p:spPr>
        <p:txBody>
          <a:bodyPr>
            <a:normAutofit lnSpcReduction="10000"/>
          </a:bodyPr>
          <a:lstStyle/>
          <a:p>
            <a:pPr marL="0" indent="0">
              <a:buNone/>
            </a:pPr>
            <a:r>
              <a:rPr lang="ar-SA" b="1" dirty="0">
                <a:solidFill>
                  <a:schemeClr val="bg1"/>
                </a:solidFill>
              </a:rPr>
              <a:t>جهاز فور توك فور</a:t>
            </a:r>
            <a:r>
              <a:rPr lang="en-US" b="1" dirty="0">
                <a:solidFill>
                  <a:schemeClr val="bg1"/>
                </a:solidFill>
              </a:rPr>
              <a:t>4talk </a:t>
            </a:r>
            <a:r>
              <a:rPr lang="en-US" b="1" dirty="0" smtClean="0">
                <a:solidFill>
                  <a:schemeClr val="bg1"/>
                </a:solidFill>
              </a:rPr>
              <a:t>4 </a:t>
            </a:r>
            <a:r>
              <a:rPr lang="ar-SA" b="1" dirty="0" smtClean="0">
                <a:solidFill>
                  <a:schemeClr val="bg1"/>
                </a:solidFill>
              </a:rPr>
              <a:t>:</a:t>
            </a:r>
          </a:p>
          <a:p>
            <a:pPr marL="0" indent="0">
              <a:buNone/>
            </a:pPr>
            <a:endParaRPr lang="ar-SA" dirty="0" smtClean="0"/>
          </a:p>
          <a:p>
            <a:pPr indent="-342900"/>
            <a:r>
              <a:rPr lang="ar-SA" dirty="0" smtClean="0"/>
              <a:t>هو جهاز للقراءة الالية مزود بأربعة أزرار كبيرة ملونة مدمج بها كلام رقمي كل واحد منها له وظيفة مختلفة وصوت مختلف مع قابلية تعديل الصوت </a:t>
            </a:r>
          </a:p>
          <a:p>
            <a:pPr indent="-342900"/>
            <a:endParaRPr lang="ar-SA" dirty="0"/>
          </a:p>
          <a:p>
            <a:pPr indent="-342900"/>
            <a:r>
              <a:rPr lang="ar-SA" dirty="0" smtClean="0"/>
              <a:t>يمتاز صوته بالنقاء والوضوح ,وهو مرتفع بصورة كافية للعمل داخل الفصل الدراسي المزدحم بالطلاب.</a:t>
            </a:r>
            <a:endParaRPr lang="ar-SA" dirty="0"/>
          </a:p>
        </p:txBody>
      </p:sp>
      <p:sp>
        <p:nvSpPr>
          <p:cNvPr id="4" name="عنصر نائب للمحتوى 2"/>
          <p:cNvSpPr txBox="1">
            <a:spLocks/>
          </p:cNvSpPr>
          <p:nvPr/>
        </p:nvSpPr>
        <p:spPr>
          <a:xfrm>
            <a:off x="3906456" y="2180496"/>
            <a:ext cx="7704351" cy="3678303"/>
          </a:xfrm>
          <a:prstGeom prst="rect">
            <a:avLst/>
          </a:prstGeom>
        </p:spPr>
        <p:txBody>
          <a:bodyPr vert="horz" lIns="91440" tIns="45720" rIns="91440" bIns="45720" rtlCol="0" anchor="ctr">
            <a:normAutofit/>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Low"/>
            <a:endParaRPr lang="ar-SA" sz="2400" b="1" dirty="0" smtClean="0">
              <a:solidFill>
                <a:schemeClr val="accent1">
                  <a:lumMod val="75000"/>
                  <a:lumOff val="25000"/>
                </a:schemeClr>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2363810"/>
            <a:ext cx="3429000" cy="2362200"/>
          </a:xfrm>
          <a:prstGeom prst="rect">
            <a:avLst/>
          </a:prstGeom>
        </p:spPr>
      </p:pic>
    </p:spTree>
    <p:extLst>
      <p:ext uri="{BB962C8B-B14F-4D97-AF65-F5344CB8AC3E}">
        <p14:creationId xmlns:p14="http://schemas.microsoft.com/office/powerpoint/2010/main" val="1500208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5" name="مستطيل مستدير الزوايا 4"/>
          <p:cNvSpPr/>
          <p:nvPr/>
        </p:nvSpPr>
        <p:spPr>
          <a:xfrm>
            <a:off x="6581104" y="1519707"/>
            <a:ext cx="4919731"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971245" y="1494218"/>
            <a:ext cx="6529590" cy="4404306"/>
          </a:xfrm>
        </p:spPr>
        <p:txBody>
          <a:bodyPr>
            <a:normAutofit/>
          </a:bodyPr>
          <a:lstStyle/>
          <a:p>
            <a:pPr marL="68580" indent="0" algn="r">
              <a:buNone/>
            </a:pPr>
            <a:r>
              <a:rPr lang="ar-SA" b="1" dirty="0" smtClean="0">
                <a:solidFill>
                  <a:schemeClr val="bg1"/>
                </a:solidFill>
              </a:rPr>
              <a:t>جهاز  </a:t>
            </a:r>
            <a:r>
              <a:rPr lang="ar-SA" b="1" dirty="0" err="1" smtClean="0">
                <a:solidFill>
                  <a:schemeClr val="bg1"/>
                </a:solidFill>
              </a:rPr>
              <a:t>ايزي</a:t>
            </a:r>
            <a:r>
              <a:rPr lang="ar-SA" b="1" dirty="0" smtClean="0">
                <a:solidFill>
                  <a:schemeClr val="bg1"/>
                </a:solidFill>
              </a:rPr>
              <a:t> سبيك(</a:t>
            </a:r>
            <a:r>
              <a:rPr lang="en-US" b="1" dirty="0" err="1" smtClean="0">
                <a:solidFill>
                  <a:schemeClr val="bg1"/>
                </a:solidFill>
              </a:rPr>
              <a:t>Easi</a:t>
            </a:r>
            <a:r>
              <a:rPr lang="en-US" b="1" dirty="0" smtClean="0">
                <a:solidFill>
                  <a:schemeClr val="bg1"/>
                </a:solidFill>
              </a:rPr>
              <a:t>-Speak</a:t>
            </a:r>
            <a:r>
              <a:rPr lang="ar-SA" b="1" dirty="0" smtClean="0">
                <a:solidFill>
                  <a:schemeClr val="bg1"/>
                </a:solidFill>
              </a:rPr>
              <a:t>):</a:t>
            </a:r>
          </a:p>
          <a:p>
            <a:pPr marL="68580" indent="0" algn="r">
              <a:buNone/>
            </a:pPr>
            <a:endParaRPr lang="en-US" b="1" dirty="0" smtClean="0">
              <a:solidFill>
                <a:schemeClr val="bg1"/>
              </a:solidFill>
            </a:endParaRPr>
          </a:p>
          <a:p>
            <a:r>
              <a:rPr lang="ar-SA" dirty="0" smtClean="0"/>
              <a:t>وهي اداة جاهزة لتسجيل الاصوات ومصممة لكي تكون مثل الميكرفون .</a:t>
            </a:r>
          </a:p>
          <a:p>
            <a:endParaRPr lang="ar-SA" dirty="0"/>
          </a:p>
          <a:p>
            <a:r>
              <a:rPr lang="ar-SA" dirty="0" smtClean="0"/>
              <a:t>تستطيع تسجيل الاصوات لمدة ساعتين ويمكن استرجاعها .</a:t>
            </a:r>
          </a:p>
          <a:p>
            <a:pPr marL="68580" indent="0">
              <a:buNone/>
            </a:pPr>
            <a:endParaRPr lang="ar-SA" dirty="0"/>
          </a:p>
          <a:p>
            <a:r>
              <a:rPr lang="ar-SA" dirty="0" smtClean="0"/>
              <a:t>يرتبط بهذه الاداة </a:t>
            </a:r>
            <a:r>
              <a:rPr lang="en-US" dirty="0" smtClean="0"/>
              <a:t>USB</a:t>
            </a:r>
            <a:r>
              <a:rPr lang="ar-SA" dirty="0" smtClean="0"/>
              <a:t> الذي يسمح بنقل </a:t>
            </a:r>
            <a:r>
              <a:rPr lang="ar-SA" dirty="0" err="1" smtClean="0"/>
              <a:t>ماهو</a:t>
            </a:r>
            <a:r>
              <a:rPr lang="ar-SA" dirty="0" smtClean="0"/>
              <a:t> مسجل الى الكمبيوتر.</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563" y="2576043"/>
            <a:ext cx="2857500" cy="2324100"/>
          </a:xfrm>
          <a:prstGeom prst="rect">
            <a:avLst/>
          </a:prstGeom>
        </p:spPr>
      </p:pic>
    </p:spTree>
    <p:extLst>
      <p:ext uri="{BB962C8B-B14F-4D97-AF65-F5344CB8AC3E}">
        <p14:creationId xmlns:p14="http://schemas.microsoft.com/office/powerpoint/2010/main" val="817071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4623516" y="759854"/>
            <a:ext cx="696747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953037" y="759854"/>
            <a:ext cx="10619134" cy="5692460"/>
          </a:xfrm>
        </p:spPr>
        <p:txBody>
          <a:bodyPr>
            <a:normAutofit/>
          </a:bodyPr>
          <a:lstStyle/>
          <a:p>
            <a:pPr marL="68580" indent="0">
              <a:buNone/>
            </a:pPr>
            <a:r>
              <a:rPr lang="ar-SA" b="1" dirty="0">
                <a:solidFill>
                  <a:schemeClr val="bg1"/>
                </a:solidFill>
              </a:rPr>
              <a:t>جهاز </a:t>
            </a:r>
            <a:r>
              <a:rPr lang="ar-SA" b="1" dirty="0" err="1">
                <a:solidFill>
                  <a:schemeClr val="bg1"/>
                </a:solidFill>
              </a:rPr>
              <a:t>الفكتور</a:t>
            </a:r>
            <a:r>
              <a:rPr lang="ar-SA" b="1" dirty="0">
                <a:solidFill>
                  <a:schemeClr val="bg1"/>
                </a:solidFill>
              </a:rPr>
              <a:t> ريدر سترم(</a:t>
            </a:r>
            <a:r>
              <a:rPr lang="en-US" b="1" dirty="0">
                <a:solidFill>
                  <a:schemeClr val="bg1"/>
                </a:solidFill>
              </a:rPr>
              <a:t>victor reader stream</a:t>
            </a:r>
            <a:r>
              <a:rPr lang="ar-SA" b="1" dirty="0" smtClean="0">
                <a:solidFill>
                  <a:schemeClr val="bg1"/>
                </a:solidFill>
              </a:rPr>
              <a:t>)</a:t>
            </a:r>
          </a:p>
          <a:p>
            <a:pPr marL="68580" indent="0">
              <a:buNone/>
            </a:pPr>
            <a:endParaRPr lang="ar-SA" sz="2000" b="1" dirty="0" smtClean="0">
              <a:solidFill>
                <a:schemeClr val="bg1"/>
              </a:solidFill>
            </a:endParaRPr>
          </a:p>
          <a:p>
            <a:pPr marL="0" indent="0">
              <a:buNone/>
            </a:pPr>
            <a:r>
              <a:rPr lang="ar-SA" dirty="0" smtClean="0"/>
              <a:t>يمكن المستخدم من قراءة الاقراص المدمجة والتي تحتوي ملفات صوتية متعددة الانواع, بالإضافة الى الاستماع الى الكتب الصوتية مع القدرة العالية على التعامل مع مختلف خصائص هذه الملفات, كما يوفر خاصية التسجيل الفوري للأصوات كالملاحظات والتعليقات وسهولة الرجوع اليها .</a:t>
            </a:r>
          </a:p>
          <a:p>
            <a:pPr marL="0" indent="0">
              <a:buNone/>
            </a:pPr>
            <a:endParaRPr lang="ar-SA" dirty="0" smtClean="0"/>
          </a:p>
          <a:p>
            <a:r>
              <a:rPr lang="ar-SA" b="1" dirty="0" smtClean="0"/>
              <a:t>ويمكن اجمال مميزات وخصائص الجهاز فيما يلي:</a:t>
            </a:r>
          </a:p>
          <a:p>
            <a:pPr marL="342900" indent="-342900">
              <a:buFont typeface="+mj-lt"/>
              <a:buAutoNum type="arabicPeriod"/>
            </a:pPr>
            <a:r>
              <a:rPr lang="ar-SA" dirty="0" smtClean="0"/>
              <a:t>خاصية الانتقال الى أي مستوى تصفح (جزء ,فصل, كتاب) بشكا سريع وذلك عن طريق ضغط زر أو اثنين.</a:t>
            </a:r>
          </a:p>
          <a:p>
            <a:pPr marL="342900" indent="-342900">
              <a:buFont typeface="+mj-lt"/>
              <a:buAutoNum type="arabicPeriod"/>
            </a:pPr>
            <a:r>
              <a:rPr lang="ar-SA" dirty="0" smtClean="0"/>
              <a:t>ادخال واخراج سهل للقرص المدمج.</a:t>
            </a:r>
          </a:p>
          <a:p>
            <a:pPr marL="342900" indent="-342900">
              <a:buFont typeface="+mj-lt"/>
              <a:buAutoNum type="arabicPeriod"/>
            </a:pPr>
            <a:r>
              <a:rPr lang="ar-SA" dirty="0" smtClean="0"/>
              <a:t>خاصية التشغيل للأقراص الصوتية وأقراص </a:t>
            </a:r>
            <a:r>
              <a:rPr lang="en-US" dirty="0" smtClean="0"/>
              <a:t>MP3</a:t>
            </a:r>
            <a:r>
              <a:rPr lang="ar-SA" dirty="0" smtClean="0"/>
              <a:t>.</a:t>
            </a:r>
          </a:p>
          <a:p>
            <a:pPr marL="342900" indent="-342900">
              <a:buFont typeface="+mj-lt"/>
              <a:buAutoNum type="arabicPeriod"/>
            </a:pPr>
            <a:r>
              <a:rPr lang="ar-SA" dirty="0" smtClean="0"/>
              <a:t>ازرار خاصة لتسريع وتخفيض سرعة القراءة مع التحكم بعلو ونبرة الصوت.</a:t>
            </a:r>
          </a:p>
          <a:p>
            <a:pPr marL="342900" indent="-342900">
              <a:buFont typeface="+mj-lt"/>
              <a:buAutoNum type="arabicPeriod"/>
            </a:pPr>
            <a:endParaRPr lang="ar-SA" dirty="0" smtClean="0"/>
          </a:p>
          <a:p>
            <a:pPr marL="342900" indent="-342900">
              <a:buFont typeface="+mj-lt"/>
              <a:buAutoNum type="arabicPeriod"/>
            </a:pPr>
            <a:endParaRPr lang="ar-SA" dirty="0" smtClean="0"/>
          </a:p>
        </p:txBody>
      </p:sp>
    </p:spTree>
    <p:extLst>
      <p:ext uri="{BB962C8B-B14F-4D97-AF65-F5344CB8AC3E}">
        <p14:creationId xmlns:p14="http://schemas.microsoft.com/office/powerpoint/2010/main" val="2803403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2451534" y="1950165"/>
            <a:ext cx="9036423" cy="3508977"/>
          </a:xfrm>
        </p:spPr>
        <p:txBody>
          <a:bodyPr>
            <a:normAutofit lnSpcReduction="10000"/>
          </a:bodyPr>
          <a:lstStyle/>
          <a:p>
            <a:pPr marL="342900" indent="-342900">
              <a:buFont typeface="+mj-lt"/>
              <a:buAutoNum type="arabicPeriod"/>
            </a:pPr>
            <a:endParaRPr lang="ar-SA" dirty="0" smtClean="0"/>
          </a:p>
          <a:p>
            <a:pPr marL="342900" indent="-342900">
              <a:buFont typeface="+mj-lt"/>
              <a:buAutoNum type="arabicPeriod" startAt="5"/>
            </a:pPr>
            <a:r>
              <a:rPr lang="ar-SA" dirty="0" smtClean="0"/>
              <a:t>دعم شامل لنظام التصفح(فقرة ,صفحة ,فصل, باب)</a:t>
            </a:r>
          </a:p>
          <a:p>
            <a:pPr marL="342900" indent="-342900">
              <a:buFont typeface="+mj-lt"/>
              <a:buAutoNum type="arabicPeriod" startAt="5"/>
            </a:pPr>
            <a:r>
              <a:rPr lang="ar-SA" dirty="0" smtClean="0"/>
              <a:t>يحتوي على نظام تعليمي مرشد يقدم وصفا للمفاتيح ومهامها.</a:t>
            </a:r>
          </a:p>
          <a:p>
            <a:pPr marL="342900" indent="-342900">
              <a:buFont typeface="+mj-lt"/>
              <a:buAutoNum type="arabicPeriod" startAt="5"/>
            </a:pPr>
            <a:r>
              <a:rPr lang="ar-SA" dirty="0" smtClean="0"/>
              <a:t>متانة في التصنيع(تحمل الصدمات ,خفة الوزن).</a:t>
            </a:r>
          </a:p>
          <a:p>
            <a:pPr marL="342900" indent="-342900">
              <a:buFont typeface="+mj-lt"/>
              <a:buAutoNum type="arabicPeriod" startAt="5"/>
            </a:pPr>
            <a:r>
              <a:rPr lang="ar-SA" dirty="0" smtClean="0"/>
              <a:t>يحتوي على لوحة أزرار رقمية بارزة وسهلة اللمس.</a:t>
            </a:r>
          </a:p>
          <a:p>
            <a:pPr marL="342900" indent="-342900">
              <a:buFont typeface="+mj-lt"/>
              <a:buAutoNum type="arabicPeriod" startAt="5"/>
            </a:pPr>
            <a:r>
              <a:rPr lang="ar-SA" dirty="0" smtClean="0"/>
              <a:t>يحتوي على مقبض لسهولة الحمل.</a:t>
            </a:r>
          </a:p>
          <a:p>
            <a:pPr marL="342900" indent="-342900">
              <a:buFont typeface="+mj-lt"/>
              <a:buAutoNum type="arabicPeriod" startAt="5"/>
            </a:pPr>
            <a:r>
              <a:rPr lang="ar-SA" dirty="0" smtClean="0"/>
              <a:t>يعمل بالكهرباء أو  ببطارية قابلة </a:t>
            </a:r>
            <a:r>
              <a:rPr lang="ar-SA" dirty="0" err="1" smtClean="0"/>
              <a:t>لاعادة</a:t>
            </a:r>
            <a:r>
              <a:rPr lang="ar-SA" dirty="0" smtClean="0"/>
              <a:t> الشحن.</a:t>
            </a:r>
          </a:p>
          <a:p>
            <a:pPr marL="342900" indent="-342900">
              <a:buFont typeface="+mj-lt"/>
              <a:buAutoNum type="arabicPeriod" startAt="5"/>
            </a:pPr>
            <a:r>
              <a:rPr lang="ar-SA" dirty="0" smtClean="0"/>
              <a:t>قابل للتحديث والتطوير المستقبلي بواسطة الاقراص</a:t>
            </a:r>
            <a:r>
              <a:rPr lang="ar-SA" sz="2000" dirty="0" smtClean="0"/>
              <a:t>.</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22" y="2116159"/>
            <a:ext cx="3885395" cy="3885395"/>
          </a:xfrm>
          <a:prstGeom prst="rect">
            <a:avLst/>
          </a:prstGeom>
        </p:spPr>
      </p:pic>
      <p:sp>
        <p:nvSpPr>
          <p:cNvPr id="5" name="مستطيل مستدير الزوايا 4"/>
          <p:cNvSpPr/>
          <p:nvPr/>
        </p:nvSpPr>
        <p:spPr>
          <a:xfrm>
            <a:off x="4520485" y="1287887"/>
            <a:ext cx="696747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a:solidFill>
                  <a:schemeClr val="bg1"/>
                </a:solidFill>
              </a:rPr>
              <a:t>جهاز </a:t>
            </a:r>
            <a:r>
              <a:rPr lang="ar-SA" sz="2400" b="1" dirty="0" err="1">
                <a:solidFill>
                  <a:schemeClr val="bg1"/>
                </a:solidFill>
              </a:rPr>
              <a:t>الفكتور</a:t>
            </a:r>
            <a:r>
              <a:rPr lang="ar-SA" sz="2400" b="1" dirty="0">
                <a:solidFill>
                  <a:schemeClr val="bg1"/>
                </a:solidFill>
              </a:rPr>
              <a:t> ريدر سترم(</a:t>
            </a:r>
            <a:r>
              <a:rPr lang="en-US" sz="2400" b="1" dirty="0">
                <a:solidFill>
                  <a:schemeClr val="bg1"/>
                </a:solidFill>
              </a:rPr>
              <a:t>victor reader stream</a:t>
            </a:r>
            <a:r>
              <a:rPr lang="ar-SA" sz="2400" b="1" dirty="0">
                <a:solidFill>
                  <a:schemeClr val="bg1"/>
                </a:solidFill>
              </a:rPr>
              <a:t>)</a:t>
            </a:r>
          </a:p>
        </p:txBody>
      </p:sp>
    </p:spTree>
    <p:extLst>
      <p:ext uri="{BB962C8B-B14F-4D97-AF65-F5344CB8AC3E}">
        <p14:creationId xmlns:p14="http://schemas.microsoft.com/office/powerpoint/2010/main" val="304537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391320" y="885995"/>
            <a:ext cx="9366325" cy="1143000"/>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ar-SA" b="1" dirty="0">
                <a:solidFill>
                  <a:schemeClr val="bg1"/>
                </a:solidFill>
              </a:rPr>
              <a:t>المستحدثات التكنولوجية المستخدمة للمعاقين بصريا</a:t>
            </a:r>
            <a:endParaRPr lang="ar-SA" dirty="0">
              <a:solidFill>
                <a:schemeClr val="bg1"/>
              </a:solidFill>
            </a:endParaRPr>
          </a:p>
        </p:txBody>
      </p:sp>
      <p:sp>
        <p:nvSpPr>
          <p:cNvPr id="3" name="عنصر نائب للمحتوى 2"/>
          <p:cNvSpPr>
            <a:spLocks noGrp="1"/>
          </p:cNvSpPr>
          <p:nvPr>
            <p:ph idx="1"/>
          </p:nvPr>
        </p:nvSpPr>
        <p:spPr>
          <a:xfrm>
            <a:off x="1799863" y="2180496"/>
            <a:ext cx="9427580" cy="3678303"/>
          </a:xfrm>
        </p:spPr>
        <p:txBody>
          <a:bodyPr>
            <a:normAutofit/>
          </a:bodyPr>
          <a:lstStyle/>
          <a:p>
            <a:pPr marL="68580" indent="0" algn="just">
              <a:buNone/>
            </a:pPr>
            <a:r>
              <a:rPr lang="ar-SA" sz="2800" dirty="0"/>
              <a:t>لقد عوض الله الفرد المعاق بصريا بنعم أخرى تعينه في حياته ، منها الذاكرة والادراك و الصوت والحواس المختلفة خصوصا حاسة السمع واللمس ، وكذلك الأعضاء الحركية المختلفة في الجسم و بالاعتماد على هذه النعم امكن الوصول لأجهزة وبرامج ساعدت المعاقين بصريا كثيرا ، ولقد أسهمت تكنولوجيا التعليم في حل الكثير من مشكلات تعليم وتعلم المعاقين بصريا .</a:t>
            </a:r>
          </a:p>
        </p:txBody>
      </p:sp>
    </p:spTree>
    <p:extLst>
      <p:ext uri="{BB962C8B-B14F-4D97-AF65-F5344CB8AC3E}">
        <p14:creationId xmlns:p14="http://schemas.microsoft.com/office/powerpoint/2010/main" val="232290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21994" y="2180496"/>
            <a:ext cx="7888813" cy="3678303"/>
          </a:xfrm>
        </p:spPr>
        <p:txBody>
          <a:bodyPr/>
          <a:lstStyle/>
          <a:p>
            <a:pPr indent="-342900"/>
            <a:r>
              <a:rPr lang="ar-SA" sz="2400" dirty="0" smtClean="0"/>
              <a:t>صمم خصيصا للأطفال الغير قادرين على التواصل لفظياً ,وحثهم على التواصل عن طريق الصور .</a:t>
            </a:r>
          </a:p>
          <a:p>
            <a:pPr marL="0" indent="0">
              <a:buNone/>
            </a:pPr>
            <a:endParaRPr lang="ar-SA" sz="2400" dirty="0" smtClean="0"/>
          </a:p>
          <a:p>
            <a:pPr indent="-342900"/>
            <a:r>
              <a:rPr lang="ar-SA" sz="2400" dirty="0" smtClean="0"/>
              <a:t>هو عبارة عن جهاز بسيط صغير يمكن تحميل الصور البسيطة عليه وتدريب الطفل على الاشارة على الصور عند الحاجة الى التعبير عنها , وبمجرد الضغط على الصورة يتم لفظ اسم الشي أو الفعل المعبر عن الصورة حتى يقوم الطفل بالربط بين الصورة واللفظ.</a:t>
            </a:r>
            <a:endParaRPr lang="en-US" sz="2400" dirty="0" smtClean="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217" y="1790163"/>
            <a:ext cx="2679123" cy="3157538"/>
          </a:xfrm>
          <a:prstGeom prst="rect">
            <a:avLst/>
          </a:prstGeom>
        </p:spPr>
      </p:pic>
      <p:sp>
        <p:nvSpPr>
          <p:cNvPr id="6" name="مستطيل مستدير الزوايا 5"/>
          <p:cNvSpPr/>
          <p:nvPr/>
        </p:nvSpPr>
        <p:spPr>
          <a:xfrm>
            <a:off x="8435662" y="1519707"/>
            <a:ext cx="3065173"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smtClean="0">
                <a:solidFill>
                  <a:schemeClr val="bg1"/>
                </a:solidFill>
              </a:rPr>
              <a:t> جهاز </a:t>
            </a:r>
            <a:r>
              <a:rPr lang="en-US" sz="2400" b="1" dirty="0">
                <a:solidFill>
                  <a:schemeClr val="bg1"/>
                </a:solidFill>
              </a:rPr>
              <a:t>Go Talk 20</a:t>
            </a:r>
            <a:r>
              <a:rPr lang="ar-SA" sz="2400" b="1" dirty="0">
                <a:solidFill>
                  <a:schemeClr val="bg1"/>
                </a:solidFill>
              </a:rPr>
              <a:t>:</a:t>
            </a:r>
          </a:p>
        </p:txBody>
      </p:sp>
    </p:spTree>
    <p:extLst>
      <p:ext uri="{BB962C8B-B14F-4D97-AF65-F5344CB8AC3E}">
        <p14:creationId xmlns:p14="http://schemas.microsoft.com/office/powerpoint/2010/main" val="2872609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404575" y="2180496"/>
            <a:ext cx="7206232" cy="3678303"/>
          </a:xfrm>
        </p:spPr>
        <p:txBody>
          <a:bodyPr>
            <a:normAutofit/>
          </a:bodyPr>
          <a:lstStyle/>
          <a:p>
            <a:pPr indent="-342900"/>
            <a:r>
              <a:rPr lang="ar-SA" dirty="0" smtClean="0"/>
              <a:t>يتميز هذا الجهاز بميزة الترجمة الفورية لـ 20 لغة ومنها اللغة العربية ,ولا يكتفي بالترجمة النصية ولكن من خلال هذا الجهاز يمكن نطق أكثر من 46الف جملة مشتركة حول هذه اللغات العشرين.</a:t>
            </a:r>
          </a:p>
          <a:p>
            <a:pPr marL="0" indent="0">
              <a:buNone/>
            </a:pPr>
            <a:endParaRPr lang="ar-SA" dirty="0" smtClean="0"/>
          </a:p>
          <a:p>
            <a:pPr indent="-342900"/>
            <a:r>
              <a:rPr lang="ar-SA" dirty="0" smtClean="0"/>
              <a:t>كما يمتاز بوجود راديو </a:t>
            </a:r>
            <a:r>
              <a:rPr lang="en-US" dirty="0" smtClean="0"/>
              <a:t>FM</a:t>
            </a:r>
            <a:r>
              <a:rPr lang="en-US" dirty="0"/>
              <a:t> </a:t>
            </a:r>
            <a:r>
              <a:rPr lang="ar-SA" dirty="0" smtClean="0"/>
              <a:t>ومنبه ساعة ومحول عملات ومسجل صوتي</a:t>
            </a:r>
            <a:r>
              <a:rPr lang="ar-SA" sz="2800" dirty="0" smtClean="0"/>
              <a:t>.</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76" y="1705807"/>
            <a:ext cx="3317651" cy="4180240"/>
          </a:xfrm>
          <a:prstGeom prst="rect">
            <a:avLst/>
          </a:prstGeom>
        </p:spPr>
      </p:pic>
      <p:sp>
        <p:nvSpPr>
          <p:cNvPr id="6" name="مستطيل مستدير الزوايا 5"/>
          <p:cNvSpPr/>
          <p:nvPr/>
        </p:nvSpPr>
        <p:spPr>
          <a:xfrm>
            <a:off x="7817476" y="1519707"/>
            <a:ext cx="3683359"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a:solidFill>
                  <a:schemeClr val="bg1"/>
                </a:solidFill>
              </a:rPr>
              <a:t>جهاز </a:t>
            </a:r>
            <a:r>
              <a:rPr lang="en-US" sz="2400" b="1" dirty="0">
                <a:solidFill>
                  <a:schemeClr val="bg1"/>
                </a:solidFill>
              </a:rPr>
              <a:t>Lingo Voyager5</a:t>
            </a:r>
            <a:r>
              <a:rPr lang="ar-SA" sz="2400" b="1" dirty="0">
                <a:solidFill>
                  <a:schemeClr val="bg1"/>
                </a:solidFill>
              </a:rPr>
              <a:t>:</a:t>
            </a:r>
          </a:p>
        </p:txBody>
      </p:sp>
    </p:spTree>
    <p:extLst>
      <p:ext uri="{BB962C8B-B14F-4D97-AF65-F5344CB8AC3E}">
        <p14:creationId xmlns:p14="http://schemas.microsoft.com/office/powerpoint/2010/main" val="1995671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10638" y="2180496"/>
            <a:ext cx="7000170" cy="3678303"/>
          </a:xfrm>
        </p:spPr>
        <p:txBody>
          <a:bodyPr/>
          <a:lstStyle/>
          <a:p>
            <a:pPr indent="-342900"/>
            <a:r>
              <a:rPr lang="ar-SA" sz="2400" dirty="0" smtClean="0"/>
              <a:t>من خلال هذا الجهاز يتم تحويل أي كتاب الى كتاب ناطق, كما يمكن أن يحمل عليه أكثر من 20 كتابا.</a:t>
            </a:r>
          </a:p>
          <a:p>
            <a:pPr marL="0" indent="0">
              <a:buNone/>
            </a:pPr>
            <a:endParaRPr lang="ar-SA" sz="2400" dirty="0" smtClean="0"/>
          </a:p>
          <a:p>
            <a:pPr indent="-342900"/>
            <a:r>
              <a:rPr lang="ar-SA" sz="2400" dirty="0" smtClean="0"/>
              <a:t>يستطيع تخزين ثمان دقائق من الكلام ,كما يمكن استخدامه كأداة مكبرة للصوت أو مع السماعات.</a:t>
            </a:r>
            <a:endParaRPr lang="ar-SA"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76" y="1107583"/>
            <a:ext cx="4192073" cy="4192073"/>
          </a:xfrm>
          <a:prstGeom prst="rect">
            <a:avLst/>
          </a:prstGeom>
        </p:spPr>
      </p:pic>
      <p:sp>
        <p:nvSpPr>
          <p:cNvPr id="6" name="مستطيل مستدير الزوايا 5"/>
          <p:cNvSpPr/>
          <p:nvPr/>
        </p:nvSpPr>
        <p:spPr>
          <a:xfrm>
            <a:off x="5898524" y="1519707"/>
            <a:ext cx="5602311"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a:solidFill>
                  <a:schemeClr val="bg1"/>
                </a:solidFill>
              </a:rPr>
              <a:t>جهاز الكتاب الالكتروني( </a:t>
            </a:r>
            <a:r>
              <a:rPr lang="en-US" sz="2400" b="1" dirty="0">
                <a:solidFill>
                  <a:schemeClr val="bg1"/>
                </a:solidFill>
              </a:rPr>
              <a:t>Bookworm</a:t>
            </a:r>
            <a:r>
              <a:rPr lang="ar-SA" sz="2400" b="1" dirty="0">
                <a:solidFill>
                  <a:schemeClr val="bg1"/>
                </a:solidFill>
              </a:rPr>
              <a:t>):</a:t>
            </a:r>
          </a:p>
        </p:txBody>
      </p:sp>
    </p:spTree>
    <p:extLst>
      <p:ext uri="{BB962C8B-B14F-4D97-AF65-F5344CB8AC3E}">
        <p14:creationId xmlns:p14="http://schemas.microsoft.com/office/powerpoint/2010/main" val="4761016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287" y="2240924"/>
            <a:ext cx="4426040" cy="3319530"/>
          </a:xfrm>
          <a:prstGeom prst="rect">
            <a:avLst/>
          </a:prstGeom>
        </p:spPr>
      </p:pic>
      <p:sp>
        <p:nvSpPr>
          <p:cNvPr id="3" name="عنصر نائب للمحتوى 2"/>
          <p:cNvSpPr>
            <a:spLocks noGrp="1"/>
          </p:cNvSpPr>
          <p:nvPr>
            <p:ph idx="1"/>
          </p:nvPr>
        </p:nvSpPr>
        <p:spPr>
          <a:xfrm>
            <a:off x="3928056" y="2180496"/>
            <a:ext cx="7682752" cy="3678303"/>
          </a:xfrm>
        </p:spPr>
        <p:txBody>
          <a:bodyPr/>
          <a:lstStyle/>
          <a:p>
            <a:pPr indent="-342900"/>
            <a:r>
              <a:rPr lang="ar-SA" sz="2000" dirty="0" smtClean="0"/>
              <a:t> </a:t>
            </a:r>
            <a:r>
              <a:rPr lang="ar-SA" dirty="0" smtClean="0"/>
              <a:t>مفكرة الكترونية لعمل شيء معين (مثل حان موعد المحاضرة).</a:t>
            </a:r>
          </a:p>
          <a:p>
            <a:pPr marL="0" indent="0">
              <a:buNone/>
            </a:pPr>
            <a:r>
              <a:rPr lang="ar-SA" dirty="0" smtClean="0"/>
              <a:t> </a:t>
            </a:r>
          </a:p>
          <a:p>
            <a:pPr indent="-342900"/>
            <a:r>
              <a:rPr lang="ar-SA" dirty="0" smtClean="0"/>
              <a:t>لها ساعة رقمية ومخرجات صوتية مسموعة لتنبيه المستخدم لعمل الاشياء في وقت معين .</a:t>
            </a:r>
          </a:p>
          <a:p>
            <a:pPr indent="-342900"/>
            <a:endParaRPr lang="ar-SA" dirty="0"/>
          </a:p>
          <a:p>
            <a:pPr indent="-342900"/>
            <a:r>
              <a:rPr lang="ar-SA" dirty="0" smtClean="0"/>
              <a:t>يمكنه تخزين خمس رسائل خلال 60 ثانية </a:t>
            </a:r>
            <a:r>
              <a:rPr lang="ar-SA" sz="2800" dirty="0" smtClean="0"/>
              <a:t>.</a:t>
            </a:r>
            <a:endParaRPr lang="en-US" sz="2800" dirty="0" smtClean="0"/>
          </a:p>
        </p:txBody>
      </p:sp>
      <p:sp>
        <p:nvSpPr>
          <p:cNvPr id="6" name="مستطيل مستدير الزوايا 5"/>
          <p:cNvSpPr/>
          <p:nvPr/>
        </p:nvSpPr>
        <p:spPr>
          <a:xfrm>
            <a:off x="8384146" y="1519707"/>
            <a:ext cx="3116689"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r" rtl="1"/>
            <a:r>
              <a:rPr lang="ar-SA" sz="2400" b="1" dirty="0" smtClean="0"/>
              <a:t>  جهاز </a:t>
            </a:r>
            <a:r>
              <a:rPr lang="en-US" sz="2400" b="1" dirty="0"/>
              <a:t>Voice Cue</a:t>
            </a:r>
            <a:r>
              <a:rPr lang="ar-SA" sz="2400" b="1" dirty="0"/>
              <a:t>:</a:t>
            </a:r>
          </a:p>
        </p:txBody>
      </p:sp>
    </p:spTree>
    <p:extLst>
      <p:ext uri="{BB962C8B-B14F-4D97-AF65-F5344CB8AC3E}">
        <p14:creationId xmlns:p14="http://schemas.microsoft.com/office/powerpoint/2010/main" val="3292809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smtClean="0"/>
              <a:t>سنستعرض عدداً من المستحدثات </a:t>
            </a:r>
            <a:r>
              <a:rPr lang="ar-SA" b="1" dirty="0">
                <a:solidFill>
                  <a:schemeClr val="tx1"/>
                </a:solidFill>
              </a:rPr>
              <a:t>ا</a:t>
            </a:r>
            <a:r>
              <a:rPr lang="ar-SA" b="1" dirty="0" smtClean="0">
                <a:solidFill>
                  <a:schemeClr val="tx1"/>
                </a:solidFill>
              </a:rPr>
              <a:t>لتكنولوجية </a:t>
            </a:r>
            <a:r>
              <a:rPr lang="ar-SA" b="1" dirty="0">
                <a:solidFill>
                  <a:schemeClr val="tx1"/>
                </a:solidFill>
              </a:rPr>
              <a:t>المستخدمة للمعاقين </a:t>
            </a:r>
            <a:r>
              <a:rPr lang="ar-SA" b="1" dirty="0" smtClean="0">
                <a:solidFill>
                  <a:schemeClr val="tx1"/>
                </a:solidFill>
              </a:rPr>
              <a:t>بصريا وهي كالتالي :</a:t>
            </a:r>
            <a:endParaRPr lang="ar-SA" b="1" dirty="0">
              <a:solidFill>
                <a:schemeClr val="tx1"/>
              </a:solidFill>
            </a:endParaRPr>
          </a:p>
        </p:txBody>
      </p:sp>
    </p:spTree>
    <p:extLst>
      <p:ext uri="{BB962C8B-B14F-4D97-AF65-F5344CB8AC3E}">
        <p14:creationId xmlns:p14="http://schemas.microsoft.com/office/powerpoint/2010/main" val="356140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8564451" y="2253803"/>
            <a:ext cx="2936384"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pPr algn="ctr"/>
            <a:endParaRPr lang="ar-SA" b="1" dirty="0"/>
          </a:p>
        </p:txBody>
      </p:sp>
      <p:sp>
        <p:nvSpPr>
          <p:cNvPr id="3" name="عنصر نائب للمحتوى 2"/>
          <p:cNvSpPr>
            <a:spLocks noGrp="1"/>
          </p:cNvSpPr>
          <p:nvPr>
            <p:ph idx="1"/>
          </p:nvPr>
        </p:nvSpPr>
        <p:spPr>
          <a:xfrm>
            <a:off x="5293217" y="2149211"/>
            <a:ext cx="6065949" cy="3678303"/>
          </a:xfrm>
        </p:spPr>
        <p:txBody>
          <a:bodyPr>
            <a:noAutofit/>
          </a:bodyPr>
          <a:lstStyle/>
          <a:p>
            <a:pPr marL="0" indent="0" algn="just">
              <a:buNone/>
            </a:pPr>
            <a:r>
              <a:rPr lang="ar-SA" sz="3600" b="1" dirty="0">
                <a:solidFill>
                  <a:schemeClr val="bg1"/>
                </a:solidFill>
                <a:latin typeface="Arial Unicode MS" pitchFamily="34" charset="-128"/>
                <a:ea typeface="Arial Unicode MS" pitchFamily="34" charset="-128"/>
                <a:cs typeface="Arial Unicode MS" pitchFamily="34" charset="-128"/>
              </a:rPr>
              <a:t>مواد </a:t>
            </a:r>
            <a:r>
              <a:rPr lang="ar-SA" sz="3600" b="1" dirty="0" err="1">
                <a:solidFill>
                  <a:schemeClr val="bg1"/>
                </a:solidFill>
                <a:latin typeface="Arial Unicode MS" pitchFamily="34" charset="-128"/>
                <a:ea typeface="Arial Unicode MS" pitchFamily="34" charset="-128"/>
                <a:cs typeface="Arial Unicode MS" pitchFamily="34" charset="-128"/>
              </a:rPr>
              <a:t>برايل</a:t>
            </a:r>
            <a:r>
              <a:rPr lang="ar-SA" sz="3600" b="1" dirty="0">
                <a:solidFill>
                  <a:schemeClr val="bg1"/>
                </a:solidFill>
                <a:latin typeface="Arial Unicode MS" pitchFamily="34" charset="-128"/>
                <a:ea typeface="Arial Unicode MS" pitchFamily="34" charset="-128"/>
                <a:cs typeface="Arial Unicode MS" pitchFamily="34" charset="-128"/>
              </a:rPr>
              <a:t> :</a:t>
            </a:r>
          </a:p>
          <a:p>
            <a:pPr marL="0" indent="0" algn="just">
              <a:buNone/>
            </a:pPr>
            <a:endParaRPr lang="ar-SA" sz="3200" b="1" dirty="0">
              <a:solidFill>
                <a:schemeClr val="bg1"/>
              </a:solidFill>
            </a:endParaRPr>
          </a:p>
          <a:p>
            <a:pPr marL="0" indent="0" algn="just">
              <a:buNone/>
            </a:pPr>
            <a:r>
              <a:rPr lang="ar-SA" sz="2800" dirty="0"/>
              <a:t>طريقة </a:t>
            </a:r>
            <a:r>
              <a:rPr lang="ar-SA" sz="2800" dirty="0" err="1"/>
              <a:t>برايل</a:t>
            </a:r>
            <a:r>
              <a:rPr lang="ar-SA" sz="2800" dirty="0"/>
              <a:t> للقراءة والكتابة حيث تعمل على تحويل الحروف الهجائية الى نظام حسي ملموس من النقاط البارزة والتي تشكل بديلا لتلك الحروف الهجائية </a:t>
            </a:r>
            <a:r>
              <a:rPr lang="ar-SA" sz="3200" dirty="0"/>
              <a:t>. </a:t>
            </a:r>
          </a:p>
        </p:txBody>
      </p:sp>
      <p:pic>
        <p:nvPicPr>
          <p:cNvPr id="4" name="صورة 3"/>
          <p:cNvPicPr>
            <a:picLocks noChangeAspect="1"/>
          </p:cNvPicPr>
          <p:nvPr/>
        </p:nvPicPr>
        <p:blipFill>
          <a:blip r:embed="rId2"/>
          <a:stretch>
            <a:fillRect/>
          </a:stretch>
        </p:blipFill>
        <p:spPr>
          <a:xfrm>
            <a:off x="1621651" y="2402717"/>
            <a:ext cx="2293762" cy="3089943"/>
          </a:xfrm>
          <a:prstGeom prst="rect">
            <a:avLst/>
          </a:prstGeom>
        </p:spPr>
      </p:pic>
    </p:spTree>
    <p:extLst>
      <p:ext uri="{BB962C8B-B14F-4D97-AF65-F5344CB8AC3E}">
        <p14:creationId xmlns:p14="http://schemas.microsoft.com/office/powerpoint/2010/main" val="3125144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5185457" y="2180496"/>
            <a:ext cx="6425349" cy="3678303"/>
          </a:xfrm>
        </p:spPr>
        <p:txBody>
          <a:bodyPr>
            <a:normAutofit/>
          </a:bodyPr>
          <a:lstStyle/>
          <a:p>
            <a:r>
              <a:rPr lang="ar-SA" sz="2400" b="1" dirty="0"/>
              <a:t>اخترعها الفرنسي </a:t>
            </a:r>
            <a:r>
              <a:rPr lang="ar-SA" sz="2400" b="1" dirty="0">
                <a:hlinkClick r:id="rId2" tooltip="لويس بريل"/>
              </a:rPr>
              <a:t>لويس بريل</a:t>
            </a:r>
            <a:r>
              <a:rPr lang="ar-SA" sz="2400" b="1" dirty="0"/>
              <a:t>، حتى يستطيع المكفوفين </a:t>
            </a:r>
            <a:r>
              <a:rPr lang="ar-SA" sz="2400" b="1" dirty="0">
                <a:hlinkClick r:id="rId3" tooltip="قراءة"/>
              </a:rPr>
              <a:t>القراءة</a:t>
            </a:r>
            <a:r>
              <a:rPr lang="ar-SA" sz="2400" b="1" dirty="0"/>
              <a:t>، ولذا يجعل </a:t>
            </a:r>
            <a:r>
              <a:rPr lang="ar-SA" sz="2400" b="1" dirty="0">
                <a:hlinkClick r:id="rId4" tooltip="الحروف"/>
              </a:rPr>
              <a:t>الحروف</a:t>
            </a:r>
            <a:r>
              <a:rPr lang="ar-SA" sz="2400" b="1" dirty="0"/>
              <a:t> رموزاً بارزة على </a:t>
            </a:r>
            <a:r>
              <a:rPr lang="ar-SA" sz="2400" b="1" dirty="0">
                <a:hlinkClick r:id="rId5" tooltip="ورق"/>
              </a:rPr>
              <a:t>الورق</a:t>
            </a:r>
            <a:r>
              <a:rPr lang="ar-SA" sz="2400" b="1" dirty="0"/>
              <a:t> مما يسمح بالقراءة عن طريق </a:t>
            </a:r>
            <a:r>
              <a:rPr lang="ar-SA" sz="2400" b="1" dirty="0">
                <a:hlinkClick r:id="rId6" tooltip="حاسة اللمس"/>
              </a:rPr>
              <a:t>حاسة اللمس</a:t>
            </a:r>
            <a:r>
              <a:rPr lang="ar-SA" sz="2400" b="1" dirty="0"/>
              <a:t>.</a:t>
            </a:r>
          </a:p>
          <a:p>
            <a:r>
              <a:rPr lang="ar-SA" sz="2400" b="1" dirty="0"/>
              <a:t>إن اختراع كتابة المكفوفون قد أكمل النقص الذي كان يعانيه نظامهم التعليمي، بأن صار الطلاب المكفوفين قادرين على القراءة والكتابة كغيرهم من الأشخاص العاديين وإن اختلفت الطريقة.</a:t>
            </a:r>
          </a:p>
          <a:p>
            <a:endParaRPr lang="ar-SA" sz="2400" b="1" dirty="0"/>
          </a:p>
        </p:txBody>
      </p:sp>
      <p:pic>
        <p:nvPicPr>
          <p:cNvPr id="4" name="صورة 3"/>
          <p:cNvPicPr>
            <a:picLocks noChangeAspect="1"/>
          </p:cNvPicPr>
          <p:nvPr/>
        </p:nvPicPr>
        <p:blipFill>
          <a:blip r:embed="rId7"/>
          <a:stretch>
            <a:fillRect/>
          </a:stretch>
        </p:blipFill>
        <p:spPr>
          <a:xfrm>
            <a:off x="581192" y="2407534"/>
            <a:ext cx="4611306" cy="2569580"/>
          </a:xfrm>
          <a:prstGeom prst="rect">
            <a:avLst/>
          </a:prstGeom>
        </p:spPr>
      </p:pic>
    </p:spTree>
    <p:extLst>
      <p:ext uri="{BB962C8B-B14F-4D97-AF65-F5344CB8AC3E}">
        <p14:creationId xmlns:p14="http://schemas.microsoft.com/office/powerpoint/2010/main" val="3669104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6722773" y="2137893"/>
            <a:ext cx="477806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945487" y="2180496"/>
            <a:ext cx="6665320" cy="3678303"/>
          </a:xfrm>
        </p:spPr>
        <p:txBody>
          <a:bodyPr/>
          <a:lstStyle/>
          <a:p>
            <a:pPr marL="68580" indent="0">
              <a:buNone/>
            </a:pPr>
            <a:r>
              <a:rPr lang="ar-SA" b="1" dirty="0" smtClean="0">
                <a:solidFill>
                  <a:schemeClr val="bg1"/>
                </a:solidFill>
              </a:rPr>
              <a:t>جهاز فيرسا </a:t>
            </a:r>
            <a:r>
              <a:rPr lang="ar-SA" b="1" dirty="0" err="1" smtClean="0">
                <a:solidFill>
                  <a:schemeClr val="bg1"/>
                </a:solidFill>
              </a:rPr>
              <a:t>برايل</a:t>
            </a:r>
            <a:r>
              <a:rPr lang="ar-SA" b="1" dirty="0" smtClean="0">
                <a:solidFill>
                  <a:schemeClr val="bg1"/>
                </a:solidFill>
              </a:rPr>
              <a:t> (</a:t>
            </a:r>
            <a:r>
              <a:rPr lang="en-US" b="1" dirty="0" smtClean="0">
                <a:solidFill>
                  <a:schemeClr val="bg1"/>
                </a:solidFill>
              </a:rPr>
              <a:t>versa </a:t>
            </a:r>
            <a:r>
              <a:rPr lang="en-US" b="1" dirty="0" err="1" smtClean="0">
                <a:solidFill>
                  <a:schemeClr val="bg1"/>
                </a:solidFill>
              </a:rPr>
              <a:t>braill</a:t>
            </a:r>
            <a:r>
              <a:rPr lang="ar-SA" b="1" dirty="0" smtClean="0">
                <a:solidFill>
                  <a:schemeClr val="bg1"/>
                </a:solidFill>
              </a:rPr>
              <a:t>)</a:t>
            </a:r>
          </a:p>
          <a:p>
            <a:pPr marL="68580" indent="0">
              <a:buNone/>
            </a:pPr>
            <a:endParaRPr lang="ar-SA" b="1" dirty="0" smtClean="0">
              <a:solidFill>
                <a:schemeClr val="bg1"/>
              </a:solidFill>
            </a:endParaRPr>
          </a:p>
          <a:p>
            <a:r>
              <a:rPr lang="ar-SA" dirty="0" smtClean="0"/>
              <a:t>يحول الكلام المسجل على شريط الى نقاط </a:t>
            </a:r>
            <a:r>
              <a:rPr lang="ar-SA" dirty="0" err="1" smtClean="0"/>
              <a:t>برايل</a:t>
            </a:r>
            <a:r>
              <a:rPr lang="ar-SA" dirty="0" smtClean="0"/>
              <a:t> البارزة ,ويوجد على الجهاز صفيحة تبرز من خلالها نقاط </a:t>
            </a:r>
            <a:r>
              <a:rPr lang="ar-SA" dirty="0" err="1" smtClean="0"/>
              <a:t>برايل</a:t>
            </a:r>
            <a:r>
              <a:rPr lang="ar-SA" dirty="0" smtClean="0"/>
              <a:t> عندما يعمل المسجل.</a:t>
            </a:r>
          </a:p>
          <a:p>
            <a:pPr marL="68580" indent="0">
              <a:buNone/>
            </a:pPr>
            <a:endParaRPr lang="ar-SA" dirty="0" smtClean="0"/>
          </a:p>
          <a:p>
            <a:r>
              <a:rPr lang="ar-SA" dirty="0" smtClean="0"/>
              <a:t>يستخدم الجهاز للقراءات البسيطة فقط.</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45" y="2255321"/>
            <a:ext cx="3810000" cy="2959100"/>
          </a:xfrm>
          <a:prstGeom prst="rect">
            <a:avLst/>
          </a:prstGeom>
        </p:spPr>
      </p:pic>
    </p:spTree>
    <p:extLst>
      <p:ext uri="{BB962C8B-B14F-4D97-AF65-F5344CB8AC3E}">
        <p14:creationId xmlns:p14="http://schemas.microsoft.com/office/powerpoint/2010/main" val="4284060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5112913" y="2253803"/>
            <a:ext cx="6387922"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4929138" y="2266682"/>
            <a:ext cx="6755472" cy="3420942"/>
          </a:xfrm>
        </p:spPr>
        <p:txBody>
          <a:bodyPr/>
          <a:lstStyle/>
          <a:p>
            <a:pPr marL="68580" indent="0">
              <a:buNone/>
            </a:pPr>
            <a:r>
              <a:rPr lang="ar-SA" b="1" dirty="0" smtClean="0">
                <a:solidFill>
                  <a:schemeClr val="bg1"/>
                </a:solidFill>
              </a:rPr>
              <a:t>جهاز ماكرو </a:t>
            </a:r>
            <a:r>
              <a:rPr lang="ar-SA" b="1" dirty="0" err="1" smtClean="0">
                <a:solidFill>
                  <a:schemeClr val="bg1"/>
                </a:solidFill>
              </a:rPr>
              <a:t>رايتر</a:t>
            </a:r>
            <a:r>
              <a:rPr lang="ar-SA" b="1" dirty="0" smtClean="0">
                <a:solidFill>
                  <a:schemeClr val="bg1"/>
                </a:solidFill>
              </a:rPr>
              <a:t> </a:t>
            </a:r>
            <a:r>
              <a:rPr lang="ar-SA" b="1" dirty="0" err="1" smtClean="0">
                <a:solidFill>
                  <a:schemeClr val="bg1"/>
                </a:solidFill>
              </a:rPr>
              <a:t>برايل</a:t>
            </a:r>
            <a:r>
              <a:rPr lang="ar-SA" b="1" dirty="0" smtClean="0">
                <a:solidFill>
                  <a:schemeClr val="bg1"/>
                </a:solidFill>
              </a:rPr>
              <a:t> (</a:t>
            </a:r>
            <a:r>
              <a:rPr lang="en-US" b="1" dirty="0" smtClean="0">
                <a:solidFill>
                  <a:schemeClr val="bg1"/>
                </a:solidFill>
              </a:rPr>
              <a:t>Micro </a:t>
            </a:r>
            <a:r>
              <a:rPr lang="en-US" b="1" dirty="0">
                <a:solidFill>
                  <a:schemeClr val="bg1"/>
                </a:solidFill>
              </a:rPr>
              <a:t>W</a:t>
            </a:r>
            <a:r>
              <a:rPr lang="en-US" b="1" dirty="0" smtClean="0">
                <a:solidFill>
                  <a:schemeClr val="bg1"/>
                </a:solidFill>
              </a:rPr>
              <a:t>riter </a:t>
            </a:r>
            <a:r>
              <a:rPr lang="en-US" b="1" dirty="0">
                <a:solidFill>
                  <a:schemeClr val="bg1"/>
                </a:solidFill>
              </a:rPr>
              <a:t>B</a:t>
            </a:r>
            <a:r>
              <a:rPr lang="en-US" b="1" dirty="0" smtClean="0">
                <a:solidFill>
                  <a:schemeClr val="bg1"/>
                </a:solidFill>
              </a:rPr>
              <a:t>raille</a:t>
            </a:r>
            <a:r>
              <a:rPr lang="ar-SA" b="1" dirty="0" smtClean="0">
                <a:solidFill>
                  <a:schemeClr val="bg1"/>
                </a:solidFill>
              </a:rPr>
              <a:t>)</a:t>
            </a:r>
          </a:p>
          <a:p>
            <a:pPr marL="68580" indent="0">
              <a:buNone/>
            </a:pPr>
            <a:endParaRPr lang="ar-SA" dirty="0" smtClean="0"/>
          </a:p>
          <a:p>
            <a:r>
              <a:rPr lang="ar-SA" dirty="0" smtClean="0"/>
              <a:t>يتميز بإمكانية تكبير الحروف المدخلة , وعرضها صوتيا وطباعتها </a:t>
            </a:r>
            <a:r>
              <a:rPr lang="ar-SA" dirty="0" err="1" smtClean="0"/>
              <a:t>برايل</a:t>
            </a:r>
            <a:r>
              <a:rPr lang="ar-SA" dirty="0" smtClean="0"/>
              <a:t> ايضاً.</a:t>
            </a:r>
          </a:p>
          <a:p>
            <a:pPr marL="68580" indent="0">
              <a:buNone/>
            </a:pPr>
            <a:endParaRPr lang="ar-SA" dirty="0" smtClean="0"/>
          </a:p>
          <a:p>
            <a:r>
              <a:rPr lang="ar-SA" dirty="0" smtClean="0"/>
              <a:t>سعة ذاكرة الجهاز خمس صفحات كبيرة , مع امكانية التعديل والاضافة .</a:t>
            </a: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08" y="2630509"/>
            <a:ext cx="2921358" cy="2921358"/>
          </a:xfrm>
          <a:prstGeom prst="rect">
            <a:avLst/>
          </a:prstGeom>
        </p:spPr>
      </p:pic>
    </p:spTree>
    <p:extLst>
      <p:ext uri="{BB962C8B-B14F-4D97-AF65-F5344CB8AC3E}">
        <p14:creationId xmlns:p14="http://schemas.microsoft.com/office/powerpoint/2010/main" val="3053069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5" name="مستطيل مستدير الزوايا 4"/>
          <p:cNvSpPr/>
          <p:nvPr/>
        </p:nvSpPr>
        <p:spPr>
          <a:xfrm>
            <a:off x="7006106" y="2253803"/>
            <a:ext cx="452048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4997004" y="2180496"/>
            <a:ext cx="6613804" cy="3678303"/>
          </a:xfrm>
        </p:spPr>
        <p:txBody>
          <a:bodyPr/>
          <a:lstStyle/>
          <a:p>
            <a:pPr marL="68580" indent="0">
              <a:buNone/>
            </a:pPr>
            <a:r>
              <a:rPr lang="ar-SA" b="1" dirty="0">
                <a:solidFill>
                  <a:schemeClr val="bg1"/>
                </a:solidFill>
              </a:rPr>
              <a:t> </a:t>
            </a:r>
            <a:r>
              <a:rPr lang="ar-SA" b="1" dirty="0" smtClean="0">
                <a:solidFill>
                  <a:schemeClr val="bg1"/>
                </a:solidFill>
              </a:rPr>
              <a:t> </a:t>
            </a:r>
            <a:r>
              <a:rPr lang="ar-SA" sz="2800" b="1" dirty="0" smtClean="0">
                <a:solidFill>
                  <a:schemeClr val="bg1"/>
                </a:solidFill>
              </a:rPr>
              <a:t>الآلة </a:t>
            </a:r>
            <a:r>
              <a:rPr lang="ar-SA" sz="2800" b="1" dirty="0">
                <a:solidFill>
                  <a:schemeClr val="bg1"/>
                </a:solidFill>
              </a:rPr>
              <a:t>الحاسبة الناطقة </a:t>
            </a:r>
            <a:r>
              <a:rPr lang="ar-SA" sz="2800" b="1" dirty="0" smtClean="0">
                <a:solidFill>
                  <a:schemeClr val="bg1"/>
                </a:solidFill>
              </a:rPr>
              <a:t>:</a:t>
            </a:r>
          </a:p>
          <a:p>
            <a:pPr marL="68580" indent="0">
              <a:buNone/>
            </a:pPr>
            <a:endParaRPr lang="ar-SA" sz="2800" dirty="0">
              <a:solidFill>
                <a:schemeClr val="bg1"/>
              </a:solidFill>
            </a:endParaRPr>
          </a:p>
          <a:p>
            <a:r>
              <a:rPr lang="ar-SA" sz="2400" dirty="0"/>
              <a:t>عبارة عن الة حاسبة مزودة بجهاز ناطق يقوم بنطق نتائج العمليات الحسابية فور الانتهاء من إجرائها </a:t>
            </a:r>
            <a:r>
              <a:rPr lang="ar-SA" sz="2400" dirty="0" smtClean="0"/>
              <a:t>.</a:t>
            </a:r>
          </a:p>
          <a:p>
            <a:r>
              <a:rPr lang="ar-SA" sz="2400" dirty="0" smtClean="0"/>
              <a:t>يمكن </a:t>
            </a:r>
            <a:r>
              <a:rPr lang="ar-SA" sz="2400" dirty="0"/>
              <a:t>ان تزود هذه الآلة بسماعة تستخدم إذا أراد الكفيف أن يسمع الناتج هو فقط.</a:t>
            </a:r>
          </a:p>
          <a:p>
            <a:endParaRPr lang="ar-SA" dirty="0"/>
          </a:p>
        </p:txBody>
      </p:sp>
      <p:pic>
        <p:nvPicPr>
          <p:cNvPr id="4" name="صورة 3"/>
          <p:cNvPicPr>
            <a:picLocks noChangeAspect="1"/>
          </p:cNvPicPr>
          <p:nvPr/>
        </p:nvPicPr>
        <p:blipFill>
          <a:blip r:embed="rId2"/>
          <a:stretch>
            <a:fillRect/>
          </a:stretch>
        </p:blipFill>
        <p:spPr>
          <a:xfrm>
            <a:off x="540585" y="2463930"/>
            <a:ext cx="3973542" cy="3973542"/>
          </a:xfrm>
          <a:prstGeom prst="rect">
            <a:avLst/>
          </a:prstGeom>
        </p:spPr>
      </p:pic>
    </p:spTree>
    <p:extLst>
      <p:ext uri="{BB962C8B-B14F-4D97-AF65-F5344CB8AC3E}">
        <p14:creationId xmlns:p14="http://schemas.microsoft.com/office/powerpoint/2010/main" val="2357317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مستطيل مستدير الزوايا 3"/>
          <p:cNvSpPr/>
          <p:nvPr/>
        </p:nvSpPr>
        <p:spPr>
          <a:xfrm>
            <a:off x="7096259" y="2253803"/>
            <a:ext cx="4404576" cy="540912"/>
          </a:xfrm>
          <a:prstGeom prst="roundRect">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SA"/>
          </a:p>
        </p:txBody>
      </p:sp>
      <p:sp>
        <p:nvSpPr>
          <p:cNvPr id="3" name="عنصر نائب للمحتوى 2"/>
          <p:cNvSpPr>
            <a:spLocks noGrp="1"/>
          </p:cNvSpPr>
          <p:nvPr>
            <p:ph idx="1"/>
          </p:nvPr>
        </p:nvSpPr>
        <p:spPr>
          <a:xfrm>
            <a:off x="3979572" y="2180496"/>
            <a:ext cx="7631235" cy="3678303"/>
          </a:xfrm>
        </p:spPr>
        <p:txBody>
          <a:bodyPr/>
          <a:lstStyle/>
          <a:p>
            <a:pPr marL="68580" indent="0">
              <a:buNone/>
            </a:pPr>
            <a:r>
              <a:rPr lang="ar-SA" b="1" dirty="0" smtClean="0">
                <a:solidFill>
                  <a:schemeClr val="bg1"/>
                </a:solidFill>
              </a:rPr>
              <a:t> </a:t>
            </a:r>
            <a:r>
              <a:rPr lang="ar-SA" sz="2800" b="1" dirty="0">
                <a:solidFill>
                  <a:schemeClr val="bg1"/>
                </a:solidFill>
              </a:rPr>
              <a:t>أدوات القياس البارزة </a:t>
            </a:r>
            <a:r>
              <a:rPr lang="ar-SA" sz="2800" b="1" dirty="0" smtClean="0">
                <a:solidFill>
                  <a:schemeClr val="bg1"/>
                </a:solidFill>
              </a:rPr>
              <a:t>:</a:t>
            </a:r>
          </a:p>
          <a:p>
            <a:pPr marL="68580" indent="0">
              <a:buNone/>
            </a:pPr>
            <a:endParaRPr lang="ar-SA" sz="2800" b="1" dirty="0">
              <a:solidFill>
                <a:schemeClr val="bg1"/>
              </a:solidFill>
            </a:endParaRPr>
          </a:p>
          <a:p>
            <a:r>
              <a:rPr lang="ar-SA" sz="2400" b="1" dirty="0"/>
              <a:t>مثل المسطرة والمتر وجميعها ذات وحدات بارزة تستخدم في تحديد سمك الأشياء وطولها ووزنها</a:t>
            </a:r>
            <a:r>
              <a:rPr lang="ar-SA" b="1" dirty="0"/>
              <a:t>.</a:t>
            </a:r>
            <a:endParaRPr lang="ar-SA" dirty="0"/>
          </a:p>
          <a:p>
            <a:endParaRPr lang="ar-SA" dirty="0"/>
          </a:p>
        </p:txBody>
      </p:sp>
    </p:spTree>
    <p:extLst>
      <p:ext uri="{BB962C8B-B14F-4D97-AF65-F5344CB8AC3E}">
        <p14:creationId xmlns:p14="http://schemas.microsoft.com/office/powerpoint/2010/main" val="13106269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وستن">
  <a:themeElements>
    <a:clrScheme name="أوستن">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أوستن">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أوستن">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10230</TotalTime>
  <Words>1028</Words>
  <Application>Microsoft Office PowerPoint</Application>
  <PresentationFormat>مخصص</PresentationFormat>
  <Paragraphs>104</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أوستن</vt:lpstr>
      <vt:lpstr>المستحدثات التكنولوجية المستخدمة للمعاقين بصريا</vt:lpstr>
      <vt:lpstr>المستحدثات التكنولوجية المستخدمة للمعاقين بصريا</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المستحدثات التكنولوجية المستخدمة للمعاقين بصريا</dc:title>
  <dc:creator>لميــاء .</dc:creator>
  <cp:lastModifiedBy>DR.Ahmed Saker 2O11</cp:lastModifiedBy>
  <cp:revision>35</cp:revision>
  <dcterms:created xsi:type="dcterms:W3CDTF">2016-04-16T18:34:15Z</dcterms:created>
  <dcterms:modified xsi:type="dcterms:W3CDTF">2017-01-01T17:33:51Z</dcterms:modified>
</cp:coreProperties>
</file>