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2" d="100"/>
          <a:sy n="62" d="100"/>
        </p:scale>
        <p:origin x="-151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55A4D26E-88FF-429A-ACD3-C55E72872A34}" type="datetimeFigureOut">
              <a:rPr lang="ar-SA" smtClean="0"/>
              <a:t>24/04/36</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CE8E0876-CBF8-4CC5-AB9E-83C61DD067E3}"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55A4D26E-88FF-429A-ACD3-C55E72872A34}" type="datetimeFigureOut">
              <a:rPr lang="ar-SA" smtClean="0"/>
              <a:t>24/04/36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CE8E0876-CBF8-4CC5-AB9E-83C61DD067E3}"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55A4D26E-88FF-429A-ACD3-C55E72872A34}" type="datetimeFigureOut">
              <a:rPr lang="ar-SA" smtClean="0"/>
              <a:t>24/04/36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CE8E0876-CBF8-4CC5-AB9E-83C61DD067E3}"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55A4D26E-88FF-429A-ACD3-C55E72872A34}" type="datetimeFigureOut">
              <a:rPr lang="ar-SA" smtClean="0"/>
              <a:t>24/04/36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CE8E0876-CBF8-4CC5-AB9E-83C61DD067E3}"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55A4D26E-88FF-429A-ACD3-C55E72872A34}" type="datetimeFigureOut">
              <a:rPr lang="ar-SA" smtClean="0"/>
              <a:t>24/04/36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CE8E0876-CBF8-4CC5-AB9E-83C61DD067E3}"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55A4D26E-88FF-429A-ACD3-C55E72872A34}" type="datetimeFigureOut">
              <a:rPr lang="ar-SA" smtClean="0"/>
              <a:t>24/04/36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CE8E0876-CBF8-4CC5-AB9E-83C61DD067E3}"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55A4D26E-88FF-429A-ACD3-C55E72872A34}" type="datetimeFigureOut">
              <a:rPr lang="ar-SA" smtClean="0"/>
              <a:t>24/04/36</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CE8E0876-CBF8-4CC5-AB9E-83C61DD067E3}"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55A4D26E-88FF-429A-ACD3-C55E72872A34}" type="datetimeFigureOut">
              <a:rPr lang="ar-SA" smtClean="0"/>
              <a:t>24/04/36</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CE8E0876-CBF8-4CC5-AB9E-83C61DD067E3}"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55A4D26E-88FF-429A-ACD3-C55E72872A34}" type="datetimeFigureOut">
              <a:rPr lang="ar-SA" smtClean="0"/>
              <a:t>24/04/36</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CE8E0876-CBF8-4CC5-AB9E-83C61DD067E3}"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55A4D26E-88FF-429A-ACD3-C55E72872A34}" type="datetimeFigureOut">
              <a:rPr lang="ar-SA" smtClean="0"/>
              <a:t>24/04/36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CE8E0876-CBF8-4CC5-AB9E-83C61DD067E3}"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55A4D26E-88FF-429A-ACD3-C55E72872A34}" type="datetimeFigureOut">
              <a:rPr lang="ar-SA" smtClean="0"/>
              <a:t>24/04/36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CE8E0876-CBF8-4CC5-AB9E-83C61DD067E3}"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الرمز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5A4D26E-88FF-429A-ACD3-C55E72872A34}" type="datetimeFigureOut">
              <a:rPr lang="ar-SA" smtClean="0"/>
              <a:t>24/04/36</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E8E0876-CBF8-4CC5-AB9E-83C61DD067E3}"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pPr algn="ctr"/>
            <a:r>
              <a:rPr lang="ar-SA" sz="4400" b="1" dirty="0" smtClean="0">
                <a:solidFill>
                  <a:srgbClr val="FF0000"/>
                </a:solidFill>
              </a:rPr>
              <a:t>مرحلة المراهقة</a:t>
            </a:r>
            <a:endParaRPr lang="ar-SA" sz="4400" b="1" dirty="0">
              <a:solidFill>
                <a:srgbClr val="FF0000"/>
              </a:solidFill>
            </a:endParaRPr>
          </a:p>
        </p:txBody>
      </p:sp>
      <p:sp>
        <p:nvSpPr>
          <p:cNvPr id="3" name="عنوان فرعي 2"/>
          <p:cNvSpPr>
            <a:spLocks noGrp="1"/>
          </p:cNvSpPr>
          <p:nvPr>
            <p:ph type="subTitle" idx="1"/>
          </p:nvPr>
        </p:nvSpPr>
        <p:spPr/>
        <p:txBody>
          <a:bodyPr>
            <a:normAutofit lnSpcReduction="10000"/>
          </a:bodyPr>
          <a:lstStyle/>
          <a:p>
            <a:pPr algn="ctr"/>
            <a:endParaRPr lang="ar-SA" sz="3600" b="1" dirty="0" smtClean="0"/>
          </a:p>
          <a:p>
            <a:pPr algn="ctr"/>
            <a:r>
              <a:rPr lang="ar-SA" sz="3600" b="1" dirty="0" smtClean="0"/>
              <a:t>الجانب الانفعالي</a:t>
            </a:r>
          </a:p>
          <a:p>
            <a:pPr algn="ctr"/>
            <a:r>
              <a:rPr lang="ar-SA" sz="3600" b="1" dirty="0" smtClean="0"/>
              <a:t>الجانب الاجتماعي</a:t>
            </a:r>
            <a:endParaRPr lang="ar-SA" sz="36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solidFill>
                  <a:srgbClr val="FF0000"/>
                </a:solidFill>
              </a:rPr>
              <a:t>الجانب الانفعالي</a:t>
            </a:r>
            <a:endParaRPr lang="ar-SA" b="1" dirty="0">
              <a:solidFill>
                <a:srgbClr val="FF0000"/>
              </a:solidFill>
            </a:endParaRPr>
          </a:p>
        </p:txBody>
      </p:sp>
      <p:sp>
        <p:nvSpPr>
          <p:cNvPr id="3" name="عنصر نائب للمحتوى 2"/>
          <p:cNvSpPr>
            <a:spLocks noGrp="1"/>
          </p:cNvSpPr>
          <p:nvPr>
            <p:ph idx="1"/>
          </p:nvPr>
        </p:nvSpPr>
        <p:spPr/>
        <p:txBody>
          <a:bodyPr/>
          <a:lstStyle/>
          <a:p>
            <a:r>
              <a:rPr lang="ar-SA" b="1" dirty="0" smtClean="0">
                <a:solidFill>
                  <a:srgbClr val="00B050"/>
                </a:solidFill>
              </a:rPr>
              <a:t>مفهوم الذات:</a:t>
            </a:r>
          </a:p>
          <a:p>
            <a:r>
              <a:rPr lang="ar-SA" dirty="0" smtClean="0"/>
              <a:t>مجموعة المعارف التي يكونها الفرد عن نفسه بغض النظر عن مدى تقبله ورفضه لها. ( الذات الشخصية, والذات الاجتماعية, والذات الحقيقية). والتي تشمل الجانب السلبي والجانب الإيجابي.</a:t>
            </a:r>
          </a:p>
          <a:p>
            <a:pPr>
              <a:buNone/>
            </a:pPr>
            <a:endParaRPr lang="ar-SA" dirty="0" smtClean="0"/>
          </a:p>
        </p:txBody>
      </p:sp>
      <p:pic>
        <p:nvPicPr>
          <p:cNvPr id="4" name="صورة 3" descr="2.jpg"/>
          <p:cNvPicPr>
            <a:picLocks noChangeAspect="1"/>
          </p:cNvPicPr>
          <p:nvPr/>
        </p:nvPicPr>
        <p:blipFill>
          <a:blip r:embed="rId2"/>
          <a:stretch>
            <a:fillRect/>
          </a:stretch>
        </p:blipFill>
        <p:spPr>
          <a:xfrm>
            <a:off x="1142976" y="3560714"/>
            <a:ext cx="2279371" cy="2297178"/>
          </a:xfrm>
          <a:prstGeom prst="rect">
            <a:avLst/>
          </a:prstGeom>
        </p:spPr>
      </p:pic>
      <p:pic>
        <p:nvPicPr>
          <p:cNvPr id="5" name="صورة 4" descr="3.jpg"/>
          <p:cNvPicPr>
            <a:picLocks noChangeAspect="1"/>
          </p:cNvPicPr>
          <p:nvPr/>
        </p:nvPicPr>
        <p:blipFill>
          <a:blip r:embed="rId3"/>
          <a:stretch>
            <a:fillRect/>
          </a:stretch>
        </p:blipFill>
        <p:spPr>
          <a:xfrm>
            <a:off x="3929058" y="4157671"/>
            <a:ext cx="2421044" cy="2128849"/>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t>الذات الشخصية</a:t>
            </a:r>
            <a:endParaRPr lang="ar-SA" b="1" dirty="0"/>
          </a:p>
        </p:txBody>
      </p:sp>
      <p:pic>
        <p:nvPicPr>
          <p:cNvPr id="4" name="عنصر نائب للمحتوى 3" descr="1.jpg"/>
          <p:cNvPicPr>
            <a:picLocks noGrp="1" noChangeAspect="1"/>
          </p:cNvPicPr>
          <p:nvPr>
            <p:ph idx="1"/>
          </p:nvPr>
        </p:nvPicPr>
        <p:blipFill>
          <a:blip r:embed="rId2"/>
          <a:stretch>
            <a:fillRect/>
          </a:stretch>
        </p:blipFill>
        <p:spPr>
          <a:xfrm>
            <a:off x="2857488" y="2071678"/>
            <a:ext cx="4286279" cy="4174169"/>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solidFill>
                  <a:srgbClr val="FF0000"/>
                </a:solidFill>
              </a:rPr>
              <a:t>الجانب الانفعالي</a:t>
            </a:r>
            <a:endParaRPr lang="ar-SA" dirty="0"/>
          </a:p>
        </p:txBody>
      </p:sp>
      <p:sp>
        <p:nvSpPr>
          <p:cNvPr id="3" name="عنصر نائب للمحتوى 2"/>
          <p:cNvSpPr>
            <a:spLocks noGrp="1"/>
          </p:cNvSpPr>
          <p:nvPr>
            <p:ph idx="1"/>
          </p:nvPr>
        </p:nvSpPr>
        <p:spPr/>
        <p:txBody>
          <a:bodyPr>
            <a:normAutofit fontScale="77500" lnSpcReduction="20000"/>
          </a:bodyPr>
          <a:lstStyle/>
          <a:p>
            <a:r>
              <a:rPr lang="ar-SA" b="1" dirty="0" smtClean="0">
                <a:solidFill>
                  <a:srgbClr val="00B050"/>
                </a:solidFill>
              </a:rPr>
              <a:t>تقدير الذات:</a:t>
            </a:r>
          </a:p>
          <a:p>
            <a:pPr>
              <a:lnSpc>
                <a:spcPct val="160000"/>
              </a:lnSpc>
            </a:pPr>
            <a:r>
              <a:rPr lang="ar-SA" sz="3000" dirty="0" smtClean="0"/>
              <a:t>مقدار </a:t>
            </a:r>
            <a:r>
              <a:rPr lang="ar-SA" sz="3000" dirty="0" smtClean="0"/>
              <a:t>الصورة التي ينظر فيها الإنسان إلى نفسه، هل هي عالية أم منخفضة.</a:t>
            </a:r>
          </a:p>
          <a:p>
            <a:pPr>
              <a:lnSpc>
                <a:spcPct val="160000"/>
              </a:lnSpc>
            </a:pPr>
            <a:r>
              <a:rPr lang="ar-SA" sz="3000" dirty="0" smtClean="0"/>
              <a:t>تقدير الذات مهم جدا من حيث أنه هو البوابة لكل أنواع النجاح الأخرى المنشودة. فمهما تعلم الشخص طرق النجاح وتطوير الذات، فإذا كان تقديره لذاته وتقييمه لها ضعيفا فلن ينجح في الأخذ بأي من تلك الطرق للنجاح، لأنه يرى نفسه غير قادر وغير أهل وغير مستحق لذلك النجاح.</a:t>
            </a:r>
          </a:p>
          <a:p>
            <a:pPr>
              <a:lnSpc>
                <a:spcPct val="160000"/>
              </a:lnSpc>
            </a:pPr>
            <a:r>
              <a:rPr lang="ar-SA" sz="3000" dirty="0" smtClean="0"/>
              <a:t>و تقدير الذات لا يولد مع الإنسان، بل هو مكتسب من تجاربه في الحياة وطريقة رد فعله تجاه التحديات والمشكلات في حياته. </a:t>
            </a:r>
            <a:endParaRPr lang="ar-SA" sz="3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solidFill>
                  <a:srgbClr val="FF0000"/>
                </a:solidFill>
              </a:rPr>
              <a:t>الجانب الانفعالي</a:t>
            </a:r>
            <a:endParaRPr lang="ar-SA" dirty="0"/>
          </a:p>
        </p:txBody>
      </p:sp>
      <p:sp>
        <p:nvSpPr>
          <p:cNvPr id="3" name="عنصر نائب للمحتوى 2"/>
          <p:cNvSpPr>
            <a:spLocks noGrp="1"/>
          </p:cNvSpPr>
          <p:nvPr>
            <p:ph idx="1"/>
          </p:nvPr>
        </p:nvSpPr>
        <p:spPr/>
        <p:txBody>
          <a:bodyPr/>
          <a:lstStyle/>
          <a:p>
            <a:r>
              <a:rPr lang="ar-SA" b="1" dirty="0" smtClean="0">
                <a:solidFill>
                  <a:srgbClr val="00B050"/>
                </a:solidFill>
              </a:rPr>
              <a:t>أبرز تغيرات مفهوم الذات في المراهقة:</a:t>
            </a:r>
          </a:p>
          <a:p>
            <a:r>
              <a:rPr lang="ar-SA" dirty="0" smtClean="0"/>
              <a:t>1-الاستقرار والتبلور.</a:t>
            </a:r>
          </a:p>
          <a:p>
            <a:r>
              <a:rPr lang="ar-SA" dirty="0" smtClean="0"/>
              <a:t>2- انخفاض مفهوم الذات.</a:t>
            </a:r>
          </a:p>
          <a:p>
            <a:r>
              <a:rPr lang="ar-SA" dirty="0" smtClean="0"/>
              <a:t>3- التغير الجذري عند بعض المراهقين.</a:t>
            </a:r>
          </a:p>
          <a:p>
            <a:endParaRPr lang="ar-SA" dirty="0" smtClean="0"/>
          </a:p>
        </p:txBody>
      </p:sp>
      <p:pic>
        <p:nvPicPr>
          <p:cNvPr id="4" name="صورة 3" descr="4.jpg"/>
          <p:cNvPicPr>
            <a:picLocks noChangeAspect="1"/>
          </p:cNvPicPr>
          <p:nvPr/>
        </p:nvPicPr>
        <p:blipFill>
          <a:blip r:embed="rId2"/>
          <a:stretch>
            <a:fillRect/>
          </a:stretch>
        </p:blipFill>
        <p:spPr>
          <a:xfrm>
            <a:off x="1142976" y="3717374"/>
            <a:ext cx="2571768" cy="2854898"/>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solidFill>
                  <a:srgbClr val="FF0000"/>
                </a:solidFill>
              </a:rPr>
              <a:t>الجانب الانفعالي</a:t>
            </a:r>
            <a:endParaRPr lang="ar-SA" dirty="0"/>
          </a:p>
        </p:txBody>
      </p:sp>
      <p:sp>
        <p:nvSpPr>
          <p:cNvPr id="3" name="عنصر نائب للمحتوى 2"/>
          <p:cNvSpPr>
            <a:spLocks noGrp="1"/>
          </p:cNvSpPr>
          <p:nvPr>
            <p:ph idx="1"/>
          </p:nvPr>
        </p:nvSpPr>
        <p:spPr/>
        <p:txBody>
          <a:bodyPr/>
          <a:lstStyle/>
          <a:p>
            <a:r>
              <a:rPr lang="ar-SA" b="1" dirty="0" smtClean="0">
                <a:solidFill>
                  <a:srgbClr val="00B050"/>
                </a:solidFill>
              </a:rPr>
              <a:t>الهوية:</a:t>
            </a:r>
          </a:p>
          <a:p>
            <a:r>
              <a:rPr lang="ar-SA" dirty="0" smtClean="0"/>
              <a:t>البحث عن الهوية لا يمر </a:t>
            </a:r>
            <a:r>
              <a:rPr lang="ar-SA" dirty="0" err="1" smtClean="0"/>
              <a:t>به</a:t>
            </a:r>
            <a:r>
              <a:rPr lang="ar-SA" dirty="0" smtClean="0"/>
              <a:t> جميع المراهقين, قد يمرون </a:t>
            </a:r>
            <a:r>
              <a:rPr lang="ar-SA" dirty="0" err="1" smtClean="0"/>
              <a:t>به</a:t>
            </a:r>
            <a:r>
              <a:rPr lang="ar-SA" dirty="0" smtClean="0"/>
              <a:t> في مرحلة الشباب أو قد يتأخر عند البعض.</a:t>
            </a:r>
          </a:p>
          <a:p>
            <a:r>
              <a:rPr lang="ar-SA" b="1" dirty="0" smtClean="0">
                <a:solidFill>
                  <a:srgbClr val="00B050"/>
                </a:solidFill>
              </a:rPr>
              <a:t>ظاهرة الشعور بالتفرد والغيرية:</a:t>
            </a:r>
          </a:p>
          <a:p>
            <a:r>
              <a:rPr lang="ar-SA" dirty="0" smtClean="0"/>
              <a:t>1- ضعف تقبل النصح.      2- تدوين الذكريات.</a:t>
            </a:r>
          </a:p>
          <a:p>
            <a:r>
              <a:rPr lang="ar-SA" dirty="0" smtClean="0"/>
              <a:t>3- يقع فيما وقع فيه غيره من الأخطاء.   4- إشراك الآخرين في انفعالاته.</a:t>
            </a:r>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solidFill>
                  <a:srgbClr val="FF0000"/>
                </a:solidFill>
              </a:rPr>
              <a:t>الجانب الانفعالي</a:t>
            </a:r>
            <a:endParaRPr lang="ar-SA" dirty="0"/>
          </a:p>
        </p:txBody>
      </p:sp>
      <p:sp>
        <p:nvSpPr>
          <p:cNvPr id="3" name="عنصر نائب للمحتوى 2"/>
          <p:cNvSpPr>
            <a:spLocks noGrp="1"/>
          </p:cNvSpPr>
          <p:nvPr>
            <p:ph idx="1"/>
          </p:nvPr>
        </p:nvSpPr>
        <p:spPr/>
        <p:txBody>
          <a:bodyPr/>
          <a:lstStyle/>
          <a:p>
            <a:r>
              <a:rPr lang="ar-SA" b="1" dirty="0" smtClean="0">
                <a:solidFill>
                  <a:srgbClr val="00B050"/>
                </a:solidFill>
              </a:rPr>
              <a:t>خصائص انفعالية أخرى:</a:t>
            </a:r>
          </a:p>
          <a:p>
            <a:r>
              <a:rPr lang="ar-SA" dirty="0" smtClean="0"/>
              <a:t>1- الحساسية الانفعالية.</a:t>
            </a:r>
          </a:p>
          <a:p>
            <a:r>
              <a:rPr lang="ar-SA" dirty="0" smtClean="0"/>
              <a:t>2- ضعف التحكم فيها وشدتها.</a:t>
            </a:r>
          </a:p>
          <a:p>
            <a:r>
              <a:rPr lang="ar-SA" dirty="0" smtClean="0"/>
              <a:t>3- حالات اليأس.</a:t>
            </a:r>
            <a:br>
              <a:rPr lang="ar-SA" dirty="0" smtClean="0"/>
            </a:br>
            <a:r>
              <a:rPr lang="ar-SA" dirty="0" smtClean="0"/>
              <a:t>4- التذبذب العاطفي.</a:t>
            </a:r>
          </a:p>
          <a:p>
            <a:r>
              <a:rPr lang="ar-SA" dirty="0" smtClean="0"/>
              <a:t>5- الاستقلالية.</a:t>
            </a:r>
          </a:p>
          <a:p>
            <a:r>
              <a:rPr lang="ar-SA" dirty="0" smtClean="0"/>
              <a:t>6- التمرد على السلطة.</a:t>
            </a:r>
          </a:p>
          <a:p>
            <a:pPr>
              <a:buNone/>
            </a:pPr>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solidFill>
                  <a:srgbClr val="FF0000"/>
                </a:solidFill>
              </a:rPr>
              <a:t>الجانب </a:t>
            </a:r>
            <a:r>
              <a:rPr lang="ar-SA" b="1" dirty="0" smtClean="0">
                <a:solidFill>
                  <a:srgbClr val="FF0000"/>
                </a:solidFill>
              </a:rPr>
              <a:t>الاجتماعي</a:t>
            </a:r>
            <a:endParaRPr lang="ar-SA" dirty="0"/>
          </a:p>
        </p:txBody>
      </p:sp>
      <p:sp>
        <p:nvSpPr>
          <p:cNvPr id="3" name="عنصر نائب للمحتوى 2"/>
          <p:cNvSpPr>
            <a:spLocks noGrp="1"/>
          </p:cNvSpPr>
          <p:nvPr>
            <p:ph idx="1"/>
          </p:nvPr>
        </p:nvSpPr>
        <p:spPr/>
        <p:txBody>
          <a:bodyPr/>
          <a:lstStyle/>
          <a:p>
            <a:r>
              <a:rPr lang="ar-SA" b="1" dirty="0" smtClean="0">
                <a:solidFill>
                  <a:srgbClr val="00B050"/>
                </a:solidFill>
              </a:rPr>
              <a:t>أولاً: </a:t>
            </a:r>
            <a:r>
              <a:rPr lang="ar-SA" dirty="0" smtClean="0"/>
              <a:t>ظاهرة الصديق الحميم.</a:t>
            </a:r>
          </a:p>
          <a:p>
            <a:r>
              <a:rPr lang="ar-SA" b="1" dirty="0" smtClean="0">
                <a:solidFill>
                  <a:srgbClr val="00B050"/>
                </a:solidFill>
              </a:rPr>
              <a:t>ثانياً: </a:t>
            </a:r>
            <a:r>
              <a:rPr lang="ar-SA" dirty="0" smtClean="0"/>
              <a:t>ظاهرة الثلة ( مجموعة الرفاق ).</a:t>
            </a:r>
          </a:p>
          <a:p>
            <a:r>
              <a:rPr lang="ar-SA" b="1" dirty="0" smtClean="0">
                <a:solidFill>
                  <a:srgbClr val="00B050"/>
                </a:solidFill>
              </a:rPr>
              <a:t>ثالثاً: </a:t>
            </a:r>
            <a:r>
              <a:rPr lang="ar-SA" dirty="0" smtClean="0"/>
              <a:t>الاتجاهات نحو الجماعات القائمة.</a:t>
            </a:r>
          </a:p>
          <a:p>
            <a:r>
              <a:rPr lang="ar-SA" b="1" dirty="0" smtClean="0">
                <a:solidFill>
                  <a:srgbClr val="00B050"/>
                </a:solidFill>
              </a:rPr>
              <a:t>رابعاً: </a:t>
            </a:r>
            <a:r>
              <a:rPr lang="ar-SA" dirty="0" smtClean="0"/>
              <a:t>الانتماء.</a:t>
            </a:r>
          </a:p>
          <a:p>
            <a:r>
              <a:rPr lang="ar-SA" b="1" dirty="0" smtClean="0">
                <a:solidFill>
                  <a:srgbClr val="00B050"/>
                </a:solidFill>
              </a:rPr>
              <a:t>خامساً: </a:t>
            </a:r>
            <a:r>
              <a:rPr lang="ar-SA" dirty="0" smtClean="0"/>
              <a:t>موقف المراهق من المعايير السائدة في المجتمع.</a:t>
            </a:r>
            <a:endParaRPr lang="ar-S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57</TotalTime>
  <Words>276</Words>
  <Application>Microsoft Office PowerPoint</Application>
  <PresentationFormat>عرض على الشاشة (3:4)‏</PresentationFormat>
  <Paragraphs>37</Paragraphs>
  <Slides>8</Slides>
  <Notes>0</Notes>
  <HiddenSlides>0</HiddenSlides>
  <MMClips>0</MMClips>
  <ScaleCrop>false</ScaleCrop>
  <HeadingPairs>
    <vt:vector size="4" baseType="variant">
      <vt:variant>
        <vt:lpstr>سمة</vt:lpstr>
      </vt:variant>
      <vt:variant>
        <vt:i4>1</vt:i4>
      </vt:variant>
      <vt:variant>
        <vt:lpstr>عناوين الشرائح</vt:lpstr>
      </vt:variant>
      <vt:variant>
        <vt:i4>8</vt:i4>
      </vt:variant>
    </vt:vector>
  </HeadingPairs>
  <TitlesOfParts>
    <vt:vector size="9" baseType="lpstr">
      <vt:lpstr>انقلاب</vt:lpstr>
      <vt:lpstr>مرحلة المراهقة</vt:lpstr>
      <vt:lpstr>الجانب الانفعالي</vt:lpstr>
      <vt:lpstr>الذات الشخصية</vt:lpstr>
      <vt:lpstr>الجانب الانفعالي</vt:lpstr>
      <vt:lpstr>الجانب الانفعالي</vt:lpstr>
      <vt:lpstr>الجانب الانفعالي</vt:lpstr>
      <vt:lpstr>الجانب الانفعالي</vt:lpstr>
      <vt:lpstr>الجانب الاجتماعي</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مرحلة المراهقة</dc:title>
  <dc:creator>hp</dc:creator>
  <cp:lastModifiedBy>hp</cp:lastModifiedBy>
  <cp:revision>6</cp:revision>
  <dcterms:created xsi:type="dcterms:W3CDTF">2015-02-13T13:27:12Z</dcterms:created>
  <dcterms:modified xsi:type="dcterms:W3CDTF">2015-02-13T14:24:24Z</dcterms:modified>
</cp:coreProperties>
</file>