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5" r:id="rId4"/>
    <p:sldId id="264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9418C2-D45B-4AFB-881F-CACB0A85AC4E}">
          <p14:sldIdLst>
            <p14:sldId id="256"/>
          </p14:sldIdLst>
        </p14:section>
        <p14:section name="Untitled Section" id="{948A7A1E-A7F8-47CC-9756-D1985291A277}">
          <p14:sldIdLst/>
        </p14:section>
        <p14:section name="Untitled Section" id="{9750E832-E654-477E-8FE7-4536255BA824}">
          <p14:sldIdLst>
            <p14:sldId id="258"/>
            <p14:sldId id="265"/>
            <p14:sldId id="264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5BCC4-4EBE-439E-B3E9-56201398D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752" y="1752738"/>
            <a:ext cx="3793678" cy="2236168"/>
          </a:xfrm>
        </p:spPr>
        <p:txBody>
          <a:bodyPr/>
          <a:lstStyle/>
          <a:p>
            <a:pPr algn="ctr"/>
            <a:r>
              <a:rPr lang="ar-SA" dirty="0"/>
              <a:t>     </a:t>
            </a:r>
            <a:br>
              <a:rPr lang="ar-SA" dirty="0"/>
            </a:br>
            <a:r>
              <a:rPr lang="ar-SA" b="1" dirty="0">
                <a:latin typeface="Andalus" panose="02020603050405020304" pitchFamily="18" charset="-78"/>
                <a:cs typeface="Andalus" panose="02020603050405020304" pitchFamily="18" charset="-78"/>
              </a:rPr>
              <a:t>المقاييس الإحصائية:</a:t>
            </a:r>
            <a:r>
              <a:rPr lang="ar-SA" b="1" dirty="0"/>
              <a:t>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73EA4A-E1C8-46FC-9AD4-0519DE808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752" y="4879116"/>
            <a:ext cx="3793678" cy="1037760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"مقاييس النزعة المركزية" </a:t>
            </a:r>
          </a:p>
        </p:txBody>
      </p:sp>
    </p:spTree>
    <p:extLst>
      <p:ext uri="{BB962C8B-B14F-4D97-AF65-F5344CB8AC3E}">
        <p14:creationId xmlns:p14="http://schemas.microsoft.com/office/powerpoint/2010/main" val="32571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D9189-368B-4312-A0C9-E6CD6EF9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784" y="212122"/>
            <a:ext cx="8898488" cy="1866899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SA" sz="3200" b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- الوسط الحسابي: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هو من اهم مقاييس النزعة المركزية و الأكثر استخداما في الإحصاء و الحياه العملية 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xmlns="" id="{6E06EA54-A39E-4BF8-AAF4-F37212B9BA06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7543752" y="2433826"/>
                <a:ext cx="4160520" cy="842897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acc>
                    <m:r>
                      <a:rPr lang="en-US" sz="2800" b="1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0" dirty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en-US" sz="2800" b="1" i="0" dirty="0">
                                <a:latin typeface="Cambria Math" panose="02040503050406030204" pitchFamily="18" charset="0"/>
                              </a:rPr>
                              <m:t>𝐢</m:t>
                            </m:r>
                          </m:sub>
                        </m:sSub>
                      </m:num>
                      <m:den>
                        <m:r>
                          <a:rPr lang="en-US" sz="2800" b="1" i="0" dirty="0"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ar-SA" sz="2800" b="1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قانون الوسط الحسابي : </a:t>
                </a:r>
                <a:endParaRPr lang="en-US" sz="2800" b="1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6E06EA54-A39E-4BF8-AAF4-F37212B9BA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7543752" y="2433826"/>
                <a:ext cx="4160520" cy="842897"/>
              </a:xfrm>
              <a:blipFill>
                <a:blip r:embed="rId2"/>
                <a:stretch>
                  <a:fillRect b="-12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="" id="{F6AD80ED-C6C4-4EDA-98BB-C753C7EE6025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7543752" y="3271147"/>
                <a:ext cx="4160520" cy="3058062"/>
              </a:xfrm>
            </p:spPr>
            <p:txBody>
              <a:bodyPr>
                <a:normAutofit fontScale="77500" lnSpcReduction="20000"/>
              </a:bodyPr>
              <a:lstStyle/>
              <a:p>
                <a:pPr algn="r" rtl="1"/>
                <a:r>
                  <a:rPr lang="ar-SA" sz="2300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في الحالة المباشرة و الغير مباشره .. مثال : اوجدي الوسط الحسابي للمشاهدات التالية </a:t>
                </a:r>
                <a:r>
                  <a:rPr lang="ar-SA" sz="23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:2,3,5,7,10</a:t>
                </a:r>
              </a:p>
              <a:p>
                <a:pPr algn="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ar-SA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ar-SA" sz="2800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ctr" rtl="1"/>
                <a:r>
                  <a:rPr lang="ar-SA" sz="28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___________________</a:t>
                </a:r>
              </a:p>
              <a:p>
                <a:pPr algn="r" rtl="1"/>
                <a:r>
                  <a:rPr lang="ar-SA" sz="2300" b="1" dirty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الغير مباشره يستخدم هذا القانون : </a:t>
                </a:r>
                <a14:m>
                  <m:oMath xmlns:m="http://schemas.openxmlformats.org/officeDocument/2006/math">
                    <m:r>
                      <a:rPr lang="ar-SA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ar-SA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A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SA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ar-SA" b="0" i="1" smtClean="0">
                                <a:latin typeface="Cambria Math" panose="02040503050406030204" pitchFamily="18" charset="0"/>
                              </a:rPr>
                              <m:t>𝛴</m:t>
                            </m:r>
                          </m:e>
                          <m:sup>
                            <m:r>
                              <a:rPr lang="ar-SA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ar-SA" b="0" i="0" smtClean="0">
                            <a:latin typeface="Cambria Math" panose="02040503050406030204" pitchFamily="18" charset="0"/>
                          </a:rPr>
                          <m:t>ⅈ</m:t>
                        </m:r>
                        <m:sSub>
                          <m:sSubPr>
                            <m:ctrlPr>
                              <a:rPr lang="ar-SA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ar-SA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ar-SA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grow m:val="on"/>
                            <m:subHide m:val="on"/>
                            <m:supHide m:val="on"/>
                            <m:ctrlPr>
                              <a:rPr lang="ar-SA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ar-SA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ar-SA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ar-SA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ar-SA" dirty="0"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ctr"/>
                <a:r>
                  <a:rPr lang="ar-SA" sz="210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1310</m:t>
                        </m:r>
                      </m:num>
                      <m:den>
                        <m:r>
                          <a:rPr lang="en-US" sz="2600" b="0" i="0" dirty="0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en-US" sz="2600" b="0" i="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ar-SA" sz="2100" i="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17</a:t>
                </a:r>
                <a:r>
                  <a:rPr lang="en-US" sz="2100" i="0" dirty="0">
                    <a:latin typeface="Andalus" panose="02020603050405020304" pitchFamily="18" charset="-78"/>
                    <a:cs typeface="Andalus" panose="02020603050405020304" pitchFamily="18" charset="-78"/>
                  </a:rPr>
                  <a:t>.4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6AD80ED-C6C4-4EDA-98BB-C753C7EE60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7543752" y="3271147"/>
                <a:ext cx="4160520" cy="3058062"/>
              </a:xfrm>
              <a:blipFill>
                <a:blip r:embed="rId3"/>
                <a:stretch>
                  <a:fillRect t="-2196" r="-3367" b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Content Placeholder 19">
                <a:extLst>
                  <a:ext uri="{FF2B5EF4-FFF2-40B4-BE49-F238E27FC236}">
                    <a16:creationId xmlns:a16="http://schemas.microsoft.com/office/drawing/2014/main" xmlns="" id="{FED6E777-EA88-4211-9FE9-7219CDF948EC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021611564"/>
                  </p:ext>
                </p:extLst>
              </p:nvPr>
            </p:nvGraphicFramePr>
            <p:xfrm>
              <a:off x="3094192" y="2855274"/>
              <a:ext cx="4160836" cy="2736152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040209">
                      <a:extLst>
                        <a:ext uri="{9D8B030D-6E8A-4147-A177-3AD203B41FA5}">
                          <a16:colId xmlns:a16="http://schemas.microsoft.com/office/drawing/2014/main" xmlns="" val="1957289803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xmlns="" val="2410112964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xmlns="" val="520419595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xmlns="" val="1533545914"/>
                        </a:ext>
                      </a:extLst>
                    </a:gridCol>
                  </a:tblGrid>
                  <a:tr h="1144291">
                    <a:tc>
                      <a:txBody>
                        <a:bodyPr/>
                        <a:lstStyle/>
                        <a:p>
                          <a:pPr algn="ctr"/>
                          <a:endParaRPr lang="ar-SA" dirty="0"/>
                        </a:p>
                        <a:p>
                          <a:pPr algn="ctr"/>
                          <a:r>
                            <a:rPr lang="ar-SA" sz="1800" b="1" kern="120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الفئات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ar-SA" dirty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algn="ctr"/>
                          <a:r>
                            <a:rPr lang="ar-SA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مركز الفئه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dirty="0" smtClean="0">
                                        <a:solidFill>
                                          <a:schemeClr val="tx2">
                                            <a:lumMod val="90000"/>
                                            <a:lumOff val="1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solidFill>
                                          <a:schemeClr val="tx2">
                                            <a:lumMod val="90000"/>
                                            <a:lumOff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solidFill>
                                          <a:schemeClr val="tx2">
                                            <a:lumMod val="90000"/>
                                            <a:lumOff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dirty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ar-SA" dirty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algn="ctr"/>
                          <a:r>
                            <a:rPr lang="ar-SA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التكرارات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ar-SA" sz="200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ar-SA" sz="200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ar-SA" sz="200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ar-SA" sz="2000" dirty="0"/>
                            <a:t> 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مجموع علامات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2">
                                          <a:lumMod val="90000"/>
                                          <a:lumOff val="1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r>
                            <a:rPr lang="ar-SA" sz="180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الفئه </a:t>
                          </a:r>
                          <a:endParaRPr lang="ar-SA" sz="2000" dirty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  <a:p>
                          <a:pPr algn="ctr"/>
                          <a:endParaRPr lang="en-US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189839797"/>
                      </a:ext>
                    </a:extLst>
                  </a:tr>
                  <a:tr h="3368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[10-20]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50975892"/>
                      </a:ext>
                    </a:extLst>
                  </a:tr>
                  <a:tr h="336814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[20-30]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590865529"/>
                      </a:ext>
                    </a:extLst>
                  </a:tr>
                  <a:tr h="336814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[30-40]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700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60975533"/>
                      </a:ext>
                    </a:extLst>
                  </a:tr>
                  <a:tr h="36488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dirty="0" smtClean="0">
                                    <a:solidFill>
                                      <a:schemeClr val="tx2">
                                        <a:lumMod val="90000"/>
                                        <a:lumOff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𝛴</m:t>
                                </m:r>
                              </m:oMath>
                            </m:oMathPara>
                          </a14:m>
                          <a:endParaRPr lang="en-US" sz="2000" b="0" dirty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1310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2889341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Content Placeholder 19">
                <a:extLst>
                  <a:ext uri="{FF2B5EF4-FFF2-40B4-BE49-F238E27FC236}">
                    <a16:creationId xmlns:a16="http://schemas.microsoft.com/office/drawing/2014/main" id="{FED6E777-EA88-4211-9FE9-7219CDF948EC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021611564"/>
                  </p:ext>
                </p:extLst>
              </p:nvPr>
            </p:nvGraphicFramePr>
            <p:xfrm>
              <a:off x="3094192" y="2855274"/>
              <a:ext cx="4160836" cy="2736152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1040209">
                      <a:extLst>
                        <a:ext uri="{9D8B030D-6E8A-4147-A177-3AD203B41FA5}">
                          <a16:colId xmlns:a16="http://schemas.microsoft.com/office/drawing/2014/main" val="1957289803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val="2410112964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val="520419595"/>
                        </a:ext>
                      </a:extLst>
                    </a:gridCol>
                    <a:gridCol w="1040209">
                      <a:extLst>
                        <a:ext uri="{9D8B030D-6E8A-4147-A177-3AD203B41FA5}">
                          <a16:colId xmlns:a16="http://schemas.microsoft.com/office/drawing/2014/main" val="1533545914"/>
                        </a:ext>
                      </a:extLst>
                    </a:gridCol>
                  </a:tblGrid>
                  <a:tr h="1242632">
                    <a:tc>
                      <a:txBody>
                        <a:bodyPr/>
                        <a:lstStyle/>
                        <a:p>
                          <a:pPr algn="ctr"/>
                          <a:endParaRPr lang="ar-SA" dirty="0"/>
                        </a:p>
                        <a:p>
                          <a:pPr algn="ctr"/>
                          <a:r>
                            <a:rPr lang="ar-SA" sz="1800" b="1" kern="120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Andalus" panose="02020603050405020304" pitchFamily="18" charset="-78"/>
                              <a:ea typeface="+mn-ea"/>
                              <a:cs typeface="Andalus" panose="02020603050405020304" pitchFamily="18" charset="-78"/>
                            </a:rPr>
                            <a:t>الفئات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0585" t="-1961" r="-201754" b="-1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0585" t="-1961" r="-101754" b="-1254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0585" t="-1961" r="-1754" b="-1254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983979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[10-20]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097589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[20-30]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400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086552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[30-40]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700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97553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85" t="-598462" r="-301754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2">
                                <a:lumMod val="90000"/>
                                <a:lumOff val="10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solidFill>
                                <a:schemeClr val="tx2">
                                  <a:lumMod val="90000"/>
                                  <a:lumOff val="10000"/>
                                </a:schemeClr>
                              </a:solidFill>
                              <a:latin typeface="+mn-lt"/>
                            </a:rPr>
                            <a:t>1310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8934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065627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66FDFA-A354-4B0B-812E-A6D88594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976" y="614082"/>
            <a:ext cx="4401882" cy="757517"/>
          </a:xfrm>
        </p:spPr>
        <p:txBody>
          <a:bodyPr>
            <a:normAutofit/>
          </a:bodyPr>
          <a:lstStyle/>
          <a:p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مميزات و عيوب الوسط الحسابي :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524542-2B21-490F-928A-BC530C5F1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754" y="1777155"/>
            <a:ext cx="7597040" cy="4560892"/>
          </a:xfrm>
        </p:spPr>
        <p:txBody>
          <a:bodyPr>
            <a:normAutofit/>
          </a:bodyPr>
          <a:lstStyle/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مميزات الوسط الحسابي :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– مقياس سهل و يخضع للعمليات الجبرية بسهوله .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– يأخذ في الاعتبار جميع القيم محل الدراسة .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– هو من اكثر المقاييس فهما في الإحصاء .</a:t>
            </a:r>
          </a:p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عيوب الوسط الحسابي : 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1: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يتأثر بالقيم المتطرفة ( وهي القيم الكبيرة جدا او الصغيرة جدا ).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: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يصعب حسابه في حاله البيانات الوصفية . 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 :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يصعب حسابه في حاله الجداول التكرارية المفتوحة حيث يتطلب .</a:t>
            </a:r>
          </a:p>
        </p:txBody>
      </p:sp>
    </p:spTree>
    <p:extLst>
      <p:ext uri="{BB962C8B-B14F-4D97-AF65-F5344CB8AC3E}">
        <p14:creationId xmlns:p14="http://schemas.microsoft.com/office/powerpoint/2010/main" val="24769738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69B22-67C1-443F-A0D8-557D6555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783" y="470647"/>
            <a:ext cx="8898488" cy="139096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3100" b="1" dirty="0">
                <a:latin typeface="Andalus" panose="02020603050405020304" pitchFamily="18" charset="-78"/>
                <a:cs typeface="Andalus" panose="02020603050405020304" pitchFamily="18" charset="-78"/>
              </a:rPr>
              <a:t>الوسيط :</a:t>
            </a:r>
            <a:r>
              <a:rPr lang="ar-SA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SA" sz="3200" dirty="0">
                <a:latin typeface="Andalus" panose="02020603050405020304" pitchFamily="18" charset="-78"/>
                <a:cs typeface="Andalus" panose="02020603050405020304" pitchFamily="18" charset="-78"/>
              </a:rPr>
              <a:t>عند ترتيب البيانات تصاعديا او تنازليا يكون الوسيط القيمة التي يقع قبلها 50% المشاهدات في الترتيب و 50%من المشاهدات بعدها في الترتيب أي القيمة التي تقسم البيانات الى قسمين متساويين ( وهو المشاهدة التي تقع في المنتصف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BA6263-BFDA-46B7-AE12-61E1CA9AD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260476" cy="609521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الوسيط في حاله عدد زوجي :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="" id="{00F7E18B-3377-41B8-A2D4-E16B4AE93C7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2933698" y="3065929"/>
                <a:ext cx="4260477" cy="3657600"/>
              </a:xfrm>
            </p:spPr>
            <p:txBody>
              <a:bodyPr>
                <a:normAutofit/>
              </a:bodyPr>
              <a:lstStyle/>
              <a:p>
                <a:pPr algn="ct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1,5,7,8,10,11,14,18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 – بعد ترتيب البيانات ان لم تكن مرتبه </a:t>
                </a:r>
                <a:r>
                  <a:rPr lang="en-US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 n = 8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2 -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400" b="1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 b="1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ar-SA" sz="2400" b="1" i="0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A" sz="2400" b="1" i="0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A" sz="2400" b="1" i="0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ar-SA" sz="24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SA" sz="2400" b="1" i="1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 b="1" i="0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ar-SA" sz="2400" b="1" i="0" dirty="0" smtClean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ar-SA" sz="24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SA" sz="24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ar-SA" sz="24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ar-SA" sz="2400" b="1" i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ar-SA" sz="2400" b="1" dirty="0">
                  <a:solidFill>
                    <a:schemeClr val="accent1">
                      <a:lumMod val="50000"/>
                    </a:schemeClr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3-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SA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ar-SA" sz="2400" b="1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A" sz="2400" b="1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ar-SA" sz="2400" b="1" i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ar-SA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SA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ar-SA" sz="2400" b="1" dirty="0">
                  <a:solidFill>
                    <a:schemeClr val="accent1">
                      <a:lumMod val="50000"/>
                    </a:schemeClr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4 – يكون الوسيط بين العددين 4 و 5 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5– الوسيط = 9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0F7E18B-3377-41B8-A2D4-E16B4AE93C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933698" y="3065929"/>
                <a:ext cx="4260477" cy="3657600"/>
              </a:xfrm>
              <a:blipFill>
                <a:blip r:embed="rId2"/>
                <a:stretch>
                  <a:fillRect t="-1333" r="-1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D9EC71-72E4-44C6-8D5F-0B8B2B731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43750" y="2456408"/>
            <a:ext cx="4356895" cy="609521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الوسيط في حاله عدد فردي :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="" id="{F8C2AE3C-F59A-478A-9F34-887FDD5CD2A7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7543751" y="3065929"/>
                <a:ext cx="4356896" cy="3657600"/>
              </a:xfrm>
            </p:spPr>
            <p:txBody>
              <a:bodyPr>
                <a:normAutofit fontScale="92500" lnSpcReduction="10000"/>
              </a:bodyPr>
              <a:lstStyle/>
              <a:p>
                <a:pPr algn="ct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11,7,14,10,5,9,8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1 -ترتب البيانات تصاعديا او تنازليا</a:t>
                </a:r>
              </a:p>
              <a:p>
                <a:pPr marL="0" indent="0" algn="ctr" rtl="1">
                  <a:buNone/>
                </a:pPr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5,7,8,9,10,11,14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2 -عددد البيانات 7      ,    </a:t>
                </a:r>
                <a:r>
                  <a:rPr lang="en-US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n = 7</a:t>
                </a:r>
                <a:endParaRPr lang="ar-SA" b="1" dirty="0">
                  <a:solidFill>
                    <a:schemeClr val="accent1">
                      <a:lumMod val="50000"/>
                    </a:schemeClr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3 -قانون الوسيط في حاله العدد الفردي</a:t>
                </a:r>
              </a:p>
              <a:p>
                <a:pPr marL="0" indent="0" algn="ctr" rt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1" i="0" dirty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SA" sz="2400" b="1" dirty="0">
                  <a:solidFill>
                    <a:schemeClr val="accent1">
                      <a:lumMod val="50000"/>
                    </a:schemeClr>
                  </a:solidFill>
                  <a:latin typeface="Aldhabi" panose="01000000000000000000" pitchFamily="2" charset="-78"/>
                  <a:cs typeface="Aldhabi" panose="01000000000000000000" pitchFamily="2" charset="-78"/>
                </a:endParaRP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4 - مما يعني ان ترتيب الوسيط هو الـ4</a:t>
                </a:r>
              </a:p>
              <a:p>
                <a:pPr algn="r" rtl="1"/>
                <a:r>
                  <a:rPr lang="ar-SA" b="1" dirty="0">
                    <a:solidFill>
                      <a:schemeClr val="accent1">
                        <a:lumMod val="50000"/>
                      </a:schemeClr>
                    </a:solidFill>
                    <a:latin typeface="Andalus" panose="02020603050405020304" pitchFamily="18" charset="-78"/>
                    <a:cs typeface="Andalus" panose="02020603050405020304" pitchFamily="18" charset="-78"/>
                  </a:rPr>
                  <a:t>5 – الوسيط = 9 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8C2AE3C-F59A-478A-9F34-887FDD5CD2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7543751" y="3065929"/>
                <a:ext cx="4356896" cy="3657600"/>
              </a:xfrm>
              <a:blipFill>
                <a:blip r:embed="rId3"/>
                <a:stretch>
                  <a:fillRect t="-1333" r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97108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1D417-7BAF-4130-A9C5-54D67307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663" y="1449658"/>
            <a:ext cx="3227715" cy="84749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>
                <a:latin typeface="Andalus" panose="02020603050405020304" pitchFamily="18" charset="-78"/>
                <a:cs typeface="Andalus" panose="02020603050405020304" pitchFamily="18" charset="-78"/>
              </a:rPr>
              <a:t>مميزات و عيوب الوسيط  :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4E07C8-75C4-480B-9300-44C288C1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5647" y="2821259"/>
            <a:ext cx="6568068" cy="3592988"/>
          </a:xfrm>
        </p:spPr>
        <p:txBody>
          <a:bodyPr>
            <a:noAutofit/>
          </a:bodyPr>
          <a:lstStyle/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مميزات الوسيط :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1 –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لا يتأثر بالقيم المتطرفة.</a:t>
            </a:r>
          </a:p>
          <a:p>
            <a:pPr algn="r" rtl="1"/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 –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يمكن حسابه في حاله البيانات الوصفية التي يمكن ترتيبها .</a:t>
            </a:r>
            <a:endParaRPr lang="ar-SA" sz="2400" dirty="0">
              <a:solidFill>
                <a:schemeClr val="tx2">
                  <a:lumMod val="90000"/>
                  <a:lumOff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عيوب الوسيط :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1 : 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لا يأخذ جميع القيم في الاعتبار عند حسابه .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2 : 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لا يسهل التعامل معه في التحاليل الاحصائية و الرياضية  </a:t>
            </a:r>
          </a:p>
        </p:txBody>
      </p:sp>
    </p:spTree>
    <p:extLst>
      <p:ext uri="{BB962C8B-B14F-4D97-AF65-F5344CB8AC3E}">
        <p14:creationId xmlns:p14="http://schemas.microsoft.com/office/powerpoint/2010/main" val="422218740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6AFE2-22D6-4115-9F4D-533CDB09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783" y="883864"/>
            <a:ext cx="8898488" cy="1140848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Andalus" panose="02020603050405020304" pitchFamily="18" charset="-78"/>
                <a:cs typeface="Andalus" panose="02020603050405020304" pitchFamily="18" charset="-78"/>
              </a:rPr>
              <a:t>المنوال :</a:t>
            </a:r>
            <a:r>
              <a:rPr lang="ar-SA" sz="3600" dirty="0">
                <a:latin typeface="Andalus" panose="02020603050405020304" pitchFamily="18" charset="-78"/>
                <a:cs typeface="Andalus" panose="02020603050405020304" pitchFamily="18" charset="-78"/>
              </a:rPr>
              <a:t>هو القيمة الأكثر تكرارا بين البيانات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C80E50-7FA0-4521-B190-EC9BB19BC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700" y="2359016"/>
            <a:ext cx="4160520" cy="622968"/>
          </a:xfrm>
        </p:spPr>
        <p:txBody>
          <a:bodyPr>
            <a:normAutofit/>
          </a:bodyPr>
          <a:lstStyle/>
          <a:p>
            <a:pPr algn="ctr" rtl="1"/>
            <a:r>
              <a:rPr lang="ar-SA" sz="2800" b="1" dirty="0">
                <a:latin typeface="Andalus" panose="02020603050405020304" pitchFamily="18" charset="-78"/>
                <a:cs typeface="Andalus" panose="02020603050405020304" pitchFamily="18" charset="-78"/>
              </a:rPr>
              <a:t>إيجاد المنوال بالطريقة الغير مباشره :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xmlns="" id="{04EF5DE2-0BEC-4584-80CB-3058038905F3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039419813"/>
                  </p:ext>
                </p:extLst>
              </p:nvPr>
            </p:nvGraphicFramePr>
            <p:xfrm>
              <a:off x="2570630" y="3017921"/>
              <a:ext cx="4160838" cy="277368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2080419">
                      <a:extLst>
                        <a:ext uri="{9D8B030D-6E8A-4147-A177-3AD203B41FA5}">
                          <a16:colId xmlns:a16="http://schemas.microsoft.com/office/drawing/2014/main" xmlns="" val="1788786124"/>
                        </a:ext>
                      </a:extLst>
                    </a:gridCol>
                    <a:gridCol w="2080419">
                      <a:extLst>
                        <a:ext uri="{9D8B030D-6E8A-4147-A177-3AD203B41FA5}">
                          <a16:colId xmlns:a16="http://schemas.microsoft.com/office/drawing/2014/main" xmlns="" val="7625273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الفئات </a:t>
                          </a:r>
                          <a:endParaRPr lang="en-US" sz="2000" dirty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b="1" i="1" dirty="0" smtClean="0">
                                        <a:solidFill>
                                          <a:schemeClr val="bg2">
                                            <a:lumMod val="2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dirty="0">
                                        <a:solidFill>
                                          <a:schemeClr val="bg2">
                                            <a:lumMod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2000" b="1" i="1" dirty="0">
                                        <a:solidFill>
                                          <a:schemeClr val="bg2">
                                            <a:lumMod val="2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0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187973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[10-20]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5761573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[20-30]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0957259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[30-40]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42520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[40-50]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960591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[50-60]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801715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[60-70]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u="sng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614156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04EF5DE2-0BEC-4584-80CB-3058038905F3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039419813"/>
                  </p:ext>
                </p:extLst>
              </p:nvPr>
            </p:nvGraphicFramePr>
            <p:xfrm>
              <a:off x="2570630" y="3017921"/>
              <a:ext cx="4160838" cy="2773680"/>
            </p:xfrm>
            <a:graphic>
              <a:graphicData uri="http://schemas.openxmlformats.org/drawingml/2006/table">
                <a:tbl>
                  <a:tblPr firstRow="1" bandRow="1">
                    <a:tableStyleId>{BC89EF96-8CEA-46FF-86C4-4CE0E7609802}</a:tableStyleId>
                  </a:tblPr>
                  <a:tblGrid>
                    <a:gridCol w="2080419">
                      <a:extLst>
                        <a:ext uri="{9D8B030D-6E8A-4147-A177-3AD203B41FA5}">
                          <a16:colId xmlns:a16="http://schemas.microsoft.com/office/drawing/2014/main" val="1788786124"/>
                        </a:ext>
                      </a:extLst>
                    </a:gridCol>
                    <a:gridCol w="2080419">
                      <a:extLst>
                        <a:ext uri="{9D8B030D-6E8A-4147-A177-3AD203B41FA5}">
                          <a16:colId xmlns:a16="http://schemas.microsoft.com/office/drawing/2014/main" val="762527326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الفئات </a:t>
                          </a:r>
                          <a:endParaRPr lang="en-US" sz="2000" dirty="0">
                            <a:solidFill>
                              <a:schemeClr val="bg2">
                                <a:lumMod val="25000"/>
                              </a:schemeClr>
                            </a:solidFill>
                            <a:latin typeface="Andalus" panose="02020603050405020304" pitchFamily="18" charset="-78"/>
                            <a:cs typeface="Andalus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92" t="-7692" r="-877" b="-6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1879732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[10-20]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615731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[20-30]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572590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[30-40]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520306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[40-50]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05912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[50-60]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171524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[60-70]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u="sng" dirty="0">
                              <a:solidFill>
                                <a:schemeClr val="bg2">
                                  <a:lumMod val="25000"/>
                                </a:schemeClr>
                              </a:solidFill>
                              <a:latin typeface="Andalus" panose="02020603050405020304" pitchFamily="18" charset="-78"/>
                              <a:cs typeface="Andalus" panose="02020603050405020304" pitchFamily="18" charset="-78"/>
                            </a:rPr>
                            <a:t>56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14156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C546F0-C6B2-4324-92F1-807020DBD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43751" y="2394953"/>
            <a:ext cx="4160520" cy="622968"/>
          </a:xfrm>
        </p:spPr>
        <p:txBody>
          <a:bodyPr>
            <a:normAutofit/>
          </a:bodyPr>
          <a:lstStyle/>
          <a:p>
            <a:pPr algn="ctr" rtl="1"/>
            <a:r>
              <a:rPr lang="ar-SA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اقسام المنوال :</a:t>
            </a:r>
            <a:endParaRPr lang="en-US" sz="2800" b="1" dirty="0">
              <a:solidFill>
                <a:schemeClr val="tx2">
                  <a:lumMod val="90000"/>
                  <a:lumOff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704FD9C-744D-41F8-80DF-BF7AF0643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94220" y="2981984"/>
            <a:ext cx="4610051" cy="3876016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latin typeface="Andalus" panose="02020603050405020304" pitchFamily="18" charset="-78"/>
                <a:cs typeface="Andalus" panose="02020603050405020304" pitchFamily="18" charset="-78"/>
              </a:rPr>
              <a:t>1 : 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عديم منوال </a:t>
            </a: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2345  </a:t>
            </a:r>
            <a:endParaRPr lang="ar-SA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2 : 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وحيد المنوال ( أي لا يوجد منوال واحد فقط )</a:t>
            </a:r>
            <a:r>
              <a:rPr lang="ar-SA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34</a:t>
            </a:r>
            <a:r>
              <a:rPr lang="ar-SA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  <a:r>
              <a:rPr lang="ar-SA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3:</a:t>
            </a: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متعدد المنوال (أي يوجد اكثر من منوال ) 2</a:t>
            </a:r>
            <a:r>
              <a:rPr lang="ar-SA" b="1" dirty="0">
                <a:latin typeface="Andalus" panose="02020603050405020304" pitchFamily="18" charset="-78"/>
                <a:cs typeface="Andalus" panose="02020603050405020304" pitchFamily="18" charset="-78"/>
              </a:rPr>
              <a:t>3344</a:t>
            </a:r>
            <a:r>
              <a:rPr lang="ar-SA" dirty="0">
                <a:latin typeface="Andalus" panose="02020603050405020304" pitchFamily="18" charset="-78"/>
                <a:cs typeface="Andalus" panose="02020603050405020304" pitchFamily="18" charset="-78"/>
              </a:rPr>
              <a:t>5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_________________</a:t>
            </a:r>
          </a:p>
          <a:p>
            <a:pPr algn="r" rtl="1"/>
            <a:r>
              <a:rPr lang="ar-SA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إيجاد المنوال الغير مباشر : اكبر قيمه هي 56</a:t>
            </a:r>
          </a:p>
          <a:p>
            <a:pPr algn="l"/>
            <a:r>
              <a:rPr lang="ar-SA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60+70÷2= 65          مما يعني ان المنوال 65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r" rtl="1"/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533808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EA853-E75A-4ADE-8856-AD58C1C09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561" y="573064"/>
            <a:ext cx="4146956" cy="1035423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مميزات و عيوب المنوال :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45C0C-9050-4A12-86ED-83787BE1F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138" y="1815353"/>
            <a:ext cx="7155802" cy="4469583"/>
          </a:xfrm>
        </p:spPr>
        <p:txBody>
          <a:bodyPr>
            <a:normAutofit/>
          </a:bodyPr>
          <a:lstStyle/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مميزات المنوال :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- هو مقياس من السهل حسابه 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- يمكن ايجاده للبيانات الكميه والوصفية و التوزيعات التكرارية المفتوحة .</a:t>
            </a:r>
          </a:p>
          <a:p>
            <a:pPr algn="r" rtl="1"/>
            <a:r>
              <a:rPr lang="ar-SA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عيوب المنوال ؛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1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 – لا يأخذ جميع القيم في الاعتبار عند حسابه .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 – قد يكون لبعض البيانات اكثر من منوال و بذلك لا يمكن تحديد قيمه واحده للمنوال .</a:t>
            </a:r>
          </a:p>
          <a:p>
            <a:pPr algn="r" rtl="1"/>
            <a:r>
              <a:rPr lang="ar-SA" sz="2400" b="1" dirty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ar-SA" sz="2400" dirty="0">
                <a:latin typeface="Andalus" panose="02020603050405020304" pitchFamily="18" charset="-78"/>
                <a:cs typeface="Andalus" panose="02020603050405020304" pitchFamily="18" charset="-78"/>
              </a:rPr>
              <a:t> – في بعض الأحيان لا يوجد منوال .</a:t>
            </a:r>
          </a:p>
        </p:txBody>
      </p:sp>
    </p:spTree>
    <p:extLst>
      <p:ext uri="{BB962C8B-B14F-4D97-AF65-F5344CB8AC3E}">
        <p14:creationId xmlns:p14="http://schemas.microsoft.com/office/powerpoint/2010/main" val="6809768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</TotalTime>
  <Words>582</Words>
  <Application>Microsoft Office PowerPoint</Application>
  <PresentationFormat>مخصص</PresentationFormat>
  <Paragraphs>97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Feathered</vt:lpstr>
      <vt:lpstr>      المقاييس الإحصائية: </vt:lpstr>
      <vt:lpstr> - الوسط الحسابي: هو من اهم مقاييس النزعة المركزية و الأكثر استخداما في الإحصاء و الحياه العملية </vt:lpstr>
      <vt:lpstr>مميزات و عيوب الوسط الحسابي :</vt:lpstr>
      <vt:lpstr>الوسيط : عند ترتيب البيانات تصاعديا او تنازليا يكون الوسيط القيمة التي يقع قبلها 50% المشاهدات في الترتيب و 50%من المشاهدات بعدها في الترتيب أي القيمة التي تقسم البيانات الى قسمين متساويين ( وهو المشاهدة التي تقع في المنتصف </vt:lpstr>
      <vt:lpstr>مميزات و عيوب الوسيط  :</vt:lpstr>
      <vt:lpstr>المنوال :هو القيمة الأكثر تكرارا بين البيانات </vt:lpstr>
      <vt:lpstr>مميزات و عيوب المنوال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المقاييس الإحصائية: </dc:title>
  <dc:creator>alkiady3rafah@outlook.com</dc:creator>
  <cp:lastModifiedBy>welcome</cp:lastModifiedBy>
  <cp:revision>46</cp:revision>
  <dcterms:created xsi:type="dcterms:W3CDTF">2018-10-17T09:12:39Z</dcterms:created>
  <dcterms:modified xsi:type="dcterms:W3CDTF">2020-06-12T19:11:14Z</dcterms:modified>
</cp:coreProperties>
</file>