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handoutMasterIdLst>
    <p:handoutMasterId r:id="rId29"/>
  </p:handoutMasterIdLst>
  <p:sldIdLst>
    <p:sldId id="302" r:id="rId2"/>
    <p:sldId id="301" r:id="rId3"/>
    <p:sldId id="303" r:id="rId4"/>
    <p:sldId id="329" r:id="rId5"/>
    <p:sldId id="328" r:id="rId6"/>
    <p:sldId id="311" r:id="rId7"/>
    <p:sldId id="257" r:id="rId8"/>
    <p:sldId id="312" r:id="rId9"/>
    <p:sldId id="315" r:id="rId10"/>
    <p:sldId id="336" r:id="rId11"/>
    <p:sldId id="337" r:id="rId12"/>
    <p:sldId id="339" r:id="rId13"/>
    <p:sldId id="340" r:id="rId14"/>
    <p:sldId id="341" r:id="rId15"/>
    <p:sldId id="342" r:id="rId16"/>
    <p:sldId id="343" r:id="rId17"/>
    <p:sldId id="344" r:id="rId18"/>
    <p:sldId id="345" r:id="rId19"/>
    <p:sldId id="346" r:id="rId20"/>
    <p:sldId id="347" r:id="rId21"/>
    <p:sldId id="349" r:id="rId22"/>
    <p:sldId id="351" r:id="rId23"/>
    <p:sldId id="352" r:id="rId24"/>
    <p:sldId id="353" r:id="rId25"/>
    <p:sldId id="354" r:id="rId26"/>
    <p:sldId id="355" r:id="rId27"/>
  </p:sldIdLst>
  <p:sldSz cx="9144000" cy="6858000" type="screen4x3"/>
  <p:notesSz cx="6881813" cy="97107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R"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33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99694" y="0"/>
            <a:ext cx="2982119" cy="485537"/>
          </a:xfrm>
          <a:prstGeom prst="rect">
            <a:avLst/>
          </a:prstGeom>
        </p:spPr>
        <p:txBody>
          <a:bodyPr vert="horz" lIns="94814" tIns="47407" rIns="94814" bIns="47407" rtlCol="1"/>
          <a:lstStyle>
            <a:lvl1pPr algn="r">
              <a:defRPr sz="1200"/>
            </a:lvl1pPr>
          </a:lstStyle>
          <a:p>
            <a:endParaRPr lang="ar-SA"/>
          </a:p>
        </p:txBody>
      </p:sp>
      <p:sp>
        <p:nvSpPr>
          <p:cNvPr id="3" name="عنصر نائب للتاريخ 2"/>
          <p:cNvSpPr>
            <a:spLocks noGrp="1"/>
          </p:cNvSpPr>
          <p:nvPr>
            <p:ph type="dt" sz="quarter" idx="1"/>
          </p:nvPr>
        </p:nvSpPr>
        <p:spPr>
          <a:xfrm>
            <a:off x="1593" y="0"/>
            <a:ext cx="2982119" cy="485537"/>
          </a:xfrm>
          <a:prstGeom prst="rect">
            <a:avLst/>
          </a:prstGeom>
        </p:spPr>
        <p:txBody>
          <a:bodyPr vert="horz" lIns="94814" tIns="47407" rIns="94814" bIns="47407" rtlCol="1"/>
          <a:lstStyle>
            <a:lvl1pPr algn="l">
              <a:defRPr sz="1200"/>
            </a:lvl1pPr>
          </a:lstStyle>
          <a:p>
            <a:fld id="{58809D61-5CD7-49A1-A0CD-BD4DE0B2C8A1}" type="datetimeFigureOut">
              <a:rPr lang="ar-SA" smtClean="0"/>
              <a:pPr/>
              <a:t>18/04/36</a:t>
            </a:fld>
            <a:endParaRPr lang="ar-SA"/>
          </a:p>
        </p:txBody>
      </p:sp>
      <p:sp>
        <p:nvSpPr>
          <p:cNvPr id="4" name="عنصر نائب للتذييل 3"/>
          <p:cNvSpPr>
            <a:spLocks noGrp="1"/>
          </p:cNvSpPr>
          <p:nvPr>
            <p:ph type="ftr" sz="quarter" idx="2"/>
          </p:nvPr>
        </p:nvSpPr>
        <p:spPr>
          <a:xfrm>
            <a:off x="3899694" y="9223516"/>
            <a:ext cx="2982119" cy="485537"/>
          </a:xfrm>
          <a:prstGeom prst="rect">
            <a:avLst/>
          </a:prstGeom>
        </p:spPr>
        <p:txBody>
          <a:bodyPr vert="horz" lIns="94814" tIns="47407" rIns="94814" bIns="47407"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93" y="9223516"/>
            <a:ext cx="2982119" cy="485537"/>
          </a:xfrm>
          <a:prstGeom prst="rect">
            <a:avLst/>
          </a:prstGeom>
        </p:spPr>
        <p:txBody>
          <a:bodyPr vert="horz" lIns="94814" tIns="47407" rIns="94814" bIns="47407" rtlCol="1" anchor="b"/>
          <a:lstStyle>
            <a:lvl1pPr algn="l">
              <a:defRPr sz="1200"/>
            </a:lvl1pPr>
          </a:lstStyle>
          <a:p>
            <a:fld id="{3783C2ED-F81C-4A3C-B24B-0BBE4CCA3338}"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98900" y="0"/>
            <a:ext cx="2982913" cy="485775"/>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82912" cy="485775"/>
          </a:xfrm>
          <a:prstGeom prst="rect">
            <a:avLst/>
          </a:prstGeom>
        </p:spPr>
        <p:txBody>
          <a:bodyPr vert="horz" lIns="91440" tIns="45720" rIns="91440" bIns="45720" rtlCol="1"/>
          <a:lstStyle>
            <a:lvl1pPr algn="l">
              <a:defRPr sz="1200"/>
            </a:lvl1pPr>
          </a:lstStyle>
          <a:p>
            <a:fld id="{D9BFE0AD-1B2A-4CEE-9A5B-EDA45BBEFB63}" type="datetimeFigureOut">
              <a:rPr lang="ar-SA" smtClean="0"/>
              <a:pPr/>
              <a:t>18/04/36</a:t>
            </a:fld>
            <a:endParaRPr lang="ar-SA"/>
          </a:p>
        </p:txBody>
      </p:sp>
      <p:sp>
        <p:nvSpPr>
          <p:cNvPr id="4" name="عنصر نائب لصورة الشريحة 3"/>
          <p:cNvSpPr>
            <a:spLocks noGrp="1" noRot="1" noChangeAspect="1"/>
          </p:cNvSpPr>
          <p:nvPr>
            <p:ph type="sldImg" idx="2"/>
          </p:nvPr>
        </p:nvSpPr>
        <p:spPr>
          <a:xfrm>
            <a:off x="1014413" y="728663"/>
            <a:ext cx="4854575" cy="3641725"/>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8975" y="4613275"/>
            <a:ext cx="5505450" cy="4368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98900" y="9223375"/>
            <a:ext cx="2982913" cy="485775"/>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9223375"/>
            <a:ext cx="2982912" cy="485775"/>
          </a:xfrm>
          <a:prstGeom prst="rect">
            <a:avLst/>
          </a:prstGeom>
        </p:spPr>
        <p:txBody>
          <a:bodyPr vert="horz" lIns="91440" tIns="45720" rIns="91440" bIns="45720" rtlCol="1" anchor="b"/>
          <a:lstStyle>
            <a:lvl1pPr algn="l">
              <a:defRPr sz="1200"/>
            </a:lvl1pPr>
          </a:lstStyle>
          <a:p>
            <a:fld id="{A6D35482-D56A-47C7-8063-C8BA3B5BDECA}"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6D35482-D56A-47C7-8063-C8BA3B5BDECA}" type="slidenum">
              <a:rPr lang="ar-SA" smtClean="0"/>
              <a:pPr/>
              <a:t>14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BC80A9D-D9BD-4694-A2EA-AFBAD6BBFD1C}" type="datetimeFigureOut">
              <a:rPr lang="ar-SA" smtClean="0"/>
              <a:pPr/>
              <a:t>18/04/36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BC80A9D-D9BD-4694-A2EA-AFBAD6BBFD1C}" type="datetimeFigureOut">
              <a:rPr lang="ar-SA" smtClean="0"/>
              <a:pPr/>
              <a:t>18/04/36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BC80A9D-D9BD-4694-A2EA-AFBAD6BBFD1C}" type="datetimeFigureOut">
              <a:rPr lang="ar-SA" smtClean="0"/>
              <a:pPr/>
              <a:t>18/04/36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C80A9D-D9BD-4694-A2EA-AFBAD6BBFD1C}" type="datetimeFigureOut">
              <a:rPr lang="ar-SA" smtClean="0"/>
              <a:pPr/>
              <a:t>18/04/36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C80A9D-D9BD-4694-A2EA-AFBAD6BBFD1C}" type="datetimeFigureOut">
              <a:rPr lang="ar-SA" smtClean="0"/>
              <a:pPr/>
              <a:t>18/04/36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C80A9D-D9BD-4694-A2EA-AFBAD6BBFD1C}" type="datetimeFigureOut">
              <a:rPr lang="ar-SA" smtClean="0"/>
              <a:pPr/>
              <a:t>18/04/36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8AFDF33-0292-4629-8138-71C32188501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C80A9D-D9BD-4694-A2EA-AFBAD6BBFD1C}" type="datetimeFigureOut">
              <a:rPr lang="ar-SA" smtClean="0"/>
              <a:pPr/>
              <a:t>18/04/36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AFDF33-0292-4629-8138-71C32188501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19"/>
          <p:cNvSpPr/>
          <p:nvPr/>
        </p:nvSpPr>
        <p:spPr bwMode="auto">
          <a:xfrm>
            <a:off x="7308304" y="2132856"/>
            <a:ext cx="1440160" cy="144016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ar-SA" sz="1800" b="1" i="0" u="none" strike="noStrike" kern="0" cap="none" spc="0" normalizeH="0" baseline="0" noProof="0" dirty="0" smtClean="0">
              <a:ln>
                <a:noFill/>
              </a:ln>
              <a:solidFill>
                <a:schemeClr val="tx1"/>
              </a:solidFill>
              <a:effectLst/>
              <a:uLnTx/>
              <a:uFillTx/>
              <a:latin typeface="Arial" pitchFamily="34" charset="0"/>
            </a:endParaRPr>
          </a:p>
        </p:txBody>
      </p:sp>
      <p:sp>
        <p:nvSpPr>
          <p:cNvPr id="21" name="مستطيل 20"/>
          <p:cNvSpPr/>
          <p:nvPr/>
        </p:nvSpPr>
        <p:spPr bwMode="auto">
          <a:xfrm>
            <a:off x="5796136" y="692696"/>
            <a:ext cx="1512168" cy="14401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2" name="مستطيل 21"/>
          <p:cNvSpPr/>
          <p:nvPr/>
        </p:nvSpPr>
        <p:spPr bwMode="auto">
          <a:xfrm>
            <a:off x="4283968" y="2132856"/>
            <a:ext cx="1512168" cy="144016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ar-SA" sz="1800" b="1" i="0" u="none" strike="noStrike" kern="0" cap="none" spc="0" normalizeH="0" baseline="0" noProof="0" dirty="0" smtClean="0">
              <a:ln>
                <a:noFill/>
              </a:ln>
              <a:solidFill>
                <a:srgbClr val="000000"/>
              </a:solidFill>
              <a:effectLst/>
              <a:uLnTx/>
              <a:uFillTx/>
              <a:latin typeface="Arial" pitchFamily="34" charset="0"/>
            </a:endParaRPr>
          </a:p>
        </p:txBody>
      </p:sp>
      <p:sp>
        <p:nvSpPr>
          <p:cNvPr id="25" name="مستطيل 24"/>
          <p:cNvSpPr/>
          <p:nvPr/>
        </p:nvSpPr>
        <p:spPr bwMode="auto">
          <a:xfrm>
            <a:off x="179512" y="3356992"/>
            <a:ext cx="2520280" cy="36004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12" name="عنوان 11"/>
          <p:cNvSpPr>
            <a:spLocks noGrp="1"/>
          </p:cNvSpPr>
          <p:nvPr>
            <p:ph type="ctrTitle"/>
          </p:nvPr>
        </p:nvSpPr>
        <p:spPr>
          <a:xfrm>
            <a:off x="0" y="2852936"/>
            <a:ext cx="2771800" cy="504056"/>
          </a:xfrm>
        </p:spPr>
        <p:txBody>
          <a:bodyPr>
            <a:normAutofit/>
          </a:bodyPr>
          <a:lstStyle/>
          <a:p>
            <a:r>
              <a:rPr lang="ar-SA" sz="2000" b="1" i="1" dirty="0" smtClean="0">
                <a:solidFill>
                  <a:schemeClr val="tx1">
                    <a:lumMod val="95000"/>
                    <a:lumOff val="5000"/>
                  </a:schemeClr>
                </a:solidFill>
                <a:cs typeface="Akhbar MT" pitchFamily="2" charset="-78"/>
              </a:rPr>
              <a:t>المدخل إلى علم النفس</a:t>
            </a:r>
            <a:endParaRPr lang="ar-SA" sz="2000" b="1" i="1" dirty="0">
              <a:solidFill>
                <a:schemeClr val="tx1">
                  <a:lumMod val="95000"/>
                  <a:lumOff val="5000"/>
                </a:schemeClr>
              </a:solidFill>
              <a:cs typeface="Akhbar MT" pitchFamily="2" charset="-78"/>
            </a:endParaRPr>
          </a:p>
        </p:txBody>
      </p:sp>
      <p:sp>
        <p:nvSpPr>
          <p:cNvPr id="13" name="عنوان فرعي 12"/>
          <p:cNvSpPr>
            <a:spLocks noGrp="1"/>
          </p:cNvSpPr>
          <p:nvPr>
            <p:ph type="subTitle" idx="1"/>
          </p:nvPr>
        </p:nvSpPr>
        <p:spPr>
          <a:xfrm>
            <a:off x="3286116" y="3933056"/>
            <a:ext cx="5357850" cy="1440160"/>
          </a:xfrm>
        </p:spPr>
        <p:txBody>
          <a:bodyPr>
            <a:normAutofit lnSpcReduction="10000"/>
          </a:bodyPr>
          <a:lstStyle/>
          <a:p>
            <a:r>
              <a:rPr lang="ar-SA" sz="4800" b="1" dirty="0" smtClean="0">
                <a:solidFill>
                  <a:schemeClr val="tx1"/>
                </a:solidFill>
              </a:rPr>
              <a:t>مقدمة في مدخل إلى علم النفس</a:t>
            </a:r>
            <a:endParaRPr lang="ar-SA" sz="4800" dirty="0">
              <a:solidFill>
                <a:schemeClr val="tx1"/>
              </a:solidFill>
            </a:endParaRPr>
          </a:p>
        </p:txBody>
      </p:sp>
      <p:cxnSp>
        <p:nvCxnSpPr>
          <p:cNvPr id="15" name="رابط مستقيم 14"/>
          <p:cNvCxnSpPr/>
          <p:nvPr/>
        </p:nvCxnSpPr>
        <p:spPr>
          <a:xfrm flipH="1">
            <a:off x="2699792" y="3645024"/>
            <a:ext cx="6048672" cy="0"/>
          </a:xfrm>
          <a:prstGeom prst="line">
            <a:avLst/>
          </a:prstGeom>
        </p:spPr>
        <p:style>
          <a:lnRef idx="2">
            <a:schemeClr val="accent3"/>
          </a:lnRef>
          <a:fillRef idx="0">
            <a:schemeClr val="accent3"/>
          </a:fillRef>
          <a:effectRef idx="1">
            <a:schemeClr val="accent3"/>
          </a:effectRef>
          <a:fontRef idx="minor">
            <a:schemeClr val="tx1"/>
          </a:fontRef>
        </p:style>
      </p:cxnSp>
      <p:sp>
        <p:nvSpPr>
          <p:cNvPr id="27" name="عنصر نائب لرقم الشريحة 26"/>
          <p:cNvSpPr>
            <a:spLocks noGrp="1"/>
          </p:cNvSpPr>
          <p:nvPr>
            <p:ph type="sldNum" sz="quarter" idx="12"/>
          </p:nvPr>
        </p:nvSpPr>
        <p:spPr/>
        <p:txBody>
          <a:bodyPr/>
          <a:lstStyle/>
          <a:p>
            <a:fld id="{1DFCD7A3-2D6E-4E6A-BE8A-390D0AD6F625}" type="slidenum">
              <a:rPr lang="ar-SA" smtClean="0"/>
              <a:pPr/>
              <a:t>1</a:t>
            </a:fld>
            <a:endParaRPr lang="ar-SA" dirty="0"/>
          </a:p>
        </p:txBody>
      </p:sp>
      <p:pic>
        <p:nvPicPr>
          <p:cNvPr id="19" name="Picture 6" descr="http://alakhbar.sd/imagesgallary/1926.JPG"/>
          <p:cNvPicPr>
            <a:picLocks noChangeAspect="1" noChangeArrowheads="1"/>
          </p:cNvPicPr>
          <p:nvPr/>
        </p:nvPicPr>
        <p:blipFill>
          <a:blip r:embed="rId2" cstate="print"/>
          <a:srcRect/>
          <a:stretch>
            <a:fillRect/>
          </a:stretch>
        </p:blipFill>
        <p:spPr bwMode="auto">
          <a:xfrm>
            <a:off x="4286248" y="857232"/>
            <a:ext cx="1357290" cy="1143008"/>
          </a:xfrm>
          <a:prstGeom prst="rect">
            <a:avLst/>
          </a:prstGeom>
          <a:ln>
            <a:noFill/>
          </a:ln>
          <a:effectLst>
            <a:softEdge rad="112500"/>
          </a:effectLst>
        </p:spPr>
      </p:pic>
      <p:pic>
        <p:nvPicPr>
          <p:cNvPr id="28" name="Picture 4" descr="http://www.anntv.tv/images/subjects/pics/budget.jpg"/>
          <p:cNvPicPr>
            <a:picLocks noChangeAspect="1" noChangeArrowheads="1"/>
          </p:cNvPicPr>
          <p:nvPr/>
        </p:nvPicPr>
        <p:blipFill>
          <a:blip r:embed="rId3" cstate="print"/>
          <a:srcRect/>
          <a:stretch>
            <a:fillRect/>
          </a:stretch>
        </p:blipFill>
        <p:spPr bwMode="auto">
          <a:xfrm>
            <a:off x="5857884" y="2214554"/>
            <a:ext cx="1357290" cy="1285860"/>
          </a:xfrm>
          <a:prstGeom prst="rect">
            <a:avLst/>
          </a:prstGeom>
          <a:ln>
            <a:noFill/>
          </a:ln>
          <a:effectLst>
            <a:softEdge rad="112500"/>
          </a:effectLst>
        </p:spPr>
      </p:pic>
      <p:sp>
        <p:nvSpPr>
          <p:cNvPr id="30" name="مستطيل 29"/>
          <p:cNvSpPr/>
          <p:nvPr/>
        </p:nvSpPr>
        <p:spPr bwMode="auto">
          <a:xfrm flipV="1">
            <a:off x="0" y="6643709"/>
            <a:ext cx="9144000" cy="260007"/>
          </a:xfrm>
          <a:prstGeom prst="rect">
            <a:avLst/>
          </a:prstGeom>
          <a:solidFill>
            <a:schemeClr val="tx2">
              <a:lumMod val="60000"/>
              <a:lumOff val="4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31" name="مستطيل 30"/>
          <p:cNvSpPr/>
          <p:nvPr/>
        </p:nvSpPr>
        <p:spPr bwMode="auto">
          <a:xfrm flipV="1">
            <a:off x="0" y="0"/>
            <a:ext cx="9144000" cy="260007"/>
          </a:xfrm>
          <a:prstGeom prst="rect">
            <a:avLst/>
          </a:prstGeom>
          <a:solidFill>
            <a:schemeClr val="tx2">
              <a:lumMod val="60000"/>
              <a:lumOff val="40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pic>
        <p:nvPicPr>
          <p:cNvPr id="45058" name="Picture 2" descr="http://t1.gstatic.com/images?q=tbn:ANd9GcS3M_Yr4XiX13FCfSYsjVChEAts5SyPQQ29rheDogOW1v1yCjjQGyAdCy0Y"/>
          <p:cNvPicPr>
            <a:picLocks noChangeAspect="1" noChangeArrowheads="1"/>
          </p:cNvPicPr>
          <p:nvPr/>
        </p:nvPicPr>
        <p:blipFill>
          <a:blip r:embed="rId4" cstate="print"/>
          <a:srcRect/>
          <a:stretch>
            <a:fillRect/>
          </a:stretch>
        </p:blipFill>
        <p:spPr bwMode="auto">
          <a:xfrm>
            <a:off x="683568" y="3861048"/>
            <a:ext cx="1952625" cy="234315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to="" calcmode="lin" valueType="num">
                                      <p:cBhvr>
                                        <p:cTn id="7" dur="1" fill="hold"/>
                                        <p:tgtEl>
                                          <p:spTgt spid="2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to="" calcmode="lin" valueType="num">
                                      <p:cBhvr>
                                        <p:cTn id="11" dur="1" fill="hold"/>
                                        <p:tgtEl>
                                          <p:spTgt spid="21"/>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 to="" calcmode="lin" valueType="num">
                                      <p:cBhvr>
                                        <p:cTn id="15" dur="1" fill="hold"/>
                                        <p:tgtEl>
                                          <p:spTgt spid="22"/>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to="" calcmode="lin" valueType="num">
                                      <p:cBhvr>
                                        <p:cTn id="19" dur="1" fill="hold"/>
                                        <p:tgtEl>
                                          <p:spTgt spid="12"/>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to="" calcmode="lin" valueType="num">
                                      <p:cBhvr>
                                        <p:cTn id="23" dur="1" fill="hold"/>
                                        <p:tgtEl>
                                          <p:spTgt spid="25"/>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 to="" calcmode="lin" valueType="num">
                                      <p:cBhvr>
                                        <p:cTn id="27" dur="1" fill="hold"/>
                                        <p:tgtEl>
                                          <p:spTgt spid="13">
                                            <p:txEl>
                                              <p:pRg st="0" end="0"/>
                                            </p:txEl>
                                          </p:spTgt>
                                        </p:tgtEl>
                                        <p:attrNameLst>
                                          <p:attrName/>
                                        </p:attrNameLst>
                                      </p:cBhvr>
                                    </p:anim>
                                  </p:childTnLst>
                                </p:cTn>
                              </p:par>
                              <p:par>
                                <p:cTn id="28" presetID="10"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2000"/>
                                        <p:tgtEl>
                                          <p:spTgt spid="3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5" grpId="0" animBg="1"/>
      <p:bldP spid="12" grpId="0"/>
      <p:bldP spid="13" grpId="0" build="p"/>
      <p:bldP spid="30" grpId="0" animBg="1"/>
      <p:bldP spid="3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1475656" y="2060848"/>
            <a:ext cx="7056784"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هدفه من المعمل أن يحلل بنية الخبرة الشعورية عن طريق تحديد العناصر المكونة لها، للبحث عن بناء الخبرة الشعورية.</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2771800" y="33265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البنائية:</a:t>
            </a:r>
            <a:endParaRPr lang="en-US" sz="4400" dirty="0">
              <a:solidFill>
                <a:srgbClr val="FF0000"/>
              </a:solidFill>
            </a:endParaRPr>
          </a:p>
        </p:txBody>
      </p:sp>
      <p:pic>
        <p:nvPicPr>
          <p:cNvPr id="14" name="Picture 2" descr="http://upload.wikimedia.org/wikipedia/commons/thumb/5/52/Alessandro_Volta.jpeg/220px-Alessandro_Volta.jpeg"/>
          <p:cNvPicPr>
            <a:picLocks noChangeAspect="1" noChangeArrowheads="1"/>
          </p:cNvPicPr>
          <p:nvPr/>
        </p:nvPicPr>
        <p:blipFill>
          <a:blip r:embed="rId2" cstate="print"/>
          <a:srcRect/>
          <a:stretch>
            <a:fillRect/>
          </a:stretch>
        </p:blipFill>
        <p:spPr bwMode="auto">
          <a:xfrm>
            <a:off x="0" y="4653136"/>
            <a:ext cx="1835696" cy="220486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1475656" y="2060848"/>
            <a:ext cx="7056784"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توصل فونت إلى ابتكار طريقة تسمى الاستبطان التحليلي وهي نوع من ملاحظة الذات.</a:t>
            </a:r>
            <a:endParaRPr lang="en-US" sz="2800" dirty="0" smtClean="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3203848" y="404664"/>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البنائية:</a:t>
            </a:r>
            <a:endParaRPr lang="en-US" sz="4400" dirty="0">
              <a:solidFill>
                <a:srgbClr val="FF0000"/>
              </a:solidFill>
            </a:endParaRPr>
          </a:p>
        </p:txBody>
      </p:sp>
      <p:pic>
        <p:nvPicPr>
          <p:cNvPr id="12" name="Picture 2" descr="http://upload.wikimedia.org/wikipedia/commons/thumb/5/52/Alessandro_Volta.jpeg/220px-Alessandro_Volta.jpeg"/>
          <p:cNvPicPr>
            <a:picLocks noChangeAspect="1" noChangeArrowheads="1"/>
          </p:cNvPicPr>
          <p:nvPr/>
        </p:nvPicPr>
        <p:blipFill>
          <a:blip r:embed="rId2" cstate="print"/>
          <a:srcRect/>
          <a:stretch>
            <a:fillRect/>
          </a:stretch>
        </p:blipFill>
        <p:spPr bwMode="auto">
          <a:xfrm>
            <a:off x="0" y="4653136"/>
            <a:ext cx="1835696" cy="220486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395536" y="2060848"/>
            <a:ext cx="8496944" cy="523220"/>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مؤسسها وليم </a:t>
            </a:r>
            <a:r>
              <a:rPr lang="ar-SA" sz="2800" dirty="0" err="1" smtClean="0"/>
              <a:t>جميس</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1" name="مربع نص 20"/>
          <p:cNvSpPr txBox="1"/>
          <p:nvPr/>
        </p:nvSpPr>
        <p:spPr>
          <a:xfrm>
            <a:off x="4716016" y="214291"/>
            <a:ext cx="4213702"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4400" dirty="0" smtClean="0">
                <a:solidFill>
                  <a:srgbClr val="3333FF"/>
                </a:solidFill>
              </a:rPr>
              <a:t>مدارس علم </a:t>
            </a:r>
            <a:r>
              <a:rPr lang="ar-SA" sz="4400" dirty="0" err="1" smtClean="0">
                <a:solidFill>
                  <a:srgbClr val="3333FF"/>
                </a:solidFill>
              </a:rPr>
              <a:t>النفس :</a:t>
            </a:r>
            <a:endParaRPr lang="en-US" sz="4400" dirty="0" smtClean="0">
              <a:solidFill>
                <a:srgbClr val="3333FF"/>
              </a:solidFill>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323528" y="69269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الوظيفية:</a:t>
            </a:r>
            <a:endParaRPr lang="en-US" sz="4400" dirty="0">
              <a:solidFill>
                <a:srgbClr val="FF0000"/>
              </a:solidFill>
            </a:endParaRPr>
          </a:p>
        </p:txBody>
      </p:sp>
      <p:sp>
        <p:nvSpPr>
          <p:cNvPr id="10" name="مستطيل 9"/>
          <p:cNvSpPr/>
          <p:nvPr/>
        </p:nvSpPr>
        <p:spPr>
          <a:xfrm>
            <a:off x="323528" y="3140968"/>
            <a:ext cx="8496944"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درس الفلسفة وعلم النفس في جامعة هارفارد مدة 35 عاماً ويعتبر الأب الروحي لعلم النفس.</a:t>
            </a:r>
            <a:endParaRPr lang="en-US" sz="2800" dirty="0" smtClean="0"/>
          </a:p>
        </p:txBody>
      </p:sp>
      <p:sp>
        <p:nvSpPr>
          <p:cNvPr id="14" name="مستطيل 13"/>
          <p:cNvSpPr/>
          <p:nvPr/>
        </p:nvSpPr>
        <p:spPr>
          <a:xfrm>
            <a:off x="395536" y="4149080"/>
            <a:ext cx="849694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شكك في عملية فهم الظاهرة النفسية من خلال تحليلها إلى عناصرها الأولية، واعتبر فهمها يعتمد على النظرة الكلية الشاملة.</a:t>
            </a:r>
            <a:endParaRPr lang="en-US" sz="2800" dirty="0"/>
          </a:p>
        </p:txBody>
      </p:sp>
      <p:sp>
        <p:nvSpPr>
          <p:cNvPr id="15" name="مستطيل 14"/>
          <p:cNvSpPr/>
          <p:nvPr/>
        </p:nvSpPr>
        <p:spPr>
          <a:xfrm>
            <a:off x="395536" y="5229200"/>
            <a:ext cx="8496944" cy="1384995"/>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كان يعتبر الشعور" حالة </a:t>
            </a:r>
            <a:r>
              <a:rPr lang="ar-SA" sz="2800" dirty="0" err="1" smtClean="0"/>
              <a:t>شخصية </a:t>
            </a:r>
            <a:r>
              <a:rPr lang="ar-SA" sz="2800" dirty="0" smtClean="0"/>
              <a:t>" </a:t>
            </a:r>
            <a:r>
              <a:rPr lang="ar-SA" sz="2800" dirty="0" err="1" smtClean="0"/>
              <a:t>فريدة </a:t>
            </a:r>
            <a:r>
              <a:rPr lang="ar-SA" sz="2800" dirty="0" smtClean="0"/>
              <a:t>، تتغير باستمرار وتتطور بمرور الوقت، وهي عملية اختيارية تقوم على انتقاء مثير معين من بين عدة مثيرات.</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Bottom)">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lide(fromBottom)">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8" grpId="0" animBg="1"/>
      <p:bldP spid="10"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395536" y="2060848"/>
            <a:ext cx="8496944"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الخبرة الشعورية تختلف باختلاف الأفراد.</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2843808" y="404664"/>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الوظيفية:</a:t>
            </a:r>
            <a:endParaRPr lang="en-US" sz="4400" dirty="0">
              <a:solidFill>
                <a:srgbClr val="FF0000"/>
              </a:solidFill>
            </a:endParaRPr>
          </a:p>
        </p:txBody>
      </p:sp>
      <p:sp>
        <p:nvSpPr>
          <p:cNvPr id="14" name="مستطيل 13"/>
          <p:cNvSpPr/>
          <p:nvPr/>
        </p:nvSpPr>
        <p:spPr>
          <a:xfrm>
            <a:off x="395536" y="3789040"/>
            <a:ext cx="849694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اهتم بدراسة وظيفة الشعور، وليس محتواه فقط، أي أن اهتمامهم كان منصباً على وظيفة الشعور في توافق الإنسان مع بيئته.</a:t>
            </a:r>
            <a:endParaRPr lang="en-US" sz="2800" dirty="0"/>
          </a:p>
        </p:txBody>
      </p:sp>
      <p:sp>
        <p:nvSpPr>
          <p:cNvPr id="15" name="مستطيل 14"/>
          <p:cNvSpPr/>
          <p:nvPr/>
        </p:nvSpPr>
        <p:spPr>
          <a:xfrm>
            <a:off x="395536" y="4869160"/>
            <a:ext cx="8496944"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نجد أن دراسة محتويات الشعور كان هدفاً للمدرسة البنائية.</a:t>
            </a:r>
            <a:endParaRPr lang="en-US" sz="2800" dirty="0"/>
          </a:p>
        </p:txBody>
      </p:sp>
      <p:sp>
        <p:nvSpPr>
          <p:cNvPr id="11" name="مستطيل 10"/>
          <p:cNvSpPr/>
          <p:nvPr/>
        </p:nvSpPr>
        <p:spPr>
          <a:xfrm>
            <a:off x="395536" y="5517232"/>
            <a:ext cx="8496944"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أما دراسة وظيفة الشعور في عملية توافق الإنسان مع بيئته فقد كان هدف المدرسة الوظيفية.</a:t>
            </a:r>
            <a:endParaRPr lang="en-US" sz="2800" dirty="0"/>
          </a:p>
        </p:txBody>
      </p:sp>
      <p:pic>
        <p:nvPicPr>
          <p:cNvPr id="45058" name="Picture 2" descr="http://www.arab-ency.com/servers/gallery/4094-1.jpg"/>
          <p:cNvPicPr>
            <a:picLocks noChangeAspect="1" noChangeArrowheads="1"/>
          </p:cNvPicPr>
          <p:nvPr/>
        </p:nvPicPr>
        <p:blipFill>
          <a:blip r:embed="rId2" cstate="print"/>
          <a:srcRect/>
          <a:stretch>
            <a:fillRect/>
          </a:stretch>
        </p:blipFill>
        <p:spPr bwMode="auto">
          <a:xfrm>
            <a:off x="0" y="1"/>
            <a:ext cx="2286000" cy="191683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4" grpId="0" animBg="1"/>
      <p:bldP spid="15"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395536" y="2708920"/>
            <a:ext cx="8496944" cy="1384995"/>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اختلاف علماء النفس الوظيفيون في الطرق والأساليب التي انتهجوها لمعالجة القضايا النفسية الأساسية أدى إلى جمود هذه المدرسة وظهور المدرسة السلوكية على أثرها.</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2843808" y="404664"/>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الوظيفية:</a:t>
            </a:r>
            <a:endParaRPr lang="en-US" sz="4400" dirty="0">
              <a:solidFill>
                <a:srgbClr val="FF0000"/>
              </a:solidFill>
            </a:endParaRPr>
          </a:p>
        </p:txBody>
      </p:sp>
      <p:pic>
        <p:nvPicPr>
          <p:cNvPr id="12" name="Picture 2" descr="http://www.arab-ency.com/servers/gallery/4094-1.jpg"/>
          <p:cNvPicPr>
            <a:picLocks noChangeAspect="1" noChangeArrowheads="1"/>
          </p:cNvPicPr>
          <p:nvPr/>
        </p:nvPicPr>
        <p:blipFill>
          <a:blip r:embed="rId3" cstate="print"/>
          <a:srcRect/>
          <a:stretch>
            <a:fillRect/>
          </a:stretch>
        </p:blipFill>
        <p:spPr bwMode="auto">
          <a:xfrm>
            <a:off x="0" y="4437112"/>
            <a:ext cx="2286000" cy="191683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1475656" y="2060848"/>
            <a:ext cx="7056784"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تعتبر المدرسة السلوكية امتداد للمدرسة الوظيفية.</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1" name="مربع نص 20"/>
          <p:cNvSpPr txBox="1"/>
          <p:nvPr/>
        </p:nvSpPr>
        <p:spPr>
          <a:xfrm>
            <a:off x="4716016" y="214291"/>
            <a:ext cx="4213702"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4400" dirty="0" smtClean="0">
                <a:solidFill>
                  <a:srgbClr val="3333FF"/>
                </a:solidFill>
              </a:rPr>
              <a:t>مدارس علم </a:t>
            </a:r>
            <a:r>
              <a:rPr lang="ar-SA" sz="4400" dirty="0" err="1" smtClean="0">
                <a:solidFill>
                  <a:srgbClr val="3333FF"/>
                </a:solidFill>
              </a:rPr>
              <a:t>النفس :</a:t>
            </a:r>
            <a:endParaRPr lang="en-US" sz="4400" dirty="0" smtClean="0">
              <a:solidFill>
                <a:srgbClr val="3333FF"/>
              </a:solidFill>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323528" y="69269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السلوكية:</a:t>
            </a:r>
            <a:endParaRPr lang="en-US" sz="4400" dirty="0">
              <a:solidFill>
                <a:srgbClr val="FF0000"/>
              </a:solidFill>
            </a:endParaRPr>
          </a:p>
        </p:txBody>
      </p:sp>
      <p:sp>
        <p:nvSpPr>
          <p:cNvPr id="10" name="مستطيل 9"/>
          <p:cNvSpPr/>
          <p:nvPr/>
        </p:nvSpPr>
        <p:spPr>
          <a:xfrm>
            <a:off x="251520" y="2708920"/>
            <a:ext cx="8352928"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مؤسسها جون واطسون.</a:t>
            </a:r>
            <a:endParaRPr lang="en-US" sz="2800" dirty="0"/>
          </a:p>
        </p:txBody>
      </p:sp>
      <p:sp>
        <p:nvSpPr>
          <p:cNvPr id="11" name="مستطيل 10"/>
          <p:cNvSpPr/>
          <p:nvPr/>
        </p:nvSpPr>
        <p:spPr>
          <a:xfrm>
            <a:off x="1403648" y="3789040"/>
            <a:ext cx="705678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كان يشعر بعدم الرضا عن ممارسات علماء النفس في المدرستين البنائية والوظيفية.</a:t>
            </a:r>
            <a:endParaRPr lang="en-US" sz="2800" dirty="0"/>
          </a:p>
        </p:txBody>
      </p:sp>
      <p:sp>
        <p:nvSpPr>
          <p:cNvPr id="12" name="مستطيل 11"/>
          <p:cNvSpPr/>
          <p:nvPr/>
        </p:nvSpPr>
        <p:spPr>
          <a:xfrm>
            <a:off x="1547664" y="4851157"/>
            <a:ext cx="705678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اعتبر أن الحقائق المتعلقة بالشعور لا يمكن اختبارها وإعادة الملاحظين لأنها تعتمد على الانطباعات الفطرية للفرد.</a:t>
            </a:r>
            <a:endParaRPr lang="en-US" sz="2800" dirty="0"/>
          </a:p>
        </p:txBody>
      </p:sp>
      <p:pic>
        <p:nvPicPr>
          <p:cNvPr id="15" name="Picture 2" descr="http://primeministers.naa.gov.au/Images/A1200_L11176a_tcm13-21246.jpg"/>
          <p:cNvPicPr>
            <a:picLocks noChangeAspect="1" noChangeArrowheads="1"/>
          </p:cNvPicPr>
          <p:nvPr/>
        </p:nvPicPr>
        <p:blipFill>
          <a:blip r:embed="rId2" cstate="print"/>
          <a:srcRect/>
          <a:stretch>
            <a:fillRect/>
          </a:stretch>
        </p:blipFill>
        <p:spPr bwMode="auto">
          <a:xfrm>
            <a:off x="-252536" y="3933056"/>
            <a:ext cx="2016224" cy="17008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Bottom)">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lide(fromBottom)">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8"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755576" y="1829142"/>
            <a:ext cx="7992888" cy="954107"/>
          </a:xfrm>
          <a:prstGeom prst="rect">
            <a:avLst/>
          </a:prstGeom>
          <a:ln>
            <a:solidFill>
              <a:srgbClr val="0070C0"/>
            </a:solidFill>
          </a:ln>
        </p:spPr>
        <p:txBody>
          <a:bodyPr wrap="square">
            <a:spAutoFit/>
          </a:bodyPr>
          <a:lstStyle/>
          <a:p>
            <a:pPr lvl="0"/>
            <a:r>
              <a:rPr lang="ar-SA" sz="2800" dirty="0" smtClean="0"/>
              <a:t>1/ السلوك هو وحدة الدراسة النفسية، حيث يجب اختزال كافة النشاط البشري في سلوك أو أداء.</a:t>
            </a:r>
            <a:endParaRPr lang="en-US" sz="2800" dirty="0" smtClean="0"/>
          </a:p>
        </p:txBody>
      </p:sp>
      <p:sp>
        <p:nvSpPr>
          <p:cNvPr id="13" name="مستطيل 12"/>
          <p:cNvSpPr/>
          <p:nvPr/>
        </p:nvSpPr>
        <p:spPr>
          <a:xfrm>
            <a:off x="611560" y="2924944"/>
            <a:ext cx="8155902" cy="954107"/>
          </a:xfrm>
          <a:prstGeom prst="rect">
            <a:avLst/>
          </a:prstGeom>
          <a:ln>
            <a:solidFill>
              <a:srgbClr val="0070C0"/>
            </a:solidFill>
          </a:ln>
        </p:spPr>
        <p:txBody>
          <a:bodyPr wrap="square">
            <a:spAutoFit/>
          </a:bodyPr>
          <a:lstStyle/>
          <a:p>
            <a:pPr lvl="0"/>
            <a:r>
              <a:rPr lang="ar-SA" sz="2800" dirty="0" smtClean="0"/>
              <a:t>2/ التأكيد على دور الخبرة والعوامل البيئة أكثر من العوامل الوراثية في السلوك.</a:t>
            </a:r>
            <a:endParaRPr lang="en-US" sz="2800" dirty="0" smtClean="0"/>
          </a:p>
        </p:txBody>
      </p:sp>
      <p:cxnSp>
        <p:nvCxnSpPr>
          <p:cNvPr id="17" name="رابط مستقيم 16"/>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8" name="مستطيل 1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2" name="مربع نص 21"/>
          <p:cNvSpPr txBox="1"/>
          <p:nvPr/>
        </p:nvSpPr>
        <p:spPr>
          <a:xfrm>
            <a:off x="1115616" y="476672"/>
            <a:ext cx="7329996" cy="64633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3600" dirty="0" smtClean="0">
                <a:solidFill>
                  <a:srgbClr val="FFFF00"/>
                </a:solidFill>
              </a:rPr>
              <a:t>ركزت المدرسة السلوكية على النواحي </a:t>
            </a:r>
            <a:r>
              <a:rPr lang="ar-SA" sz="3600" dirty="0" err="1" smtClean="0">
                <a:solidFill>
                  <a:srgbClr val="FFFF00"/>
                </a:solidFill>
              </a:rPr>
              <a:t>التالية:</a:t>
            </a:r>
            <a:r>
              <a:rPr lang="ar-SA" sz="3600" dirty="0" smtClean="0">
                <a:solidFill>
                  <a:srgbClr val="FFFF00"/>
                </a:solidFill>
              </a:rPr>
              <a:t> </a:t>
            </a:r>
            <a:endParaRPr lang="en-US" sz="3600" dirty="0" smtClean="0">
              <a:solidFill>
                <a:srgbClr val="FFFF00"/>
              </a:solidFill>
            </a:endParaRPr>
          </a:p>
        </p:txBody>
      </p:sp>
      <p:cxnSp>
        <p:nvCxnSpPr>
          <p:cNvPr id="24" name="رابط مستقيم 23"/>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14" name="مستطيل 13"/>
          <p:cNvSpPr/>
          <p:nvPr/>
        </p:nvSpPr>
        <p:spPr>
          <a:xfrm>
            <a:off x="683568" y="3933056"/>
            <a:ext cx="8155902" cy="954107"/>
          </a:xfrm>
          <a:prstGeom prst="rect">
            <a:avLst/>
          </a:prstGeom>
          <a:ln>
            <a:solidFill>
              <a:srgbClr val="0070C0"/>
            </a:solidFill>
          </a:ln>
        </p:spPr>
        <p:txBody>
          <a:bodyPr wrap="square">
            <a:spAutoFit/>
          </a:bodyPr>
          <a:lstStyle/>
          <a:p>
            <a:pPr lvl="0"/>
            <a:r>
              <a:rPr lang="ar-SA" sz="2800" dirty="0" smtClean="0"/>
              <a:t>3/ يجب التخلي عن منهج الاستبطان في دراسة الظواهر النفسية، وإفساح الطريق لمناهج التجريب والقياس العلمي.</a:t>
            </a:r>
            <a:endParaRPr lang="en-US" sz="2800" dirty="0" smtClean="0"/>
          </a:p>
        </p:txBody>
      </p:sp>
      <p:sp>
        <p:nvSpPr>
          <p:cNvPr id="12" name="مستطيل 11"/>
          <p:cNvSpPr/>
          <p:nvPr/>
        </p:nvSpPr>
        <p:spPr>
          <a:xfrm>
            <a:off x="683568" y="5013176"/>
            <a:ext cx="8155902" cy="954107"/>
          </a:xfrm>
          <a:prstGeom prst="rect">
            <a:avLst/>
          </a:prstGeom>
          <a:ln>
            <a:solidFill>
              <a:srgbClr val="0070C0"/>
            </a:solidFill>
          </a:ln>
        </p:spPr>
        <p:txBody>
          <a:bodyPr wrap="square">
            <a:spAutoFit/>
          </a:bodyPr>
          <a:lstStyle/>
          <a:p>
            <a:r>
              <a:rPr lang="ar-SA" sz="2800" dirty="0" smtClean="0"/>
              <a:t>4/ يجب أن يركز علماء النفس على وصف السلوك وتفسيره والتنبؤ </a:t>
            </a:r>
            <a:r>
              <a:rPr lang="ar-SA" sz="2800" dirty="0" err="1" smtClean="0"/>
              <a:t>به</a:t>
            </a:r>
            <a:r>
              <a:rPr lang="ar-SA" sz="2800" dirty="0" smtClean="0"/>
              <a:t> وضبطه.</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heckerboard(across)">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2" grpId="0" animBg="1"/>
      <p:bldP spid="14"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755576" y="1829142"/>
            <a:ext cx="7992888" cy="523220"/>
          </a:xfrm>
          <a:prstGeom prst="rect">
            <a:avLst/>
          </a:prstGeom>
          <a:ln>
            <a:solidFill>
              <a:srgbClr val="0070C0"/>
            </a:solidFill>
          </a:ln>
        </p:spPr>
        <p:txBody>
          <a:bodyPr wrap="square">
            <a:spAutoFit/>
          </a:bodyPr>
          <a:lstStyle/>
          <a:p>
            <a:r>
              <a:rPr lang="ar-SA" sz="2800" dirty="0" smtClean="0"/>
              <a:t>5/ ضرورة بحث سلوك الحيوانات البسيطة للمساعدة.</a:t>
            </a:r>
            <a:endParaRPr lang="en-US" sz="2800" dirty="0" smtClean="0"/>
          </a:p>
        </p:txBody>
      </p:sp>
      <p:sp>
        <p:nvSpPr>
          <p:cNvPr id="13" name="مستطيل 12"/>
          <p:cNvSpPr/>
          <p:nvPr/>
        </p:nvSpPr>
        <p:spPr>
          <a:xfrm>
            <a:off x="611560" y="2636912"/>
            <a:ext cx="8155902" cy="954107"/>
          </a:xfrm>
          <a:prstGeom prst="rect">
            <a:avLst/>
          </a:prstGeom>
          <a:ln>
            <a:solidFill>
              <a:srgbClr val="0070C0"/>
            </a:solidFill>
          </a:ln>
        </p:spPr>
        <p:txBody>
          <a:bodyPr wrap="square">
            <a:spAutoFit/>
          </a:bodyPr>
          <a:lstStyle/>
          <a:p>
            <a:r>
              <a:rPr lang="ar-SA" sz="2800" dirty="0" smtClean="0"/>
              <a:t>6/ ضرورة الاهتمام بنواتج السلوك أكثر من الاهتمام بالعمليات الداخلية.</a:t>
            </a:r>
            <a:endParaRPr lang="en-US" sz="2800" dirty="0" smtClean="0"/>
          </a:p>
        </p:txBody>
      </p:sp>
      <p:cxnSp>
        <p:nvCxnSpPr>
          <p:cNvPr id="17" name="رابط مستقيم 16"/>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8" name="مستطيل 1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2" name="مربع نص 21"/>
          <p:cNvSpPr txBox="1"/>
          <p:nvPr/>
        </p:nvSpPr>
        <p:spPr>
          <a:xfrm>
            <a:off x="1115616" y="476672"/>
            <a:ext cx="7329996" cy="64633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3600" dirty="0" smtClean="0">
                <a:solidFill>
                  <a:srgbClr val="FFFF00"/>
                </a:solidFill>
              </a:rPr>
              <a:t>ركزت المدرسة السلوكية على النواحي </a:t>
            </a:r>
            <a:r>
              <a:rPr lang="ar-SA" sz="3600" dirty="0" err="1" smtClean="0">
                <a:solidFill>
                  <a:srgbClr val="FFFF00"/>
                </a:solidFill>
              </a:rPr>
              <a:t>التالية:</a:t>
            </a:r>
            <a:r>
              <a:rPr lang="ar-SA" sz="3600" dirty="0" smtClean="0">
                <a:solidFill>
                  <a:srgbClr val="FFFF00"/>
                </a:solidFill>
              </a:rPr>
              <a:t> </a:t>
            </a:r>
            <a:endParaRPr lang="en-US" sz="3600" dirty="0" smtClean="0">
              <a:solidFill>
                <a:srgbClr val="FFFF00"/>
              </a:solidFill>
            </a:endParaRPr>
          </a:p>
        </p:txBody>
      </p:sp>
      <p:cxnSp>
        <p:nvCxnSpPr>
          <p:cNvPr id="24" name="رابط مستقيم 23"/>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14" name="مستطيل 13"/>
          <p:cNvSpPr/>
          <p:nvPr/>
        </p:nvSpPr>
        <p:spPr>
          <a:xfrm>
            <a:off x="683568" y="3933056"/>
            <a:ext cx="8155902" cy="954107"/>
          </a:xfrm>
          <a:prstGeom prst="rect">
            <a:avLst/>
          </a:prstGeom>
          <a:ln>
            <a:solidFill>
              <a:srgbClr val="0070C0"/>
            </a:solidFill>
          </a:ln>
        </p:spPr>
        <p:txBody>
          <a:bodyPr wrap="square">
            <a:spAutoFit/>
          </a:bodyPr>
          <a:lstStyle/>
          <a:p>
            <a:r>
              <a:rPr lang="ar-SA" sz="2800" dirty="0" smtClean="0"/>
              <a:t>7/ النظر إلى السلوك على أنه عبارة عن ارتباطات تتشكل بين مثيرات واستجابات معينة.</a:t>
            </a:r>
            <a:endParaRPr lang="en-US" sz="2800" dirty="0" smtClean="0"/>
          </a:p>
        </p:txBody>
      </p:sp>
      <p:pic>
        <p:nvPicPr>
          <p:cNvPr id="10" name="Picture 2" descr="http://primeministers.naa.gov.au/Images/A1200_L11176a_tcm13-21246.jpg"/>
          <p:cNvPicPr>
            <a:picLocks noChangeAspect="1" noChangeArrowheads="1"/>
          </p:cNvPicPr>
          <p:nvPr/>
        </p:nvPicPr>
        <p:blipFill>
          <a:blip r:embed="rId2" cstate="print"/>
          <a:srcRect/>
          <a:stretch>
            <a:fillRect/>
          </a:stretch>
        </p:blipFill>
        <p:spPr bwMode="auto">
          <a:xfrm>
            <a:off x="0" y="4941168"/>
            <a:ext cx="2339752" cy="17008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2"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323528" y="2060848"/>
            <a:ext cx="8424936" cy="1384995"/>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يرجع </a:t>
            </a:r>
            <a:r>
              <a:rPr lang="ar-SA" sz="2800" dirty="0" err="1" smtClean="0"/>
              <a:t>لفرويد</a:t>
            </a:r>
            <a:r>
              <a:rPr lang="ar-SA" sz="2800" dirty="0" smtClean="0"/>
              <a:t> الطبيب النمساوي الفضل في ظهور هذه المدرسة وفي إيجاد طرائق التحليل </a:t>
            </a:r>
            <a:r>
              <a:rPr lang="ar-SA" sz="2800" dirty="0" err="1" smtClean="0"/>
              <a:t>النفسي </a:t>
            </a:r>
            <a:r>
              <a:rPr lang="ar-SA" sz="2800" dirty="0" smtClean="0"/>
              <a:t>، فقد استعمل هو وزميله </a:t>
            </a:r>
            <a:r>
              <a:rPr lang="ar-SA" sz="2800" dirty="0" err="1" smtClean="0"/>
              <a:t>بروير</a:t>
            </a:r>
            <a:r>
              <a:rPr lang="ar-SA" sz="2800" dirty="0" smtClean="0"/>
              <a:t> طريقة التنويم المغناطيسي لتحليل </a:t>
            </a:r>
            <a:r>
              <a:rPr lang="ar-SA" sz="2800" dirty="0" err="1" smtClean="0"/>
              <a:t>الاضطربات</a:t>
            </a:r>
            <a:r>
              <a:rPr lang="ar-SA" sz="2800" dirty="0" smtClean="0"/>
              <a:t> </a:t>
            </a:r>
            <a:r>
              <a:rPr lang="ar-SA" sz="2800" dirty="0" err="1" smtClean="0"/>
              <a:t>العصابية</a:t>
            </a:r>
            <a:r>
              <a:rPr lang="ar-SA" sz="2800" dirty="0" smtClean="0"/>
              <a:t> ومعالجتها.</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1" name="مربع نص 20"/>
          <p:cNvSpPr txBox="1"/>
          <p:nvPr/>
        </p:nvSpPr>
        <p:spPr>
          <a:xfrm>
            <a:off x="4716016" y="214291"/>
            <a:ext cx="4213702"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4400" dirty="0" smtClean="0">
                <a:solidFill>
                  <a:srgbClr val="3333FF"/>
                </a:solidFill>
              </a:rPr>
              <a:t>مدارس علم </a:t>
            </a:r>
            <a:r>
              <a:rPr lang="ar-SA" sz="4400" dirty="0" err="1" smtClean="0">
                <a:solidFill>
                  <a:srgbClr val="3333FF"/>
                </a:solidFill>
              </a:rPr>
              <a:t>النفس :</a:t>
            </a:r>
            <a:endParaRPr lang="en-US" sz="4400" dirty="0" smtClean="0">
              <a:solidFill>
                <a:srgbClr val="3333FF"/>
              </a:solidFill>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323528" y="69269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التحليلية:</a:t>
            </a:r>
            <a:endParaRPr lang="en-US" sz="4400" dirty="0">
              <a:solidFill>
                <a:srgbClr val="FF0000"/>
              </a:solidFill>
            </a:endParaRPr>
          </a:p>
        </p:txBody>
      </p:sp>
      <p:sp>
        <p:nvSpPr>
          <p:cNvPr id="11" name="مستطيل 10"/>
          <p:cNvSpPr/>
          <p:nvPr/>
        </p:nvSpPr>
        <p:spPr>
          <a:xfrm>
            <a:off x="251520" y="3573016"/>
            <a:ext cx="849694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وتنبه </a:t>
            </a:r>
            <a:r>
              <a:rPr lang="ar-SA" sz="2800" dirty="0" err="1" smtClean="0"/>
              <a:t>فرويد</a:t>
            </a:r>
            <a:r>
              <a:rPr lang="ar-SA" sz="2800" dirty="0" smtClean="0"/>
              <a:t> أن الشخص المنوم مغناطيسياً عادة ما يتذكر رغبات وخبرات لا يتذكرها أثناء اليقظة.</a:t>
            </a:r>
            <a:endParaRPr lang="en-US" sz="2800" dirty="0"/>
          </a:p>
        </p:txBody>
      </p:sp>
      <p:sp>
        <p:nvSpPr>
          <p:cNvPr id="12" name="مستطيل 11"/>
          <p:cNvSpPr/>
          <p:nvPr/>
        </p:nvSpPr>
        <p:spPr>
          <a:xfrm>
            <a:off x="251520" y="4725144"/>
            <a:ext cx="8496944" cy="1384995"/>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وكذلك لجأ إلى أسلوب تحليل الأحلام في دراسة الاضطرابات النفسية إضافة إلى أنه استخدام أسلوب التداعي الحر لهذا الغرض وفيه يترك الفرصة لمرضاه بالاسترخاء في جلسة مريحة.</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Bottom)">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8"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323528" y="2060848"/>
            <a:ext cx="8424936"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بالغ في أهمية الدافع الجنسي للسلوك والذي لم يوافق عليها علماء علم النفس لأنها تفتقر للإثبات العلمي.</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2915816" y="33265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التحليلية:</a:t>
            </a:r>
            <a:endParaRPr lang="en-US" sz="4400" dirty="0">
              <a:solidFill>
                <a:srgbClr val="FF0000"/>
              </a:solidFill>
            </a:endParaRPr>
          </a:p>
        </p:txBody>
      </p:sp>
      <p:sp>
        <p:nvSpPr>
          <p:cNvPr id="11" name="مستطيل 10"/>
          <p:cNvSpPr/>
          <p:nvPr/>
        </p:nvSpPr>
        <p:spPr>
          <a:xfrm>
            <a:off x="251520" y="3140968"/>
            <a:ext cx="8496944" cy="954107"/>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بحث </a:t>
            </a:r>
            <a:r>
              <a:rPr lang="ar-SA" sz="2800" dirty="0" err="1" smtClean="0"/>
              <a:t>فرويد</a:t>
            </a:r>
            <a:r>
              <a:rPr lang="ar-SA" sz="2800" dirty="0" smtClean="0"/>
              <a:t> في الجنس وعزا الاضطرابات النفسية إلى نزعة أطلق عليها بالطاقة الجنسية.</a:t>
            </a:r>
            <a:endParaRPr lang="en-US" sz="2800" dirty="0"/>
          </a:p>
        </p:txBody>
      </p:sp>
      <p:sp>
        <p:nvSpPr>
          <p:cNvPr id="12" name="مستطيل 11"/>
          <p:cNvSpPr/>
          <p:nvPr/>
        </p:nvSpPr>
        <p:spPr>
          <a:xfrm>
            <a:off x="323528" y="4221088"/>
            <a:ext cx="8496944" cy="954107"/>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يرى أن السلوك الإنساني محكوم بغرائز فطرية لا شعورية تتمثل في غريزة الحياة والموت.</a:t>
            </a:r>
            <a:endParaRPr lang="en-US" sz="2800" dirty="0"/>
          </a:p>
        </p:txBody>
      </p:sp>
      <p:sp>
        <p:nvSpPr>
          <p:cNvPr id="10" name="مستطيل 9"/>
          <p:cNvSpPr/>
          <p:nvPr/>
        </p:nvSpPr>
        <p:spPr>
          <a:xfrm>
            <a:off x="323528" y="5229200"/>
            <a:ext cx="8496944" cy="1384995"/>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يقصد باللاشعور ذلك المخزون من الأفكار والمخاوف والرغبات المكبوتة التي لا يعيها الإنسان ولكنها تعمل على نحو لا شعوري على تحريك السلوك لديه.</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1" grpId="0" animBg="1"/>
      <p:bldP spid="12"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touchesvelvet.com/wp-content/uploads/2011/08/getImage.aspx_7.jpg"/>
          <p:cNvPicPr>
            <a:picLocks noChangeAspect="1" noChangeArrowheads="1"/>
          </p:cNvPicPr>
          <p:nvPr/>
        </p:nvPicPr>
        <p:blipFill>
          <a:blip r:embed="rId2" cstate="print"/>
          <a:srcRect/>
          <a:stretch>
            <a:fillRect/>
          </a:stretch>
        </p:blipFill>
        <p:spPr bwMode="auto">
          <a:xfrm>
            <a:off x="1785918" y="0"/>
            <a:ext cx="1571636" cy="1285860"/>
          </a:xfrm>
          <a:prstGeom prst="rect">
            <a:avLst/>
          </a:prstGeom>
          <a:ln>
            <a:noFill/>
          </a:ln>
          <a:effectLst>
            <a:softEdge rad="112500"/>
          </a:effectLst>
        </p:spPr>
      </p:pic>
      <p:pic>
        <p:nvPicPr>
          <p:cNvPr id="5" name="Picture 4" descr="http://www.anntv.tv/images/subjects/pics/budget.jpg"/>
          <p:cNvPicPr>
            <a:picLocks noChangeAspect="1" noChangeArrowheads="1"/>
          </p:cNvPicPr>
          <p:nvPr/>
        </p:nvPicPr>
        <p:blipFill>
          <a:blip r:embed="rId3" cstate="print"/>
          <a:srcRect/>
          <a:stretch>
            <a:fillRect/>
          </a:stretch>
        </p:blipFill>
        <p:spPr bwMode="auto">
          <a:xfrm>
            <a:off x="0" y="0"/>
            <a:ext cx="1643042" cy="1285860"/>
          </a:xfrm>
          <a:prstGeom prst="rect">
            <a:avLst/>
          </a:prstGeom>
          <a:ln>
            <a:noFill/>
          </a:ln>
          <a:effectLst>
            <a:softEdge rad="112500"/>
          </a:effectLst>
        </p:spPr>
      </p:pic>
      <p:cxnSp>
        <p:nvCxnSpPr>
          <p:cNvPr id="6" name="رابط مستقيم 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 name="رابط مستقيم 6"/>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ستطيل 7"/>
          <p:cNvSpPr/>
          <p:nvPr/>
        </p:nvSpPr>
        <p:spPr bwMode="auto">
          <a:xfrm flipV="1">
            <a:off x="0" y="6643709"/>
            <a:ext cx="9144000" cy="260007"/>
          </a:xfrm>
          <a:prstGeom prst="rect">
            <a:avLst/>
          </a:prstGeom>
          <a:solidFill>
            <a:schemeClr val="tx2">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grpSp>
        <p:nvGrpSpPr>
          <p:cNvPr id="15" name="Group 46"/>
          <p:cNvGrpSpPr>
            <a:grpSpLocks/>
          </p:cNvGrpSpPr>
          <p:nvPr/>
        </p:nvGrpSpPr>
        <p:grpSpPr bwMode="auto">
          <a:xfrm>
            <a:off x="899592" y="1700808"/>
            <a:ext cx="6839993" cy="3959647"/>
            <a:chOff x="1920" y="1670"/>
            <a:chExt cx="3701" cy="1941"/>
          </a:xfrm>
        </p:grpSpPr>
        <p:sp>
          <p:nvSpPr>
            <p:cNvPr id="16" name="Rectangle 37"/>
            <p:cNvSpPr>
              <a:spLocks noChangeArrowheads="1"/>
            </p:cNvSpPr>
            <p:nvPr/>
          </p:nvSpPr>
          <p:spPr bwMode="gray">
            <a:xfrm>
              <a:off x="4661" y="1670"/>
              <a:ext cx="76" cy="1936"/>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lgn="ctr"/>
              <a:endParaRPr lang="ar-SA" sz="2800"/>
            </a:p>
          </p:txBody>
        </p:sp>
        <p:sp>
          <p:nvSpPr>
            <p:cNvPr id="17" name="Rectangle 38"/>
            <p:cNvSpPr>
              <a:spLocks noChangeArrowheads="1"/>
            </p:cNvSpPr>
            <p:nvPr/>
          </p:nvSpPr>
          <p:spPr bwMode="gray">
            <a:xfrm>
              <a:off x="3154" y="1675"/>
              <a:ext cx="76" cy="1936"/>
            </a:xfrm>
            <a:prstGeom prst="rect">
              <a:avLst/>
            </a:prstGeom>
            <a:gradFill rotWithShape="1">
              <a:gsLst>
                <a:gs pos="0">
                  <a:schemeClr val="bg2"/>
                </a:gs>
                <a:gs pos="50000">
                  <a:schemeClr val="bg2">
                    <a:gamma/>
                    <a:tint val="39216"/>
                    <a:invGamma/>
                  </a:schemeClr>
                </a:gs>
                <a:gs pos="100000">
                  <a:schemeClr val="bg2"/>
                </a:gs>
              </a:gsLst>
              <a:lin ang="0" scaled="1"/>
            </a:gradFill>
            <a:ln w="9525" algn="ctr">
              <a:noFill/>
              <a:miter lim="800000"/>
              <a:headEnd/>
              <a:tailEnd/>
            </a:ln>
            <a:effectLst/>
          </p:spPr>
          <p:txBody>
            <a:bodyPr wrap="none" anchor="ctr"/>
            <a:lstStyle/>
            <a:p>
              <a:pPr algn="ctr"/>
              <a:endParaRPr lang="ar-SA" sz="2800"/>
            </a:p>
          </p:txBody>
        </p:sp>
        <p:sp>
          <p:nvSpPr>
            <p:cNvPr id="18" name="AutoShape 29"/>
            <p:cNvSpPr>
              <a:spLocks noChangeArrowheads="1"/>
            </p:cNvSpPr>
            <p:nvPr/>
          </p:nvSpPr>
          <p:spPr bwMode="gray">
            <a:xfrm>
              <a:off x="2941" y="1801"/>
              <a:ext cx="2010"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ar-SA" sz="2800" dirty="0" smtClean="0"/>
                <a:t>التعريف بعلم النفس</a:t>
              </a:r>
              <a:endParaRPr lang="en-US" sz="2800" dirty="0">
                <a:latin typeface="Arial" pitchFamily="34" charset="0"/>
              </a:endParaRPr>
            </a:p>
          </p:txBody>
        </p:sp>
        <p:sp>
          <p:nvSpPr>
            <p:cNvPr id="19" name="AutoShape 30"/>
            <p:cNvSpPr>
              <a:spLocks noChangeArrowheads="1"/>
            </p:cNvSpPr>
            <p:nvPr/>
          </p:nvSpPr>
          <p:spPr bwMode="gray">
            <a:xfrm>
              <a:off x="2941" y="2137"/>
              <a:ext cx="2010" cy="240"/>
            </a:xfrm>
            <a:prstGeom prst="roundRect">
              <a:avLst>
                <a:gd name="adj" fmla="val 7574"/>
              </a:avLst>
            </a:prstGeom>
            <a:gradFill rotWithShape="1">
              <a:gsLst>
                <a:gs pos="0">
                  <a:schemeClr val="accent1">
                    <a:gamma/>
                    <a:shade val="59216"/>
                    <a:invGamma/>
                  </a:schemeClr>
                </a:gs>
                <a:gs pos="50000">
                  <a:schemeClr val="accent1"/>
                </a:gs>
                <a:gs pos="100000">
                  <a:schemeClr val="accent1">
                    <a:gamma/>
                    <a:shade val="59216"/>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ar-SA" sz="2800" dirty="0" smtClean="0">
                  <a:latin typeface="Arial" pitchFamily="34" charset="0"/>
                </a:rPr>
                <a:t>أهداف علم النفس</a:t>
              </a:r>
              <a:endParaRPr lang="en-US" sz="2800" dirty="0">
                <a:latin typeface="Arial" pitchFamily="34" charset="0"/>
              </a:endParaRPr>
            </a:p>
          </p:txBody>
        </p:sp>
        <p:sp>
          <p:nvSpPr>
            <p:cNvPr id="20" name="AutoShape 31"/>
            <p:cNvSpPr>
              <a:spLocks noChangeArrowheads="1"/>
            </p:cNvSpPr>
            <p:nvPr/>
          </p:nvSpPr>
          <p:spPr bwMode="gray">
            <a:xfrm>
              <a:off x="2941" y="2473"/>
              <a:ext cx="2010"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ar-SA" sz="2800" dirty="0" smtClean="0"/>
                <a:t>مدارس علم النفس:</a:t>
              </a:r>
              <a:endParaRPr lang="en-US" sz="2800" dirty="0">
                <a:latin typeface="Arial" pitchFamily="34" charset="0"/>
              </a:endParaRPr>
            </a:p>
          </p:txBody>
        </p:sp>
        <p:sp>
          <p:nvSpPr>
            <p:cNvPr id="22" name="AutoShape 33"/>
            <p:cNvSpPr>
              <a:spLocks noChangeArrowheads="1"/>
            </p:cNvSpPr>
            <p:nvPr/>
          </p:nvSpPr>
          <p:spPr bwMode="gray">
            <a:xfrm>
              <a:off x="1920" y="3145"/>
              <a:ext cx="3701" cy="240"/>
            </a:xfrm>
            <a:prstGeom prst="roundRect">
              <a:avLst>
                <a:gd name="adj" fmla="val 7574"/>
              </a:avLst>
            </a:prstGeom>
            <a:gradFill rotWithShape="1">
              <a:gsLst>
                <a:gs pos="0">
                  <a:schemeClr val="accent1">
                    <a:gamma/>
                    <a:shade val="69804"/>
                    <a:invGamma/>
                  </a:schemeClr>
                </a:gs>
                <a:gs pos="50000">
                  <a:schemeClr val="accent1"/>
                </a:gs>
                <a:gs pos="100000">
                  <a:schemeClr val="accent1">
                    <a:gamma/>
                    <a:shade val="69804"/>
                    <a:invGamma/>
                  </a:schemeClr>
                </a:gs>
              </a:gsLst>
              <a:lin ang="5400000" scaled="1"/>
            </a:gradFill>
            <a:ln w="28575" cap="rnd">
              <a:noFill/>
              <a:prstDash val="sysDot"/>
              <a:round/>
              <a:headEnd/>
              <a:tailEnd/>
            </a:ln>
            <a:effectLst/>
          </p:spPr>
          <p:txBody>
            <a:bodyPr wrap="none" anchor="ctr"/>
            <a:lstStyle/>
            <a:p>
              <a:pPr algn="ctr" eaLnBrk="0" hangingPunct="0">
                <a:buFont typeface="Wingdings" pitchFamily="2" charset="2"/>
                <a:buNone/>
              </a:pPr>
              <a:r>
                <a:rPr lang="ar-SA" sz="2800" dirty="0" smtClean="0"/>
                <a:t>المدرسة البنائية، الوظيفية، السلوكية، التحليلية</a:t>
              </a:r>
              <a:endParaRPr lang="en-US" sz="2800" dirty="0">
                <a:latin typeface="Arial" pitchFamily="34" charset="0"/>
              </a:endParaRPr>
            </a:p>
          </p:txBody>
        </p:sp>
      </p:grpSp>
      <p:sp>
        <p:nvSpPr>
          <p:cNvPr id="23" name="Rectangle 44"/>
          <p:cNvSpPr>
            <a:spLocks noChangeArrowheads="1"/>
          </p:cNvSpPr>
          <p:nvPr/>
        </p:nvSpPr>
        <p:spPr bwMode="white">
          <a:xfrm>
            <a:off x="4271108" y="5387466"/>
            <a:ext cx="857927" cy="584775"/>
          </a:xfrm>
          <a:prstGeom prst="rect">
            <a:avLst/>
          </a:prstGeom>
          <a:noFill/>
          <a:ln w="9525" algn="ctr">
            <a:noFill/>
            <a:miter lim="800000"/>
            <a:headEnd/>
            <a:tailEnd/>
          </a:ln>
          <a:effectLst/>
        </p:spPr>
        <p:txBody>
          <a:bodyPr wrap="none">
            <a:spAutoFit/>
          </a:bodyPr>
          <a:lstStyle/>
          <a:p>
            <a:pPr algn="ctr"/>
            <a:r>
              <a:rPr lang="ar-SA" sz="3200" b="1" dirty="0" smtClean="0">
                <a:solidFill>
                  <a:srgbClr val="FFFFFF"/>
                </a:solidFill>
                <a:latin typeface="Arial" pitchFamily="34" charset="0"/>
              </a:rPr>
              <a:t>قائمة</a:t>
            </a:r>
            <a:endParaRPr lang="en-US" sz="3200" b="1" dirty="0">
              <a:solidFill>
                <a:srgbClr val="FFFFFF"/>
              </a:solidFill>
              <a:latin typeface="Arial" pitchFamily="34" charset="0"/>
            </a:endParaRPr>
          </a:p>
        </p:txBody>
      </p:sp>
      <p:sp>
        <p:nvSpPr>
          <p:cNvPr id="24" name="Oval 42"/>
          <p:cNvSpPr>
            <a:spLocks noChangeArrowheads="1"/>
          </p:cNvSpPr>
          <p:nvPr/>
        </p:nvSpPr>
        <p:spPr bwMode="gray">
          <a:xfrm rot="10800000" flipV="1">
            <a:off x="2786047" y="5500702"/>
            <a:ext cx="3786215" cy="642942"/>
          </a:xfrm>
          <a:prstGeom prst="ellipse">
            <a:avLst/>
          </a:prstGeom>
          <a:solidFill>
            <a:schemeClr val="bg1">
              <a:lumMod val="85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ar-SA" sz="4000" b="1" dirty="0" smtClean="0">
                <a:solidFill>
                  <a:schemeClr val="tx1"/>
                </a:solidFill>
              </a:rPr>
              <a:t>محاور المحاضرة</a:t>
            </a:r>
            <a:endParaRPr lang="ar-SA" sz="4000" b="1" dirty="0">
              <a:solidFill>
                <a:schemeClr val="tx1"/>
              </a:solidFill>
            </a:endParaRPr>
          </a:p>
        </p:txBody>
      </p:sp>
      <p:pic>
        <p:nvPicPr>
          <p:cNvPr id="25602" name="Picture 2" descr="http://nacer.4alg.com/files/2011/10/1049311.jpg"/>
          <p:cNvPicPr>
            <a:picLocks noChangeAspect="1" noChangeArrowheads="1"/>
          </p:cNvPicPr>
          <p:nvPr/>
        </p:nvPicPr>
        <p:blipFill>
          <a:blip r:embed="rId4" cstate="print"/>
          <a:srcRect/>
          <a:stretch>
            <a:fillRect/>
          </a:stretch>
        </p:blipFill>
        <p:spPr bwMode="auto">
          <a:xfrm>
            <a:off x="179512" y="1772816"/>
            <a:ext cx="2016224" cy="28575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251520" y="2564904"/>
            <a:ext cx="8424936" cy="1384995"/>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تعرضت آراء </a:t>
            </a:r>
            <a:r>
              <a:rPr lang="ar-SA" sz="2800" dirty="0" err="1" smtClean="0"/>
              <a:t>فرويد</a:t>
            </a:r>
            <a:r>
              <a:rPr lang="ar-SA" sz="2800" dirty="0" smtClean="0"/>
              <a:t> لنقد من جهات متعددة، إلا أن آراءه في مكونات الشخصية والمؤلفة من الأنا </a:t>
            </a:r>
            <a:r>
              <a:rPr lang="ar-SA" sz="2800" dirty="0" err="1" smtClean="0"/>
              <a:t>والهو</a:t>
            </a:r>
            <a:r>
              <a:rPr lang="ar-SA" sz="2800" dirty="0" smtClean="0"/>
              <a:t> والأنا الأعلى </a:t>
            </a:r>
            <a:r>
              <a:rPr lang="ar-SA" sz="2800" dirty="0" err="1" smtClean="0"/>
              <a:t>ماتزال</a:t>
            </a:r>
            <a:r>
              <a:rPr lang="ar-SA" sz="2800" dirty="0" smtClean="0"/>
              <a:t> تحظى بالقبول في دوائر علم النفس </a:t>
            </a:r>
            <a:r>
              <a:rPr lang="ar-SA" sz="2800" dirty="0" err="1" smtClean="0"/>
              <a:t>الإكلينكي</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2915816" y="33265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التحليلية:</a:t>
            </a:r>
            <a:endParaRPr lang="en-US" sz="4400" dirty="0">
              <a:solidFill>
                <a:srgbClr val="FF0000"/>
              </a:solidFill>
            </a:endParaRPr>
          </a:p>
        </p:txBody>
      </p:sp>
      <p:pic>
        <p:nvPicPr>
          <p:cNvPr id="56322" name="Picture 2" descr="http://sst5.com/images/sigmund-freud.jpg"/>
          <p:cNvPicPr>
            <a:picLocks noChangeAspect="1" noChangeArrowheads="1"/>
          </p:cNvPicPr>
          <p:nvPr/>
        </p:nvPicPr>
        <p:blipFill>
          <a:blip r:embed="rId2" cstate="print"/>
          <a:srcRect/>
          <a:stretch>
            <a:fillRect/>
          </a:stretch>
        </p:blipFill>
        <p:spPr bwMode="auto">
          <a:xfrm>
            <a:off x="683568" y="4365104"/>
            <a:ext cx="3059832" cy="20608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4294967295"/>
          </p:nvPr>
        </p:nvSpPr>
        <p:spPr>
          <a:xfrm>
            <a:off x="457200" y="2020824"/>
            <a:ext cx="8229600" cy="4075176"/>
          </a:xfrm>
          <a:prstGeom prst="rect">
            <a:avLst/>
          </a:prstGeom>
        </p:spPr>
        <p:txBody>
          <a:bodyPr/>
          <a:lstStyle/>
          <a:p>
            <a:pPr marL="342900" indent="-342900">
              <a:buFont typeface="Wingdings" pitchFamily="2" charset="2"/>
              <a:buChar char="v"/>
            </a:pPr>
            <a:r>
              <a:rPr lang="ar-SA" u="sng" dirty="0" smtClean="0">
                <a:solidFill>
                  <a:srgbClr val="FFC000"/>
                </a:solidFill>
              </a:rPr>
              <a:t>يمكن حصر أهداف علم النفس إلى :</a:t>
            </a:r>
          </a:p>
          <a:p>
            <a:endParaRPr lang="ar-SA" u="sng" dirty="0">
              <a:solidFill>
                <a:srgbClr val="FFC000"/>
              </a:solidFill>
            </a:endParaRPr>
          </a:p>
        </p:txBody>
      </p:sp>
      <p:sp>
        <p:nvSpPr>
          <p:cNvPr id="3" name="عنوان 2"/>
          <p:cNvSpPr>
            <a:spLocks noGrp="1"/>
          </p:cNvSpPr>
          <p:nvPr>
            <p:ph type="title"/>
          </p:nvPr>
        </p:nvSpPr>
        <p:spPr>
          <a:ln>
            <a:solidFill>
              <a:schemeClr val="accent1"/>
            </a:solidFill>
          </a:ln>
        </p:spPr>
        <p:txBody>
          <a:bodyPr>
            <a:normAutofit/>
          </a:bodyPr>
          <a:lstStyle/>
          <a:p>
            <a:r>
              <a:rPr lang="ar-SA" sz="6000" dirty="0">
                <a:solidFill>
                  <a:schemeClr val="accent1">
                    <a:lumMod val="75000"/>
                  </a:schemeClr>
                </a:solidFill>
                <a:effectLst>
                  <a:glow rad="88900">
                    <a:schemeClr val="tx1">
                      <a:alpha val="60000"/>
                    </a:schemeClr>
                  </a:glow>
                </a:effectLst>
                <a:cs typeface="+mn-cs"/>
              </a:rPr>
              <a:t>أهداف علم النفس </a:t>
            </a:r>
          </a:p>
        </p:txBody>
      </p:sp>
      <p:pic>
        <p:nvPicPr>
          <p:cNvPr id="14" name="Picture 6" descr="Frame Image"/>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3131840" y="3429000"/>
            <a:ext cx="2857500" cy="2857500"/>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Picture 6" descr="Frame Image"/>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colorTemperature colorTemp="11200"/>
                    </a14:imgEffect>
                  </a14:imgLayer>
                </a14:imgProps>
              </a:ext>
              <a:ext uri="{28A0092B-C50C-407E-A947-70E740481C1C}">
                <a14:useLocalDpi xmlns="" xmlns:a14="http://schemas.microsoft.com/office/drawing/2010/main" val="0"/>
              </a:ext>
            </a:extLst>
          </a:blip>
          <a:srcRect/>
          <a:stretch>
            <a:fillRect/>
          </a:stretch>
        </p:blipFill>
        <p:spPr bwMode="auto">
          <a:xfrm>
            <a:off x="6156176" y="3429000"/>
            <a:ext cx="2857500" cy="2857500"/>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Picture 6" descr="Frame Image"/>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colorTemperature colorTemp="11200"/>
                    </a14:imgEffect>
                  </a14:imgLayer>
                </a14:imgProps>
              </a:ext>
              <a:ext uri="{28A0092B-C50C-407E-A947-70E740481C1C}">
                <a14:useLocalDpi xmlns="" xmlns:a14="http://schemas.microsoft.com/office/drawing/2010/main" val="0"/>
              </a:ext>
            </a:extLst>
          </a:blip>
          <a:srcRect/>
          <a:stretch>
            <a:fillRect/>
          </a:stretch>
        </p:blipFill>
        <p:spPr bwMode="auto">
          <a:xfrm>
            <a:off x="107504" y="3429677"/>
            <a:ext cx="2857500" cy="28575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مستطيل 3"/>
          <p:cNvSpPr/>
          <p:nvPr/>
        </p:nvSpPr>
        <p:spPr>
          <a:xfrm>
            <a:off x="6732240" y="4379047"/>
            <a:ext cx="152157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spc="50" dirty="0" smtClean="0">
                <a:ln w="13500">
                  <a:solidFill>
                    <a:schemeClr val="accent1">
                      <a:shade val="2500"/>
                      <a:alpha val="6500"/>
                    </a:schemeClr>
                  </a:solidFill>
                  <a:prstDash val="solid"/>
                </a:ln>
                <a:solidFill>
                  <a:srgbClr val="FF0000"/>
                </a:solidFill>
                <a:effectLst>
                  <a:innerShdw blurRad="50900" dist="38500" dir="13500000">
                    <a:srgbClr val="000000">
                      <a:alpha val="60000"/>
                    </a:srgbClr>
                  </a:innerShdw>
                </a:effectLst>
              </a:rPr>
              <a:t>الفهم</a:t>
            </a:r>
            <a:r>
              <a:rPr lang="ar-SA" sz="5400" b="1" cap="all" spc="0" dirty="0" smtClean="0">
                <a:ln w="0"/>
                <a:solidFill>
                  <a:srgbClr val="FF0000"/>
                </a:solidFill>
                <a:effectLst>
                  <a:reflection blurRad="12700" stA="50000" endPos="50000" dist="5000" dir="5400000" sy="-100000" rotWithShape="0"/>
                </a:effectLst>
              </a:rPr>
              <a:t> </a:t>
            </a:r>
            <a:endParaRPr lang="ar-SA" sz="5400" b="1" cap="all" spc="0" dirty="0">
              <a:ln w="0"/>
              <a:solidFill>
                <a:srgbClr val="FF0000"/>
              </a:solidFill>
              <a:effectLst>
                <a:reflection blurRad="12700" stA="50000" endPos="50000" dist="5000" dir="5400000" sy="-100000" rotWithShape="0"/>
              </a:effectLst>
            </a:endParaRPr>
          </a:p>
        </p:txBody>
      </p:sp>
      <p:sp>
        <p:nvSpPr>
          <p:cNvPr id="5" name="مستطيل 4"/>
          <p:cNvSpPr/>
          <p:nvPr/>
        </p:nvSpPr>
        <p:spPr>
          <a:xfrm>
            <a:off x="3754119" y="4396085"/>
            <a:ext cx="1612942" cy="923330"/>
          </a:xfrm>
          <a:prstGeom prst="rect">
            <a:avLst/>
          </a:prstGeom>
          <a:noFill/>
        </p:spPr>
        <p:txBody>
          <a:bodyPr wrap="none" lIns="91440" tIns="45720" rIns="91440" bIns="45720">
            <a:spAutoFit/>
          </a:bodyPr>
          <a:lstStyle/>
          <a:p>
            <a:pPr algn="ctr"/>
            <a:r>
              <a:rPr lang="ar-SA" sz="5400" b="1" cap="none" spc="50" dirty="0" smtClean="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rPr>
              <a:t>الضبط</a:t>
            </a:r>
            <a:endParaRPr lang="ar-SA" sz="5400" b="1" cap="none" spc="50" dirty="0">
              <a:ln w="13500">
                <a:solidFill>
                  <a:schemeClr val="accent1">
                    <a:shade val="2500"/>
                    <a:alpha val="6500"/>
                  </a:schemeClr>
                </a:solidFill>
                <a:prstDash val="solid"/>
              </a:ln>
              <a:solidFill>
                <a:srgbClr val="002060"/>
              </a:solidFill>
              <a:effectLst>
                <a:innerShdw blurRad="50900" dist="38500" dir="13500000">
                  <a:srgbClr val="000000">
                    <a:alpha val="60000"/>
                  </a:srgbClr>
                </a:innerShdw>
              </a:effectLst>
            </a:endParaRPr>
          </a:p>
        </p:txBody>
      </p:sp>
      <p:sp>
        <p:nvSpPr>
          <p:cNvPr id="6" name="مستطيل 5"/>
          <p:cNvSpPr/>
          <p:nvPr/>
        </p:nvSpPr>
        <p:spPr>
          <a:xfrm>
            <a:off x="814274" y="4379047"/>
            <a:ext cx="1410964" cy="923330"/>
          </a:xfrm>
          <a:prstGeom prst="rect">
            <a:avLst/>
          </a:prstGeom>
          <a:noFill/>
        </p:spPr>
        <p:txBody>
          <a:bodyPr wrap="none" lIns="91440" tIns="45720" rIns="91440" bIns="45720">
            <a:spAutoFit/>
          </a:bodyPr>
          <a:lstStyle/>
          <a:p>
            <a:pPr algn="ctr"/>
            <a:r>
              <a:rPr lang="ar-SA" sz="5400" b="1" cap="none" spc="50" dirty="0" smtClean="0">
                <a:ln w="13500">
                  <a:solidFill>
                    <a:schemeClr val="accent1">
                      <a:shade val="2500"/>
                      <a:alpha val="6500"/>
                    </a:schemeClr>
                  </a:solidFill>
                  <a:prstDash val="solid"/>
                </a:ln>
                <a:solidFill>
                  <a:srgbClr val="009900"/>
                </a:solidFill>
                <a:effectLst>
                  <a:innerShdw blurRad="50900" dist="38500" dir="13500000">
                    <a:srgbClr val="000000">
                      <a:alpha val="60000"/>
                    </a:srgbClr>
                  </a:innerShdw>
                </a:effectLst>
              </a:rPr>
              <a:t>التنبؤ</a:t>
            </a:r>
            <a:endParaRPr lang="ar-SA" sz="5400" b="1" cap="none" spc="50" dirty="0">
              <a:ln w="13500">
                <a:solidFill>
                  <a:schemeClr val="accent1">
                    <a:shade val="2500"/>
                    <a:alpha val="6500"/>
                  </a:schemeClr>
                </a:solidFill>
                <a:prstDash val="solid"/>
              </a:ln>
              <a:solidFill>
                <a:srgbClr val="009900"/>
              </a:solidFill>
              <a:effectLst>
                <a:innerShdw blurRad="50900" dist="38500" dir="13500000">
                  <a:srgbClr val="000000">
                    <a:alpha val="60000"/>
                  </a:srgbClr>
                </a:innerShdw>
              </a:effectLst>
            </a:endParaRPr>
          </a:p>
        </p:txBody>
      </p:sp>
    </p:spTree>
    <p:extLst>
      <p:ext uri="{BB962C8B-B14F-4D97-AF65-F5344CB8AC3E}">
        <p14:creationId xmlns="" xmlns:p14="http://schemas.microsoft.com/office/powerpoint/2010/main" val="138154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5"/>
                                        </p:tgtEl>
                                      </p:cBhvr>
                                    </p:animEffect>
                                    <p:animScale>
                                      <p:cBhvr>
                                        <p:cTn id="7" dur="250" autoRev="1" fill="hold"/>
                                        <p:tgtEl>
                                          <p:spTgt spid="1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14"/>
                                        </p:tgtEl>
                                      </p:cBhvr>
                                    </p:animEffect>
                                    <p:animScale>
                                      <p:cBhvr>
                                        <p:cTn id="12" dur="250" autoRev="1" fill="hold"/>
                                        <p:tgtEl>
                                          <p:spTgt spid="14"/>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16"/>
                                        </p:tgtEl>
                                      </p:cBhvr>
                                    </p:animEffect>
                                    <p:animScale>
                                      <p:cBhvr>
                                        <p:cTn id="17" dur="250" autoRev="1" fill="hold"/>
                                        <p:tgtEl>
                                          <p:spTgt spid="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4294967295"/>
          </p:nvPr>
        </p:nvSpPr>
        <p:spPr>
          <a:xfrm>
            <a:off x="457200" y="2020824"/>
            <a:ext cx="8229600" cy="4432512"/>
          </a:xfrm>
          <a:prstGeom prst="rect">
            <a:avLst/>
          </a:prstGeom>
        </p:spPr>
        <p:txBody>
          <a:bodyPr>
            <a:normAutofit/>
          </a:bodyPr>
          <a:lstStyle/>
          <a:p>
            <a:pPr marL="342900" indent="-342900">
              <a:buFont typeface="Wingdings" pitchFamily="2" charset="2"/>
              <a:buChar char="v"/>
            </a:pPr>
            <a:r>
              <a:rPr lang="ar-SA" dirty="0" smtClean="0"/>
              <a:t>من خلال الفهم نبحث عن الإجابة على السؤالين : كيف ؟ ولماذا ؟يحدث السلوك . </a:t>
            </a:r>
          </a:p>
          <a:p>
            <a:pPr marL="342900" indent="-342900">
              <a:buFont typeface="Wingdings" pitchFamily="2" charset="2"/>
              <a:buChar char="v"/>
            </a:pPr>
            <a:r>
              <a:rPr lang="ar-SA" dirty="0" smtClean="0"/>
              <a:t>الفهم هو الهدف الأساسي للعلم , وهو أبسط شيء يقوم به الباحث لتحديد مسببات أ</a:t>
            </a:r>
            <a:r>
              <a:rPr lang="ar-SA" dirty="0"/>
              <a:t>ي</a:t>
            </a:r>
            <a:r>
              <a:rPr lang="ar-SA" dirty="0" smtClean="0"/>
              <a:t> ظاهرة , حيث تكون أفكار هذه الظاهرة يمكن إثباتها تجريبيا .</a:t>
            </a:r>
          </a:p>
          <a:p>
            <a:pPr marL="342900" indent="-342900">
              <a:buFont typeface="Wingdings" pitchFamily="2" charset="2"/>
              <a:buChar char="v"/>
            </a:pPr>
            <a:endParaRPr lang="ar-SA" dirty="0"/>
          </a:p>
          <a:p>
            <a:pPr marL="342900" indent="-342900">
              <a:buFont typeface="Wingdings" pitchFamily="2" charset="2"/>
              <a:buChar char="v"/>
            </a:pPr>
            <a:endParaRPr lang="ar-SA" dirty="0" smtClean="0"/>
          </a:p>
          <a:p>
            <a:pPr marL="342900" indent="-342900">
              <a:buFont typeface="Wingdings" pitchFamily="2" charset="2"/>
              <a:buChar char="v"/>
            </a:pPr>
            <a:endParaRPr lang="ar-SA" dirty="0"/>
          </a:p>
          <a:p>
            <a:pPr marL="342900" indent="-342900">
              <a:buFont typeface="Wingdings" pitchFamily="2" charset="2"/>
              <a:buChar char="v"/>
            </a:pPr>
            <a:endParaRPr lang="ar-SA" dirty="0" smtClean="0"/>
          </a:p>
        </p:txBody>
      </p:sp>
      <p:sp>
        <p:nvSpPr>
          <p:cNvPr id="3" name="عنوان 2"/>
          <p:cNvSpPr>
            <a:spLocks noGrp="1"/>
          </p:cNvSpPr>
          <p:nvPr>
            <p:ph type="title"/>
          </p:nvPr>
        </p:nvSpPr>
        <p:spPr>
          <a:ln>
            <a:solidFill>
              <a:schemeClr val="accent1"/>
            </a:solidFill>
          </a:ln>
        </p:spPr>
        <p:txBody>
          <a:bodyPr>
            <a:normAutofit/>
          </a:bodyPr>
          <a:lstStyle/>
          <a:p>
            <a:r>
              <a:rPr lang="ar-SA" sz="4800" dirty="0" smtClean="0">
                <a:solidFill>
                  <a:schemeClr val="accent1">
                    <a:lumMod val="75000"/>
                  </a:schemeClr>
                </a:solidFill>
                <a:effectLst>
                  <a:glow rad="88900">
                    <a:schemeClr val="tx1">
                      <a:alpha val="60000"/>
                    </a:schemeClr>
                  </a:glow>
                </a:effectLst>
              </a:rPr>
              <a:t>أولا </a:t>
            </a:r>
            <a:r>
              <a:rPr lang="ar-SA" sz="4800" dirty="0">
                <a:solidFill>
                  <a:schemeClr val="accent1">
                    <a:lumMod val="75000"/>
                  </a:schemeClr>
                </a:solidFill>
                <a:effectLst>
                  <a:glow rad="88900">
                    <a:schemeClr val="tx1">
                      <a:alpha val="60000"/>
                    </a:schemeClr>
                  </a:glow>
                </a:effectLst>
              </a:rPr>
              <a:t>: الفهم </a:t>
            </a:r>
          </a:p>
        </p:txBody>
      </p:sp>
      <p:pic>
        <p:nvPicPr>
          <p:cNvPr id="5" name="Picture 6" descr="Question Mark Clip Ar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504" y="4509118"/>
            <a:ext cx="1008112" cy="216232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مستطيل ذو زوايا قطرية مستديرة 6"/>
          <p:cNvSpPr/>
          <p:nvPr/>
        </p:nvSpPr>
        <p:spPr>
          <a:xfrm>
            <a:off x="1357290" y="5072074"/>
            <a:ext cx="6768752" cy="1008112"/>
          </a:xfrm>
          <a:prstGeom prst="round2DiagRect">
            <a:avLst/>
          </a:prstGeom>
          <a:solidFill>
            <a:schemeClr val="bg1">
              <a:lumMod val="95000"/>
              <a:lumOff val="5000"/>
            </a:schemeClr>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SA"/>
          </a:p>
        </p:txBody>
      </p:sp>
      <p:sp>
        <p:nvSpPr>
          <p:cNvPr id="8" name="مربع نص 7"/>
          <p:cNvSpPr txBox="1"/>
          <p:nvPr/>
        </p:nvSpPr>
        <p:spPr>
          <a:xfrm>
            <a:off x="1928794" y="5143512"/>
            <a:ext cx="5832648" cy="707886"/>
          </a:xfrm>
          <a:prstGeom prst="rect">
            <a:avLst/>
          </a:prstGeom>
          <a:noFill/>
        </p:spPr>
        <p:txBody>
          <a:bodyPr wrap="square" rtlCol="1">
            <a:spAutoFit/>
          </a:bodyPr>
          <a:lstStyle/>
          <a:p>
            <a:pPr algn="ctr"/>
            <a:r>
              <a:rPr lang="ar-SA" sz="2000" spc="30" dirty="0">
                <a:solidFill>
                  <a:schemeClr val="accent1">
                    <a:lumMod val="75000"/>
                  </a:schemeClr>
                </a:solidFill>
                <a:cs typeface="Tahoma" pitchFamily="34" charset="0"/>
              </a:rPr>
              <a:t>الفهم هو : </a:t>
            </a:r>
            <a:r>
              <a:rPr lang="ar-SA" sz="2000" spc="30" dirty="0">
                <a:solidFill>
                  <a:srgbClr val="FFC000"/>
                </a:solidFill>
                <a:cs typeface="Tahoma" pitchFamily="34" charset="0"/>
              </a:rPr>
              <a:t>إمكانية الربط وإدراك العلاقات بين الظواهر المراد تفسيرها والأحداث التي تلازمها أو تسببها .</a:t>
            </a:r>
          </a:p>
        </p:txBody>
      </p:sp>
    </p:spTree>
    <p:extLst>
      <p:ext uri="{BB962C8B-B14F-4D97-AF65-F5344CB8AC3E}">
        <p14:creationId xmlns="" xmlns:p14="http://schemas.microsoft.com/office/powerpoint/2010/main" val="425593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4294967295"/>
          </p:nvPr>
        </p:nvSpPr>
        <p:spPr>
          <a:xfrm>
            <a:off x="652444" y="4293096"/>
            <a:ext cx="8229600" cy="2376264"/>
          </a:xfrm>
          <a:prstGeom prst="rect">
            <a:avLst/>
          </a:prstGeom>
        </p:spPr>
        <p:txBody>
          <a:bodyPr>
            <a:normAutofit fontScale="70000" lnSpcReduction="20000"/>
          </a:bodyPr>
          <a:lstStyle/>
          <a:p>
            <a:pPr marL="342900" indent="-342900">
              <a:buFont typeface="Wingdings" pitchFamily="2" charset="2"/>
              <a:buChar char="v"/>
            </a:pPr>
            <a:r>
              <a:rPr lang="ar-SA" dirty="0" smtClean="0"/>
              <a:t>وهذا يتطلب عملية ضبط المتغيرات الداخلية التي يتوقع أن يكون لها تأثير على النتائج بحيث يعمل الباحث على إزالتها أو جعلها متساوية لجميع مجموعات الدراسة وذلك ليبطل تأثيرها ومن ثم يستطيع الباحث إصدار حكم دقيق وتتاح له تعميم النتائج . </a:t>
            </a:r>
          </a:p>
          <a:p>
            <a:endParaRPr lang="ar-SA" dirty="0" smtClean="0"/>
          </a:p>
          <a:p>
            <a:pPr marL="342900" indent="-342900">
              <a:buFont typeface="Wingdings" pitchFamily="2" charset="2"/>
              <a:buChar char="v"/>
            </a:pPr>
            <a:r>
              <a:rPr lang="ar-SA" dirty="0" smtClean="0"/>
              <a:t>تتنوع المؤثرات موضع الدراسة فعادة ما تكون :</a:t>
            </a:r>
          </a:p>
          <a:p>
            <a:r>
              <a:rPr lang="ar-SA" dirty="0" smtClean="0"/>
              <a:t>     </a:t>
            </a:r>
            <a:r>
              <a:rPr lang="ar-SA" dirty="0" smtClean="0">
                <a:solidFill>
                  <a:srgbClr val="FFC000"/>
                </a:solidFill>
              </a:rPr>
              <a:t>–</a:t>
            </a:r>
            <a:r>
              <a:rPr lang="ar-SA" dirty="0" smtClean="0"/>
              <a:t> مستقلة </a:t>
            </a:r>
            <a:r>
              <a:rPr lang="ar-SA" dirty="0" smtClean="0">
                <a:solidFill>
                  <a:srgbClr val="FFC000"/>
                </a:solidFill>
              </a:rPr>
              <a:t>– </a:t>
            </a:r>
            <a:r>
              <a:rPr lang="ar-SA" dirty="0" smtClean="0"/>
              <a:t>تابعة </a:t>
            </a:r>
            <a:r>
              <a:rPr lang="ar-SA" dirty="0" smtClean="0">
                <a:solidFill>
                  <a:srgbClr val="FFC000"/>
                </a:solidFill>
              </a:rPr>
              <a:t>– </a:t>
            </a:r>
            <a:r>
              <a:rPr lang="ar-SA" dirty="0" smtClean="0"/>
              <a:t>دخيلة ربما وجودها يؤثر على نتائج الدراسة .</a:t>
            </a:r>
            <a:endParaRPr lang="ar-SA" dirty="0"/>
          </a:p>
        </p:txBody>
      </p:sp>
      <p:sp>
        <p:nvSpPr>
          <p:cNvPr id="3" name="عنوان 2"/>
          <p:cNvSpPr>
            <a:spLocks noGrp="1"/>
          </p:cNvSpPr>
          <p:nvPr>
            <p:ph type="title"/>
          </p:nvPr>
        </p:nvSpPr>
        <p:spPr>
          <a:ln>
            <a:solidFill>
              <a:schemeClr val="accent1"/>
            </a:solidFill>
          </a:ln>
        </p:spPr>
        <p:txBody>
          <a:bodyPr>
            <a:normAutofit/>
          </a:bodyPr>
          <a:lstStyle/>
          <a:p>
            <a:r>
              <a:rPr lang="ar-SA" dirty="0">
                <a:solidFill>
                  <a:schemeClr val="accent1">
                    <a:lumMod val="75000"/>
                  </a:schemeClr>
                </a:solidFill>
                <a:effectLst>
                  <a:glow rad="88900">
                    <a:schemeClr val="tx1">
                      <a:alpha val="60000"/>
                    </a:schemeClr>
                  </a:glow>
                </a:effectLst>
              </a:rPr>
              <a:t>ثانيا : الضبط </a:t>
            </a:r>
          </a:p>
        </p:txBody>
      </p:sp>
      <p:sp>
        <p:nvSpPr>
          <p:cNvPr id="5" name="مستطيل ذو زوايا قطرية مستديرة 4"/>
          <p:cNvSpPr/>
          <p:nvPr/>
        </p:nvSpPr>
        <p:spPr>
          <a:xfrm>
            <a:off x="1382868" y="3068960"/>
            <a:ext cx="6768752" cy="1008112"/>
          </a:xfrm>
          <a:prstGeom prst="round2DiagRect">
            <a:avLst/>
          </a:prstGeom>
          <a:solidFill>
            <a:schemeClr val="bg1">
              <a:lumMod val="95000"/>
              <a:lumOff val="5000"/>
            </a:schemeClr>
          </a:solidFill>
          <a:ln>
            <a:solidFill>
              <a:srgbClr val="66FF66"/>
            </a:solidFill>
          </a:ln>
        </p:spPr>
        <p:style>
          <a:lnRef idx="3">
            <a:schemeClr val="lt1"/>
          </a:lnRef>
          <a:fillRef idx="1">
            <a:schemeClr val="accent1"/>
          </a:fillRef>
          <a:effectRef idx="1">
            <a:schemeClr val="accent1"/>
          </a:effectRef>
          <a:fontRef idx="minor">
            <a:schemeClr val="lt1"/>
          </a:fontRef>
        </p:style>
        <p:txBody>
          <a:bodyPr rtlCol="1" anchor="ctr"/>
          <a:lstStyle/>
          <a:p>
            <a:pPr algn="ctr"/>
            <a:r>
              <a:rPr lang="ar-SA" spc="30" dirty="0" smtClean="0">
                <a:solidFill>
                  <a:schemeClr val="accent1">
                    <a:lumMod val="75000"/>
                  </a:schemeClr>
                </a:solidFill>
                <a:cs typeface="Tahoma" pitchFamily="34" charset="0"/>
              </a:rPr>
              <a:t>الضبط في المنهج التجريبي : </a:t>
            </a:r>
            <a:r>
              <a:rPr lang="ar-SA" spc="30" dirty="0" smtClean="0">
                <a:solidFill>
                  <a:srgbClr val="FFC000"/>
                </a:solidFill>
                <a:cs typeface="Tahoma" pitchFamily="34" charset="0"/>
              </a:rPr>
              <a:t>قدرة الباحث على التحكم ببعض المتغيرات المستقلة للوقوف على معرفة أثرها في العوامل التابعة أو الظهرة موضع البحث .</a:t>
            </a:r>
            <a:endParaRPr lang="ar-SA" spc="30" dirty="0">
              <a:solidFill>
                <a:srgbClr val="FFC000"/>
              </a:solidFill>
              <a:cs typeface="Tahoma" pitchFamily="34" charset="0"/>
            </a:endParaRPr>
          </a:p>
        </p:txBody>
      </p:sp>
      <p:sp>
        <p:nvSpPr>
          <p:cNvPr id="6" name="مستطيل ذو زوايا قطرية مستديرة 5"/>
          <p:cNvSpPr/>
          <p:nvPr/>
        </p:nvSpPr>
        <p:spPr>
          <a:xfrm>
            <a:off x="1405834" y="1916832"/>
            <a:ext cx="6768752" cy="1008112"/>
          </a:xfrm>
          <a:prstGeom prst="round2DiagRect">
            <a:avLst/>
          </a:prstGeom>
          <a:solidFill>
            <a:schemeClr val="bg1">
              <a:lumMod val="95000"/>
              <a:lumOff val="5000"/>
            </a:schemeClr>
          </a:solidFill>
          <a:ln>
            <a:solidFill>
              <a:srgbClr val="66FF66"/>
            </a:solidFill>
          </a:ln>
        </p:spPr>
        <p:style>
          <a:lnRef idx="3">
            <a:schemeClr val="lt1"/>
          </a:lnRef>
          <a:fillRef idx="1">
            <a:schemeClr val="accent1"/>
          </a:fillRef>
          <a:effectRef idx="1">
            <a:schemeClr val="accent1"/>
          </a:effectRef>
          <a:fontRef idx="minor">
            <a:schemeClr val="lt1"/>
          </a:fontRef>
        </p:style>
        <p:txBody>
          <a:bodyPr rtlCol="1" anchor="ctr"/>
          <a:lstStyle/>
          <a:p>
            <a:pPr algn="ctr"/>
            <a:r>
              <a:rPr lang="ar-SA" spc="30" dirty="0" smtClean="0">
                <a:solidFill>
                  <a:schemeClr val="accent1">
                    <a:lumMod val="75000"/>
                  </a:schemeClr>
                </a:solidFill>
                <a:cs typeface="Tahoma" pitchFamily="34" charset="0"/>
              </a:rPr>
              <a:t>الضبط </a:t>
            </a:r>
            <a:r>
              <a:rPr lang="ar-SA" spc="30" dirty="0">
                <a:solidFill>
                  <a:schemeClr val="accent1">
                    <a:lumMod val="75000"/>
                  </a:schemeClr>
                </a:solidFill>
                <a:cs typeface="Tahoma" pitchFamily="34" charset="0"/>
              </a:rPr>
              <a:t>هو : </a:t>
            </a:r>
            <a:r>
              <a:rPr lang="ar-SA" spc="30" dirty="0" smtClean="0">
                <a:solidFill>
                  <a:srgbClr val="FFC000"/>
                </a:solidFill>
                <a:cs typeface="Tahoma" pitchFamily="34" charset="0"/>
              </a:rPr>
              <a:t>القدرة على التحكم بالظاهرة النفسية وذلك من خلال التحكم بأسبابها أو العوامل المؤثرة فيها .</a:t>
            </a:r>
            <a:endParaRPr lang="ar-SA" spc="30" dirty="0">
              <a:solidFill>
                <a:srgbClr val="FFC000"/>
              </a:solidFill>
              <a:cs typeface="Tahoma" pitchFamily="34" charset="0"/>
            </a:endParaRPr>
          </a:p>
        </p:txBody>
      </p:sp>
      <p:pic>
        <p:nvPicPr>
          <p:cNvPr id="7" name="Picture 8" descr="Swirl Blue Single Image"/>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175937" y="5157192"/>
            <a:ext cx="1229897" cy="15121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9625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circle(in)">
                                      <p:cBhvr>
                                        <p:cTn id="20" dur="2000"/>
                                        <p:tgtEl>
                                          <p:spTgt spid="2">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ircle(in)">
                                      <p:cBhvr>
                                        <p:cTn id="2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4294967295"/>
          </p:nvPr>
        </p:nvSpPr>
        <p:spPr>
          <a:xfrm>
            <a:off x="500034" y="1928802"/>
            <a:ext cx="8229600" cy="4075176"/>
          </a:xfrm>
          <a:prstGeom prst="rect">
            <a:avLst/>
          </a:prstGeom>
        </p:spPr>
        <p:txBody>
          <a:bodyPr>
            <a:noAutofit/>
          </a:bodyPr>
          <a:lstStyle/>
          <a:p>
            <a:pPr marL="342900" indent="-342900">
              <a:buFont typeface="Wingdings" pitchFamily="2" charset="2"/>
              <a:buChar char="v"/>
            </a:pPr>
            <a:r>
              <a:rPr lang="ar-SA" sz="2400" dirty="0" smtClean="0"/>
              <a:t>يتمثل بالإجابة على بعض الأسئلة مثل : متى تحدث الظاهرة ؟ وماذا يحدث ؟ فهو المحك الأساسي لفهم الظاهرة ودراستها بعد ضبط المتغيرات الدخيلة , والتحكم في المتغيرات المستقلة والتابعة للوصول إلى النتائج , وتعميم تلك النتائج , عندها يمكن إصدار الأحكام بالتنبؤ لمثل تلك الحالة المدروسة .</a:t>
            </a:r>
          </a:p>
          <a:p>
            <a:pPr marL="342900" indent="-342900">
              <a:buFont typeface="Wingdings" pitchFamily="2" charset="2"/>
              <a:buChar char="v"/>
            </a:pPr>
            <a:r>
              <a:rPr lang="ar-SA" sz="2400" dirty="0" smtClean="0"/>
              <a:t>يتم عادة ضبط الشروط التي يعتقد أنها السبب وراء حدوث سلوك ما , وبضبط المتغيرات الدخيلة يمكن حصر الأسباب التي تكمن وراء التغير في أية حادثة أو ظاهرة الأمر الذي يساعد على التنبؤ بها في ضوء ظهور المؤشرات المرتبطة بها أو الدالة عليها .</a:t>
            </a:r>
            <a:endParaRPr lang="ar-SA" sz="2400" dirty="0"/>
          </a:p>
          <a:p>
            <a:pPr marL="342900" indent="-342900">
              <a:buFont typeface="Wingdings" pitchFamily="2" charset="2"/>
              <a:buChar char="v"/>
            </a:pPr>
            <a:r>
              <a:rPr lang="ar-SA" sz="2400" dirty="0">
                <a:solidFill>
                  <a:srgbClr val="FFC000"/>
                </a:solidFill>
              </a:rPr>
              <a:t>مثال ذلك : </a:t>
            </a:r>
            <a:r>
              <a:rPr lang="ar-SA" sz="2400" dirty="0" smtClean="0"/>
              <a:t>إذا عرفنا أسباب الفيضان فإنه يتسنى لنا </a:t>
            </a:r>
          </a:p>
          <a:p>
            <a:r>
              <a:rPr lang="ar-SA" sz="2400" dirty="0"/>
              <a:t> </a:t>
            </a:r>
            <a:r>
              <a:rPr lang="ar-SA" sz="2400" dirty="0" smtClean="0"/>
              <a:t>   التنبؤ بحدوثه .</a:t>
            </a:r>
            <a:endParaRPr lang="ar-SA" sz="2400" dirty="0"/>
          </a:p>
        </p:txBody>
      </p:sp>
      <p:sp>
        <p:nvSpPr>
          <p:cNvPr id="3" name="عنوان 2"/>
          <p:cNvSpPr>
            <a:spLocks noGrp="1"/>
          </p:cNvSpPr>
          <p:nvPr>
            <p:ph type="title"/>
          </p:nvPr>
        </p:nvSpPr>
        <p:spPr>
          <a:ln>
            <a:solidFill>
              <a:schemeClr val="accent1"/>
            </a:solidFill>
          </a:ln>
        </p:spPr>
        <p:txBody>
          <a:bodyPr>
            <a:normAutofit/>
          </a:bodyPr>
          <a:lstStyle/>
          <a:p>
            <a:r>
              <a:rPr lang="ar-SA" dirty="0">
                <a:solidFill>
                  <a:schemeClr val="accent1">
                    <a:lumMod val="75000"/>
                  </a:schemeClr>
                </a:solidFill>
                <a:effectLst>
                  <a:glow rad="88900">
                    <a:schemeClr val="tx1">
                      <a:alpha val="60000"/>
                    </a:schemeClr>
                  </a:glow>
                </a:effectLst>
              </a:rPr>
              <a:t>ثالثا : التنبؤ </a:t>
            </a:r>
          </a:p>
        </p:txBody>
      </p:sp>
      <p:pic>
        <p:nvPicPr>
          <p:cNvPr id="4" name="Picture 10" descr="Help Books Clip Ar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5074122"/>
            <a:ext cx="1979408" cy="17550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16324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4294967295"/>
          </p:nvPr>
        </p:nvSpPr>
        <p:spPr>
          <a:xfrm>
            <a:off x="428596" y="1785926"/>
            <a:ext cx="8229600" cy="4075176"/>
          </a:xfrm>
          <a:prstGeom prst="rect">
            <a:avLst/>
          </a:prstGeom>
        </p:spPr>
        <p:txBody>
          <a:bodyPr/>
          <a:lstStyle/>
          <a:p>
            <a:pPr marL="342900" indent="-342900">
              <a:buFont typeface="Wingdings" pitchFamily="2" charset="2"/>
              <a:buChar char="v"/>
            </a:pPr>
            <a:r>
              <a:rPr lang="ar-SA" u="sng" dirty="0">
                <a:solidFill>
                  <a:srgbClr val="FFC000"/>
                </a:solidFill>
              </a:rPr>
              <a:t>تعددت هذه الميادين لتشمل كل جوانب الحياة فاتخذت نوعان هما:</a:t>
            </a:r>
          </a:p>
          <a:p>
            <a:r>
              <a:rPr lang="ar-SA" dirty="0" smtClean="0">
                <a:solidFill>
                  <a:schemeClr val="accent1">
                    <a:lumMod val="75000"/>
                  </a:schemeClr>
                </a:solidFill>
              </a:rPr>
              <a:t>1) </a:t>
            </a:r>
            <a:r>
              <a:rPr lang="ar-SA" dirty="0" smtClean="0">
                <a:solidFill>
                  <a:srgbClr val="66FF66"/>
                </a:solidFill>
              </a:rPr>
              <a:t>ميادين </a:t>
            </a:r>
            <a:r>
              <a:rPr lang="ar-SA" dirty="0">
                <a:solidFill>
                  <a:srgbClr val="66FF66"/>
                </a:solidFill>
              </a:rPr>
              <a:t>علم النفس </a:t>
            </a:r>
            <a:r>
              <a:rPr lang="ar-SA" dirty="0" smtClean="0">
                <a:solidFill>
                  <a:srgbClr val="66FF66"/>
                </a:solidFill>
              </a:rPr>
              <a:t>النظرية:</a:t>
            </a:r>
          </a:p>
          <a:p>
            <a:r>
              <a:rPr lang="ar-SA" dirty="0" smtClean="0"/>
              <a:t>تهتم </a:t>
            </a:r>
            <a:r>
              <a:rPr lang="ar-SA" dirty="0"/>
              <a:t>بدراسة الظواهر النفسية الواضحة في السلوك الخارجي للتوصل لقوانين تحكم تلك الظواهر</a:t>
            </a:r>
            <a:r>
              <a:rPr lang="ar-SA" dirty="0" smtClean="0"/>
              <a:t>.</a:t>
            </a:r>
          </a:p>
          <a:p>
            <a:r>
              <a:rPr lang="ar-SA" dirty="0" smtClean="0">
                <a:solidFill>
                  <a:schemeClr val="accent1">
                    <a:lumMod val="75000"/>
                  </a:schemeClr>
                </a:solidFill>
              </a:rPr>
              <a:t>2) </a:t>
            </a:r>
            <a:r>
              <a:rPr lang="ar-SA" dirty="0" smtClean="0">
                <a:solidFill>
                  <a:srgbClr val="66FF66"/>
                </a:solidFill>
              </a:rPr>
              <a:t>ميادين </a:t>
            </a:r>
            <a:r>
              <a:rPr lang="ar-SA" dirty="0">
                <a:solidFill>
                  <a:srgbClr val="66FF66"/>
                </a:solidFill>
              </a:rPr>
              <a:t>علم النفس التطبيقية: </a:t>
            </a:r>
          </a:p>
          <a:p>
            <a:r>
              <a:rPr lang="ar-SA" dirty="0"/>
              <a:t>تسعى إلى تطبيق المعرفة النظرية من مفاهيم و مبادئ حول السلوك في مواقف عملية.</a:t>
            </a:r>
          </a:p>
          <a:p>
            <a:endParaRPr lang="ar-SA" dirty="0"/>
          </a:p>
        </p:txBody>
      </p:sp>
      <p:sp>
        <p:nvSpPr>
          <p:cNvPr id="3" name="عنوان 2"/>
          <p:cNvSpPr>
            <a:spLocks noGrp="1"/>
          </p:cNvSpPr>
          <p:nvPr>
            <p:ph type="title"/>
          </p:nvPr>
        </p:nvSpPr>
        <p:spPr>
          <a:ln>
            <a:solidFill>
              <a:schemeClr val="accent1"/>
            </a:solidFill>
          </a:ln>
        </p:spPr>
        <p:txBody>
          <a:bodyPr>
            <a:normAutofit/>
          </a:bodyPr>
          <a:lstStyle/>
          <a:p>
            <a:r>
              <a:rPr lang="ar-SA" sz="4000" dirty="0">
                <a:solidFill>
                  <a:schemeClr val="accent1">
                    <a:lumMod val="75000"/>
                  </a:schemeClr>
                </a:solidFill>
                <a:effectLst>
                  <a:glow rad="88900">
                    <a:schemeClr val="tx1">
                      <a:alpha val="60000"/>
                    </a:schemeClr>
                  </a:glow>
                </a:effectLst>
              </a:rPr>
              <a:t>ميادين علم النفس </a:t>
            </a:r>
          </a:p>
        </p:txBody>
      </p:sp>
      <p:pic>
        <p:nvPicPr>
          <p:cNvPr id="4" name="Picture 8" descr="Swirl Blue Single Image"/>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175937" y="5157192"/>
            <a:ext cx="1229897" cy="15121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09324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مستطيل 38"/>
          <p:cNvSpPr/>
          <p:nvPr/>
        </p:nvSpPr>
        <p:spPr>
          <a:xfrm>
            <a:off x="377534" y="1844823"/>
            <a:ext cx="3996444" cy="4824537"/>
          </a:xfrm>
          <a:prstGeom prst="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SA"/>
          </a:p>
        </p:txBody>
      </p:sp>
      <p:sp>
        <p:nvSpPr>
          <p:cNvPr id="38" name="مستطيل 37"/>
          <p:cNvSpPr/>
          <p:nvPr/>
        </p:nvSpPr>
        <p:spPr>
          <a:xfrm>
            <a:off x="4824028" y="2132855"/>
            <a:ext cx="3996444" cy="4248472"/>
          </a:xfrm>
          <a:prstGeom prst="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ar-SA"/>
          </a:p>
        </p:txBody>
      </p:sp>
      <p:sp>
        <p:nvSpPr>
          <p:cNvPr id="28" name="مستطيل مستدير الزوايا 27"/>
          <p:cNvSpPr/>
          <p:nvPr/>
        </p:nvSpPr>
        <p:spPr>
          <a:xfrm>
            <a:off x="5058054" y="2429272"/>
            <a:ext cx="3528392" cy="864096"/>
          </a:xfrm>
          <a:prstGeom prst="roundRect">
            <a:avLst/>
          </a:prstGeom>
          <a:solidFill>
            <a:srgbClr val="66FF66"/>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SA"/>
          </a:p>
        </p:txBody>
      </p:sp>
      <p:sp>
        <p:nvSpPr>
          <p:cNvPr id="3" name="عنوان 2"/>
          <p:cNvSpPr>
            <a:spLocks noGrp="1"/>
          </p:cNvSpPr>
          <p:nvPr>
            <p:ph type="title"/>
          </p:nvPr>
        </p:nvSpPr>
        <p:spPr>
          <a:ln>
            <a:solidFill>
              <a:schemeClr val="accent1"/>
            </a:solidFill>
          </a:ln>
        </p:spPr>
        <p:txBody>
          <a:bodyPr>
            <a:normAutofit/>
          </a:bodyPr>
          <a:lstStyle/>
          <a:p>
            <a:r>
              <a:rPr lang="ar-SA" sz="4000" dirty="0">
                <a:solidFill>
                  <a:schemeClr val="accent1">
                    <a:lumMod val="75000"/>
                  </a:schemeClr>
                </a:solidFill>
                <a:effectLst>
                  <a:glow rad="88900">
                    <a:schemeClr val="tx1">
                      <a:alpha val="60000"/>
                    </a:schemeClr>
                  </a:glow>
                </a:effectLst>
              </a:rPr>
              <a:t>ميادين علم النفس </a:t>
            </a:r>
          </a:p>
        </p:txBody>
      </p:sp>
      <p:sp>
        <p:nvSpPr>
          <p:cNvPr id="25" name="مربع نص 24"/>
          <p:cNvSpPr txBox="1"/>
          <p:nvPr/>
        </p:nvSpPr>
        <p:spPr>
          <a:xfrm>
            <a:off x="4830519" y="2596842"/>
            <a:ext cx="3456384" cy="400110"/>
          </a:xfrm>
          <a:prstGeom prst="rect">
            <a:avLst/>
          </a:prstGeom>
          <a:noFill/>
        </p:spPr>
        <p:txBody>
          <a:bodyPr wrap="square" rtlCol="1">
            <a:spAutoFit/>
          </a:bodyPr>
          <a:lstStyle/>
          <a:p>
            <a:r>
              <a:rPr lang="ar-SA" sz="2000" spc="30" dirty="0">
                <a:solidFill>
                  <a:schemeClr val="bg1">
                    <a:lumMod val="95000"/>
                    <a:lumOff val="5000"/>
                  </a:schemeClr>
                </a:solidFill>
                <a:cs typeface="Tahoma" pitchFamily="34" charset="0"/>
              </a:rPr>
              <a:t>ميادين علم النفس النظرية </a:t>
            </a:r>
          </a:p>
        </p:txBody>
      </p:sp>
      <p:sp>
        <p:nvSpPr>
          <p:cNvPr id="26" name="مستطيل مستدير الزوايا 25"/>
          <p:cNvSpPr/>
          <p:nvPr/>
        </p:nvSpPr>
        <p:spPr>
          <a:xfrm>
            <a:off x="611560" y="1997224"/>
            <a:ext cx="3528392" cy="864096"/>
          </a:xfrm>
          <a:prstGeom prst="roundRect">
            <a:avLst/>
          </a:prstGeom>
          <a:solidFill>
            <a:srgbClr val="66FF66"/>
          </a:solidFill>
        </p:spPr>
        <p:style>
          <a:lnRef idx="3">
            <a:schemeClr val="lt1"/>
          </a:lnRef>
          <a:fillRef idx="1">
            <a:schemeClr val="accent1"/>
          </a:fillRef>
          <a:effectRef idx="1">
            <a:schemeClr val="accent1"/>
          </a:effectRef>
          <a:fontRef idx="minor">
            <a:schemeClr val="lt1"/>
          </a:fontRef>
        </p:style>
        <p:txBody>
          <a:bodyPr rtlCol="1" anchor="ctr"/>
          <a:lstStyle/>
          <a:p>
            <a:pPr algn="ctr"/>
            <a:endParaRPr lang="ar-SA"/>
          </a:p>
        </p:txBody>
      </p:sp>
      <p:sp>
        <p:nvSpPr>
          <p:cNvPr id="27" name="مربع نص 26"/>
          <p:cNvSpPr txBox="1"/>
          <p:nvPr/>
        </p:nvSpPr>
        <p:spPr>
          <a:xfrm>
            <a:off x="323528" y="2229217"/>
            <a:ext cx="3600400" cy="400110"/>
          </a:xfrm>
          <a:prstGeom prst="rect">
            <a:avLst/>
          </a:prstGeom>
          <a:noFill/>
        </p:spPr>
        <p:txBody>
          <a:bodyPr wrap="square" rtlCol="1">
            <a:spAutoFit/>
          </a:bodyPr>
          <a:lstStyle/>
          <a:p>
            <a:r>
              <a:rPr lang="ar-SA" sz="2000" spc="30" dirty="0">
                <a:solidFill>
                  <a:schemeClr val="bg1">
                    <a:lumMod val="95000"/>
                    <a:lumOff val="5000"/>
                  </a:schemeClr>
                </a:solidFill>
                <a:cs typeface="Tahoma" pitchFamily="34" charset="0"/>
              </a:rPr>
              <a:t>ميادين علم النفس التطبيقية </a:t>
            </a:r>
          </a:p>
        </p:txBody>
      </p:sp>
      <p:sp>
        <p:nvSpPr>
          <p:cNvPr id="36" name="مربع نص 35"/>
          <p:cNvSpPr txBox="1"/>
          <p:nvPr/>
        </p:nvSpPr>
        <p:spPr>
          <a:xfrm>
            <a:off x="4824028" y="3428999"/>
            <a:ext cx="3672408" cy="2246769"/>
          </a:xfrm>
          <a:prstGeom prst="rect">
            <a:avLst/>
          </a:prstGeom>
          <a:noFill/>
        </p:spPr>
        <p:txBody>
          <a:bodyPr wrap="square" rtlCol="1">
            <a:spAutoFit/>
          </a:bodyPr>
          <a:lstStyle/>
          <a:p>
            <a:pPr marL="457200" indent="-457200">
              <a:buFont typeface="Wingdings" pitchFamily="2" charset="2"/>
              <a:buChar char="Ø"/>
            </a:pPr>
            <a:r>
              <a:rPr lang="ar-SA" sz="2000" spc="30" dirty="0">
                <a:solidFill>
                  <a:schemeClr val="bg1"/>
                </a:solidFill>
                <a:cs typeface="Tahoma" pitchFamily="34" charset="0"/>
              </a:rPr>
              <a:t>علم النفس العام </a:t>
            </a:r>
          </a:p>
          <a:p>
            <a:pPr marL="457200" indent="-457200">
              <a:buFont typeface="Wingdings" pitchFamily="2" charset="2"/>
              <a:buChar char="Ø"/>
            </a:pPr>
            <a:r>
              <a:rPr lang="ar-SA" sz="2000" spc="30" dirty="0">
                <a:solidFill>
                  <a:schemeClr val="bg1"/>
                </a:solidFill>
                <a:cs typeface="Tahoma" pitchFamily="34" charset="0"/>
              </a:rPr>
              <a:t>علم النفس التطوري </a:t>
            </a:r>
          </a:p>
          <a:p>
            <a:pPr marL="457200" indent="-457200">
              <a:buFont typeface="Wingdings" pitchFamily="2" charset="2"/>
              <a:buChar char="Ø"/>
            </a:pPr>
            <a:r>
              <a:rPr lang="ar-SA" sz="2000" spc="30" dirty="0">
                <a:solidFill>
                  <a:schemeClr val="bg1"/>
                </a:solidFill>
                <a:cs typeface="Tahoma" pitchFamily="34" charset="0"/>
              </a:rPr>
              <a:t>علم النفس الاجتماعي </a:t>
            </a:r>
          </a:p>
          <a:p>
            <a:pPr marL="457200" indent="-457200">
              <a:buFont typeface="Wingdings" pitchFamily="2" charset="2"/>
              <a:buChar char="Ø"/>
            </a:pPr>
            <a:r>
              <a:rPr lang="ar-SA" sz="2000" spc="30" dirty="0">
                <a:solidFill>
                  <a:schemeClr val="bg1"/>
                </a:solidFill>
                <a:cs typeface="Tahoma" pitchFamily="34" charset="0"/>
              </a:rPr>
              <a:t>علم نفس الشواذ </a:t>
            </a:r>
            <a:endParaRPr lang="ar-SA" sz="2000" spc="30" dirty="0" smtClean="0">
              <a:solidFill>
                <a:schemeClr val="bg1"/>
              </a:solidFill>
              <a:cs typeface="Tahoma" pitchFamily="34" charset="0"/>
            </a:endParaRPr>
          </a:p>
          <a:p>
            <a:pPr marL="457200" indent="-457200">
              <a:buFont typeface="Wingdings" pitchFamily="2" charset="2"/>
              <a:buChar char="Ø"/>
            </a:pPr>
            <a:r>
              <a:rPr lang="ar-SA" sz="2000" spc="30" dirty="0" smtClean="0">
                <a:solidFill>
                  <a:schemeClr val="bg1"/>
                </a:solidFill>
                <a:cs typeface="Tahoma" pitchFamily="34" charset="0"/>
              </a:rPr>
              <a:t>علم </a:t>
            </a:r>
            <a:r>
              <a:rPr lang="ar-SA" sz="2000" spc="30" dirty="0">
                <a:solidFill>
                  <a:schemeClr val="bg1"/>
                </a:solidFill>
                <a:cs typeface="Tahoma" pitchFamily="34" charset="0"/>
              </a:rPr>
              <a:t>نفس الحيوان </a:t>
            </a:r>
          </a:p>
          <a:p>
            <a:pPr marL="457200" indent="-457200">
              <a:buFont typeface="Wingdings" pitchFamily="2" charset="2"/>
              <a:buChar char="Ø"/>
            </a:pPr>
            <a:r>
              <a:rPr lang="ar-SA" sz="2000" spc="30" dirty="0">
                <a:solidFill>
                  <a:schemeClr val="bg1"/>
                </a:solidFill>
                <a:cs typeface="Tahoma" pitchFamily="34" charset="0"/>
              </a:rPr>
              <a:t>علم النفس الفارق</a:t>
            </a:r>
          </a:p>
          <a:p>
            <a:pPr marL="457200" indent="-457200">
              <a:buFont typeface="Wingdings" pitchFamily="2" charset="2"/>
              <a:buChar char="Ø"/>
            </a:pPr>
            <a:r>
              <a:rPr lang="ar-SA" sz="2000" spc="30" dirty="0">
                <a:solidFill>
                  <a:schemeClr val="bg1"/>
                </a:solidFill>
                <a:cs typeface="Tahoma" pitchFamily="34" charset="0"/>
              </a:rPr>
              <a:t>علم النفس البيولوجي </a:t>
            </a:r>
          </a:p>
        </p:txBody>
      </p:sp>
      <p:sp>
        <p:nvSpPr>
          <p:cNvPr id="37" name="مربع نص 36"/>
          <p:cNvSpPr txBox="1"/>
          <p:nvPr/>
        </p:nvSpPr>
        <p:spPr>
          <a:xfrm>
            <a:off x="0" y="2996952"/>
            <a:ext cx="3779912" cy="3170099"/>
          </a:xfrm>
          <a:prstGeom prst="rect">
            <a:avLst/>
          </a:prstGeom>
          <a:noFill/>
        </p:spPr>
        <p:txBody>
          <a:bodyPr wrap="square" rtlCol="1">
            <a:spAutoFit/>
          </a:bodyPr>
          <a:lstStyle/>
          <a:p>
            <a:pPr marL="457200" indent="-457200">
              <a:buFont typeface="Wingdings" pitchFamily="2" charset="2"/>
              <a:buChar char="Ø"/>
            </a:pPr>
            <a:r>
              <a:rPr lang="ar-SA" sz="2000" spc="30" dirty="0">
                <a:solidFill>
                  <a:schemeClr val="bg1"/>
                </a:solidFill>
                <a:cs typeface="Tahoma" pitchFamily="34" charset="0"/>
              </a:rPr>
              <a:t>علم النفس التربوي </a:t>
            </a:r>
          </a:p>
          <a:p>
            <a:pPr marL="457200" indent="-457200">
              <a:buFont typeface="Wingdings" pitchFamily="2" charset="2"/>
              <a:buChar char="Ø"/>
            </a:pPr>
            <a:r>
              <a:rPr lang="ar-SA" sz="2000" spc="30" dirty="0">
                <a:solidFill>
                  <a:schemeClr val="bg1"/>
                </a:solidFill>
                <a:cs typeface="Tahoma" pitchFamily="34" charset="0"/>
              </a:rPr>
              <a:t>علم النفس الصناعي التنظيمي </a:t>
            </a:r>
          </a:p>
          <a:p>
            <a:pPr marL="457200" indent="-457200">
              <a:buFont typeface="Wingdings" pitchFamily="2" charset="2"/>
              <a:buChar char="Ø"/>
            </a:pPr>
            <a:r>
              <a:rPr lang="ar-SA" sz="2000" spc="30" dirty="0">
                <a:solidFill>
                  <a:schemeClr val="bg1"/>
                </a:solidFill>
                <a:cs typeface="Tahoma" pitchFamily="34" charset="0"/>
              </a:rPr>
              <a:t>علم النفس التجاري </a:t>
            </a:r>
          </a:p>
          <a:p>
            <a:pPr marL="457200" indent="-457200">
              <a:buFont typeface="Wingdings" pitchFamily="2" charset="2"/>
              <a:buChar char="Ø"/>
            </a:pPr>
            <a:r>
              <a:rPr lang="ar-SA" sz="2000" spc="30" dirty="0">
                <a:solidFill>
                  <a:schemeClr val="bg1"/>
                </a:solidFill>
                <a:cs typeface="Tahoma" pitchFamily="34" charset="0"/>
              </a:rPr>
              <a:t>علم النفس الإكلينيكي </a:t>
            </a:r>
          </a:p>
          <a:p>
            <a:pPr marL="457200" indent="-457200">
              <a:buFont typeface="Wingdings" pitchFamily="2" charset="2"/>
              <a:buChar char="Ø"/>
            </a:pPr>
            <a:r>
              <a:rPr lang="ar-SA" sz="2000" spc="30" dirty="0">
                <a:solidFill>
                  <a:schemeClr val="bg1"/>
                </a:solidFill>
                <a:cs typeface="Tahoma" pitchFamily="34" charset="0"/>
              </a:rPr>
              <a:t>علم النفس الإرشادي </a:t>
            </a:r>
          </a:p>
          <a:p>
            <a:pPr marL="457200" indent="-457200">
              <a:buFont typeface="Wingdings" pitchFamily="2" charset="2"/>
              <a:buChar char="Ø"/>
            </a:pPr>
            <a:r>
              <a:rPr lang="ar-SA" sz="2000" spc="30" dirty="0">
                <a:solidFill>
                  <a:schemeClr val="bg1"/>
                </a:solidFill>
                <a:cs typeface="Tahoma" pitchFamily="34" charset="0"/>
              </a:rPr>
              <a:t>علم النفس الحربي</a:t>
            </a:r>
          </a:p>
          <a:p>
            <a:pPr marL="457200" indent="-457200">
              <a:buFont typeface="Wingdings" pitchFamily="2" charset="2"/>
              <a:buChar char="Ø"/>
            </a:pPr>
            <a:r>
              <a:rPr lang="ar-SA" sz="2000" spc="30" dirty="0">
                <a:solidFill>
                  <a:schemeClr val="bg1"/>
                </a:solidFill>
                <a:cs typeface="Tahoma" pitchFamily="34" charset="0"/>
              </a:rPr>
              <a:t>علم النفس القضائي </a:t>
            </a:r>
          </a:p>
          <a:p>
            <a:pPr marL="457200" indent="-457200">
              <a:buFont typeface="Wingdings" pitchFamily="2" charset="2"/>
              <a:buChar char="Ø"/>
            </a:pPr>
            <a:r>
              <a:rPr lang="ar-SA" sz="2000" spc="30" dirty="0">
                <a:solidFill>
                  <a:schemeClr val="bg1"/>
                </a:solidFill>
                <a:cs typeface="Tahoma" pitchFamily="34" charset="0"/>
              </a:rPr>
              <a:t>علم النفس التجريبي</a:t>
            </a:r>
          </a:p>
          <a:p>
            <a:pPr marL="457200" indent="-457200">
              <a:buFont typeface="Wingdings" pitchFamily="2" charset="2"/>
              <a:buChar char="Ø"/>
            </a:pPr>
            <a:r>
              <a:rPr lang="ar-SA" sz="2000" spc="30" dirty="0">
                <a:solidFill>
                  <a:schemeClr val="bg1"/>
                </a:solidFill>
                <a:cs typeface="Tahoma" pitchFamily="34" charset="0"/>
              </a:rPr>
              <a:t>علم القياس النفسي </a:t>
            </a:r>
          </a:p>
        </p:txBody>
      </p:sp>
    </p:spTree>
    <p:extLst>
      <p:ext uri="{BB962C8B-B14F-4D97-AF65-F5344CB8AC3E}">
        <p14:creationId xmlns="" xmlns:p14="http://schemas.microsoft.com/office/powerpoint/2010/main" val="379470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8"/>
                                        </p:tgtEl>
                                      </p:cBhvr>
                                    </p:animEffect>
                                    <p:animScale>
                                      <p:cBhvr>
                                        <p:cTn id="7" dur="250" autoRev="1" fill="hold"/>
                                        <p:tgtEl>
                                          <p:spTgt spid="3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9"/>
                                        </p:tgtEl>
                                      </p:cBhvr>
                                    </p:animEffect>
                                    <p:animScale>
                                      <p:cBhvr>
                                        <p:cTn id="12" dur="250" autoRev="1" fill="hold"/>
                                        <p:tgtEl>
                                          <p:spTgt spid="3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رابط مستقيم 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 name="رابط مستقيم 6"/>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ستطيل 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3" name="Rectangle 44"/>
          <p:cNvSpPr>
            <a:spLocks noChangeArrowheads="1"/>
          </p:cNvSpPr>
          <p:nvPr/>
        </p:nvSpPr>
        <p:spPr bwMode="white">
          <a:xfrm>
            <a:off x="4271108" y="5387466"/>
            <a:ext cx="857927" cy="584775"/>
          </a:xfrm>
          <a:prstGeom prst="rect">
            <a:avLst/>
          </a:prstGeom>
          <a:noFill/>
          <a:ln w="9525" algn="ctr">
            <a:noFill/>
            <a:miter lim="800000"/>
            <a:headEnd/>
            <a:tailEnd/>
          </a:ln>
          <a:effectLst/>
        </p:spPr>
        <p:txBody>
          <a:bodyPr wrap="none">
            <a:spAutoFit/>
          </a:bodyPr>
          <a:lstStyle/>
          <a:p>
            <a:pPr algn="ctr"/>
            <a:r>
              <a:rPr lang="ar-SA" sz="3200" b="1" dirty="0" smtClean="0">
                <a:solidFill>
                  <a:srgbClr val="FFFFFF"/>
                </a:solidFill>
                <a:latin typeface="Arial" pitchFamily="34" charset="0"/>
              </a:rPr>
              <a:t>قائمة</a:t>
            </a:r>
            <a:endParaRPr lang="en-US" sz="3200" b="1" dirty="0">
              <a:solidFill>
                <a:srgbClr val="FFFFFF"/>
              </a:solidFill>
              <a:latin typeface="Arial" pitchFamily="34" charset="0"/>
            </a:endParaRPr>
          </a:p>
        </p:txBody>
      </p:sp>
      <p:sp>
        <p:nvSpPr>
          <p:cNvPr id="25" name="مربع نص 24"/>
          <p:cNvSpPr txBox="1"/>
          <p:nvPr/>
        </p:nvSpPr>
        <p:spPr>
          <a:xfrm>
            <a:off x="5508104" y="188641"/>
            <a:ext cx="3009516" cy="707886"/>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4000" dirty="0" smtClean="0">
                <a:solidFill>
                  <a:schemeClr val="tx1"/>
                </a:solidFill>
                <a:latin typeface="Andalus" pitchFamily="18" charset="-78"/>
                <a:cs typeface="Andalus" pitchFamily="18" charset="-78"/>
              </a:rPr>
              <a:t>المقدمة</a:t>
            </a:r>
            <a:endParaRPr lang="en-US" sz="4000" dirty="0" smtClean="0">
              <a:solidFill>
                <a:schemeClr val="tx1"/>
              </a:solidFill>
              <a:latin typeface="Andalus" pitchFamily="18" charset="-78"/>
              <a:cs typeface="Andalus" pitchFamily="18" charset="-78"/>
            </a:endParaRPr>
          </a:p>
        </p:txBody>
      </p:sp>
      <p:sp>
        <p:nvSpPr>
          <p:cNvPr id="26" name="مستطيل 25"/>
          <p:cNvSpPr/>
          <p:nvPr/>
        </p:nvSpPr>
        <p:spPr>
          <a:xfrm>
            <a:off x="1071538" y="1772817"/>
            <a:ext cx="7604918" cy="4832092"/>
          </a:xfrm>
          <a:prstGeom prst="rect">
            <a:avLst/>
          </a:prstGeom>
          <a:solidFill>
            <a:schemeClr val="bg1">
              <a:lumMod val="8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r>
              <a:rPr lang="ar-SA" sz="2800" dirty="0" smtClean="0">
                <a:solidFill>
                  <a:srgbClr val="FF0000"/>
                </a:solidFill>
              </a:rPr>
              <a:t>من أنا ومن </a:t>
            </a:r>
            <a:r>
              <a:rPr lang="ar-SA" sz="2800" dirty="0" err="1" smtClean="0">
                <a:solidFill>
                  <a:srgbClr val="FF0000"/>
                </a:solidFill>
              </a:rPr>
              <a:t>أكون؟؟؟</a:t>
            </a:r>
            <a:endParaRPr lang="en-US" sz="2800" dirty="0" smtClean="0">
              <a:solidFill>
                <a:srgbClr val="FF0000"/>
              </a:solidFill>
            </a:endParaRPr>
          </a:p>
          <a:p>
            <a:r>
              <a:rPr lang="ar-SA" sz="2800" dirty="0" smtClean="0">
                <a:solidFill>
                  <a:schemeClr val="tx1"/>
                </a:solidFill>
              </a:rPr>
              <a:t>- يدور موضوع علم النفس بصفه عامة حول دراسة الظواهر النفسية كما تظهر في السلوك الإنساني المعقد.</a:t>
            </a:r>
            <a:endParaRPr lang="en-US" sz="2800" dirty="0" smtClean="0">
              <a:solidFill>
                <a:schemeClr val="tx1"/>
              </a:solidFill>
            </a:endParaRPr>
          </a:p>
          <a:p>
            <a:pPr>
              <a:buFontTx/>
              <a:buChar char="-"/>
            </a:pPr>
            <a:r>
              <a:rPr lang="ar-SA" sz="2800" dirty="0" smtClean="0">
                <a:solidFill>
                  <a:schemeClr val="tx1"/>
                </a:solidFill>
              </a:rPr>
              <a:t>والعمليات العقلية التي تصاحب ذلك السلوك مثل التفكير والإدراك والتذكر والنسيان والتعلم والانفعال والذكاء والدافعية </a:t>
            </a:r>
            <a:r>
              <a:rPr lang="ar-SA" sz="2800" dirty="0" err="1" smtClean="0">
                <a:solidFill>
                  <a:schemeClr val="tx1"/>
                </a:solidFill>
              </a:rPr>
              <a:t>وغيرها .</a:t>
            </a:r>
            <a:endParaRPr lang="ar-SA" sz="2800" dirty="0" smtClean="0">
              <a:solidFill>
                <a:schemeClr val="tx1"/>
              </a:solidFill>
            </a:endParaRPr>
          </a:p>
          <a:p>
            <a:endParaRPr lang="ar-SA" sz="2800" dirty="0" smtClean="0">
              <a:solidFill>
                <a:schemeClr val="tx1"/>
              </a:solidFill>
            </a:endParaRPr>
          </a:p>
          <a:p>
            <a:pPr>
              <a:buFontTx/>
              <a:buChar char="-"/>
            </a:pPr>
            <a:r>
              <a:rPr lang="ar-SA" sz="2800" dirty="0" smtClean="0">
                <a:solidFill>
                  <a:srgbClr val="00B050"/>
                </a:solidFill>
              </a:rPr>
              <a:t>وتحديداً بصفة خاصة، يُعنى علم النفس بدراسة </a:t>
            </a:r>
            <a:r>
              <a:rPr lang="ar-SA" sz="2800" dirty="0" smtClean="0">
                <a:solidFill>
                  <a:schemeClr val="tx1"/>
                </a:solidFill>
              </a:rPr>
              <a:t>أنواع السلوك الإنساني في جميع مراحل حياة الإنسان المختلفة في محاولة الكشف عن القوانين والمبادئ العامة التي تحكم السلوك وتوجهه، والعمل على تنظيم هذه المبادئ في نظام معرفي متكامل.</a:t>
            </a:r>
            <a:endParaRPr lang="en-US" sz="2800" dirty="0" smtClean="0">
              <a:solidFill>
                <a:schemeClr val="tx1"/>
              </a:solidFill>
            </a:endParaRPr>
          </a:p>
          <a:p>
            <a:endParaRPr lang="ar-SA" sz="2800" dirty="0" smtClean="0">
              <a:solidFill>
                <a:schemeClr val="tx1"/>
              </a:solidFill>
            </a:endParaRPr>
          </a:p>
        </p:txBody>
      </p:sp>
      <p:pic>
        <p:nvPicPr>
          <p:cNvPr id="43011" name="Picture 3" descr="http://t0.gstatic.com/images?q=tbn:ANd9GcTJqhjaxEidoosKwfHkPbIe9k2e3pEAKFBzuJVrPAa2ucTb0m2o"/>
          <p:cNvPicPr>
            <a:picLocks noChangeAspect="1" noChangeArrowheads="1"/>
          </p:cNvPicPr>
          <p:nvPr/>
        </p:nvPicPr>
        <p:blipFill>
          <a:blip r:embed="rId2" cstate="print"/>
          <a:srcRect/>
          <a:stretch>
            <a:fillRect/>
          </a:stretch>
        </p:blipFill>
        <p:spPr bwMode="auto">
          <a:xfrm>
            <a:off x="0" y="0"/>
            <a:ext cx="1259632" cy="2419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slide(fromBottom)">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رابط مستقيم 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 name="رابط مستقيم 6"/>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ستطيل 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3" name="Rectangle 44"/>
          <p:cNvSpPr>
            <a:spLocks noChangeArrowheads="1"/>
          </p:cNvSpPr>
          <p:nvPr/>
        </p:nvSpPr>
        <p:spPr bwMode="white">
          <a:xfrm>
            <a:off x="4271108" y="5387466"/>
            <a:ext cx="857927" cy="584775"/>
          </a:xfrm>
          <a:prstGeom prst="rect">
            <a:avLst/>
          </a:prstGeom>
          <a:noFill/>
          <a:ln w="9525" algn="ctr">
            <a:noFill/>
            <a:miter lim="800000"/>
            <a:headEnd/>
            <a:tailEnd/>
          </a:ln>
          <a:effectLst/>
        </p:spPr>
        <p:txBody>
          <a:bodyPr wrap="none">
            <a:spAutoFit/>
          </a:bodyPr>
          <a:lstStyle/>
          <a:p>
            <a:pPr algn="ctr"/>
            <a:r>
              <a:rPr lang="ar-SA" sz="3200" b="1" dirty="0" smtClean="0">
                <a:solidFill>
                  <a:srgbClr val="FFFFFF"/>
                </a:solidFill>
                <a:latin typeface="Arial" pitchFamily="34" charset="0"/>
              </a:rPr>
              <a:t>قائمة</a:t>
            </a:r>
            <a:endParaRPr lang="en-US" sz="3200" b="1" dirty="0">
              <a:solidFill>
                <a:srgbClr val="FFFFFF"/>
              </a:solidFill>
              <a:latin typeface="Arial" pitchFamily="34" charset="0"/>
            </a:endParaRPr>
          </a:p>
        </p:txBody>
      </p:sp>
      <p:sp>
        <p:nvSpPr>
          <p:cNvPr id="26" name="مستطيل 25"/>
          <p:cNvSpPr/>
          <p:nvPr/>
        </p:nvSpPr>
        <p:spPr>
          <a:xfrm>
            <a:off x="1071538" y="1772817"/>
            <a:ext cx="7604918" cy="3539430"/>
          </a:xfrm>
          <a:prstGeom prst="rect">
            <a:avLst/>
          </a:prstGeom>
          <a:solidFill>
            <a:schemeClr val="bg1">
              <a:lumMod val="8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r>
              <a:rPr lang="ar-SA" sz="3200" dirty="0" smtClean="0">
                <a:solidFill>
                  <a:srgbClr val="009900"/>
                </a:solidFill>
              </a:rPr>
              <a:t>ولا يوجد تعريف واحد لعلم النفس </a:t>
            </a:r>
            <a:r>
              <a:rPr lang="ar-SA" sz="3200" dirty="0" smtClean="0">
                <a:solidFill>
                  <a:schemeClr val="tx1"/>
                </a:solidFill>
              </a:rPr>
              <a:t>يجمع عليه جميع الباحثين لأنه كان إلى عهد قريب فرع من الفلسفة يدرس الموضوعات النفسية بمنهجية ذات طابع فلسفي تقوم على القياس والاستبطان والملاحظة والتأمل، كما أنه تعرض أثناء تطوره لمؤثرات من العلوم الطبيعية مما أدى إلى تعدد وجهات نظر علماء النفس حول طبيعة الظاهرة النفسية وكيفية تأويلها.</a:t>
            </a:r>
            <a:endParaRPr lang="en-US" sz="3200" dirty="0">
              <a:solidFill>
                <a:schemeClr val="tx1"/>
              </a:solidFill>
            </a:endParaRPr>
          </a:p>
        </p:txBody>
      </p:sp>
      <p:pic>
        <p:nvPicPr>
          <p:cNvPr id="43011" name="Picture 3" descr="http://t0.gstatic.com/images?q=tbn:ANd9GcTJqhjaxEidoosKwfHkPbIe9k2e3pEAKFBzuJVrPAa2ucTb0m2o"/>
          <p:cNvPicPr>
            <a:picLocks noChangeAspect="1" noChangeArrowheads="1"/>
          </p:cNvPicPr>
          <p:nvPr/>
        </p:nvPicPr>
        <p:blipFill>
          <a:blip r:embed="rId2" cstate="print"/>
          <a:srcRect/>
          <a:stretch>
            <a:fillRect/>
          </a:stretch>
        </p:blipFill>
        <p:spPr bwMode="auto">
          <a:xfrm>
            <a:off x="0" y="0"/>
            <a:ext cx="1259632" cy="2419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Bottom)">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5929322" y="2000240"/>
            <a:ext cx="2725403" cy="2704282"/>
            <a:chOff x="144" y="384"/>
            <a:chExt cx="2080" cy="2081"/>
          </a:xfrm>
          <a:solidFill>
            <a:schemeClr val="bg1">
              <a:lumMod val="85000"/>
            </a:schemeClr>
          </a:solidFill>
        </p:grpSpPr>
        <p:sp>
          <p:nvSpPr>
            <p:cNvPr id="11" name="Oval 23"/>
            <p:cNvSpPr>
              <a:spLocks noChangeArrowheads="1"/>
            </p:cNvSpPr>
            <p:nvPr/>
          </p:nvSpPr>
          <p:spPr bwMode="ltGray">
            <a:xfrm>
              <a:off x="144" y="384"/>
              <a:ext cx="2080" cy="2081"/>
            </a:xfrm>
            <a:prstGeom prst="ellipse">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ar-SA"/>
            </a:p>
          </p:txBody>
        </p:sp>
        <p:pic>
          <p:nvPicPr>
            <p:cNvPr id="12" name="Picture 24" descr="Picture2"/>
            <p:cNvPicPr>
              <a:picLocks noChangeAspect="1" noChangeArrowheads="1"/>
            </p:cNvPicPr>
            <p:nvPr/>
          </p:nvPicPr>
          <p:blipFill>
            <a:blip r:embed="rId2" cstate="print"/>
            <a:srcRect/>
            <a:stretch>
              <a:fillRect/>
            </a:stretch>
          </p:blipFill>
          <p:spPr bwMode="ltGray">
            <a:xfrm>
              <a:off x="227" y="392"/>
              <a:ext cx="1918" cy="1011"/>
            </a:xfrm>
            <a:prstGeom prst="rect">
              <a:avLst/>
            </a:prstGeom>
            <a:grpFill/>
          </p:spPr>
          <p:style>
            <a:lnRef idx="0">
              <a:schemeClr val="accent2"/>
            </a:lnRef>
            <a:fillRef idx="3">
              <a:schemeClr val="accent2"/>
            </a:fillRef>
            <a:effectRef idx="3">
              <a:schemeClr val="accent2"/>
            </a:effectRef>
            <a:fontRef idx="minor">
              <a:schemeClr val="lt1"/>
            </a:fontRef>
          </p:style>
        </p:pic>
        <p:pic>
          <p:nvPicPr>
            <p:cNvPr id="13" name="Picture 25" descr="Picture2"/>
            <p:cNvPicPr>
              <a:picLocks noChangeAspect="1" noChangeArrowheads="1"/>
            </p:cNvPicPr>
            <p:nvPr/>
          </p:nvPicPr>
          <p:blipFill>
            <a:blip r:embed="rId2" cstate="print"/>
            <a:srcRect/>
            <a:stretch>
              <a:fillRect/>
            </a:stretch>
          </p:blipFill>
          <p:spPr bwMode="ltGray">
            <a:xfrm flipV="1">
              <a:off x="228" y="1437"/>
              <a:ext cx="1918" cy="1011"/>
            </a:xfrm>
            <a:prstGeom prst="rect">
              <a:avLst/>
            </a:prstGeom>
            <a:grpFill/>
          </p:spPr>
          <p:style>
            <a:lnRef idx="0">
              <a:schemeClr val="accent2"/>
            </a:lnRef>
            <a:fillRef idx="3">
              <a:schemeClr val="accent2"/>
            </a:fillRef>
            <a:effectRef idx="3">
              <a:schemeClr val="accent2"/>
            </a:effectRef>
            <a:fontRef idx="minor">
              <a:schemeClr val="lt1"/>
            </a:fontRef>
          </p:style>
        </p:pic>
      </p:grpSp>
      <p:grpSp>
        <p:nvGrpSpPr>
          <p:cNvPr id="3" name="Group 26"/>
          <p:cNvGrpSpPr>
            <a:grpSpLocks/>
          </p:cNvGrpSpPr>
          <p:nvPr/>
        </p:nvGrpSpPr>
        <p:grpSpPr bwMode="auto">
          <a:xfrm>
            <a:off x="3779912" y="3356992"/>
            <a:ext cx="3031407" cy="3010344"/>
            <a:chOff x="144" y="384"/>
            <a:chExt cx="2080" cy="2081"/>
          </a:xfrm>
          <a:solidFill>
            <a:schemeClr val="bg1">
              <a:lumMod val="85000"/>
            </a:schemeClr>
          </a:solidFill>
        </p:grpSpPr>
        <p:sp>
          <p:nvSpPr>
            <p:cNvPr id="15" name="Oval 27"/>
            <p:cNvSpPr>
              <a:spLocks noChangeArrowheads="1"/>
            </p:cNvSpPr>
            <p:nvPr/>
          </p:nvSpPr>
          <p:spPr bwMode="gray">
            <a:xfrm>
              <a:off x="144" y="384"/>
              <a:ext cx="2080" cy="2081"/>
            </a:xfrm>
            <a:prstGeom prst="ellipse">
              <a:avLst/>
            </a:prstGeom>
            <a:grpFill/>
            <a:ln w="9525">
              <a:noFill/>
              <a:round/>
              <a:headEnd/>
              <a:tailEnd/>
            </a:ln>
            <a:effectLst/>
          </p:spPr>
          <p:txBody>
            <a:bodyPr wrap="none" anchor="ctr"/>
            <a:lstStyle/>
            <a:p>
              <a:endParaRPr lang="ar-SA"/>
            </a:p>
          </p:txBody>
        </p:sp>
        <p:pic>
          <p:nvPicPr>
            <p:cNvPr id="16" name="Picture 28" descr="Picture2"/>
            <p:cNvPicPr>
              <a:picLocks noChangeAspect="1" noChangeArrowheads="1"/>
            </p:cNvPicPr>
            <p:nvPr/>
          </p:nvPicPr>
          <p:blipFill>
            <a:blip r:embed="rId2" cstate="print"/>
            <a:srcRect/>
            <a:stretch>
              <a:fillRect/>
            </a:stretch>
          </p:blipFill>
          <p:spPr bwMode="gray">
            <a:xfrm>
              <a:off x="227" y="392"/>
              <a:ext cx="1918" cy="1011"/>
            </a:xfrm>
            <a:prstGeom prst="rect">
              <a:avLst/>
            </a:prstGeom>
            <a:grpFill/>
            <a:effectLst/>
          </p:spPr>
        </p:pic>
        <p:pic>
          <p:nvPicPr>
            <p:cNvPr id="17" name="Picture 29" descr="Picture2"/>
            <p:cNvPicPr>
              <a:picLocks noChangeAspect="1" noChangeArrowheads="1"/>
            </p:cNvPicPr>
            <p:nvPr/>
          </p:nvPicPr>
          <p:blipFill>
            <a:blip r:embed="rId2" cstate="print"/>
            <a:srcRect/>
            <a:stretch>
              <a:fillRect/>
            </a:stretch>
          </p:blipFill>
          <p:spPr bwMode="gray">
            <a:xfrm flipV="1">
              <a:off x="228" y="1437"/>
              <a:ext cx="1918" cy="1011"/>
            </a:xfrm>
            <a:prstGeom prst="rect">
              <a:avLst/>
            </a:prstGeom>
            <a:grpFill/>
            <a:effectLst/>
          </p:spPr>
        </p:pic>
      </p:grpSp>
      <p:grpSp>
        <p:nvGrpSpPr>
          <p:cNvPr id="4" name="Group 30"/>
          <p:cNvGrpSpPr>
            <a:grpSpLocks/>
          </p:cNvGrpSpPr>
          <p:nvPr/>
        </p:nvGrpSpPr>
        <p:grpSpPr bwMode="auto">
          <a:xfrm>
            <a:off x="539552" y="2492896"/>
            <a:ext cx="3456384" cy="3431595"/>
            <a:chOff x="144" y="384"/>
            <a:chExt cx="2080" cy="2081"/>
          </a:xfrm>
          <a:solidFill>
            <a:schemeClr val="bg1">
              <a:lumMod val="85000"/>
            </a:schemeClr>
          </a:solidFill>
        </p:grpSpPr>
        <p:sp>
          <p:nvSpPr>
            <p:cNvPr id="19" name="Oval 31"/>
            <p:cNvSpPr>
              <a:spLocks noChangeArrowheads="1"/>
            </p:cNvSpPr>
            <p:nvPr/>
          </p:nvSpPr>
          <p:spPr bwMode="ltGray">
            <a:xfrm>
              <a:off x="144" y="384"/>
              <a:ext cx="2080" cy="2081"/>
            </a:xfrm>
            <a:prstGeom prst="ellipse">
              <a:avLst/>
            </a:prstGeom>
            <a:grp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ar-SA"/>
            </a:p>
          </p:txBody>
        </p:sp>
        <p:pic>
          <p:nvPicPr>
            <p:cNvPr id="20" name="Picture 32" descr="Picture2"/>
            <p:cNvPicPr>
              <a:picLocks noChangeAspect="1" noChangeArrowheads="1"/>
            </p:cNvPicPr>
            <p:nvPr/>
          </p:nvPicPr>
          <p:blipFill>
            <a:blip r:embed="rId2" cstate="print"/>
            <a:srcRect/>
            <a:stretch>
              <a:fillRect/>
            </a:stretch>
          </p:blipFill>
          <p:spPr bwMode="ltGray">
            <a:xfrm>
              <a:off x="227" y="392"/>
              <a:ext cx="1918" cy="1011"/>
            </a:xfrm>
            <a:prstGeom prst="rect">
              <a:avLst/>
            </a:prstGeom>
            <a:grpFill/>
          </p:spPr>
        </p:pic>
        <p:pic>
          <p:nvPicPr>
            <p:cNvPr id="21" name="Picture 33" descr="Picture2"/>
            <p:cNvPicPr>
              <a:picLocks noChangeAspect="1" noChangeArrowheads="1"/>
            </p:cNvPicPr>
            <p:nvPr/>
          </p:nvPicPr>
          <p:blipFill>
            <a:blip r:embed="rId2" cstate="print"/>
            <a:srcRect/>
            <a:stretch>
              <a:fillRect/>
            </a:stretch>
          </p:blipFill>
          <p:spPr bwMode="ltGray">
            <a:xfrm flipV="1">
              <a:off x="228" y="1437"/>
              <a:ext cx="1918" cy="1011"/>
            </a:xfrm>
            <a:prstGeom prst="rect">
              <a:avLst/>
            </a:prstGeom>
            <a:grpFill/>
          </p:spPr>
        </p:pic>
      </p:grpSp>
      <p:sp>
        <p:nvSpPr>
          <p:cNvPr id="22" name="Text Box 4"/>
          <p:cNvSpPr txBox="1">
            <a:spLocks noChangeArrowheads="1"/>
          </p:cNvSpPr>
          <p:nvPr/>
        </p:nvSpPr>
        <p:spPr bwMode="gray">
          <a:xfrm>
            <a:off x="539552" y="2852936"/>
            <a:ext cx="3308764" cy="3046988"/>
          </a:xfrm>
          <a:prstGeom prst="rect">
            <a:avLst/>
          </a:prstGeom>
          <a:noFill/>
          <a:ln w="9525" algn="ctr">
            <a:noFill/>
            <a:miter lim="800000"/>
            <a:headEnd/>
            <a:tailEnd/>
          </a:ln>
        </p:spPr>
        <p:txBody>
          <a:bodyPr wrap="square">
            <a:spAutoFit/>
          </a:bodyPr>
          <a:lstStyle/>
          <a:p>
            <a:pPr algn="ctr" eaLnBrk="0" hangingPunct="0"/>
            <a:r>
              <a:rPr lang="ar-SA" sz="2400" dirty="0" smtClean="0"/>
              <a:t>إنه العلم الذي يدرس سلوك الإنسان و </a:t>
            </a:r>
            <a:r>
              <a:rPr lang="ar-SA" sz="2400" dirty="0" err="1" smtClean="0"/>
              <a:t>ماوراءه</a:t>
            </a:r>
            <a:r>
              <a:rPr lang="ar-SA" sz="2400" dirty="0" smtClean="0"/>
              <a:t> من عمليات عقلية.</a:t>
            </a:r>
          </a:p>
          <a:p>
            <a:pPr lvl="0" algn="ctr" eaLnBrk="0" hangingPunct="0"/>
            <a:r>
              <a:rPr lang="ar-SA" sz="2400" b="1" dirty="0" smtClean="0">
                <a:solidFill>
                  <a:srgbClr val="1C1C1C"/>
                </a:solidFill>
              </a:rPr>
              <a:t>**</a:t>
            </a:r>
            <a:r>
              <a:rPr lang="ar-SA" sz="2400" dirty="0" smtClean="0"/>
              <a:t> إنه العلم الذي يهتم بتفسير السلوك الإنساني في المواقف الحياتية المختلفة والدوافع الكامنة وراء هذا السلوك.</a:t>
            </a:r>
            <a:endParaRPr lang="en-US" sz="2400" dirty="0" smtClean="0"/>
          </a:p>
          <a:p>
            <a:pPr algn="ctr" eaLnBrk="0" hangingPunct="0"/>
            <a:endParaRPr lang="en-US" sz="2400" b="1" dirty="0">
              <a:solidFill>
                <a:srgbClr val="1C1C1C"/>
              </a:solidFill>
            </a:endParaRPr>
          </a:p>
        </p:txBody>
      </p:sp>
      <p:sp>
        <p:nvSpPr>
          <p:cNvPr id="25" name="Text Box 37"/>
          <p:cNvSpPr txBox="1">
            <a:spLocks noChangeArrowheads="1"/>
          </p:cNvSpPr>
          <p:nvPr/>
        </p:nvSpPr>
        <p:spPr bwMode="gray">
          <a:xfrm>
            <a:off x="3995936" y="4077072"/>
            <a:ext cx="2592288" cy="2308324"/>
          </a:xfrm>
          <a:prstGeom prst="rect">
            <a:avLst/>
          </a:prstGeom>
          <a:noFill/>
          <a:ln w="9525" algn="ctr">
            <a:noFill/>
            <a:miter lim="800000"/>
            <a:headEnd/>
            <a:tailEnd/>
          </a:ln>
          <a:effectLst/>
        </p:spPr>
        <p:txBody>
          <a:bodyPr wrap="square">
            <a:spAutoFit/>
          </a:bodyPr>
          <a:lstStyle/>
          <a:p>
            <a:pPr lvl="0"/>
            <a:r>
              <a:rPr lang="ar-SA" sz="2400" dirty="0" smtClean="0"/>
              <a:t>إنه العلم الذي يدرس سلوك الإنسان بما يمثله من أفعال وأقوال وحركات ظاهرة، وأوجه النشاط أثناء عملية التفاعل مع بيئته.</a:t>
            </a:r>
            <a:endParaRPr lang="en-US" sz="2400" dirty="0"/>
          </a:p>
        </p:txBody>
      </p:sp>
      <p:sp>
        <p:nvSpPr>
          <p:cNvPr id="26" name="Text Box 38"/>
          <p:cNvSpPr txBox="1">
            <a:spLocks noChangeArrowheads="1"/>
          </p:cNvSpPr>
          <p:nvPr/>
        </p:nvSpPr>
        <p:spPr bwMode="gray">
          <a:xfrm>
            <a:off x="6300192" y="2276872"/>
            <a:ext cx="2137614" cy="2677656"/>
          </a:xfrm>
          <a:prstGeom prst="rect">
            <a:avLst/>
          </a:prstGeom>
          <a:noFill/>
          <a:ln w="9525" algn="ctr">
            <a:noFill/>
            <a:miter lim="800000"/>
            <a:headEnd/>
            <a:tailEnd/>
          </a:ln>
          <a:effectLst/>
        </p:spPr>
        <p:txBody>
          <a:bodyPr wrap="square">
            <a:spAutoFit/>
          </a:bodyPr>
          <a:lstStyle/>
          <a:p>
            <a:pPr lvl="0"/>
            <a:r>
              <a:rPr lang="ar-SA" sz="2400" dirty="0" smtClean="0"/>
              <a:t>إنه العلم الذي يدرس الحياة النفسية وما تتضمنه من أفكار ومشاعر </a:t>
            </a:r>
            <a:r>
              <a:rPr lang="ar-SA" sz="2400" dirty="0" err="1" smtClean="0"/>
              <a:t>واحساسات</a:t>
            </a:r>
            <a:r>
              <a:rPr lang="ar-SA" sz="2400" dirty="0" smtClean="0"/>
              <a:t> وميول ورغبات وذكريات وانفعالات.</a:t>
            </a:r>
            <a:endParaRPr lang="en-US" sz="2400" dirty="0"/>
          </a:p>
        </p:txBody>
      </p:sp>
      <p:sp>
        <p:nvSpPr>
          <p:cNvPr id="38" name="عنصر نائب لرقم الشريحة 37"/>
          <p:cNvSpPr>
            <a:spLocks noGrp="1"/>
          </p:cNvSpPr>
          <p:nvPr>
            <p:ph type="sldNum" sz="quarter" idx="12"/>
          </p:nvPr>
        </p:nvSpPr>
        <p:spPr/>
        <p:txBody>
          <a:bodyPr/>
          <a:lstStyle/>
          <a:p>
            <a:fld id="{1DFCD7A3-2D6E-4E6A-BE8A-390D0AD6F625}" type="slidenum">
              <a:rPr lang="ar-SA" smtClean="0"/>
              <a:pPr/>
              <a:t>5</a:t>
            </a:fld>
            <a:endParaRPr lang="ar-SA" dirty="0"/>
          </a:p>
        </p:txBody>
      </p:sp>
      <p:pic>
        <p:nvPicPr>
          <p:cNvPr id="29" name="Picture 2" descr="http://www.touchesvelvet.com/wp-content/uploads/2011/08/getImage.aspx_7.jpg"/>
          <p:cNvPicPr>
            <a:picLocks noChangeAspect="1" noChangeArrowheads="1"/>
          </p:cNvPicPr>
          <p:nvPr/>
        </p:nvPicPr>
        <p:blipFill>
          <a:blip r:embed="rId3" cstate="print"/>
          <a:srcRect/>
          <a:stretch>
            <a:fillRect/>
          </a:stretch>
        </p:blipFill>
        <p:spPr bwMode="auto">
          <a:xfrm>
            <a:off x="323528" y="0"/>
            <a:ext cx="1571636" cy="1285860"/>
          </a:xfrm>
          <a:prstGeom prst="rect">
            <a:avLst/>
          </a:prstGeom>
          <a:ln>
            <a:noFill/>
          </a:ln>
          <a:effectLst>
            <a:softEdge rad="112500"/>
          </a:effectLst>
        </p:spPr>
      </p:pic>
      <p:cxnSp>
        <p:nvCxnSpPr>
          <p:cNvPr id="32" name="رابط مستقيم 31"/>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33" name="رابط مستقيم 32"/>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34" name="مستطيل 33"/>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37" name="مربع نص 36"/>
          <p:cNvSpPr txBox="1"/>
          <p:nvPr/>
        </p:nvSpPr>
        <p:spPr>
          <a:xfrm>
            <a:off x="2483768" y="764704"/>
            <a:ext cx="5869886" cy="64633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3600" dirty="0" smtClean="0">
                <a:solidFill>
                  <a:srgbClr val="FF0000"/>
                </a:solidFill>
              </a:rPr>
              <a:t>ومن </a:t>
            </a:r>
            <a:r>
              <a:rPr lang="ar-SA" sz="3600" dirty="0" err="1" smtClean="0">
                <a:solidFill>
                  <a:srgbClr val="FF0000"/>
                </a:solidFill>
              </a:rPr>
              <a:t>التعاريف</a:t>
            </a:r>
            <a:r>
              <a:rPr lang="ar-SA" sz="3600" dirty="0" smtClean="0">
                <a:solidFill>
                  <a:srgbClr val="FF0000"/>
                </a:solidFill>
              </a:rPr>
              <a:t> المتعددة لعلم </a:t>
            </a:r>
            <a:r>
              <a:rPr lang="ar-SA" sz="3600" dirty="0" err="1" smtClean="0">
                <a:solidFill>
                  <a:srgbClr val="FF0000"/>
                </a:solidFill>
              </a:rPr>
              <a:t>النفس :</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ox(in)">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heckerboard(across)">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checkerboard(across)">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26" grpId="0"/>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رابط مستقيم 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 name="رابط مستقيم 6"/>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ستطيل 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3" name="Rectangle 44"/>
          <p:cNvSpPr>
            <a:spLocks noChangeArrowheads="1"/>
          </p:cNvSpPr>
          <p:nvPr/>
        </p:nvSpPr>
        <p:spPr bwMode="white">
          <a:xfrm>
            <a:off x="4271108" y="5387466"/>
            <a:ext cx="857927" cy="584775"/>
          </a:xfrm>
          <a:prstGeom prst="rect">
            <a:avLst/>
          </a:prstGeom>
          <a:noFill/>
          <a:ln w="9525" algn="ctr">
            <a:noFill/>
            <a:miter lim="800000"/>
            <a:headEnd/>
            <a:tailEnd/>
          </a:ln>
          <a:effectLst/>
        </p:spPr>
        <p:txBody>
          <a:bodyPr wrap="none">
            <a:spAutoFit/>
          </a:bodyPr>
          <a:lstStyle/>
          <a:p>
            <a:pPr algn="ctr"/>
            <a:r>
              <a:rPr lang="ar-SA" sz="3200" b="1" dirty="0" smtClean="0">
                <a:solidFill>
                  <a:srgbClr val="FFFFFF"/>
                </a:solidFill>
                <a:latin typeface="Arial" pitchFamily="34" charset="0"/>
              </a:rPr>
              <a:t>قائمة</a:t>
            </a:r>
            <a:endParaRPr lang="en-US" sz="3200" b="1" dirty="0">
              <a:solidFill>
                <a:srgbClr val="FFFFFF"/>
              </a:solidFill>
              <a:latin typeface="Arial" pitchFamily="34" charset="0"/>
            </a:endParaRPr>
          </a:p>
        </p:txBody>
      </p:sp>
      <p:sp>
        <p:nvSpPr>
          <p:cNvPr id="25" name="مربع نص 24"/>
          <p:cNvSpPr txBox="1"/>
          <p:nvPr/>
        </p:nvSpPr>
        <p:spPr>
          <a:xfrm>
            <a:off x="5508104" y="188641"/>
            <a:ext cx="3009516"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4400" dirty="0" smtClean="0">
                <a:solidFill>
                  <a:srgbClr val="FF0000"/>
                </a:solidFill>
              </a:rPr>
              <a:t>السلوك:</a:t>
            </a:r>
            <a:endParaRPr lang="en-US" sz="4400" dirty="0" smtClean="0">
              <a:solidFill>
                <a:srgbClr val="FF0000"/>
              </a:solidFill>
            </a:endParaRPr>
          </a:p>
        </p:txBody>
      </p:sp>
      <p:sp>
        <p:nvSpPr>
          <p:cNvPr id="26" name="مستطيل 25"/>
          <p:cNvSpPr/>
          <p:nvPr/>
        </p:nvSpPr>
        <p:spPr>
          <a:xfrm>
            <a:off x="171946" y="2060848"/>
            <a:ext cx="8792542" cy="1384995"/>
          </a:xfrm>
          <a:prstGeom prst="rect">
            <a:avLst/>
          </a:prstGeom>
          <a:solidFill>
            <a:schemeClr val="bg1">
              <a:lumMod val="8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r>
              <a:rPr lang="ar-SA" sz="2800" dirty="0" smtClean="0">
                <a:solidFill>
                  <a:schemeClr val="tx1"/>
                </a:solidFill>
              </a:rPr>
              <a:t>أي نشاط خارجي يصدر عن الفرد ويمكن ملاحظته بطرق </a:t>
            </a:r>
            <a:r>
              <a:rPr lang="ar-SA" sz="2800" dirty="0" err="1" smtClean="0">
                <a:solidFill>
                  <a:schemeClr val="tx1"/>
                </a:solidFill>
              </a:rPr>
              <a:t>مباشرة </a:t>
            </a:r>
            <a:r>
              <a:rPr lang="ar-SA" sz="2800" dirty="0" smtClean="0">
                <a:solidFill>
                  <a:schemeClr val="tx1"/>
                </a:solidFill>
              </a:rPr>
              <a:t>، ويشمل الحركات والأفعال والأقوال والإيماءات تصدر في المواقف المختلفة، بحيث يكون السلوك ملاحظ ويمكن قياسه مباشر.</a:t>
            </a:r>
            <a:endParaRPr lang="en-US" sz="2800" dirty="0">
              <a:solidFill>
                <a:schemeClr val="tx1"/>
              </a:solidFill>
            </a:endParaRPr>
          </a:p>
        </p:txBody>
      </p:sp>
      <p:pic>
        <p:nvPicPr>
          <p:cNvPr id="64514" name="Picture 2" descr="http://2.bp.blogspot.com/_Nz31aU-T5yg/TP0afHIuvtI/AAAAAAAAABA/PP5MHIhyIVA/s1600/learn_diff.jpg"/>
          <p:cNvPicPr>
            <a:picLocks noChangeAspect="1" noChangeArrowheads="1"/>
          </p:cNvPicPr>
          <p:nvPr/>
        </p:nvPicPr>
        <p:blipFill>
          <a:blip r:embed="rId2" cstate="print"/>
          <a:srcRect/>
          <a:stretch>
            <a:fillRect/>
          </a:stretch>
        </p:blipFill>
        <p:spPr bwMode="auto">
          <a:xfrm>
            <a:off x="251520" y="260648"/>
            <a:ext cx="2752725" cy="1152128"/>
          </a:xfrm>
          <a:prstGeom prst="rect">
            <a:avLst/>
          </a:prstGeom>
          <a:noFill/>
        </p:spPr>
      </p:pic>
      <p:sp>
        <p:nvSpPr>
          <p:cNvPr id="9" name="مستطيل 8"/>
          <p:cNvSpPr/>
          <p:nvPr/>
        </p:nvSpPr>
        <p:spPr>
          <a:xfrm>
            <a:off x="179512" y="3933056"/>
            <a:ext cx="8792542" cy="1384995"/>
          </a:xfrm>
          <a:prstGeom prst="rect">
            <a:avLst/>
          </a:prstGeom>
          <a:solidFill>
            <a:schemeClr val="bg1">
              <a:lumMod val="8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r>
              <a:rPr lang="ar-SA" sz="2800" dirty="0" smtClean="0">
                <a:solidFill>
                  <a:schemeClr val="tx1"/>
                </a:solidFill>
              </a:rPr>
              <a:t>ويمكن أن يكون السلوك نشاط داخلي يصدر عن الفرد ولا يمكن ملاحظته بطرق مباشرة، ولكن يمكن الاستدلال عليه أو كشفه أو قياسه بوسائل خاصة مثل سلوك التفكير أو اتجاهات الفرد وميوله.</a:t>
            </a:r>
            <a:endParaRPr lang="en-US" sz="2800" dirty="0">
              <a:solidFill>
                <a:schemeClr val="tx1"/>
              </a:solidFill>
            </a:endParaRPr>
          </a:p>
        </p:txBody>
      </p:sp>
      <p:sp>
        <p:nvSpPr>
          <p:cNvPr id="10" name="مربع نص 9"/>
          <p:cNvSpPr txBox="1"/>
          <p:nvPr/>
        </p:nvSpPr>
        <p:spPr>
          <a:xfrm>
            <a:off x="3707904" y="5517232"/>
            <a:ext cx="3009516"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4400" dirty="0" err="1" smtClean="0">
                <a:solidFill>
                  <a:srgbClr val="FF0000"/>
                </a:solidFill>
              </a:rPr>
              <a:t>مثال </a:t>
            </a:r>
            <a:r>
              <a:rPr lang="ar-SA" sz="4400" dirty="0" smtClean="0">
                <a:solidFill>
                  <a:srgbClr val="FF0000"/>
                </a:solidFill>
              </a:rPr>
              <a:t>: الكتابة</a:t>
            </a:r>
            <a:endParaRPr lang="en-US" sz="44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slide(fromBottom)">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755576" y="1829142"/>
            <a:ext cx="7992888" cy="1384995"/>
          </a:xfrm>
          <a:prstGeom prst="rect">
            <a:avLst/>
          </a:prstGeom>
          <a:ln>
            <a:solidFill>
              <a:srgbClr val="0070C0"/>
            </a:solidFill>
          </a:ln>
        </p:spPr>
        <p:txBody>
          <a:bodyPr wrap="square">
            <a:spAutoFit/>
          </a:bodyPr>
          <a:lstStyle/>
          <a:p>
            <a:r>
              <a:rPr lang="ar-SA" sz="2800" dirty="0" smtClean="0"/>
              <a:t>1/ كل </a:t>
            </a:r>
            <a:r>
              <a:rPr lang="ar-SA" sz="2800" dirty="0" err="1" smtClean="0"/>
              <a:t>مايفعله</a:t>
            </a:r>
            <a:r>
              <a:rPr lang="ar-SA" sz="2800" dirty="0" smtClean="0"/>
              <a:t> الإنسان ويقوله، أي كل ما يصدر عنه من سلوك حركي أو لفظي يكون ظاهر للعيان، مثل المشي والكتابة والكلام والضحك والأكل وغيرها، وهذا ما تنطلق منه المدرسة السلوكية.</a:t>
            </a:r>
            <a:endParaRPr lang="en-US" sz="2800" dirty="0"/>
          </a:p>
        </p:txBody>
      </p:sp>
      <p:sp>
        <p:nvSpPr>
          <p:cNvPr id="13" name="مستطيل 12"/>
          <p:cNvSpPr/>
          <p:nvPr/>
        </p:nvSpPr>
        <p:spPr>
          <a:xfrm>
            <a:off x="611560" y="3356992"/>
            <a:ext cx="8155902" cy="1384995"/>
          </a:xfrm>
          <a:prstGeom prst="rect">
            <a:avLst/>
          </a:prstGeom>
          <a:ln>
            <a:solidFill>
              <a:srgbClr val="0070C0"/>
            </a:solidFill>
          </a:ln>
        </p:spPr>
        <p:txBody>
          <a:bodyPr wrap="square">
            <a:spAutoFit/>
          </a:bodyPr>
          <a:lstStyle/>
          <a:p>
            <a:r>
              <a:rPr lang="ar-SA" sz="2800" dirty="0" smtClean="0"/>
              <a:t>2/ كل ما يصدر عن الإنسان من نشاط عقلي أو عمليات معرفية داخلية كالإدراك والتذكر والتفكير والتخيل والتخطيط والتوقع وغيرها وهذا ما تنطلق منه المدرسة المعرفية.</a:t>
            </a:r>
            <a:endParaRPr lang="en-US" sz="2800" dirty="0"/>
          </a:p>
        </p:txBody>
      </p:sp>
      <p:cxnSp>
        <p:nvCxnSpPr>
          <p:cNvPr id="17" name="رابط مستقيم 16"/>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8" name="مستطيل 1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2" name="مربع نص 21"/>
          <p:cNvSpPr txBox="1"/>
          <p:nvPr/>
        </p:nvSpPr>
        <p:spPr>
          <a:xfrm>
            <a:off x="3203848" y="188640"/>
            <a:ext cx="5673812" cy="1200329"/>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3600" dirty="0" smtClean="0">
                <a:solidFill>
                  <a:srgbClr val="00B050"/>
                </a:solidFill>
              </a:rPr>
              <a:t>ونستطيع القول أن علم النفس يبحث </a:t>
            </a:r>
            <a:r>
              <a:rPr lang="ar-SA" sz="3600" dirty="0" err="1" smtClean="0">
                <a:solidFill>
                  <a:srgbClr val="00B050"/>
                </a:solidFill>
              </a:rPr>
              <a:t>في :</a:t>
            </a:r>
            <a:endParaRPr lang="en-US" sz="3600" dirty="0" smtClean="0">
              <a:solidFill>
                <a:srgbClr val="00B050"/>
              </a:solidFill>
            </a:endParaRPr>
          </a:p>
        </p:txBody>
      </p:sp>
      <p:cxnSp>
        <p:nvCxnSpPr>
          <p:cNvPr id="24" name="رابط مستقيم 23"/>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14" name="مستطيل 13"/>
          <p:cNvSpPr/>
          <p:nvPr/>
        </p:nvSpPr>
        <p:spPr>
          <a:xfrm>
            <a:off x="611560" y="4777988"/>
            <a:ext cx="8155902" cy="1815882"/>
          </a:xfrm>
          <a:prstGeom prst="rect">
            <a:avLst/>
          </a:prstGeom>
          <a:ln>
            <a:solidFill>
              <a:srgbClr val="0070C0"/>
            </a:solidFill>
          </a:ln>
        </p:spPr>
        <p:txBody>
          <a:bodyPr wrap="square">
            <a:spAutoFit/>
          </a:bodyPr>
          <a:lstStyle/>
          <a:p>
            <a:r>
              <a:rPr lang="ar-SA" sz="2800" dirty="0" smtClean="0"/>
              <a:t>3/ كل  ما يستشعره الفرد من تأثيرات وجدانية وانفعالية، كالإحساس باللذة أو الألم والشعور بالضيق أو الارتياح، أو بالحزن والفرح أو بالخوف أو بالغضب وكل </a:t>
            </a:r>
            <a:r>
              <a:rPr lang="ar-SA" sz="2800" dirty="0" err="1" smtClean="0"/>
              <a:t>مايميل</a:t>
            </a:r>
            <a:r>
              <a:rPr lang="ar-SA" sz="2800" dirty="0" smtClean="0"/>
              <a:t> إليه أو ينفر منه، وهذا </a:t>
            </a:r>
            <a:r>
              <a:rPr lang="ar-SA" sz="2800" dirty="0" err="1" smtClean="0"/>
              <a:t>ماتنطلق</a:t>
            </a:r>
            <a:r>
              <a:rPr lang="ar-SA" sz="2800" dirty="0" smtClean="0"/>
              <a:t>  منه النظريات </a:t>
            </a:r>
            <a:r>
              <a:rPr lang="ar-SA" sz="2800" dirty="0" err="1" smtClean="0"/>
              <a:t>التحليلية..</a:t>
            </a:r>
            <a:endParaRPr lang="en-US" sz="2800" dirty="0"/>
          </a:p>
        </p:txBody>
      </p:sp>
      <p:pic>
        <p:nvPicPr>
          <p:cNvPr id="23" name="Picture 2" descr="http://2.bp.blogspot.com/_Nz31aU-T5yg/TP0afHIuvtI/AAAAAAAAABA/PP5MHIhyIVA/s1600/learn_diff.jpg"/>
          <p:cNvPicPr>
            <a:picLocks noChangeAspect="1" noChangeArrowheads="1"/>
          </p:cNvPicPr>
          <p:nvPr/>
        </p:nvPicPr>
        <p:blipFill>
          <a:blip r:embed="rId2" cstate="print"/>
          <a:srcRect/>
          <a:stretch>
            <a:fillRect/>
          </a:stretch>
        </p:blipFill>
        <p:spPr bwMode="auto">
          <a:xfrm>
            <a:off x="251520" y="260648"/>
            <a:ext cx="2752725" cy="11521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heckerboard(across)">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857224" y="1829142"/>
            <a:ext cx="7891240" cy="1384995"/>
          </a:xfrm>
          <a:prstGeom prst="rect">
            <a:avLst/>
          </a:prstGeom>
          <a:ln>
            <a:solidFill>
              <a:srgbClr val="0070C0"/>
            </a:solidFill>
          </a:ln>
        </p:spPr>
        <p:txBody>
          <a:bodyPr wrap="square">
            <a:spAutoFit/>
          </a:bodyPr>
          <a:lstStyle/>
          <a:p>
            <a:r>
              <a:rPr lang="ar-SA" sz="2800" dirty="0" smtClean="0"/>
              <a:t>*</a:t>
            </a:r>
            <a:r>
              <a:rPr lang="ar-SA" sz="2800" dirty="0" smtClean="0">
                <a:solidFill>
                  <a:srgbClr val="00B050"/>
                </a:solidFill>
              </a:rPr>
              <a:t>موضوع علم النفس </a:t>
            </a:r>
            <a:r>
              <a:rPr lang="ar-SA" sz="2800" dirty="0" smtClean="0"/>
              <a:t>هو كل نشاط جسمي باد للعيان يلازمه نشاط نفسي داخلي يرتبط </a:t>
            </a:r>
            <a:r>
              <a:rPr lang="ar-SA" sz="2800" dirty="0" err="1" smtClean="0"/>
              <a:t>به</a:t>
            </a:r>
            <a:r>
              <a:rPr lang="ar-SA" sz="2800" dirty="0" smtClean="0"/>
              <a:t> ارتباطا </a:t>
            </a:r>
            <a:r>
              <a:rPr lang="ar-SA" sz="2800" smtClean="0"/>
              <a:t>وثيقاً،يعتبر </a:t>
            </a:r>
            <a:r>
              <a:rPr lang="ar-SA" sz="2800" smtClean="0"/>
              <a:t>الإنسان </a:t>
            </a:r>
            <a:r>
              <a:rPr lang="ar-SA" sz="2800" dirty="0" smtClean="0"/>
              <a:t>وحدة جسمية نفسية متكاملة لا تتجزأ.</a:t>
            </a:r>
            <a:endParaRPr lang="en-US" sz="2800" dirty="0"/>
          </a:p>
        </p:txBody>
      </p:sp>
      <p:cxnSp>
        <p:nvCxnSpPr>
          <p:cNvPr id="17" name="رابط مستقيم 16"/>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8" name="مستطيل 17"/>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cxnSp>
        <p:nvCxnSpPr>
          <p:cNvPr id="24" name="رابط مستقيم 23"/>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pic>
        <p:nvPicPr>
          <p:cNvPr id="20" name="Picture 2" descr="http://2.bp.blogspot.com/_Nz31aU-T5yg/TP0afHIuvtI/AAAAAAAAABA/PP5MHIhyIVA/s1600/learn_diff.jpg"/>
          <p:cNvPicPr>
            <a:picLocks noChangeAspect="1" noChangeArrowheads="1"/>
          </p:cNvPicPr>
          <p:nvPr/>
        </p:nvPicPr>
        <p:blipFill>
          <a:blip r:embed="rId2" cstate="print"/>
          <a:srcRect/>
          <a:stretch>
            <a:fillRect/>
          </a:stretch>
        </p:blipFill>
        <p:spPr bwMode="auto">
          <a:xfrm>
            <a:off x="251520" y="260648"/>
            <a:ext cx="2752725" cy="11521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مستطيل 12"/>
          <p:cNvSpPr/>
          <p:nvPr/>
        </p:nvSpPr>
        <p:spPr>
          <a:xfrm>
            <a:off x="1475656" y="2060848"/>
            <a:ext cx="7056784" cy="523220"/>
          </a:xfrm>
          <a:prstGeom prst="rect">
            <a:avLst/>
          </a:prstGeom>
          <a:solidFill>
            <a:schemeClr val="accent1">
              <a:lumMod val="20000"/>
              <a:lumOff val="80000"/>
            </a:schemeClr>
          </a:solidFill>
          <a:ln>
            <a:solidFill>
              <a:srgbClr val="0070C0"/>
            </a:solidFill>
          </a:ln>
        </p:spPr>
        <p:txBody>
          <a:bodyPr wrap="square">
            <a:spAutoFit/>
          </a:bodyPr>
          <a:lstStyle/>
          <a:p>
            <a:r>
              <a:rPr lang="ar-SA" sz="2800" dirty="0" smtClean="0"/>
              <a:t>مؤسسها وليم فونت</a:t>
            </a:r>
            <a:endParaRPr lang="en-US" sz="2800" dirty="0"/>
          </a:p>
        </p:txBody>
      </p:sp>
      <p:cxnSp>
        <p:nvCxnSpPr>
          <p:cNvPr id="16" name="رابط مستقيم 15"/>
          <p:cNvCxnSpPr/>
          <p:nvPr/>
        </p:nvCxnSpPr>
        <p:spPr>
          <a:xfrm rot="10800000">
            <a:off x="0" y="1500174"/>
            <a:ext cx="9144000" cy="1588"/>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7" name="مستطيل 16"/>
          <p:cNvSpPr/>
          <p:nvPr/>
        </p:nvSpPr>
        <p:spPr bwMode="auto">
          <a:xfrm flipV="1">
            <a:off x="0" y="6643709"/>
            <a:ext cx="9144000" cy="260007"/>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ar-SA" sz="1800" b="0" i="0" u="none" strike="noStrike" kern="0" cap="none" spc="0" normalizeH="0" baseline="0" noProof="0" smtClean="0">
              <a:ln>
                <a:noFill/>
              </a:ln>
              <a:solidFill>
                <a:srgbClr val="000000"/>
              </a:solidFill>
              <a:effectLst/>
              <a:uLnTx/>
              <a:uFillTx/>
              <a:latin typeface="Arial" pitchFamily="34" charset="0"/>
            </a:endParaRPr>
          </a:p>
        </p:txBody>
      </p:sp>
      <p:sp>
        <p:nvSpPr>
          <p:cNvPr id="21" name="مربع نص 20"/>
          <p:cNvSpPr txBox="1"/>
          <p:nvPr/>
        </p:nvSpPr>
        <p:spPr>
          <a:xfrm>
            <a:off x="4716016" y="214291"/>
            <a:ext cx="4213702"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4400" dirty="0" smtClean="0">
                <a:solidFill>
                  <a:srgbClr val="3333FF"/>
                </a:solidFill>
              </a:rPr>
              <a:t>مدارس علم </a:t>
            </a:r>
            <a:r>
              <a:rPr lang="ar-SA" sz="4400" dirty="0" err="1" smtClean="0">
                <a:solidFill>
                  <a:srgbClr val="3333FF"/>
                </a:solidFill>
              </a:rPr>
              <a:t>النفس :</a:t>
            </a:r>
            <a:endParaRPr lang="en-US" sz="4400" dirty="0" smtClean="0">
              <a:solidFill>
                <a:srgbClr val="3333FF"/>
              </a:solidFill>
            </a:endParaRPr>
          </a:p>
        </p:txBody>
      </p:sp>
      <p:cxnSp>
        <p:nvCxnSpPr>
          <p:cNvPr id="22" name="رابط مستقيم 21"/>
          <p:cNvCxnSpPr/>
          <p:nvPr/>
        </p:nvCxnSpPr>
        <p:spPr>
          <a:xfrm rot="10800000">
            <a:off x="0" y="1714488"/>
            <a:ext cx="9144000" cy="1588"/>
          </a:xfrm>
          <a:prstGeom prst="line">
            <a:avLst/>
          </a:prstGeom>
          <a:ln w="76200">
            <a:solidFill>
              <a:schemeClr val="tx1">
                <a:lumMod val="95000"/>
                <a:lumOff val="5000"/>
              </a:schemeClr>
            </a:solidFill>
            <a:headEnd type="none" w="med" len="med"/>
            <a:tailEnd type="none" w="med" len="med"/>
          </a:ln>
          <a:scene3d>
            <a:camera prst="obliqueTopLeft"/>
            <a:lightRig rig="threePt" dir="t"/>
          </a:scene3d>
        </p:spPr>
        <p:style>
          <a:lnRef idx="3">
            <a:schemeClr val="accent2"/>
          </a:lnRef>
          <a:fillRef idx="0">
            <a:schemeClr val="accent2"/>
          </a:fillRef>
          <a:effectRef idx="2">
            <a:schemeClr val="accent2"/>
          </a:effectRef>
          <a:fontRef idx="minor">
            <a:schemeClr val="tx1"/>
          </a:fontRef>
        </p:style>
      </p:cxnSp>
      <p:sp>
        <p:nvSpPr>
          <p:cNvPr id="8" name="مربع نص 7"/>
          <p:cNvSpPr txBox="1"/>
          <p:nvPr/>
        </p:nvSpPr>
        <p:spPr>
          <a:xfrm>
            <a:off x="323528" y="692696"/>
            <a:ext cx="3816424" cy="769441"/>
          </a:xfrm>
          <a:prstGeom prst="rect">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5"/>
          </a:lnRef>
          <a:fillRef idx="3">
            <a:schemeClr val="accent5"/>
          </a:fillRef>
          <a:effectRef idx="3">
            <a:schemeClr val="accent5"/>
          </a:effectRef>
          <a:fontRef idx="minor">
            <a:schemeClr val="lt1"/>
          </a:fontRef>
        </p:style>
        <p:txBody>
          <a:bodyPr wrap="square" rtlCol="1">
            <a:spAutoFit/>
          </a:bodyPr>
          <a:lstStyle/>
          <a:p>
            <a:pPr lvl="0"/>
            <a:r>
              <a:rPr lang="ar-SA" sz="4400" dirty="0" smtClean="0">
                <a:solidFill>
                  <a:srgbClr val="FF0000"/>
                </a:solidFill>
              </a:rPr>
              <a:t>المدرسة البنائية:</a:t>
            </a:r>
            <a:endParaRPr lang="en-US" sz="4400" dirty="0">
              <a:solidFill>
                <a:srgbClr val="FF0000"/>
              </a:solidFill>
            </a:endParaRPr>
          </a:p>
        </p:txBody>
      </p:sp>
      <p:sp>
        <p:nvSpPr>
          <p:cNvPr id="10" name="مستطيل 9"/>
          <p:cNvSpPr/>
          <p:nvPr/>
        </p:nvSpPr>
        <p:spPr>
          <a:xfrm>
            <a:off x="1475656" y="3140968"/>
            <a:ext cx="7056784"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اهتم بالعمليات العقلية اهتماماً </a:t>
            </a:r>
            <a:r>
              <a:rPr lang="ar-SA" sz="2800" dirty="0" err="1" smtClean="0"/>
              <a:t>كبيرا .</a:t>
            </a:r>
            <a:endParaRPr lang="en-US" sz="2800" dirty="0"/>
          </a:p>
        </p:txBody>
      </p:sp>
      <p:sp>
        <p:nvSpPr>
          <p:cNvPr id="12" name="مستطيل 11"/>
          <p:cNvSpPr/>
          <p:nvPr/>
        </p:nvSpPr>
        <p:spPr>
          <a:xfrm>
            <a:off x="1547664" y="5085184"/>
            <a:ext cx="7056784" cy="523220"/>
          </a:xfrm>
          <a:prstGeom prst="rect">
            <a:avLst/>
          </a:prstGeom>
          <a:solidFill>
            <a:schemeClr val="accent1">
              <a:lumMod val="20000"/>
              <a:lumOff val="80000"/>
            </a:schemeClr>
          </a:solidFill>
          <a:ln>
            <a:solidFill>
              <a:srgbClr val="0070C0"/>
            </a:solidFill>
          </a:ln>
        </p:spPr>
        <p:txBody>
          <a:bodyPr wrap="square">
            <a:spAutoFit/>
          </a:bodyPr>
          <a:lstStyle/>
          <a:p>
            <a:pPr lvl="0"/>
            <a:r>
              <a:rPr lang="ar-SA" sz="2800" dirty="0" smtClean="0"/>
              <a:t>أسس أول معمل تجريبي لعلم </a:t>
            </a:r>
            <a:r>
              <a:rPr lang="ar-SA" sz="2800" dirty="0" err="1" smtClean="0"/>
              <a:t>النفس .</a:t>
            </a:r>
            <a:endParaRPr lang="en-US" sz="2800" dirty="0"/>
          </a:p>
        </p:txBody>
      </p:sp>
      <p:pic>
        <p:nvPicPr>
          <p:cNvPr id="17410" name="Picture 2" descr="http://upload.wikimedia.org/wikipedia/commons/thumb/5/52/Alessandro_Volta.jpeg/220px-Alessandro_Volta.jpeg"/>
          <p:cNvPicPr>
            <a:picLocks noChangeAspect="1" noChangeArrowheads="1"/>
          </p:cNvPicPr>
          <p:nvPr/>
        </p:nvPicPr>
        <p:blipFill>
          <a:blip r:embed="rId2" cstate="print"/>
          <a:srcRect/>
          <a:stretch>
            <a:fillRect/>
          </a:stretch>
        </p:blipFill>
        <p:spPr bwMode="auto">
          <a:xfrm>
            <a:off x="0" y="4653136"/>
            <a:ext cx="1835696" cy="220486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Bottom)">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Bottom)">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1" grpId="0" animBg="1"/>
      <p:bldP spid="8" grpId="0" animBg="1"/>
      <p:bldP spid="10" grpId="0" animBg="1"/>
      <p:bldP spid="1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1436</Words>
  <Application>Microsoft Office PowerPoint</Application>
  <PresentationFormat>عرض على الشاشة (3:4)‏</PresentationFormat>
  <Paragraphs>132</Paragraphs>
  <Slides>26</Slides>
  <Notes>1</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سمة Office</vt:lpstr>
      <vt:lpstr>المدخل إلى علم النفس</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أهداف علم النفس </vt:lpstr>
      <vt:lpstr>أولا : الفهم </vt:lpstr>
      <vt:lpstr>ثانيا : الضبط </vt:lpstr>
      <vt:lpstr>ثالثا : التنبؤ </vt:lpstr>
      <vt:lpstr>ميادين علم النفس </vt:lpstr>
      <vt:lpstr>ميادين علم النفس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STAR</dc:creator>
  <cp:lastModifiedBy>hp</cp:lastModifiedBy>
  <cp:revision>74</cp:revision>
  <dcterms:created xsi:type="dcterms:W3CDTF">2011-12-01T23:55:04Z</dcterms:created>
  <dcterms:modified xsi:type="dcterms:W3CDTF">2015-02-07T13:19:09Z</dcterms:modified>
</cp:coreProperties>
</file>