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1" r:id="rId1"/>
  </p:sldMasterIdLst>
  <p:sldIdLst>
    <p:sldId id="256" r:id="rId2"/>
    <p:sldId id="257" r:id="rId3"/>
    <p:sldId id="261" r:id="rId4"/>
    <p:sldId id="258" r:id="rId5"/>
    <p:sldId id="260" r:id="rId6"/>
    <p:sldId id="262" r:id="rId7"/>
    <p:sldId id="263" r:id="rId8"/>
    <p:sldId id="264" r:id="rId9"/>
    <p:sldId id="26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454" autoAdjust="0"/>
  </p:normalViewPr>
  <p:slideViewPr>
    <p:cSldViewPr snapToGrid="0">
      <p:cViewPr varScale="1">
        <p:scale>
          <a:sx n="91" d="100"/>
          <a:sy n="91" d="100"/>
        </p:scale>
        <p:origin x="-114" y="-12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7301F73-A0B4-4A8E-BE32-4E0DB4A1A4DC}" type="doc">
      <dgm:prSet loTypeId="urn:microsoft.com/office/officeart/2005/8/layout/cycle4" loCatId="cycle" qsTypeId="urn:microsoft.com/office/officeart/2005/8/quickstyle/simple1" qsCatId="simple" csTypeId="urn:microsoft.com/office/officeart/2005/8/colors/accent1_2" csCatId="accent1" phldr="1"/>
      <dgm:spPr/>
      <dgm:t>
        <a:bodyPr/>
        <a:lstStyle/>
        <a:p>
          <a:pPr rtl="1"/>
          <a:endParaRPr lang="ar-SA"/>
        </a:p>
      </dgm:t>
    </dgm:pt>
    <dgm:pt modelId="{A47C4818-CB29-4F24-89FC-8A2686622EBC}">
      <dgm:prSet phldrT="[نص]" custT="1"/>
      <dgm:spPr/>
      <dgm:t>
        <a:bodyPr/>
        <a:lstStyle/>
        <a:p>
          <a:pPr rtl="1"/>
          <a:r>
            <a:rPr lang="ar-SA" sz="2000" dirty="0" smtClean="0"/>
            <a:t>كثرة الدول المشاركة في المنظمة والدعم الهائل من المملكة صاحب السمو الملكي الأمير سلطان بن سلمان بن عبدالعزيز</a:t>
          </a:r>
        </a:p>
        <a:p>
          <a:pPr rtl="1"/>
          <a:r>
            <a:rPr lang="ar-SA" sz="2000" dirty="0" smtClean="0"/>
            <a:t>الرئيس الفخري للمنظمة العربية للسياحة</a:t>
          </a:r>
        </a:p>
        <a:p>
          <a:pPr rtl="1"/>
          <a:endParaRPr lang="ar-SA" sz="1700" dirty="0" smtClean="0"/>
        </a:p>
        <a:p>
          <a:pPr rtl="1"/>
          <a:endParaRPr lang="ar-SA" sz="1700" dirty="0"/>
        </a:p>
      </dgm:t>
    </dgm:pt>
    <dgm:pt modelId="{79A58E04-5933-4FA1-9DD3-9F5A7D9F63AB}" type="parTrans" cxnId="{F79DFE69-8CDB-4D7E-B81A-7BE09645A2F9}">
      <dgm:prSet/>
      <dgm:spPr/>
      <dgm:t>
        <a:bodyPr/>
        <a:lstStyle/>
        <a:p>
          <a:pPr rtl="1"/>
          <a:endParaRPr lang="ar-SA"/>
        </a:p>
      </dgm:t>
    </dgm:pt>
    <dgm:pt modelId="{CC4F4885-93D7-41E6-806B-814B8B7FE230}" type="sibTrans" cxnId="{F79DFE69-8CDB-4D7E-B81A-7BE09645A2F9}">
      <dgm:prSet/>
      <dgm:spPr/>
      <dgm:t>
        <a:bodyPr/>
        <a:lstStyle/>
        <a:p>
          <a:pPr rtl="1"/>
          <a:endParaRPr lang="ar-SA"/>
        </a:p>
      </dgm:t>
    </dgm:pt>
    <dgm:pt modelId="{889C1F28-4477-4163-8A38-5C70EE10CFC3}">
      <dgm:prSet phldrT="[نص]"/>
      <dgm:spPr/>
      <dgm:t>
        <a:bodyPr/>
        <a:lstStyle/>
        <a:p>
          <a:pPr rtl="1"/>
          <a:r>
            <a:rPr lang="ar-SA" dirty="0" smtClean="0"/>
            <a:t>قوة (</a:t>
          </a:r>
          <a:r>
            <a:rPr lang="en-US" dirty="0" smtClean="0"/>
            <a:t>S</a:t>
          </a:r>
          <a:r>
            <a:rPr lang="ar-SA" dirty="0" smtClean="0"/>
            <a:t>)</a:t>
          </a:r>
          <a:endParaRPr lang="ar-SA" dirty="0"/>
        </a:p>
      </dgm:t>
    </dgm:pt>
    <dgm:pt modelId="{3ED8629D-00E5-4263-BB93-962918D6BCAA}" type="parTrans" cxnId="{313474C9-E007-420D-A97A-13E80CD5B157}">
      <dgm:prSet/>
      <dgm:spPr/>
      <dgm:t>
        <a:bodyPr/>
        <a:lstStyle/>
        <a:p>
          <a:pPr rtl="1"/>
          <a:endParaRPr lang="ar-SA"/>
        </a:p>
      </dgm:t>
    </dgm:pt>
    <dgm:pt modelId="{E575AD3C-055B-4E88-BA60-98F0F6CB4B28}" type="sibTrans" cxnId="{313474C9-E007-420D-A97A-13E80CD5B157}">
      <dgm:prSet/>
      <dgm:spPr/>
      <dgm:t>
        <a:bodyPr/>
        <a:lstStyle/>
        <a:p>
          <a:pPr rtl="1"/>
          <a:endParaRPr lang="ar-SA"/>
        </a:p>
      </dgm:t>
    </dgm:pt>
    <dgm:pt modelId="{D84A9F7B-D78F-4BFC-8AD2-466F970C3229}">
      <dgm:prSet phldrT="[نص]" custT="1"/>
      <dgm:spPr/>
      <dgm:t>
        <a:bodyPr/>
        <a:lstStyle/>
        <a:p>
          <a:pPr rtl="1"/>
          <a:r>
            <a:rPr lang="ar-SA" sz="2800" dirty="0" smtClean="0"/>
            <a:t>ضعف السيطرة على المعارض المقامة في الدول الاعضاء</a:t>
          </a:r>
          <a:endParaRPr lang="ar-SA" sz="2800" dirty="0"/>
        </a:p>
      </dgm:t>
    </dgm:pt>
    <dgm:pt modelId="{D2957775-7976-4512-A769-E1FB920ADBA4}" type="parTrans" cxnId="{D2118E1F-5DF6-448E-B3E7-7DAFD7FAF3E2}">
      <dgm:prSet/>
      <dgm:spPr/>
      <dgm:t>
        <a:bodyPr/>
        <a:lstStyle/>
        <a:p>
          <a:pPr rtl="1"/>
          <a:endParaRPr lang="ar-SA"/>
        </a:p>
      </dgm:t>
    </dgm:pt>
    <dgm:pt modelId="{54E85B6B-170D-448A-92D2-C7DC1E085AF1}" type="sibTrans" cxnId="{D2118E1F-5DF6-448E-B3E7-7DAFD7FAF3E2}">
      <dgm:prSet/>
      <dgm:spPr/>
      <dgm:t>
        <a:bodyPr/>
        <a:lstStyle/>
        <a:p>
          <a:pPr rtl="1"/>
          <a:endParaRPr lang="ar-SA"/>
        </a:p>
      </dgm:t>
    </dgm:pt>
    <dgm:pt modelId="{7AFF2967-DE84-46CB-BBBC-BEC4F23CD5E4}">
      <dgm:prSet phldrT="[نص]"/>
      <dgm:spPr/>
      <dgm:t>
        <a:bodyPr/>
        <a:lstStyle/>
        <a:p>
          <a:pPr rtl="1"/>
          <a:r>
            <a:rPr lang="ar-SA" dirty="0" smtClean="0"/>
            <a:t>ضعف (</a:t>
          </a:r>
          <a:r>
            <a:rPr lang="en-US" dirty="0" smtClean="0"/>
            <a:t>W</a:t>
          </a:r>
          <a:r>
            <a:rPr lang="ar-SA" dirty="0" smtClean="0"/>
            <a:t>)</a:t>
          </a:r>
          <a:endParaRPr lang="ar-SA" dirty="0"/>
        </a:p>
      </dgm:t>
    </dgm:pt>
    <dgm:pt modelId="{10125960-FAA8-41D4-B02D-64DA3F8E5AA5}" type="parTrans" cxnId="{0F82DF7E-4FF7-424E-BF05-A82D226D22C8}">
      <dgm:prSet/>
      <dgm:spPr/>
      <dgm:t>
        <a:bodyPr/>
        <a:lstStyle/>
        <a:p>
          <a:pPr rtl="1"/>
          <a:endParaRPr lang="ar-SA"/>
        </a:p>
      </dgm:t>
    </dgm:pt>
    <dgm:pt modelId="{9A49A767-BF3A-4138-A6B7-CA036959417E}" type="sibTrans" cxnId="{0F82DF7E-4FF7-424E-BF05-A82D226D22C8}">
      <dgm:prSet/>
      <dgm:spPr/>
      <dgm:t>
        <a:bodyPr/>
        <a:lstStyle/>
        <a:p>
          <a:pPr rtl="1"/>
          <a:endParaRPr lang="ar-SA"/>
        </a:p>
      </dgm:t>
    </dgm:pt>
    <dgm:pt modelId="{63698A6E-DD94-4F27-88C3-8A47A0D38129}">
      <dgm:prSet phldrT="[نص]" custT="1"/>
      <dgm:spPr/>
      <dgm:t>
        <a:bodyPr/>
        <a:lstStyle/>
        <a:p>
          <a:pPr rtl="1"/>
          <a:r>
            <a:rPr lang="ar-SA" sz="3200" dirty="0" smtClean="0"/>
            <a:t>انسحاب احد الاعضاء</a:t>
          </a:r>
          <a:endParaRPr lang="ar-SA" sz="3200" dirty="0"/>
        </a:p>
      </dgm:t>
    </dgm:pt>
    <dgm:pt modelId="{5BAB16A3-F1AE-4428-9A64-D69EE2BF40A2}" type="parTrans" cxnId="{EF2924A4-2175-4AFF-89CC-7684FB399BE2}">
      <dgm:prSet/>
      <dgm:spPr/>
      <dgm:t>
        <a:bodyPr/>
        <a:lstStyle/>
        <a:p>
          <a:pPr rtl="1"/>
          <a:endParaRPr lang="ar-SA"/>
        </a:p>
      </dgm:t>
    </dgm:pt>
    <dgm:pt modelId="{1666A70F-107D-413A-B640-BE000F2E9371}" type="sibTrans" cxnId="{EF2924A4-2175-4AFF-89CC-7684FB399BE2}">
      <dgm:prSet/>
      <dgm:spPr/>
      <dgm:t>
        <a:bodyPr/>
        <a:lstStyle/>
        <a:p>
          <a:pPr rtl="1"/>
          <a:endParaRPr lang="ar-SA"/>
        </a:p>
      </dgm:t>
    </dgm:pt>
    <dgm:pt modelId="{5B43C46F-1E67-42C8-B785-107E07AB8F9F}">
      <dgm:prSet phldrT="[نص]"/>
      <dgm:spPr/>
      <dgm:t>
        <a:bodyPr/>
        <a:lstStyle/>
        <a:p>
          <a:pPr rtl="1"/>
          <a:r>
            <a:rPr lang="ar-SA" dirty="0" smtClean="0"/>
            <a:t>المخاطر (</a:t>
          </a:r>
          <a:r>
            <a:rPr lang="en-US" dirty="0" smtClean="0"/>
            <a:t>T</a:t>
          </a:r>
          <a:r>
            <a:rPr lang="ar-SA" dirty="0" smtClean="0"/>
            <a:t>)</a:t>
          </a:r>
          <a:endParaRPr lang="ar-SA" dirty="0"/>
        </a:p>
      </dgm:t>
    </dgm:pt>
    <dgm:pt modelId="{A6837D35-5281-4814-9D26-72D5103143C5}" type="parTrans" cxnId="{F255782E-AC16-47A2-9544-1EB18965392E}">
      <dgm:prSet/>
      <dgm:spPr/>
      <dgm:t>
        <a:bodyPr/>
        <a:lstStyle/>
        <a:p>
          <a:pPr rtl="1"/>
          <a:endParaRPr lang="ar-SA"/>
        </a:p>
      </dgm:t>
    </dgm:pt>
    <dgm:pt modelId="{35006876-98D3-4350-8920-F78B9FB92A99}" type="sibTrans" cxnId="{F255782E-AC16-47A2-9544-1EB18965392E}">
      <dgm:prSet/>
      <dgm:spPr/>
      <dgm:t>
        <a:bodyPr/>
        <a:lstStyle/>
        <a:p>
          <a:pPr rtl="1"/>
          <a:endParaRPr lang="ar-SA"/>
        </a:p>
      </dgm:t>
    </dgm:pt>
    <dgm:pt modelId="{74630CAE-3062-4E41-88B2-3F7957A45059}">
      <dgm:prSet phldrT="[نص]" custT="1"/>
      <dgm:spPr/>
      <dgm:t>
        <a:bodyPr/>
        <a:lstStyle/>
        <a:p>
          <a:pPr rtl="1"/>
          <a:r>
            <a:rPr lang="ar-SA" sz="3200" dirty="0" smtClean="0"/>
            <a:t>المزيد من التوسع واستغلال الموارد السياحية </a:t>
          </a:r>
          <a:r>
            <a:rPr lang="ar-SA" sz="1700" dirty="0" smtClean="0"/>
            <a:t>.</a:t>
          </a:r>
          <a:endParaRPr lang="ar-SA" sz="1700" dirty="0"/>
        </a:p>
      </dgm:t>
    </dgm:pt>
    <dgm:pt modelId="{040B5C27-5232-4726-9DDB-212460BFB9F6}" type="parTrans" cxnId="{D8F3B3F9-CB95-4FC7-96F3-D5F6D6EC70A9}">
      <dgm:prSet/>
      <dgm:spPr/>
      <dgm:t>
        <a:bodyPr/>
        <a:lstStyle/>
        <a:p>
          <a:pPr rtl="1"/>
          <a:endParaRPr lang="ar-SA"/>
        </a:p>
      </dgm:t>
    </dgm:pt>
    <dgm:pt modelId="{5DD13225-796D-4EF1-AA1A-99D0B3379CE0}" type="sibTrans" cxnId="{D8F3B3F9-CB95-4FC7-96F3-D5F6D6EC70A9}">
      <dgm:prSet/>
      <dgm:spPr/>
      <dgm:t>
        <a:bodyPr/>
        <a:lstStyle/>
        <a:p>
          <a:pPr rtl="1"/>
          <a:endParaRPr lang="ar-SA"/>
        </a:p>
      </dgm:t>
    </dgm:pt>
    <dgm:pt modelId="{7835929C-EEF8-43D0-9B79-34FC7E8E76DC}">
      <dgm:prSet phldrT="[نص]"/>
      <dgm:spPr/>
      <dgm:t>
        <a:bodyPr/>
        <a:lstStyle/>
        <a:p>
          <a:pPr rtl="1"/>
          <a:r>
            <a:rPr lang="ar-SA" dirty="0" smtClean="0"/>
            <a:t>الفرص (</a:t>
          </a:r>
          <a:r>
            <a:rPr lang="en-US" dirty="0" smtClean="0"/>
            <a:t>O</a:t>
          </a:r>
          <a:r>
            <a:rPr lang="ar-SA" dirty="0" smtClean="0"/>
            <a:t>)</a:t>
          </a:r>
          <a:endParaRPr lang="ar-SA" dirty="0"/>
        </a:p>
      </dgm:t>
    </dgm:pt>
    <dgm:pt modelId="{ACAD3FAC-65F8-46D0-8322-B0338C3F47D1}" type="parTrans" cxnId="{198D2726-FBFF-4A0B-869C-BAA7CE87824F}">
      <dgm:prSet/>
      <dgm:spPr/>
      <dgm:t>
        <a:bodyPr/>
        <a:lstStyle/>
        <a:p>
          <a:pPr rtl="1"/>
          <a:endParaRPr lang="ar-SA"/>
        </a:p>
      </dgm:t>
    </dgm:pt>
    <dgm:pt modelId="{3AA692C4-FEBD-47F2-8E8D-7C04756183A9}" type="sibTrans" cxnId="{198D2726-FBFF-4A0B-869C-BAA7CE87824F}">
      <dgm:prSet/>
      <dgm:spPr/>
      <dgm:t>
        <a:bodyPr/>
        <a:lstStyle/>
        <a:p>
          <a:pPr rtl="1"/>
          <a:endParaRPr lang="ar-SA"/>
        </a:p>
      </dgm:t>
    </dgm:pt>
    <dgm:pt modelId="{019BD3EA-A585-4139-937E-52AFF6A36D32}" type="pres">
      <dgm:prSet presAssocID="{B7301F73-A0B4-4A8E-BE32-4E0DB4A1A4DC}" presName="cycleMatrixDiagram" presStyleCnt="0">
        <dgm:presLayoutVars>
          <dgm:chMax val="1"/>
          <dgm:dir/>
          <dgm:animLvl val="lvl"/>
          <dgm:resizeHandles val="exact"/>
        </dgm:presLayoutVars>
      </dgm:prSet>
      <dgm:spPr/>
      <dgm:t>
        <a:bodyPr/>
        <a:lstStyle/>
        <a:p>
          <a:endParaRPr lang="en-US"/>
        </a:p>
      </dgm:t>
    </dgm:pt>
    <dgm:pt modelId="{408F9EC7-8DC1-4289-A115-C53301F3EDC9}" type="pres">
      <dgm:prSet presAssocID="{B7301F73-A0B4-4A8E-BE32-4E0DB4A1A4DC}" presName="children" presStyleCnt="0"/>
      <dgm:spPr/>
    </dgm:pt>
    <dgm:pt modelId="{DD92779A-D6DE-44F6-935D-604341D5AB02}" type="pres">
      <dgm:prSet presAssocID="{B7301F73-A0B4-4A8E-BE32-4E0DB4A1A4DC}" presName="child1group" presStyleCnt="0"/>
      <dgm:spPr/>
    </dgm:pt>
    <dgm:pt modelId="{F9CC819C-0F52-4199-9C4F-43889AFF3A2E}" type="pres">
      <dgm:prSet presAssocID="{B7301F73-A0B4-4A8E-BE32-4E0DB4A1A4DC}" presName="child1" presStyleLbl="bgAcc1" presStyleIdx="0" presStyleCnt="4" custLinFactNeighborX="-70017" custLinFactNeighborY="2206"/>
      <dgm:spPr/>
      <dgm:t>
        <a:bodyPr/>
        <a:lstStyle/>
        <a:p>
          <a:pPr rtl="1"/>
          <a:endParaRPr lang="ar-SA"/>
        </a:p>
      </dgm:t>
    </dgm:pt>
    <dgm:pt modelId="{6699C119-6E02-4E1C-92C3-7E360137EBB7}" type="pres">
      <dgm:prSet presAssocID="{B7301F73-A0B4-4A8E-BE32-4E0DB4A1A4DC}" presName="child1Text" presStyleLbl="bgAcc1" presStyleIdx="0" presStyleCnt="4">
        <dgm:presLayoutVars>
          <dgm:bulletEnabled val="1"/>
        </dgm:presLayoutVars>
      </dgm:prSet>
      <dgm:spPr/>
      <dgm:t>
        <a:bodyPr/>
        <a:lstStyle/>
        <a:p>
          <a:pPr rtl="1"/>
          <a:endParaRPr lang="ar-SA"/>
        </a:p>
      </dgm:t>
    </dgm:pt>
    <dgm:pt modelId="{E3A5DB93-11F7-424D-B5EF-BE1BE87E0DF3}" type="pres">
      <dgm:prSet presAssocID="{B7301F73-A0B4-4A8E-BE32-4E0DB4A1A4DC}" presName="child2group" presStyleCnt="0"/>
      <dgm:spPr/>
    </dgm:pt>
    <dgm:pt modelId="{5BE1B291-F5EF-4E26-BCF5-FC78025DF443}" type="pres">
      <dgm:prSet presAssocID="{B7301F73-A0B4-4A8E-BE32-4E0DB4A1A4DC}" presName="child2" presStyleLbl="bgAcc1" presStyleIdx="1" presStyleCnt="4" custLinFactNeighborX="71445" custLinFactNeighborY="2206"/>
      <dgm:spPr/>
      <dgm:t>
        <a:bodyPr/>
        <a:lstStyle/>
        <a:p>
          <a:pPr rtl="1"/>
          <a:endParaRPr lang="ar-SA"/>
        </a:p>
      </dgm:t>
    </dgm:pt>
    <dgm:pt modelId="{DD5701D8-8721-4A2C-85C9-94259772B620}" type="pres">
      <dgm:prSet presAssocID="{B7301F73-A0B4-4A8E-BE32-4E0DB4A1A4DC}" presName="child2Text" presStyleLbl="bgAcc1" presStyleIdx="1" presStyleCnt="4">
        <dgm:presLayoutVars>
          <dgm:bulletEnabled val="1"/>
        </dgm:presLayoutVars>
      </dgm:prSet>
      <dgm:spPr/>
      <dgm:t>
        <a:bodyPr/>
        <a:lstStyle/>
        <a:p>
          <a:pPr rtl="1"/>
          <a:endParaRPr lang="ar-SA"/>
        </a:p>
      </dgm:t>
    </dgm:pt>
    <dgm:pt modelId="{BE3D50B3-54D9-4350-963F-BA5652A5AE30}" type="pres">
      <dgm:prSet presAssocID="{B7301F73-A0B4-4A8E-BE32-4E0DB4A1A4DC}" presName="child3group" presStyleCnt="0"/>
      <dgm:spPr/>
    </dgm:pt>
    <dgm:pt modelId="{DBA84434-35AC-4022-8B2F-2380613008E2}" type="pres">
      <dgm:prSet presAssocID="{B7301F73-A0B4-4A8E-BE32-4E0DB4A1A4DC}" presName="child3" presStyleLbl="bgAcc1" presStyleIdx="2" presStyleCnt="4" custLinFactNeighborX="71446" custLinFactNeighborY="-1470"/>
      <dgm:spPr/>
      <dgm:t>
        <a:bodyPr/>
        <a:lstStyle/>
        <a:p>
          <a:pPr rtl="1"/>
          <a:endParaRPr lang="ar-SA"/>
        </a:p>
      </dgm:t>
    </dgm:pt>
    <dgm:pt modelId="{A6CD6DC2-A7B0-4648-B87A-9A5126E7610B}" type="pres">
      <dgm:prSet presAssocID="{B7301F73-A0B4-4A8E-BE32-4E0DB4A1A4DC}" presName="child3Text" presStyleLbl="bgAcc1" presStyleIdx="2" presStyleCnt="4">
        <dgm:presLayoutVars>
          <dgm:bulletEnabled val="1"/>
        </dgm:presLayoutVars>
      </dgm:prSet>
      <dgm:spPr/>
      <dgm:t>
        <a:bodyPr/>
        <a:lstStyle/>
        <a:p>
          <a:pPr rtl="1"/>
          <a:endParaRPr lang="ar-SA"/>
        </a:p>
      </dgm:t>
    </dgm:pt>
    <dgm:pt modelId="{EEEDCD95-3867-4011-8057-D63AFF5F087B}" type="pres">
      <dgm:prSet presAssocID="{B7301F73-A0B4-4A8E-BE32-4E0DB4A1A4DC}" presName="child4group" presStyleCnt="0"/>
      <dgm:spPr/>
    </dgm:pt>
    <dgm:pt modelId="{D3EF0A4A-A50F-423F-BB6D-640EA8587455}" type="pres">
      <dgm:prSet presAssocID="{B7301F73-A0B4-4A8E-BE32-4E0DB4A1A4DC}" presName="child4" presStyleLbl="bgAcc1" presStyleIdx="3" presStyleCnt="4" custLinFactNeighborX="-71446" custLinFactNeighborY="5147"/>
      <dgm:spPr/>
      <dgm:t>
        <a:bodyPr/>
        <a:lstStyle/>
        <a:p>
          <a:pPr rtl="1"/>
          <a:endParaRPr lang="ar-SA"/>
        </a:p>
      </dgm:t>
    </dgm:pt>
    <dgm:pt modelId="{73A45A53-C835-4376-8F1F-065FBBDD8D9A}" type="pres">
      <dgm:prSet presAssocID="{B7301F73-A0B4-4A8E-BE32-4E0DB4A1A4DC}" presName="child4Text" presStyleLbl="bgAcc1" presStyleIdx="3" presStyleCnt="4">
        <dgm:presLayoutVars>
          <dgm:bulletEnabled val="1"/>
        </dgm:presLayoutVars>
      </dgm:prSet>
      <dgm:spPr/>
      <dgm:t>
        <a:bodyPr/>
        <a:lstStyle/>
        <a:p>
          <a:pPr rtl="1"/>
          <a:endParaRPr lang="ar-SA"/>
        </a:p>
      </dgm:t>
    </dgm:pt>
    <dgm:pt modelId="{9837D9C6-3446-44AC-A58E-57DEC5AAA263}" type="pres">
      <dgm:prSet presAssocID="{B7301F73-A0B4-4A8E-BE32-4E0DB4A1A4DC}" presName="childPlaceholder" presStyleCnt="0"/>
      <dgm:spPr/>
    </dgm:pt>
    <dgm:pt modelId="{F65C53E3-2A3B-4C28-88A2-E97A7E365DCB}" type="pres">
      <dgm:prSet presAssocID="{B7301F73-A0B4-4A8E-BE32-4E0DB4A1A4DC}" presName="circle" presStyleCnt="0"/>
      <dgm:spPr/>
    </dgm:pt>
    <dgm:pt modelId="{5A3AC33C-0A55-42C7-AB0E-E6862D5F5264}" type="pres">
      <dgm:prSet presAssocID="{B7301F73-A0B4-4A8E-BE32-4E0DB4A1A4DC}" presName="quadrant1" presStyleLbl="node1" presStyleIdx="0" presStyleCnt="4" custScaleX="181768" custScaleY="105000" custLinFactNeighborX="-40157" custLinFactNeighborY="-14082">
        <dgm:presLayoutVars>
          <dgm:chMax val="1"/>
          <dgm:bulletEnabled val="1"/>
        </dgm:presLayoutVars>
      </dgm:prSet>
      <dgm:spPr/>
      <dgm:t>
        <a:bodyPr/>
        <a:lstStyle/>
        <a:p>
          <a:pPr rtl="1"/>
          <a:endParaRPr lang="ar-SA"/>
        </a:p>
      </dgm:t>
    </dgm:pt>
    <dgm:pt modelId="{70F2BBD4-D815-45F2-A083-E1A192EF32A4}" type="pres">
      <dgm:prSet presAssocID="{B7301F73-A0B4-4A8E-BE32-4E0DB4A1A4DC}" presName="quadrant2" presStyleLbl="node1" presStyleIdx="1" presStyleCnt="4" custScaleX="144251" custScaleY="103198" custLinFactNeighborX="20588" custLinFactNeighborY="-15471">
        <dgm:presLayoutVars>
          <dgm:chMax val="1"/>
          <dgm:bulletEnabled val="1"/>
        </dgm:presLayoutVars>
      </dgm:prSet>
      <dgm:spPr/>
      <dgm:t>
        <a:bodyPr/>
        <a:lstStyle/>
        <a:p>
          <a:pPr rtl="1"/>
          <a:endParaRPr lang="ar-SA"/>
        </a:p>
      </dgm:t>
    </dgm:pt>
    <dgm:pt modelId="{B3E8531D-855C-430B-B6D0-7D2420050B62}" type="pres">
      <dgm:prSet presAssocID="{B7301F73-A0B4-4A8E-BE32-4E0DB4A1A4DC}" presName="quadrant3" presStyleLbl="node1" presStyleIdx="2" presStyleCnt="4" custScaleX="141951" custScaleY="120721" custLinFactNeighborX="22302" custLinFactNeighborY="-5845">
        <dgm:presLayoutVars>
          <dgm:chMax val="1"/>
          <dgm:bulletEnabled val="1"/>
        </dgm:presLayoutVars>
      </dgm:prSet>
      <dgm:spPr/>
      <dgm:t>
        <a:bodyPr/>
        <a:lstStyle/>
        <a:p>
          <a:pPr rtl="1"/>
          <a:endParaRPr lang="ar-SA"/>
        </a:p>
      </dgm:t>
    </dgm:pt>
    <dgm:pt modelId="{A58554EB-1359-4F3D-8E4A-23B6C61B8687}" type="pres">
      <dgm:prSet presAssocID="{B7301F73-A0B4-4A8E-BE32-4E0DB4A1A4DC}" presName="quadrant4" presStyleLbl="node1" presStyleIdx="3" presStyleCnt="4" custScaleX="190619" custScaleY="118104" custLinFactNeighborX="-41766" custLinFactNeighborY="-4932">
        <dgm:presLayoutVars>
          <dgm:chMax val="1"/>
          <dgm:bulletEnabled val="1"/>
        </dgm:presLayoutVars>
      </dgm:prSet>
      <dgm:spPr/>
      <dgm:t>
        <a:bodyPr/>
        <a:lstStyle/>
        <a:p>
          <a:pPr rtl="1"/>
          <a:endParaRPr lang="ar-SA"/>
        </a:p>
      </dgm:t>
    </dgm:pt>
    <dgm:pt modelId="{9D06BFA0-A568-4F45-B010-0D7946004DD8}" type="pres">
      <dgm:prSet presAssocID="{B7301F73-A0B4-4A8E-BE32-4E0DB4A1A4DC}" presName="quadrantPlaceholder" presStyleCnt="0"/>
      <dgm:spPr/>
    </dgm:pt>
    <dgm:pt modelId="{2F3A0E01-D9F3-4CA3-A7AC-A7D25AE6E6BE}" type="pres">
      <dgm:prSet presAssocID="{B7301F73-A0B4-4A8E-BE32-4E0DB4A1A4DC}" presName="center1" presStyleLbl="fgShp" presStyleIdx="0" presStyleCnt="2" custAng="5400000" custLinFactX="206881" custLinFactNeighborX="300000" custLinFactNeighborY="14419"/>
      <dgm:spPr/>
    </dgm:pt>
    <dgm:pt modelId="{4964907A-436D-433B-AADE-A4D105206782}" type="pres">
      <dgm:prSet presAssocID="{B7301F73-A0B4-4A8E-BE32-4E0DB4A1A4DC}" presName="center2" presStyleLbl="fgShp" presStyleIdx="1" presStyleCnt="2" custAng="5614828" custLinFactX="-241092" custLinFactNeighborX="-300000" custLinFactNeighborY="-29273"/>
      <dgm:spPr/>
    </dgm:pt>
  </dgm:ptLst>
  <dgm:cxnLst>
    <dgm:cxn modelId="{313474C9-E007-420D-A97A-13E80CD5B157}" srcId="{A47C4818-CB29-4F24-89FC-8A2686622EBC}" destId="{889C1F28-4477-4163-8A38-5C70EE10CFC3}" srcOrd="0" destOrd="0" parTransId="{3ED8629D-00E5-4263-BB93-962918D6BCAA}" sibTransId="{E575AD3C-055B-4E88-BA60-98F0F6CB4B28}"/>
    <dgm:cxn modelId="{ED205BEA-6886-4E59-8BA4-497D94F93458}" type="presOf" srcId="{7835929C-EEF8-43D0-9B79-34FC7E8E76DC}" destId="{D3EF0A4A-A50F-423F-BB6D-640EA8587455}" srcOrd="0" destOrd="0" presId="urn:microsoft.com/office/officeart/2005/8/layout/cycle4"/>
    <dgm:cxn modelId="{EC050BDC-603E-465D-BF03-5999C9839FD3}" type="presOf" srcId="{7835929C-EEF8-43D0-9B79-34FC7E8E76DC}" destId="{73A45A53-C835-4376-8F1F-065FBBDD8D9A}" srcOrd="1" destOrd="0" presId="urn:microsoft.com/office/officeart/2005/8/layout/cycle4"/>
    <dgm:cxn modelId="{79EB6CA8-7B04-436D-9905-F6793461D84C}" type="presOf" srcId="{5B43C46F-1E67-42C8-B785-107E07AB8F9F}" destId="{DBA84434-35AC-4022-8B2F-2380613008E2}" srcOrd="0" destOrd="0" presId="urn:microsoft.com/office/officeart/2005/8/layout/cycle4"/>
    <dgm:cxn modelId="{83416058-DCF7-4E20-9B01-F4D0C6C13F0B}" type="presOf" srcId="{889C1F28-4477-4163-8A38-5C70EE10CFC3}" destId="{6699C119-6E02-4E1C-92C3-7E360137EBB7}" srcOrd="1" destOrd="0" presId="urn:microsoft.com/office/officeart/2005/8/layout/cycle4"/>
    <dgm:cxn modelId="{F79DFE69-8CDB-4D7E-B81A-7BE09645A2F9}" srcId="{B7301F73-A0B4-4A8E-BE32-4E0DB4A1A4DC}" destId="{A47C4818-CB29-4F24-89FC-8A2686622EBC}" srcOrd="0" destOrd="0" parTransId="{79A58E04-5933-4FA1-9DD3-9F5A7D9F63AB}" sibTransId="{CC4F4885-93D7-41E6-806B-814B8B7FE230}"/>
    <dgm:cxn modelId="{F255782E-AC16-47A2-9544-1EB18965392E}" srcId="{63698A6E-DD94-4F27-88C3-8A47A0D38129}" destId="{5B43C46F-1E67-42C8-B785-107E07AB8F9F}" srcOrd="0" destOrd="0" parTransId="{A6837D35-5281-4814-9D26-72D5103143C5}" sibTransId="{35006876-98D3-4350-8920-F78B9FB92A99}"/>
    <dgm:cxn modelId="{EF2924A4-2175-4AFF-89CC-7684FB399BE2}" srcId="{B7301F73-A0B4-4A8E-BE32-4E0DB4A1A4DC}" destId="{63698A6E-DD94-4F27-88C3-8A47A0D38129}" srcOrd="2" destOrd="0" parTransId="{5BAB16A3-F1AE-4428-9A64-D69EE2BF40A2}" sibTransId="{1666A70F-107D-413A-B640-BE000F2E9371}"/>
    <dgm:cxn modelId="{552139A8-142F-40CF-B820-A4CBE41213D1}" type="presOf" srcId="{B7301F73-A0B4-4A8E-BE32-4E0DB4A1A4DC}" destId="{019BD3EA-A585-4139-937E-52AFF6A36D32}" srcOrd="0" destOrd="0" presId="urn:microsoft.com/office/officeart/2005/8/layout/cycle4"/>
    <dgm:cxn modelId="{198D2726-FBFF-4A0B-869C-BAA7CE87824F}" srcId="{74630CAE-3062-4E41-88B2-3F7957A45059}" destId="{7835929C-EEF8-43D0-9B79-34FC7E8E76DC}" srcOrd="0" destOrd="0" parTransId="{ACAD3FAC-65F8-46D0-8322-B0338C3F47D1}" sibTransId="{3AA692C4-FEBD-47F2-8E8D-7C04756183A9}"/>
    <dgm:cxn modelId="{92A8CD45-0C9E-4C6F-BF30-F08534451F9B}" type="presOf" srcId="{5B43C46F-1E67-42C8-B785-107E07AB8F9F}" destId="{A6CD6DC2-A7B0-4648-B87A-9A5126E7610B}" srcOrd="1" destOrd="0" presId="urn:microsoft.com/office/officeart/2005/8/layout/cycle4"/>
    <dgm:cxn modelId="{6425F6E0-3910-4F05-97E7-51B272E5BFBA}" type="presOf" srcId="{74630CAE-3062-4E41-88B2-3F7957A45059}" destId="{A58554EB-1359-4F3D-8E4A-23B6C61B8687}" srcOrd="0" destOrd="0" presId="urn:microsoft.com/office/officeart/2005/8/layout/cycle4"/>
    <dgm:cxn modelId="{D59EECC3-2ED8-4E93-81E6-B47532CA16E1}" type="presOf" srcId="{889C1F28-4477-4163-8A38-5C70EE10CFC3}" destId="{F9CC819C-0F52-4199-9C4F-43889AFF3A2E}" srcOrd="0" destOrd="0" presId="urn:microsoft.com/office/officeart/2005/8/layout/cycle4"/>
    <dgm:cxn modelId="{D2118E1F-5DF6-448E-B3E7-7DAFD7FAF3E2}" srcId="{B7301F73-A0B4-4A8E-BE32-4E0DB4A1A4DC}" destId="{D84A9F7B-D78F-4BFC-8AD2-466F970C3229}" srcOrd="1" destOrd="0" parTransId="{D2957775-7976-4512-A769-E1FB920ADBA4}" sibTransId="{54E85B6B-170D-448A-92D2-C7DC1E085AF1}"/>
    <dgm:cxn modelId="{62583331-86CA-4F85-9A87-DCF86FA190EF}" type="presOf" srcId="{7AFF2967-DE84-46CB-BBBC-BEC4F23CD5E4}" destId="{DD5701D8-8721-4A2C-85C9-94259772B620}" srcOrd="1" destOrd="0" presId="urn:microsoft.com/office/officeart/2005/8/layout/cycle4"/>
    <dgm:cxn modelId="{10A60AFA-DCCA-4022-840B-3213ACC0859B}" type="presOf" srcId="{63698A6E-DD94-4F27-88C3-8A47A0D38129}" destId="{B3E8531D-855C-430B-B6D0-7D2420050B62}" srcOrd="0" destOrd="0" presId="urn:microsoft.com/office/officeart/2005/8/layout/cycle4"/>
    <dgm:cxn modelId="{4E4A23B0-AEF8-42A3-86B5-3A78A3DCE5DE}" type="presOf" srcId="{7AFF2967-DE84-46CB-BBBC-BEC4F23CD5E4}" destId="{5BE1B291-F5EF-4E26-BCF5-FC78025DF443}" srcOrd="0" destOrd="0" presId="urn:microsoft.com/office/officeart/2005/8/layout/cycle4"/>
    <dgm:cxn modelId="{0F82DF7E-4FF7-424E-BF05-A82D226D22C8}" srcId="{D84A9F7B-D78F-4BFC-8AD2-466F970C3229}" destId="{7AFF2967-DE84-46CB-BBBC-BEC4F23CD5E4}" srcOrd="0" destOrd="0" parTransId="{10125960-FAA8-41D4-B02D-64DA3F8E5AA5}" sibTransId="{9A49A767-BF3A-4138-A6B7-CA036959417E}"/>
    <dgm:cxn modelId="{D8F3B3F9-CB95-4FC7-96F3-D5F6D6EC70A9}" srcId="{B7301F73-A0B4-4A8E-BE32-4E0DB4A1A4DC}" destId="{74630CAE-3062-4E41-88B2-3F7957A45059}" srcOrd="3" destOrd="0" parTransId="{040B5C27-5232-4726-9DDB-212460BFB9F6}" sibTransId="{5DD13225-796D-4EF1-AA1A-99D0B3379CE0}"/>
    <dgm:cxn modelId="{AD49F8A4-2277-4FA4-834D-CCDC5E1C33D1}" type="presOf" srcId="{A47C4818-CB29-4F24-89FC-8A2686622EBC}" destId="{5A3AC33C-0A55-42C7-AB0E-E6862D5F5264}" srcOrd="0" destOrd="0" presId="urn:microsoft.com/office/officeart/2005/8/layout/cycle4"/>
    <dgm:cxn modelId="{A3EB3D60-B98A-4EC3-9EB8-1EC79574C394}" type="presOf" srcId="{D84A9F7B-D78F-4BFC-8AD2-466F970C3229}" destId="{70F2BBD4-D815-45F2-A083-E1A192EF32A4}" srcOrd="0" destOrd="0" presId="urn:microsoft.com/office/officeart/2005/8/layout/cycle4"/>
    <dgm:cxn modelId="{C36E8590-26EE-4E4F-B204-EECE28E29426}" type="presParOf" srcId="{019BD3EA-A585-4139-937E-52AFF6A36D32}" destId="{408F9EC7-8DC1-4289-A115-C53301F3EDC9}" srcOrd="0" destOrd="0" presId="urn:microsoft.com/office/officeart/2005/8/layout/cycle4"/>
    <dgm:cxn modelId="{1D8888ED-57AA-4909-9254-743EA558945C}" type="presParOf" srcId="{408F9EC7-8DC1-4289-A115-C53301F3EDC9}" destId="{DD92779A-D6DE-44F6-935D-604341D5AB02}" srcOrd="0" destOrd="0" presId="urn:microsoft.com/office/officeart/2005/8/layout/cycle4"/>
    <dgm:cxn modelId="{2753247D-73FA-4857-967B-B16752337092}" type="presParOf" srcId="{DD92779A-D6DE-44F6-935D-604341D5AB02}" destId="{F9CC819C-0F52-4199-9C4F-43889AFF3A2E}" srcOrd="0" destOrd="0" presId="urn:microsoft.com/office/officeart/2005/8/layout/cycle4"/>
    <dgm:cxn modelId="{D5748905-BC86-4A96-8C5F-0A4BC8258E2B}" type="presParOf" srcId="{DD92779A-D6DE-44F6-935D-604341D5AB02}" destId="{6699C119-6E02-4E1C-92C3-7E360137EBB7}" srcOrd="1" destOrd="0" presId="urn:microsoft.com/office/officeart/2005/8/layout/cycle4"/>
    <dgm:cxn modelId="{A3F673A8-4D34-4A88-A12A-DC6915065456}" type="presParOf" srcId="{408F9EC7-8DC1-4289-A115-C53301F3EDC9}" destId="{E3A5DB93-11F7-424D-B5EF-BE1BE87E0DF3}" srcOrd="1" destOrd="0" presId="urn:microsoft.com/office/officeart/2005/8/layout/cycle4"/>
    <dgm:cxn modelId="{BAF296BD-34A1-4D00-89B9-1327A9682BF1}" type="presParOf" srcId="{E3A5DB93-11F7-424D-B5EF-BE1BE87E0DF3}" destId="{5BE1B291-F5EF-4E26-BCF5-FC78025DF443}" srcOrd="0" destOrd="0" presId="urn:microsoft.com/office/officeart/2005/8/layout/cycle4"/>
    <dgm:cxn modelId="{2619D7A1-1E83-40F1-B072-FA3E5B8B81CB}" type="presParOf" srcId="{E3A5DB93-11F7-424D-B5EF-BE1BE87E0DF3}" destId="{DD5701D8-8721-4A2C-85C9-94259772B620}" srcOrd="1" destOrd="0" presId="urn:microsoft.com/office/officeart/2005/8/layout/cycle4"/>
    <dgm:cxn modelId="{5FDF9FFF-D98C-453A-BDE4-14D4B40D8342}" type="presParOf" srcId="{408F9EC7-8DC1-4289-A115-C53301F3EDC9}" destId="{BE3D50B3-54D9-4350-963F-BA5652A5AE30}" srcOrd="2" destOrd="0" presId="urn:microsoft.com/office/officeart/2005/8/layout/cycle4"/>
    <dgm:cxn modelId="{7C168A46-2C18-44CA-A8DE-5C01CA47D52B}" type="presParOf" srcId="{BE3D50B3-54D9-4350-963F-BA5652A5AE30}" destId="{DBA84434-35AC-4022-8B2F-2380613008E2}" srcOrd="0" destOrd="0" presId="urn:microsoft.com/office/officeart/2005/8/layout/cycle4"/>
    <dgm:cxn modelId="{B586D8BC-CB2D-4376-A3C4-34585593ADD7}" type="presParOf" srcId="{BE3D50B3-54D9-4350-963F-BA5652A5AE30}" destId="{A6CD6DC2-A7B0-4648-B87A-9A5126E7610B}" srcOrd="1" destOrd="0" presId="urn:microsoft.com/office/officeart/2005/8/layout/cycle4"/>
    <dgm:cxn modelId="{71F68828-C16F-40E6-9CDF-BDC9E524DBCC}" type="presParOf" srcId="{408F9EC7-8DC1-4289-A115-C53301F3EDC9}" destId="{EEEDCD95-3867-4011-8057-D63AFF5F087B}" srcOrd="3" destOrd="0" presId="urn:microsoft.com/office/officeart/2005/8/layout/cycle4"/>
    <dgm:cxn modelId="{89FEB00C-568F-43DD-8919-9D887ED7B5B0}" type="presParOf" srcId="{EEEDCD95-3867-4011-8057-D63AFF5F087B}" destId="{D3EF0A4A-A50F-423F-BB6D-640EA8587455}" srcOrd="0" destOrd="0" presId="urn:microsoft.com/office/officeart/2005/8/layout/cycle4"/>
    <dgm:cxn modelId="{08DA0B27-1E2D-4192-A38F-5351A094005B}" type="presParOf" srcId="{EEEDCD95-3867-4011-8057-D63AFF5F087B}" destId="{73A45A53-C835-4376-8F1F-065FBBDD8D9A}" srcOrd="1" destOrd="0" presId="urn:microsoft.com/office/officeart/2005/8/layout/cycle4"/>
    <dgm:cxn modelId="{34A4D949-CA3C-476F-91FD-539017042E92}" type="presParOf" srcId="{408F9EC7-8DC1-4289-A115-C53301F3EDC9}" destId="{9837D9C6-3446-44AC-A58E-57DEC5AAA263}" srcOrd="4" destOrd="0" presId="urn:microsoft.com/office/officeart/2005/8/layout/cycle4"/>
    <dgm:cxn modelId="{3A7183DA-4BED-4621-9B7E-2118FAFE3E2B}" type="presParOf" srcId="{019BD3EA-A585-4139-937E-52AFF6A36D32}" destId="{F65C53E3-2A3B-4C28-88A2-E97A7E365DCB}" srcOrd="1" destOrd="0" presId="urn:microsoft.com/office/officeart/2005/8/layout/cycle4"/>
    <dgm:cxn modelId="{B38DC4F0-FDEA-4B2D-82F8-EDCD846EDE92}" type="presParOf" srcId="{F65C53E3-2A3B-4C28-88A2-E97A7E365DCB}" destId="{5A3AC33C-0A55-42C7-AB0E-E6862D5F5264}" srcOrd="0" destOrd="0" presId="urn:microsoft.com/office/officeart/2005/8/layout/cycle4"/>
    <dgm:cxn modelId="{4055F512-3057-4E78-9CA6-C53D91EC9837}" type="presParOf" srcId="{F65C53E3-2A3B-4C28-88A2-E97A7E365DCB}" destId="{70F2BBD4-D815-45F2-A083-E1A192EF32A4}" srcOrd="1" destOrd="0" presId="urn:microsoft.com/office/officeart/2005/8/layout/cycle4"/>
    <dgm:cxn modelId="{35EC2876-9463-48A6-9386-8B5BE6EB6E80}" type="presParOf" srcId="{F65C53E3-2A3B-4C28-88A2-E97A7E365DCB}" destId="{B3E8531D-855C-430B-B6D0-7D2420050B62}" srcOrd="2" destOrd="0" presId="urn:microsoft.com/office/officeart/2005/8/layout/cycle4"/>
    <dgm:cxn modelId="{FD89F275-1F80-4121-A045-49E2DE7084C0}" type="presParOf" srcId="{F65C53E3-2A3B-4C28-88A2-E97A7E365DCB}" destId="{A58554EB-1359-4F3D-8E4A-23B6C61B8687}" srcOrd="3" destOrd="0" presId="urn:microsoft.com/office/officeart/2005/8/layout/cycle4"/>
    <dgm:cxn modelId="{8C01F2B1-1734-447F-8011-D5D624885178}" type="presParOf" srcId="{F65C53E3-2A3B-4C28-88A2-E97A7E365DCB}" destId="{9D06BFA0-A568-4F45-B010-0D7946004DD8}" srcOrd="4" destOrd="0" presId="urn:microsoft.com/office/officeart/2005/8/layout/cycle4"/>
    <dgm:cxn modelId="{6D0FC0D5-B769-48C5-B096-85CD9EF201E1}" type="presParOf" srcId="{019BD3EA-A585-4139-937E-52AFF6A36D32}" destId="{2F3A0E01-D9F3-4CA3-A7AC-A7D25AE6E6BE}" srcOrd="2" destOrd="0" presId="urn:microsoft.com/office/officeart/2005/8/layout/cycle4"/>
    <dgm:cxn modelId="{A07D7CC6-C521-4806-8FD0-3D20EF78811D}" type="presParOf" srcId="{019BD3EA-A585-4139-937E-52AFF6A36D32}" destId="{4964907A-436D-433B-AADE-A4D105206782}"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A84434-35AC-4022-8B2F-2380613008E2}">
      <dsp:nvSpPr>
        <dsp:cNvPr id="0" name=""/>
        <dsp:cNvSpPr/>
      </dsp:nvSpPr>
      <dsp:spPr>
        <a:xfrm>
          <a:off x="7941792" y="4056570"/>
          <a:ext cx="2967507" cy="1922272"/>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0020" tIns="160020" rIns="160020" bIns="160020" numCol="1" spcCol="1270" anchor="t" anchorCtr="0">
          <a:noAutofit/>
        </a:bodyPr>
        <a:lstStyle/>
        <a:p>
          <a:pPr marL="285750" lvl="1" indent="-285750" algn="r" defTabSz="1466850" rtl="1">
            <a:lnSpc>
              <a:spcPct val="90000"/>
            </a:lnSpc>
            <a:spcBef>
              <a:spcPct val="0"/>
            </a:spcBef>
            <a:spcAft>
              <a:spcPct val="15000"/>
            </a:spcAft>
            <a:buChar char="••"/>
          </a:pPr>
          <a:r>
            <a:rPr lang="ar-SA" sz="3300" kern="1200" dirty="0" smtClean="0"/>
            <a:t>المخاطر (</a:t>
          </a:r>
          <a:r>
            <a:rPr lang="en-US" sz="3300" kern="1200" dirty="0" smtClean="0"/>
            <a:t>T</a:t>
          </a:r>
          <a:r>
            <a:rPr lang="ar-SA" sz="3300" kern="1200" dirty="0" smtClean="0"/>
            <a:t>)</a:t>
          </a:r>
          <a:endParaRPr lang="ar-SA" sz="3300" kern="1200" dirty="0"/>
        </a:p>
      </dsp:txBody>
      <dsp:txXfrm>
        <a:off x="8874270" y="4579364"/>
        <a:ext cx="1992803" cy="1357252"/>
      </dsp:txXfrm>
    </dsp:sp>
    <dsp:sp modelId="{D3EF0A4A-A50F-423F-BB6D-640EA8587455}">
      <dsp:nvSpPr>
        <dsp:cNvPr id="0" name=""/>
        <dsp:cNvSpPr/>
      </dsp:nvSpPr>
      <dsp:spPr>
        <a:xfrm>
          <a:off x="0" y="4084827"/>
          <a:ext cx="2967507" cy="1922272"/>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0020" tIns="160020" rIns="160020" bIns="160020" numCol="1" spcCol="1270" anchor="t" anchorCtr="0">
          <a:noAutofit/>
        </a:bodyPr>
        <a:lstStyle/>
        <a:p>
          <a:pPr marL="285750" lvl="1" indent="-285750" algn="r" defTabSz="1466850" rtl="1">
            <a:lnSpc>
              <a:spcPct val="90000"/>
            </a:lnSpc>
            <a:spcBef>
              <a:spcPct val="0"/>
            </a:spcBef>
            <a:spcAft>
              <a:spcPct val="15000"/>
            </a:spcAft>
            <a:buChar char="••"/>
          </a:pPr>
          <a:r>
            <a:rPr lang="ar-SA" sz="3300" kern="1200" dirty="0" smtClean="0"/>
            <a:t>الفرص (</a:t>
          </a:r>
          <a:r>
            <a:rPr lang="en-US" sz="3300" kern="1200" dirty="0" smtClean="0"/>
            <a:t>O</a:t>
          </a:r>
          <a:r>
            <a:rPr lang="ar-SA" sz="3300" kern="1200" dirty="0" smtClean="0"/>
            <a:t>)</a:t>
          </a:r>
          <a:endParaRPr lang="ar-SA" sz="3300" kern="1200" dirty="0"/>
        </a:p>
      </dsp:txBody>
      <dsp:txXfrm>
        <a:off x="42226" y="4607621"/>
        <a:ext cx="1992803" cy="1357252"/>
      </dsp:txXfrm>
    </dsp:sp>
    <dsp:sp modelId="{5BE1B291-F5EF-4E26-BCF5-FC78025DF443}">
      <dsp:nvSpPr>
        <dsp:cNvPr id="0" name=""/>
        <dsp:cNvSpPr/>
      </dsp:nvSpPr>
      <dsp:spPr>
        <a:xfrm>
          <a:off x="7941792" y="42405"/>
          <a:ext cx="2967507" cy="1922272"/>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0020" tIns="160020" rIns="160020" bIns="160020" numCol="1" spcCol="1270" anchor="t" anchorCtr="0">
          <a:noAutofit/>
        </a:bodyPr>
        <a:lstStyle/>
        <a:p>
          <a:pPr marL="285750" lvl="1" indent="-285750" algn="r" defTabSz="1466850" rtl="1">
            <a:lnSpc>
              <a:spcPct val="90000"/>
            </a:lnSpc>
            <a:spcBef>
              <a:spcPct val="0"/>
            </a:spcBef>
            <a:spcAft>
              <a:spcPct val="15000"/>
            </a:spcAft>
            <a:buChar char="••"/>
          </a:pPr>
          <a:r>
            <a:rPr lang="ar-SA" sz="3300" kern="1200" dirty="0" smtClean="0"/>
            <a:t>ضعف (</a:t>
          </a:r>
          <a:r>
            <a:rPr lang="en-US" sz="3300" kern="1200" dirty="0" smtClean="0"/>
            <a:t>W</a:t>
          </a:r>
          <a:r>
            <a:rPr lang="ar-SA" sz="3300" kern="1200" dirty="0" smtClean="0"/>
            <a:t>)</a:t>
          </a:r>
          <a:endParaRPr lang="ar-SA" sz="3300" kern="1200" dirty="0"/>
        </a:p>
      </dsp:txBody>
      <dsp:txXfrm>
        <a:off x="8874270" y="84631"/>
        <a:ext cx="1992803" cy="1357252"/>
      </dsp:txXfrm>
    </dsp:sp>
    <dsp:sp modelId="{F9CC819C-0F52-4199-9C4F-43889AFF3A2E}">
      <dsp:nvSpPr>
        <dsp:cNvPr id="0" name=""/>
        <dsp:cNvSpPr/>
      </dsp:nvSpPr>
      <dsp:spPr>
        <a:xfrm>
          <a:off x="0" y="42405"/>
          <a:ext cx="2967507" cy="1922272"/>
        </a:xfrm>
        <a:prstGeom prst="roundRect">
          <a:avLst>
            <a:gd name="adj" fmla="val 10000"/>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0020" tIns="160020" rIns="160020" bIns="160020" numCol="1" spcCol="1270" anchor="t" anchorCtr="0">
          <a:noAutofit/>
        </a:bodyPr>
        <a:lstStyle/>
        <a:p>
          <a:pPr marL="285750" lvl="1" indent="-285750" algn="r" defTabSz="1466850" rtl="1">
            <a:lnSpc>
              <a:spcPct val="90000"/>
            </a:lnSpc>
            <a:spcBef>
              <a:spcPct val="0"/>
            </a:spcBef>
            <a:spcAft>
              <a:spcPct val="15000"/>
            </a:spcAft>
            <a:buChar char="••"/>
          </a:pPr>
          <a:r>
            <a:rPr lang="ar-SA" sz="3300" kern="1200" dirty="0" smtClean="0"/>
            <a:t>قوة (</a:t>
          </a:r>
          <a:r>
            <a:rPr lang="en-US" sz="3300" kern="1200" dirty="0" smtClean="0"/>
            <a:t>S</a:t>
          </a:r>
          <a:r>
            <a:rPr lang="ar-SA" sz="3300" kern="1200" dirty="0" smtClean="0"/>
            <a:t>)</a:t>
          </a:r>
          <a:endParaRPr lang="ar-SA" sz="3300" kern="1200" dirty="0"/>
        </a:p>
      </dsp:txBody>
      <dsp:txXfrm>
        <a:off x="42226" y="84631"/>
        <a:ext cx="1992803" cy="1357252"/>
      </dsp:txXfrm>
    </dsp:sp>
    <dsp:sp modelId="{5A3AC33C-0A55-42C7-AB0E-E6862D5F5264}">
      <dsp:nvSpPr>
        <dsp:cNvPr id="0" name=""/>
        <dsp:cNvSpPr/>
      </dsp:nvSpPr>
      <dsp:spPr>
        <a:xfrm>
          <a:off x="987084" y="-88905"/>
          <a:ext cx="4727920" cy="2731128"/>
        </a:xfrm>
        <a:prstGeom prst="pieWedg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1">
            <a:lnSpc>
              <a:spcPct val="90000"/>
            </a:lnSpc>
            <a:spcBef>
              <a:spcPct val="0"/>
            </a:spcBef>
            <a:spcAft>
              <a:spcPct val="35000"/>
            </a:spcAft>
          </a:pPr>
          <a:r>
            <a:rPr lang="ar-SA" sz="2000" kern="1200" dirty="0" smtClean="0"/>
            <a:t>كثرة الدول المشاركة في المنظمة والدعم الهائل من المملكة صاحب السمو الملكي الأمير سلطان بن سلمان بن عبدالعزيز</a:t>
          </a:r>
        </a:p>
        <a:p>
          <a:pPr lvl="0" algn="ctr" defTabSz="889000" rtl="1">
            <a:lnSpc>
              <a:spcPct val="90000"/>
            </a:lnSpc>
            <a:spcBef>
              <a:spcPct val="0"/>
            </a:spcBef>
            <a:spcAft>
              <a:spcPct val="35000"/>
            </a:spcAft>
          </a:pPr>
          <a:r>
            <a:rPr lang="ar-SA" sz="2000" kern="1200" dirty="0" smtClean="0"/>
            <a:t>الرئيس الفخري للمنظمة العربية للسياحة</a:t>
          </a:r>
        </a:p>
        <a:p>
          <a:pPr lvl="0" algn="ctr" defTabSz="889000" rtl="1">
            <a:lnSpc>
              <a:spcPct val="90000"/>
            </a:lnSpc>
            <a:spcBef>
              <a:spcPct val="0"/>
            </a:spcBef>
            <a:spcAft>
              <a:spcPct val="35000"/>
            </a:spcAft>
          </a:pPr>
          <a:endParaRPr lang="ar-SA" sz="1700" kern="1200" dirty="0" smtClean="0"/>
        </a:p>
        <a:p>
          <a:pPr lvl="0" algn="ctr" defTabSz="889000" rtl="1">
            <a:lnSpc>
              <a:spcPct val="90000"/>
            </a:lnSpc>
            <a:spcBef>
              <a:spcPct val="0"/>
            </a:spcBef>
            <a:spcAft>
              <a:spcPct val="35000"/>
            </a:spcAft>
          </a:pPr>
          <a:endParaRPr lang="ar-SA" sz="1700" kern="1200" dirty="0"/>
        </a:p>
      </dsp:txBody>
      <dsp:txXfrm>
        <a:off x="2371860" y="711024"/>
        <a:ext cx="3343144" cy="1931199"/>
      </dsp:txXfrm>
    </dsp:sp>
    <dsp:sp modelId="{70F2BBD4-D815-45F2-A083-E1A192EF32A4}">
      <dsp:nvSpPr>
        <dsp:cNvPr id="0" name=""/>
        <dsp:cNvSpPr/>
      </dsp:nvSpPr>
      <dsp:spPr>
        <a:xfrm rot="5400000">
          <a:off x="6310155" y="-635508"/>
          <a:ext cx="2684256" cy="3752075"/>
        </a:xfrm>
        <a:prstGeom prst="pieWedg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rtl="1">
            <a:lnSpc>
              <a:spcPct val="90000"/>
            </a:lnSpc>
            <a:spcBef>
              <a:spcPct val="0"/>
            </a:spcBef>
            <a:spcAft>
              <a:spcPct val="35000"/>
            </a:spcAft>
          </a:pPr>
          <a:r>
            <a:rPr lang="ar-SA" sz="2800" kern="1200" dirty="0" smtClean="0"/>
            <a:t>ضعف السيطرة على المعارض المقامة في الدول الاعضاء</a:t>
          </a:r>
          <a:endParaRPr lang="ar-SA" sz="2800" kern="1200" dirty="0"/>
        </a:p>
      </dsp:txBody>
      <dsp:txXfrm rot="-5400000">
        <a:off x="5776246" y="684602"/>
        <a:ext cx="2653118" cy="1898056"/>
      </dsp:txXfrm>
    </dsp:sp>
    <dsp:sp modelId="{B3E8531D-855C-430B-B6D0-7D2420050B62}">
      <dsp:nvSpPr>
        <dsp:cNvPr id="0" name=""/>
        <dsp:cNvSpPr/>
      </dsp:nvSpPr>
      <dsp:spPr>
        <a:xfrm rot="10800000">
          <a:off x="5850740" y="2642103"/>
          <a:ext cx="3692250" cy="3140042"/>
        </a:xfrm>
        <a:prstGeom prst="pieWedg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lvl="0" algn="ctr" defTabSz="1422400" rtl="1">
            <a:lnSpc>
              <a:spcPct val="90000"/>
            </a:lnSpc>
            <a:spcBef>
              <a:spcPct val="0"/>
            </a:spcBef>
            <a:spcAft>
              <a:spcPct val="35000"/>
            </a:spcAft>
          </a:pPr>
          <a:r>
            <a:rPr lang="ar-SA" sz="3200" kern="1200" dirty="0" smtClean="0"/>
            <a:t>انسحاب احد الاعضاء</a:t>
          </a:r>
          <a:endParaRPr lang="ar-SA" sz="3200" kern="1200" dirty="0"/>
        </a:p>
      </dsp:txBody>
      <dsp:txXfrm rot="10800000">
        <a:off x="5850740" y="2642103"/>
        <a:ext cx="2610815" cy="2220345"/>
      </dsp:txXfrm>
    </dsp:sp>
    <dsp:sp modelId="{A58554EB-1359-4F3D-8E4A-23B6C61B8687}">
      <dsp:nvSpPr>
        <dsp:cNvPr id="0" name=""/>
        <dsp:cNvSpPr/>
      </dsp:nvSpPr>
      <dsp:spPr>
        <a:xfrm rot="16200000">
          <a:off x="1773207" y="1756802"/>
          <a:ext cx="3071972" cy="4958141"/>
        </a:xfrm>
        <a:prstGeom prst="pieWedg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lvl="0" algn="ctr" defTabSz="1422400" rtl="1">
            <a:lnSpc>
              <a:spcPct val="90000"/>
            </a:lnSpc>
            <a:spcBef>
              <a:spcPct val="0"/>
            </a:spcBef>
            <a:spcAft>
              <a:spcPct val="35000"/>
            </a:spcAft>
          </a:pPr>
          <a:r>
            <a:rPr lang="ar-SA" sz="3200" kern="1200" dirty="0" smtClean="0"/>
            <a:t>المزيد من التوسع واستغلال الموارد السياحية </a:t>
          </a:r>
          <a:r>
            <a:rPr lang="ar-SA" sz="1700" kern="1200" dirty="0" smtClean="0"/>
            <a:t>.</a:t>
          </a:r>
          <a:endParaRPr lang="ar-SA" sz="1700" kern="1200" dirty="0"/>
        </a:p>
      </dsp:txBody>
      <dsp:txXfrm rot="5400000">
        <a:off x="2282329" y="2699886"/>
        <a:ext cx="3505935" cy="2172212"/>
      </dsp:txXfrm>
    </dsp:sp>
    <dsp:sp modelId="{2F3A0E01-D9F3-4CA3-A7AC-A7D25AE6E6BE}">
      <dsp:nvSpPr>
        <dsp:cNvPr id="0" name=""/>
        <dsp:cNvSpPr/>
      </dsp:nvSpPr>
      <dsp:spPr>
        <a:xfrm rot="5400000">
          <a:off x="9557722" y="2575512"/>
          <a:ext cx="898061" cy="780923"/>
        </a:xfrm>
        <a:prstGeom prst="circularArrow">
          <a:avLst/>
        </a:prstGeom>
        <a:solidFill>
          <a:schemeClr val="accent1">
            <a:tint val="6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964907A-436D-433B-AADE-A4D105206782}">
      <dsp:nvSpPr>
        <dsp:cNvPr id="0" name=""/>
        <dsp:cNvSpPr/>
      </dsp:nvSpPr>
      <dsp:spPr>
        <a:xfrm rot="16414828">
          <a:off x="146280" y="2534666"/>
          <a:ext cx="898061" cy="780923"/>
        </a:xfrm>
        <a:prstGeom prst="circularArrow">
          <a:avLst/>
        </a:prstGeom>
        <a:solidFill>
          <a:schemeClr val="accent1">
            <a:tint val="6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5019" y="4953000"/>
            <a:ext cx="12197020"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AAD347D-5ACD-4C99-B74B-A9C85AD731AF}" type="datetimeFigureOut">
              <a:rPr lang="en-US" smtClean="0"/>
              <a:t>10/2/2019</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57F1E4F-1CFF-5643-939E-02111984F565}" type="slidenum">
              <a:rPr lang="en-US" smtClean="0"/>
              <a:t>‹#›</a:t>
            </a:fld>
            <a:endParaRPr lang="en-US" dirty="0"/>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1481330"/>
            <a:ext cx="109728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AAD347D-5ACD-4C99-B74B-A9C85AD731AF}" type="datetimeFigureOut">
              <a:rPr lang="en-US" smtClean="0"/>
              <a:t>10/2/2019</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D57F1E4F-1CFF-5643-939E-02111984F565}" type="slidenum">
              <a:rPr lang="en-US" smtClean="0"/>
              <a:t>‹#›</a:t>
            </a:fld>
            <a:endParaRPr lang="en-US" dirty="0"/>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41"/>
            <a:ext cx="236996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41"/>
            <a:ext cx="84328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AAD347D-5ACD-4C99-B74B-A9C85AD731AF}" type="datetimeFigureOut">
              <a:rPr lang="en-US" smtClean="0"/>
              <a:t>10/2/2019</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D57F1E4F-1CFF-5643-939E-02111984F565}" type="slidenum">
              <a:rPr lang="en-US" smtClean="0"/>
              <a:t>‹#›</a:t>
            </a:fld>
            <a:endParaRPr lang="en-US" dirty="0"/>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AAD347D-5ACD-4C99-B74B-A9C85AD731AF}" type="datetimeFigureOut">
              <a:rPr lang="en-US" smtClean="0"/>
              <a:t>10/2/2019</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D57F1E4F-1CFF-5643-939E-02111984F565}" type="slidenum">
              <a:rPr lang="en-US" smtClean="0"/>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AAD347D-5ACD-4C99-B74B-A9C85AD731AF}" type="datetimeFigureOut">
              <a:rPr lang="en-US" smtClean="0"/>
              <a:t>10/2/2019</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D57F1E4F-1CFF-5643-939E-02111984F565}" type="slidenum">
              <a:rPr lang="en-US" smtClean="0"/>
              <a:t>‹#›</a:t>
            </a:fld>
            <a:endParaRPr lang="en-US" dirty="0"/>
          </a:p>
        </p:txBody>
      </p:sp>
      <p:sp>
        <p:nvSpPr>
          <p:cNvPr id="7" name="Chevr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AAD347D-5ACD-4C99-B74B-A9C85AD731AF}" type="datetimeFigureOut">
              <a:rPr lang="en-US" smtClean="0"/>
              <a:t>10/2/2019</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D57F1E4F-1CFF-5643-939E-02111984F565}" type="slidenum">
              <a:rPr lang="en-US" smtClean="0"/>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AAD347D-5ACD-4C99-B74B-A9C85AD731AF}" type="datetimeFigureOut">
              <a:rPr lang="en-US" smtClean="0"/>
              <a:t>10/2/2019</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D57F1E4F-1CFF-5643-939E-02111984F565}"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AAD347D-5ACD-4C99-B74B-A9C85AD731AF}" type="datetimeFigureOut">
              <a:rPr lang="en-US" smtClean="0"/>
              <a:t>10/2/2019</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D57F1E4F-1CFF-5643-939E-02111984F565}" type="slidenum">
              <a:rPr lang="en-US" smtClean="0"/>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AAD347D-5ACD-4C99-B74B-A9C85AD731AF}" type="datetimeFigureOut">
              <a:rPr lang="en-US" smtClean="0"/>
              <a:t>10/2/2019</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D57F1E4F-1CFF-5643-939E-02111984F565}" type="slidenum">
              <a:rPr lang="en-US" smtClean="0"/>
              <a:t>‹#›</a:t>
            </a:fld>
            <a:endParaRPr lang="en-US" dirty="0"/>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8969376" y="6407944"/>
            <a:ext cx="2560320" cy="365760"/>
          </a:xfrm>
        </p:spPr>
        <p:txBody>
          <a:bodyPr/>
          <a:lstStyle>
            <a:extLst/>
          </a:lstStyle>
          <a:p>
            <a:fld id="{4AAD347D-5ACD-4C99-B74B-A9C85AD731AF}" type="datetimeFigureOut">
              <a:rPr lang="en-US" smtClean="0"/>
              <a:t>10/2/2019</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D57F1E4F-1CFF-5643-939E-02111984F565}"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AAD347D-5ACD-4C99-B74B-A9C85AD731AF}" type="datetimeFigureOut">
              <a:rPr lang="en-US" smtClean="0"/>
              <a:t>10/2/2019</a:t>
            </a:fld>
            <a:endParaRPr lang="en-US" dirty="0"/>
          </a:p>
        </p:txBody>
      </p:sp>
      <p:sp>
        <p:nvSpPr>
          <p:cNvPr id="6" name="Footer Placeholder 5"/>
          <p:cNvSpPr>
            <a:spLocks noGrp="1"/>
          </p:cNvSpPr>
          <p:nvPr>
            <p:ph type="ftr" sz="quarter" idx="11"/>
          </p:nvPr>
        </p:nvSpPr>
        <p:spPr>
          <a:xfrm>
            <a:off x="5840097" y="6407945"/>
            <a:ext cx="313424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57F1E4F-1CFF-5643-939E-02111984F565}" type="slidenum">
              <a:rPr lang="en-US" smtClean="0"/>
              <a:t>‹#›</a:t>
            </a:fld>
            <a:endParaRPr lang="en-US" dirty="0"/>
          </a:p>
        </p:txBody>
      </p:sp>
      <p:sp>
        <p:nvSpPr>
          <p:cNvPr id="2" name="Titl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8056" y="5791253"/>
            <a:ext cx="4536419"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8056" y="5791253"/>
            <a:ext cx="4536419"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481329"/>
            <a:ext cx="109728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4AAD347D-5ACD-4C99-B74B-A9C85AD731AF}" type="datetimeFigureOut">
              <a:rPr lang="en-US" smtClean="0"/>
              <a:t>10/2/2019</a:t>
            </a:fld>
            <a:endParaRPr lang="en-US" dirty="0"/>
          </a:p>
        </p:txBody>
      </p:sp>
      <p:sp>
        <p:nvSpPr>
          <p:cNvPr id="22" name="Footer Placeholder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D57F1E4F-1CFF-5643-939E-02111984F565}"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sldNum="0"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arab-tourismorg.or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algn="ctr"/>
            <a:r>
              <a:rPr lang="ar-SA" sz="8800" spc="-120" dirty="0">
                <a:solidFill>
                  <a:schemeClr val="tx1">
                    <a:lumMod val="65000"/>
                    <a:lumOff val="35000"/>
                  </a:schemeClr>
                </a:solidFill>
                <a:latin typeface="Calibri Light" panose="020F0302020204030204"/>
              </a:rPr>
              <a:t>المنظمة العربية للسياحة</a:t>
            </a:r>
            <a:endParaRPr lang="ar-SA" dirty="0">
              <a:solidFill>
                <a:schemeClr val="tx1">
                  <a:lumMod val="65000"/>
                  <a:lumOff val="35000"/>
                </a:schemeClr>
              </a:solidFill>
            </a:endParaRPr>
          </a:p>
        </p:txBody>
      </p:sp>
      <p:sp>
        <p:nvSpPr>
          <p:cNvPr id="3" name="عنوان فرعي 2"/>
          <p:cNvSpPr>
            <a:spLocks noGrp="1"/>
          </p:cNvSpPr>
          <p:nvPr>
            <p:ph type="subTitle" idx="1"/>
          </p:nvPr>
        </p:nvSpPr>
        <p:spPr/>
        <p:txBody>
          <a:bodyPr/>
          <a:lstStyle/>
          <a:p>
            <a:pPr algn="ctr"/>
            <a:endParaRPr lang="ar-SA" dirty="0"/>
          </a:p>
        </p:txBody>
      </p:sp>
    </p:spTree>
    <p:extLst>
      <p:ext uri="{BB962C8B-B14F-4D97-AF65-F5344CB8AC3E}">
        <p14:creationId xmlns:p14="http://schemas.microsoft.com/office/powerpoint/2010/main" val="1428273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SA" dirty="0" smtClean="0"/>
              <a:t>المنظمة العربة للسياحة (</a:t>
            </a:r>
            <a:r>
              <a:rPr lang="en-GB" dirty="0"/>
              <a:t>Arab Tourism </a:t>
            </a:r>
            <a:r>
              <a:rPr lang="en-GB" dirty="0" smtClean="0"/>
              <a:t>Organization</a:t>
            </a:r>
            <a:r>
              <a:rPr lang="ar-SA" dirty="0" smtClean="0"/>
              <a:t>) </a:t>
            </a:r>
            <a:r>
              <a:rPr lang="ar-SA" dirty="0" smtClean="0"/>
              <a:t>   </a:t>
            </a:r>
            <a:r>
              <a:rPr lang="ar-SA" dirty="0" smtClean="0"/>
              <a:t>(</a:t>
            </a:r>
            <a:r>
              <a:rPr lang="en-US" dirty="0" smtClean="0"/>
              <a:t>A.T.O)</a:t>
            </a:r>
            <a:endParaRPr lang="ar-SA" dirty="0" smtClean="0"/>
          </a:p>
          <a:p>
            <a:r>
              <a:rPr lang="ar-SA" dirty="0" smtClean="0">
                <a:latin typeface="Droid Arabic Kufi"/>
              </a:rPr>
              <a:t>مقدمة عن المنظمة: </a:t>
            </a:r>
          </a:p>
          <a:p>
            <a:r>
              <a:rPr lang="ar-SA" dirty="0" smtClean="0">
                <a:solidFill>
                  <a:srgbClr val="000000"/>
                </a:solidFill>
                <a:latin typeface="Droid Arabic Kufi"/>
              </a:rPr>
              <a:t>هي </a:t>
            </a:r>
            <a:r>
              <a:rPr lang="ar-SA" dirty="0">
                <a:solidFill>
                  <a:srgbClr val="000000"/>
                </a:solidFill>
                <a:latin typeface="Droid Arabic Kufi"/>
              </a:rPr>
              <a:t>إحدى منظمات العمل العربي المشترك والتي تعمل في إطار مجلس وزراء السياحة العرب بجامعة الدول </a:t>
            </a:r>
            <a:r>
              <a:rPr lang="ar-SA" dirty="0" smtClean="0">
                <a:solidFill>
                  <a:srgbClr val="000000"/>
                </a:solidFill>
                <a:latin typeface="Droid Arabic Kufi"/>
              </a:rPr>
              <a:t>العربية </a:t>
            </a:r>
            <a:r>
              <a:rPr lang="ar-SA" dirty="0">
                <a:solidFill>
                  <a:srgbClr val="000000"/>
                </a:solidFill>
                <a:latin typeface="Droid Arabic Kufi"/>
              </a:rPr>
              <a:t>حيث قدمت حكومة خادم الحرمين الشريفين كل أنواع الدعم والتسهيلات للمنظمة من خلال دولة المقر. حيث تقوم المنظمة بترجمة قرارات المجلس الوزاري العربي للسياحة إلى سياسات وخطط للنهوض بصناعة السياحة في الدول العربية. وتعمل المنظمة العربية للسياحة جنباَ إلى جنب مع الوزارات والهيئات السياحية العربية وفق منهج علمي مدروس يساهم في تنمية الإنسان العربي في المقام الأول ويحقق أهداف وتطلعات وآمال القيادات العربية في النمو بقطاع السياحة لكونه أحد أبرز العناصر المؤثرة في الناتج المحلي للدول العربية.</a:t>
            </a:r>
            <a:endParaRPr lang="ar-SA" dirty="0"/>
          </a:p>
        </p:txBody>
      </p:sp>
      <p:sp>
        <p:nvSpPr>
          <p:cNvPr id="2" name="عنوان 1"/>
          <p:cNvSpPr>
            <a:spLocks noGrp="1"/>
          </p:cNvSpPr>
          <p:nvPr>
            <p:ph type="title"/>
          </p:nvPr>
        </p:nvSpPr>
        <p:spPr/>
        <p:txBody>
          <a:bodyPr/>
          <a:lstStyle/>
          <a:p>
            <a:pPr algn="ctr"/>
            <a:r>
              <a:rPr lang="ar-SA" dirty="0" smtClean="0"/>
              <a:t>الاسم باللغة العربية والانجليزية</a:t>
            </a:r>
            <a:endParaRPr lang="ar-SA" dirty="0"/>
          </a:p>
        </p:txBody>
      </p:sp>
    </p:spTree>
    <p:extLst>
      <p:ext uri="{BB962C8B-B14F-4D97-AF65-F5344CB8AC3E}">
        <p14:creationId xmlns:p14="http://schemas.microsoft.com/office/powerpoint/2010/main" val="30127876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SA" dirty="0" smtClean="0">
                <a:solidFill>
                  <a:schemeClr val="bg1"/>
                </a:solidFill>
              </a:rPr>
              <a:t>فقد </a:t>
            </a:r>
            <a:r>
              <a:rPr lang="ar-SA" dirty="0">
                <a:solidFill>
                  <a:schemeClr val="bg1"/>
                </a:solidFill>
              </a:rPr>
              <a:t>صدر الأمر الملكي 7765/م ب </a:t>
            </a:r>
            <a:r>
              <a:rPr lang="ar-SA" dirty="0" smtClean="0">
                <a:solidFill>
                  <a:schemeClr val="bg1"/>
                </a:solidFill>
              </a:rPr>
              <a:t>بتاريخ </a:t>
            </a:r>
            <a:r>
              <a:rPr lang="ar-SA" dirty="0">
                <a:solidFill>
                  <a:schemeClr val="bg1"/>
                </a:solidFill>
              </a:rPr>
              <a:t>10/6/1426هـ. لتكون مدينة جدة مقراَ دائماَ </a:t>
            </a:r>
            <a:r>
              <a:rPr lang="ar-SA" dirty="0" smtClean="0">
                <a:solidFill>
                  <a:schemeClr val="bg1"/>
                </a:solidFill>
              </a:rPr>
              <a:t>لها .</a:t>
            </a:r>
          </a:p>
          <a:p>
            <a:r>
              <a:rPr lang="ar-SA" dirty="0" smtClean="0">
                <a:solidFill>
                  <a:schemeClr val="bg1"/>
                </a:solidFill>
              </a:rPr>
              <a:t>وعنوانها هو </a:t>
            </a:r>
            <a:r>
              <a:rPr lang="ar-SA" dirty="0">
                <a:solidFill>
                  <a:schemeClr val="bg1"/>
                </a:solidFill>
                <a:latin typeface="Open Sans" panose="020B0606030504020204" pitchFamily="34" charset="0"/>
              </a:rPr>
              <a:t>طريق الأمير سلطان. </a:t>
            </a:r>
            <a:r>
              <a:rPr lang="ar-SA" dirty="0" smtClean="0">
                <a:solidFill>
                  <a:schemeClr val="bg1"/>
                </a:solidFill>
                <a:latin typeface="Open Sans" panose="020B0606030504020204" pitchFamily="34" charset="0"/>
              </a:rPr>
              <a:t>البساتين. جدة 23717, المملكة </a:t>
            </a:r>
            <a:r>
              <a:rPr lang="ar-SA" dirty="0">
                <a:solidFill>
                  <a:schemeClr val="bg1"/>
                </a:solidFill>
                <a:latin typeface="Open Sans" panose="020B0606030504020204" pitchFamily="34" charset="0"/>
              </a:rPr>
              <a:t>العربية السعودية.</a:t>
            </a:r>
          </a:p>
          <a:p>
            <a:endParaRPr lang="ar-SA" dirty="0">
              <a:solidFill>
                <a:schemeClr val="bg1"/>
              </a:solidFill>
            </a:endParaRPr>
          </a:p>
        </p:txBody>
      </p:sp>
      <p:sp>
        <p:nvSpPr>
          <p:cNvPr id="2" name="عنوان 1"/>
          <p:cNvSpPr>
            <a:spLocks noGrp="1"/>
          </p:cNvSpPr>
          <p:nvPr>
            <p:ph type="title"/>
          </p:nvPr>
        </p:nvSpPr>
        <p:spPr/>
        <p:txBody>
          <a:bodyPr/>
          <a:lstStyle/>
          <a:p>
            <a:pPr algn="ctr"/>
            <a:r>
              <a:rPr lang="ar-SA" dirty="0" smtClean="0"/>
              <a:t>مقرها</a:t>
            </a:r>
            <a:endParaRPr lang="ar-SA" dirty="0"/>
          </a:p>
        </p:txBody>
      </p:sp>
    </p:spTree>
    <p:extLst>
      <p:ext uri="{BB962C8B-B14F-4D97-AF65-F5344CB8AC3E}">
        <p14:creationId xmlns:p14="http://schemas.microsoft.com/office/powerpoint/2010/main" val="36643988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03312" y="1853248"/>
            <a:ext cx="8946541" cy="4395151"/>
          </a:xfrm>
        </p:spPr>
        <p:txBody>
          <a:bodyPr>
            <a:normAutofit fontScale="77500" lnSpcReduction="20000"/>
          </a:bodyPr>
          <a:lstStyle/>
          <a:p>
            <a:pPr algn="r"/>
            <a:r>
              <a:rPr lang="ar-SA" dirty="0">
                <a:solidFill>
                  <a:srgbClr val="000000"/>
                </a:solidFill>
                <a:latin typeface="Droid Arabic Kufi"/>
              </a:rPr>
              <a:t>أنشئت المنظمة </a:t>
            </a:r>
            <a:r>
              <a:rPr lang="ar-SA" dirty="0" err="1">
                <a:solidFill>
                  <a:srgbClr val="000000"/>
                </a:solidFill>
                <a:latin typeface="Droid Arabic Kufi"/>
              </a:rPr>
              <a:t>بناءاً</a:t>
            </a:r>
            <a:r>
              <a:rPr lang="ar-SA" dirty="0">
                <a:solidFill>
                  <a:srgbClr val="000000"/>
                </a:solidFill>
                <a:latin typeface="Droid Arabic Kufi"/>
              </a:rPr>
              <a:t> على مقترح من المملكة العربية السعودية من خلال صاحب السمو الملكي الأمير سلطان بن سلمان بن عبدالعزيز الرئيس الفخري للمنظمة ورئيس الهيئة العامة للسياحة والآثار بالمملكة وتم </a:t>
            </a:r>
            <a:r>
              <a:rPr lang="ar-SA" dirty="0" err="1">
                <a:solidFill>
                  <a:srgbClr val="000000"/>
                </a:solidFill>
                <a:latin typeface="Droid Arabic Kufi"/>
              </a:rPr>
              <a:t>إعتمادها</a:t>
            </a:r>
            <a:r>
              <a:rPr lang="ar-SA" dirty="0">
                <a:solidFill>
                  <a:srgbClr val="000000"/>
                </a:solidFill>
                <a:latin typeface="Droid Arabic Kufi"/>
              </a:rPr>
              <a:t> بموجب قرارات المجلس الوزاري العربي للسياحة في دورته الثامنة المنعقدة بمقر جامعة الدول العربية بحضور معالي الأمين العام لجامعة الدول العربية والتي نصت على إنشاء منظمة تسمى المنظمة العربية للسياحة تعمل في إطار المجلس الوزاري العربي للسياحة التابع لجامعة الدول العربية بهدف تفعيل وتنمية السياحة فيما بين الدول العربية وذلك </a:t>
            </a:r>
            <a:r>
              <a:rPr lang="ar-SA" dirty="0" err="1">
                <a:solidFill>
                  <a:srgbClr val="000000"/>
                </a:solidFill>
                <a:latin typeface="Droid Arabic Kufi"/>
              </a:rPr>
              <a:t>بناءاً</a:t>
            </a:r>
            <a:r>
              <a:rPr lang="ar-SA" dirty="0">
                <a:solidFill>
                  <a:srgbClr val="000000"/>
                </a:solidFill>
                <a:latin typeface="Droid Arabic Kufi"/>
              </a:rPr>
              <a:t> على ما يلي :-</a:t>
            </a:r>
          </a:p>
          <a:p>
            <a:pPr algn="r">
              <a:buFont typeface="Arial" panose="020B0604020202020204" pitchFamily="34" charset="0"/>
              <a:buChar char="•"/>
            </a:pPr>
            <a:r>
              <a:rPr lang="ar-SA" dirty="0">
                <a:solidFill>
                  <a:srgbClr val="000000"/>
                </a:solidFill>
                <a:latin typeface="Droid Arabic Kufi"/>
              </a:rPr>
              <a:t>قرار المجلس الوزاري العربي للسياحة رقم 123 بتاريخ 18-19/06/2008 م (د . 11 ) . </a:t>
            </a:r>
          </a:p>
          <a:p>
            <a:pPr algn="r">
              <a:buFont typeface="Arial" panose="020B0604020202020204" pitchFamily="34" charset="0"/>
              <a:buChar char="•"/>
            </a:pPr>
            <a:r>
              <a:rPr lang="ar-SA" dirty="0">
                <a:solidFill>
                  <a:srgbClr val="000000"/>
                </a:solidFill>
                <a:latin typeface="Droid Arabic Kufi"/>
              </a:rPr>
              <a:t>قرار المجلس الاقتصادي والاجتماعي رقم 1738 بتاريخ 28/08/2008 م (د.ع 82 ) . </a:t>
            </a:r>
          </a:p>
          <a:p>
            <a:pPr algn="r">
              <a:buFont typeface="Arial" panose="020B0604020202020204" pitchFamily="34" charset="0"/>
              <a:buChar char="•"/>
            </a:pPr>
            <a:r>
              <a:rPr lang="ar-SA" dirty="0">
                <a:solidFill>
                  <a:srgbClr val="000000"/>
                </a:solidFill>
                <a:latin typeface="Droid Arabic Kufi"/>
              </a:rPr>
              <a:t>توصية اللجنة الدائمة للشئون القانونية في اجتماعها بتاريخ 2-03/02/2009 م .</a:t>
            </a:r>
          </a:p>
          <a:p>
            <a:pPr algn="r">
              <a:buFont typeface="Arial" panose="020B0604020202020204" pitchFamily="34" charset="0"/>
              <a:buChar char="•"/>
            </a:pPr>
            <a:r>
              <a:rPr lang="ar-SA" dirty="0">
                <a:solidFill>
                  <a:srgbClr val="000000"/>
                </a:solidFill>
                <a:latin typeface="Droid Arabic Kufi"/>
              </a:rPr>
              <a:t>توصية لجنة الشئون القانونية وبعد الدراسة والمناقشة . </a:t>
            </a:r>
          </a:p>
          <a:p>
            <a:pPr algn="r"/>
            <a:r>
              <a:rPr lang="ar-SA" dirty="0">
                <a:solidFill>
                  <a:srgbClr val="000000"/>
                </a:solidFill>
                <a:latin typeface="Droid Arabic Kufi"/>
              </a:rPr>
              <a:t>فقد أصدر المجلس الوزاري العربي للسياحة القرار رقم ( 7047 / د . ع 131/ج2 03/03/2009 ) الخاص بتعديل النظام الأساسي للمجلس الوزاري العربي للسياحة والتي تنص المادة ( 14 ) منه على أنه يجوز للدول الأعضاء بالمجلس إنشاء هيئة فيما بينهم تعمل في إطار المجلس وتنبثق منه ويكون لها نظامها واختصاصاتها ومهامها على ان يوافق عليه المجلس الوزاري العربي للسياحة أو المكتب التنفيذي .</a:t>
            </a:r>
          </a:p>
          <a:p>
            <a:pPr algn="r"/>
            <a:endParaRPr lang="ar-SA" dirty="0"/>
          </a:p>
        </p:txBody>
      </p:sp>
      <p:sp>
        <p:nvSpPr>
          <p:cNvPr id="2" name="عنوان 1"/>
          <p:cNvSpPr>
            <a:spLocks noGrp="1"/>
          </p:cNvSpPr>
          <p:nvPr>
            <p:ph type="title"/>
          </p:nvPr>
        </p:nvSpPr>
        <p:spPr/>
        <p:txBody>
          <a:bodyPr/>
          <a:lstStyle/>
          <a:p>
            <a:pPr algn="ctr"/>
            <a:r>
              <a:rPr lang="ar-SA" dirty="0" smtClean="0"/>
              <a:t>تاريخها و نشأتها</a:t>
            </a:r>
            <a:endParaRPr lang="ar-SA" dirty="0"/>
          </a:p>
        </p:txBody>
      </p:sp>
    </p:spTree>
    <p:extLst>
      <p:ext uri="{BB962C8B-B14F-4D97-AF65-F5344CB8AC3E}">
        <p14:creationId xmlns:p14="http://schemas.microsoft.com/office/powerpoint/2010/main" val="34228110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03312" y="1092200"/>
            <a:ext cx="9310688" cy="5156199"/>
          </a:xfrm>
        </p:spPr>
        <p:txBody>
          <a:bodyPr>
            <a:normAutofit fontScale="62500" lnSpcReduction="20000"/>
          </a:bodyPr>
          <a:lstStyle/>
          <a:p>
            <a:pPr algn="r">
              <a:buFont typeface="+mj-lt"/>
              <a:buAutoNum type="arabicPeriod"/>
            </a:pPr>
            <a:r>
              <a:rPr lang="ar-SA" dirty="0">
                <a:solidFill>
                  <a:srgbClr val="000000"/>
                </a:solidFill>
                <a:latin typeface="Droid Arabic Kufi"/>
              </a:rPr>
              <a:t>العمل على تنمية صناعة السياحة في الدول العربية وجذب المزيد من حركة السياحة العالمية وتنمية حركة السياحة العربية البينية.</a:t>
            </a:r>
          </a:p>
          <a:p>
            <a:pPr algn="r">
              <a:buFont typeface="+mj-lt"/>
              <a:buAutoNum type="arabicPeriod"/>
            </a:pPr>
            <a:r>
              <a:rPr lang="ar-SA" dirty="0">
                <a:solidFill>
                  <a:srgbClr val="000000"/>
                </a:solidFill>
                <a:latin typeface="Droid Arabic Kufi"/>
              </a:rPr>
              <a:t>السعي لتطوير وتقدم الصناعة السياحية بالوطن العربي ورفع مستواها. وتأمين الكوادر الفنية المؤهلة وحسن توظيف واستغلال التراث الثقافي والحضاري والديني والمقومات السياحية الغنية في الوطن العربي. وتأمين المناخ اللازم لمزاولة النشاط السياحي للاستثمارات السياحية في كافة أرجائه. كما تعمل المنظمة على رعاية المصالح السياحية في الدول العربية بالتعاون مع المنظمات الحكومية وغير الحكومية ذات العلاقة بالسياحة وأصحاب المنشآت الفندقية والسياحية لخدمة ورفع مستوى هذه الصناعة من جميع جوانبها في الوطن العربي.</a:t>
            </a:r>
          </a:p>
          <a:p>
            <a:pPr algn="r">
              <a:buFont typeface="+mj-lt"/>
              <a:buAutoNum type="arabicPeriod"/>
            </a:pPr>
            <a:r>
              <a:rPr lang="ar-SA" dirty="0">
                <a:solidFill>
                  <a:srgbClr val="000000"/>
                </a:solidFill>
                <a:latin typeface="Droid Arabic Kufi"/>
              </a:rPr>
              <a:t>تطوير وتنمية الإمكانيات السياحية العربية وإلقاء الضوء على المناخ منها لاستغلالها واستدامتها.</a:t>
            </a:r>
          </a:p>
          <a:p>
            <a:pPr algn="r">
              <a:buFont typeface="+mj-lt"/>
              <a:buAutoNum type="arabicPeriod"/>
            </a:pPr>
            <a:r>
              <a:rPr lang="ar-SA" dirty="0">
                <a:solidFill>
                  <a:srgbClr val="000000"/>
                </a:solidFill>
                <a:latin typeface="Droid Arabic Kufi"/>
              </a:rPr>
              <a:t>تنشيط البحث العلمي وتشجيعه ونشره للمساهمة في تنمية وتطوير الصناعة السياحية بالوطن العربي. والعمل على توطيد الصلات وتفعيل التعاون العلمي والفني في البحوث والدراسات السياحية.</a:t>
            </a:r>
          </a:p>
          <a:p>
            <a:pPr algn="r">
              <a:buFont typeface="+mj-lt"/>
              <a:buAutoNum type="arabicPeriod"/>
            </a:pPr>
            <a:r>
              <a:rPr lang="ar-SA" dirty="0">
                <a:solidFill>
                  <a:srgbClr val="000000"/>
                </a:solidFill>
                <a:latin typeface="Droid Arabic Kufi"/>
              </a:rPr>
              <a:t>تبادل المعلومات والخبرات بين المستثمرين في المجال السياحي في الدول العربية.</a:t>
            </a:r>
          </a:p>
          <a:p>
            <a:pPr algn="r">
              <a:buFont typeface="+mj-lt"/>
              <a:buAutoNum type="arabicPeriod"/>
            </a:pPr>
            <a:r>
              <a:rPr lang="ar-SA" dirty="0">
                <a:solidFill>
                  <a:srgbClr val="000000"/>
                </a:solidFill>
                <a:latin typeface="Droid Arabic Kufi"/>
              </a:rPr>
              <a:t>وضع المعايير السياحية والعمل على تنفيذها لضمان الجودة النوعية للمنشآت السياحية في الدول العربية.</a:t>
            </a:r>
          </a:p>
          <a:p>
            <a:pPr algn="r">
              <a:buFont typeface="+mj-lt"/>
              <a:buAutoNum type="arabicPeriod"/>
            </a:pPr>
            <a:r>
              <a:rPr lang="ar-SA" dirty="0">
                <a:solidFill>
                  <a:srgbClr val="000000"/>
                </a:solidFill>
                <a:latin typeface="Droid Arabic Kufi"/>
              </a:rPr>
              <a:t>الإهتمام بالتدريب والتأهيل ووضع المحفزات لتنفيذ برامج تأهيلية وتدريبية في الدول العربية. وإنشاء معاهد تدريب مهني لتدريب الكادر السياحي العربي ورعاية المعاهد المتخصصة القائمة في الوطن العربي.</a:t>
            </a:r>
          </a:p>
          <a:p>
            <a:pPr algn="r">
              <a:buFont typeface="+mj-lt"/>
              <a:buAutoNum type="arabicPeriod"/>
            </a:pPr>
            <a:r>
              <a:rPr lang="ar-SA" dirty="0">
                <a:solidFill>
                  <a:srgbClr val="000000"/>
                </a:solidFill>
                <a:latin typeface="Droid Arabic Kufi"/>
              </a:rPr>
              <a:t>العمل على ترسيخ التسويق السياحي العربي المشترك من خلال حضور المعارض والمؤتمرات العربية والدولية والمشاركة في تنظيمها.</a:t>
            </a:r>
          </a:p>
          <a:p>
            <a:pPr algn="r">
              <a:buFont typeface="+mj-lt"/>
              <a:buAutoNum type="arabicPeriod"/>
            </a:pPr>
            <a:r>
              <a:rPr lang="ar-SA" dirty="0">
                <a:solidFill>
                  <a:srgbClr val="000000"/>
                </a:solidFill>
                <a:latin typeface="Droid Arabic Kufi"/>
              </a:rPr>
              <a:t>وضع الأسس الكفيلة لجلب الإستثمارات السياحية ورؤوس الأموال العربية المهاجرة بوضع القوانين العصرية التي تضمن جذب هذه الإستثمارات وحمايتها. وتحقيق الإندماج بين المشروعات السياحية.</a:t>
            </a:r>
          </a:p>
          <a:p>
            <a:pPr algn="r">
              <a:buFont typeface="+mj-lt"/>
              <a:buAutoNum type="arabicPeriod"/>
            </a:pPr>
            <a:r>
              <a:rPr lang="ar-SA" dirty="0">
                <a:solidFill>
                  <a:srgbClr val="000000"/>
                </a:solidFill>
                <a:latin typeface="Droid Arabic Kufi"/>
              </a:rPr>
              <a:t>الإحتفال بيوم السياحة العربية سنوياً في كل البلاد العربية.</a:t>
            </a:r>
          </a:p>
          <a:p>
            <a:pPr algn="r"/>
            <a:r>
              <a:rPr lang="ar-SA" dirty="0"/>
              <a:t/>
            </a:r>
            <a:br>
              <a:rPr lang="ar-SA" dirty="0"/>
            </a:br>
            <a:endParaRPr lang="ar-SA" dirty="0"/>
          </a:p>
        </p:txBody>
      </p:sp>
      <p:sp>
        <p:nvSpPr>
          <p:cNvPr id="2" name="عنوان 1"/>
          <p:cNvSpPr>
            <a:spLocks noGrp="1"/>
          </p:cNvSpPr>
          <p:nvPr>
            <p:ph type="title"/>
          </p:nvPr>
        </p:nvSpPr>
        <p:spPr>
          <a:xfrm>
            <a:off x="646111" y="452718"/>
            <a:ext cx="9404723" cy="639482"/>
          </a:xfrm>
        </p:spPr>
        <p:txBody>
          <a:bodyPr>
            <a:normAutofit fontScale="90000"/>
          </a:bodyPr>
          <a:lstStyle/>
          <a:p>
            <a:pPr algn="ctr"/>
            <a:r>
              <a:rPr lang="ar-SA" dirty="0" smtClean="0"/>
              <a:t>اهدافها</a:t>
            </a:r>
            <a:endParaRPr lang="ar-SA" dirty="0"/>
          </a:p>
        </p:txBody>
      </p:sp>
    </p:spTree>
    <p:extLst>
      <p:ext uri="{BB962C8B-B14F-4D97-AF65-F5344CB8AC3E}">
        <p14:creationId xmlns:p14="http://schemas.microsoft.com/office/powerpoint/2010/main" val="4207387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92500" lnSpcReduction="10000"/>
          </a:bodyPr>
          <a:lstStyle/>
          <a:p>
            <a:pPr algn="just"/>
            <a:r>
              <a:rPr lang="ar-SA" dirty="0">
                <a:solidFill>
                  <a:srgbClr val="000000"/>
                </a:solidFill>
                <a:latin typeface="Droid Arabic Kufi"/>
              </a:rPr>
              <a:t>وفي ضوء التحديات الاقتصادية والاجتماعية والسكانية في الدول العربية ، وفى ضوء التغير </a:t>
            </a:r>
            <a:r>
              <a:rPr lang="ar-SA" dirty="0" smtClean="0">
                <a:solidFill>
                  <a:srgbClr val="000000"/>
                </a:solidFill>
                <a:latin typeface="Droid Arabic Kufi"/>
              </a:rPr>
              <a:t>الجذري الذي </a:t>
            </a:r>
            <a:r>
              <a:rPr lang="ar-SA" dirty="0">
                <a:solidFill>
                  <a:srgbClr val="000000"/>
                </a:solidFill>
                <a:latin typeface="Droid Arabic Kufi"/>
              </a:rPr>
              <a:t>طرأ على قطاع السياحة </a:t>
            </a:r>
            <a:r>
              <a:rPr lang="ar-SA" dirty="0" smtClean="0">
                <a:solidFill>
                  <a:srgbClr val="000000"/>
                </a:solidFill>
                <a:latin typeface="Droid Arabic Kufi"/>
              </a:rPr>
              <a:t>العالمي ، </a:t>
            </a:r>
            <a:r>
              <a:rPr lang="ar-SA" dirty="0">
                <a:solidFill>
                  <a:srgbClr val="000000"/>
                </a:solidFill>
                <a:latin typeface="Droid Arabic Kufi"/>
              </a:rPr>
              <a:t>وعلى الأخص منذ العام الأول من القرن الجاري كنتائج لأحداث </a:t>
            </a:r>
            <a:r>
              <a:rPr lang="ar-SA" dirty="0" smtClean="0">
                <a:solidFill>
                  <a:srgbClr val="000000"/>
                </a:solidFill>
                <a:latin typeface="Droid Arabic Kufi"/>
              </a:rPr>
              <a:t>سبتمبر </a:t>
            </a:r>
            <a:r>
              <a:rPr lang="ar-SA" dirty="0">
                <a:solidFill>
                  <a:srgbClr val="000000"/>
                </a:solidFill>
                <a:latin typeface="Droid Arabic Kufi"/>
              </a:rPr>
              <a:t>2001 ، فقد برزت الحاجة إلى تعزيز السياحة الإقليمية العربية لتبلغ مستويات تقارب نسب السياحة الإقليمية </a:t>
            </a:r>
            <a:r>
              <a:rPr lang="ar-SA" dirty="0" smtClean="0">
                <a:solidFill>
                  <a:srgbClr val="000000"/>
                </a:solidFill>
                <a:latin typeface="Droid Arabic Kufi"/>
              </a:rPr>
              <a:t>في مختلف مناطق العالم. إن </a:t>
            </a:r>
            <a:r>
              <a:rPr lang="ar-SA" dirty="0">
                <a:solidFill>
                  <a:srgbClr val="000000"/>
                </a:solidFill>
                <a:latin typeface="Droid Arabic Kufi"/>
              </a:rPr>
              <a:t>النمو المضطرد في قطاع السياحة العربي ، وتفوق معدله على متوسط المعدل </a:t>
            </a:r>
            <a:r>
              <a:rPr lang="ar-SA" dirty="0" smtClean="0">
                <a:solidFill>
                  <a:srgbClr val="000000"/>
                </a:solidFill>
                <a:latin typeface="Droid Arabic Kufi"/>
              </a:rPr>
              <a:t>العالمي </a:t>
            </a:r>
            <a:r>
              <a:rPr lang="ar-SA" dirty="0">
                <a:solidFill>
                  <a:srgbClr val="000000"/>
                </a:solidFill>
                <a:latin typeface="Droid Arabic Kufi"/>
              </a:rPr>
              <a:t>، يشكل دافعاً قوياً لوضع استراتيجية لتطوير ذلك القطاع برؤية واضحة وأهداف محددة ، تمكنه من المساهمة بشكل أمثل في التنمية الاقتصادية والاجتماعية الشاملة بالدول العربية ، دون إغفال للتفاوت القائم بين أوضاع القطاع </a:t>
            </a:r>
            <a:r>
              <a:rPr lang="ar-SA" dirty="0" smtClean="0">
                <a:solidFill>
                  <a:srgbClr val="000000"/>
                </a:solidFill>
                <a:latin typeface="Droid Arabic Kufi"/>
              </a:rPr>
              <a:t>السياحي في </a:t>
            </a:r>
            <a:r>
              <a:rPr lang="ar-SA" dirty="0">
                <a:solidFill>
                  <a:srgbClr val="000000"/>
                </a:solidFill>
                <a:latin typeface="Droid Arabic Kufi"/>
              </a:rPr>
              <a:t>الدول العربية ، إما بسبب تفاوت الإمكانيات أو اختلاف في درجات العراقة والحداثة لصناعة السياحة بين تلك الدول ،أو إغفال للظروف الأمنية وحوادث الإرهاب التي تتعرض لها بعض الدول العربية ، وبحيث تستهدف الاستراتيجية تحقيق التطوير المطلوب مع تقارب في مستويات </a:t>
            </a:r>
            <a:r>
              <a:rPr lang="ar-SA" dirty="0" smtClean="0">
                <a:solidFill>
                  <a:srgbClr val="000000"/>
                </a:solidFill>
                <a:latin typeface="Droid Arabic Kufi"/>
              </a:rPr>
              <a:t>الأداء  </a:t>
            </a:r>
            <a:r>
              <a:rPr lang="ar-SA" dirty="0">
                <a:solidFill>
                  <a:srgbClr val="000000"/>
                </a:solidFill>
                <a:latin typeface="Droid Arabic Kufi"/>
              </a:rPr>
              <a:t>والجودة ينعكسان بشكل إيجابي على تحسين فرص الترويج للمنطقة العربية في مجملها ، ويضيف بعداً إقليمياً مفيداً لكل قطر على حدة .</a:t>
            </a:r>
          </a:p>
          <a:p>
            <a:pPr algn="l"/>
            <a:r>
              <a:rPr lang="ar-SA" dirty="0">
                <a:solidFill>
                  <a:srgbClr val="000000"/>
                </a:solidFill>
                <a:latin typeface="Droid Arabic Kufi"/>
              </a:rPr>
              <a:t> </a:t>
            </a:r>
          </a:p>
          <a:p>
            <a:endParaRPr lang="ar-SA" dirty="0"/>
          </a:p>
        </p:txBody>
      </p:sp>
      <p:sp>
        <p:nvSpPr>
          <p:cNvPr id="2" name="عنوان 1"/>
          <p:cNvSpPr>
            <a:spLocks noGrp="1"/>
          </p:cNvSpPr>
          <p:nvPr>
            <p:ph type="title"/>
          </p:nvPr>
        </p:nvSpPr>
        <p:spPr/>
        <p:txBody>
          <a:bodyPr/>
          <a:lstStyle/>
          <a:p>
            <a:pPr algn="ctr"/>
            <a:r>
              <a:rPr lang="ar-SA" dirty="0" smtClean="0"/>
              <a:t>معلومات إضافية </a:t>
            </a:r>
            <a:endParaRPr lang="ar-SA" dirty="0"/>
          </a:p>
        </p:txBody>
      </p:sp>
    </p:spTree>
    <p:extLst>
      <p:ext uri="{BB962C8B-B14F-4D97-AF65-F5344CB8AC3E}">
        <p14:creationId xmlns:p14="http://schemas.microsoft.com/office/powerpoint/2010/main" val="39248078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85000" lnSpcReduction="20000"/>
          </a:bodyPr>
          <a:lstStyle/>
          <a:p>
            <a:r>
              <a:rPr lang="ar-SA" dirty="0" smtClean="0"/>
              <a:t>موقعها الالكتروني وهو </a:t>
            </a:r>
            <a:r>
              <a:rPr lang="en-GB" dirty="0">
                <a:hlinkClick r:id="rId2"/>
              </a:rPr>
              <a:t>http://www.arab-tourismorg.org</a:t>
            </a:r>
            <a:r>
              <a:rPr lang="en-GB" dirty="0" smtClean="0">
                <a:hlinkClick r:id="rId2"/>
              </a:rPr>
              <a:t>/</a:t>
            </a:r>
            <a:endParaRPr lang="ar-SA" dirty="0" smtClean="0"/>
          </a:p>
          <a:p>
            <a:r>
              <a:rPr lang="ar-SA" dirty="0" smtClean="0"/>
              <a:t>مبادراتها :</a:t>
            </a:r>
          </a:p>
          <a:p>
            <a:pPr algn="just"/>
            <a:r>
              <a:rPr lang="ar-SA" dirty="0">
                <a:solidFill>
                  <a:srgbClr val="000000"/>
                </a:solidFill>
                <a:latin typeface="Droid Arabic Kufi"/>
              </a:rPr>
              <a:t>تم تكليف المجلس الوزاري العربي للسياحة بوضع استراتيجية سياحية متكاملة من مجلس جامعة الدول العربية على مستوى القمة تهدف الى تطوير السياحة بالدول العربية. حيث أقر المجلس الوزاري العربي للسياحة الاطار العام للاستراتيجية وتشكيل فريق من الخبراء السياحيين العرب يضم المنظمة العربية للسياحة وممثلي القطاعين الحكومي والخاص وكذلك بعض ممثلي المجتمع المدني، لترجمة الإطار العام للاستراتيجية السياحية العربية إلى برامج ومشروعات محددة ، وتحديد أولوياتها وفق مرئيات الدول العربية، وتحديد جدول زمني لها . ثم وضع تقديرات أولية لتكلفة تنفيذ تلك البرامج والمشاريع . ويتولى فريق الخبراء كذلك وضع مواصفات لبيوت الخبرة التي يمكن الاستعانة بها لإعداد دراسات الجدوى الخاصة بالبرامج والمشروعات المشتقة من الإطار العام للاستراتيجية مجلس الجامعة على مستوى القمة تم اعتماد المحاور الأساسية للاستراتيجية السياحية العربية كما وردت في الاطار العام الذي وافق عليه المجلس الوزاري العربي للسياحة حيث صدرت موافقة القمة العربية الاقتصادية والتنموية والاجتماعية التي عقدت بالكويت على أن تركز سياسات التنمية السياحية العربية على الاستثمار الأمثل لما يمتلكه الوطن العربي من مقومات سياحية ومنها الثروات الطبيعية والثقافية والتاريخية، وذلك من خلال توفير البيئة الأساسية اللازمة المشجعة على السياحة والاستثمار، مع مراعاة معايير التنمية السياحية المستدامة، وتطوير المشروعات السياحية باعتبارها إحدى وسائل تحقيق التنمية الاقتصادية والاجتماعية في الدول العربية.</a:t>
            </a:r>
          </a:p>
          <a:p>
            <a:endParaRPr lang="ar-SA" dirty="0" smtClean="0"/>
          </a:p>
        </p:txBody>
      </p:sp>
      <p:sp>
        <p:nvSpPr>
          <p:cNvPr id="2" name="عنوان 1"/>
          <p:cNvSpPr>
            <a:spLocks noGrp="1"/>
          </p:cNvSpPr>
          <p:nvPr>
            <p:ph type="title"/>
          </p:nvPr>
        </p:nvSpPr>
        <p:spPr>
          <a:xfrm>
            <a:off x="1103312" y="652388"/>
            <a:ext cx="9404723" cy="1400530"/>
          </a:xfrm>
        </p:spPr>
        <p:txBody>
          <a:bodyPr/>
          <a:lstStyle/>
          <a:p>
            <a:pPr algn="ctr"/>
            <a:r>
              <a:rPr lang="ar-SA" dirty="0"/>
              <a:t>معلومات إضافية </a:t>
            </a:r>
          </a:p>
        </p:txBody>
      </p:sp>
    </p:spTree>
    <p:extLst>
      <p:ext uri="{BB962C8B-B14F-4D97-AF65-F5344CB8AC3E}">
        <p14:creationId xmlns:p14="http://schemas.microsoft.com/office/powerpoint/2010/main" val="7284128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46111" y="1294448"/>
            <a:ext cx="2811834" cy="5727700"/>
          </a:xfrm>
        </p:spPr>
        <p:txBody>
          <a:bodyPr>
            <a:normAutofit fontScale="92500" lnSpcReduction="20000"/>
          </a:bodyPr>
          <a:lstStyle/>
          <a:p>
            <a:pPr>
              <a:buFont typeface="Arial" panose="020B0604020202020204" pitchFamily="34" charset="0"/>
              <a:buChar char="•"/>
            </a:pPr>
            <a:r>
              <a:rPr lang="ar-SA" dirty="0" smtClean="0"/>
              <a:t>جمهورية العراق .</a:t>
            </a:r>
          </a:p>
          <a:p>
            <a:pPr>
              <a:buFont typeface="Arial" panose="020B0604020202020204" pitchFamily="34" charset="0"/>
              <a:buChar char="•"/>
            </a:pPr>
            <a:r>
              <a:rPr lang="ar-SA" dirty="0" smtClean="0"/>
              <a:t>الجمهورية العربية السورية.</a:t>
            </a:r>
          </a:p>
          <a:p>
            <a:pPr>
              <a:buFont typeface="Arial" panose="020B0604020202020204" pitchFamily="34" charset="0"/>
              <a:buChar char="•"/>
            </a:pPr>
            <a:r>
              <a:rPr lang="ar-SA" dirty="0" smtClean="0"/>
              <a:t>الجمهورية اللبنانية .</a:t>
            </a:r>
          </a:p>
          <a:p>
            <a:pPr>
              <a:buFont typeface="Arial" panose="020B0604020202020204" pitchFamily="34" charset="0"/>
              <a:buChar char="•"/>
            </a:pPr>
            <a:r>
              <a:rPr lang="ar-SA" dirty="0" smtClean="0"/>
              <a:t>جمهورية مصر العربية.</a:t>
            </a:r>
          </a:p>
          <a:p>
            <a:pPr>
              <a:buFont typeface="Arial" panose="020B0604020202020204" pitchFamily="34" charset="0"/>
              <a:buChar char="•"/>
            </a:pPr>
            <a:r>
              <a:rPr lang="ar-SA" dirty="0" smtClean="0"/>
              <a:t>جمهورية جيبوتي.</a:t>
            </a:r>
          </a:p>
          <a:p>
            <a:pPr>
              <a:buFont typeface="Arial" panose="020B0604020202020204" pitchFamily="34" charset="0"/>
              <a:buChar char="•"/>
            </a:pPr>
            <a:r>
              <a:rPr lang="ar-SA" dirty="0" smtClean="0"/>
              <a:t>جمهورية الصومال الديموقراطية .</a:t>
            </a:r>
          </a:p>
          <a:p>
            <a:pPr>
              <a:buFont typeface="Arial" panose="020B0604020202020204" pitchFamily="34" charset="0"/>
              <a:buChar char="•"/>
            </a:pPr>
            <a:r>
              <a:rPr lang="ar-SA" dirty="0" smtClean="0"/>
              <a:t>جمهورية القمر المتحدة.</a:t>
            </a:r>
          </a:p>
          <a:p>
            <a:pPr>
              <a:buFont typeface="Arial" panose="020B0604020202020204" pitchFamily="34" charset="0"/>
              <a:buChar char="•"/>
            </a:pPr>
            <a:r>
              <a:rPr lang="ar-SA" dirty="0" smtClean="0"/>
              <a:t>الجمهورية التونسية.</a:t>
            </a:r>
          </a:p>
          <a:p>
            <a:pPr>
              <a:buFont typeface="Arial" panose="020B0604020202020204" pitchFamily="34" charset="0"/>
              <a:buChar char="•"/>
            </a:pPr>
            <a:r>
              <a:rPr lang="ar-SA" dirty="0" smtClean="0"/>
              <a:t>الجمهورية الجزائرية الديموقراطية الشعبية.</a:t>
            </a:r>
          </a:p>
          <a:p>
            <a:pPr>
              <a:buFont typeface="Arial" panose="020B0604020202020204" pitchFamily="34" charset="0"/>
              <a:buChar char="•"/>
            </a:pPr>
            <a:r>
              <a:rPr lang="ar-SA" dirty="0" smtClean="0"/>
              <a:t>الجمهورية الإسلامية الموريتانية.</a:t>
            </a:r>
          </a:p>
          <a:p>
            <a:pPr>
              <a:buFont typeface="Arial" panose="020B0604020202020204" pitchFamily="34" charset="0"/>
              <a:buChar char="•"/>
            </a:pPr>
            <a:endParaRPr lang="ar-SA" dirty="0"/>
          </a:p>
        </p:txBody>
      </p:sp>
      <p:sp>
        <p:nvSpPr>
          <p:cNvPr id="2" name="عنوان 1"/>
          <p:cNvSpPr>
            <a:spLocks noGrp="1"/>
          </p:cNvSpPr>
          <p:nvPr>
            <p:ph type="title"/>
          </p:nvPr>
        </p:nvSpPr>
        <p:spPr/>
        <p:txBody>
          <a:bodyPr/>
          <a:lstStyle/>
          <a:p>
            <a:pPr algn="ctr"/>
            <a:r>
              <a:rPr lang="ar-SA" dirty="0" smtClean="0"/>
              <a:t>دول الاعضاء</a:t>
            </a:r>
            <a:endParaRPr lang="ar-SA" dirty="0"/>
          </a:p>
        </p:txBody>
      </p:sp>
      <p:pic>
        <p:nvPicPr>
          <p:cNvPr id="4" name="صورة 3"/>
          <p:cNvPicPr>
            <a:picLocks noChangeAspect="1"/>
          </p:cNvPicPr>
          <p:nvPr/>
        </p:nvPicPr>
        <p:blipFill>
          <a:blip r:embed="rId2"/>
          <a:stretch>
            <a:fillRect/>
          </a:stretch>
        </p:blipFill>
        <p:spPr>
          <a:xfrm>
            <a:off x="7483069" y="1890396"/>
            <a:ext cx="2834886" cy="4230991"/>
          </a:xfrm>
          <a:prstGeom prst="rect">
            <a:avLst/>
          </a:prstGeom>
        </p:spPr>
      </p:pic>
    </p:spTree>
    <p:extLst>
      <p:ext uri="{BB962C8B-B14F-4D97-AF65-F5344CB8AC3E}">
        <p14:creationId xmlns:p14="http://schemas.microsoft.com/office/powerpoint/2010/main" val="6647706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818498169"/>
              </p:ext>
            </p:extLst>
          </p:nvPr>
        </p:nvGraphicFramePr>
        <p:xfrm>
          <a:off x="342900" y="762000"/>
          <a:ext cx="10909300" cy="60071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عنوان 1"/>
          <p:cNvSpPr>
            <a:spLocks noGrp="1"/>
          </p:cNvSpPr>
          <p:nvPr>
            <p:ph type="title"/>
          </p:nvPr>
        </p:nvSpPr>
        <p:spPr>
          <a:xfrm>
            <a:off x="722311" y="61735"/>
            <a:ext cx="9404723" cy="1400530"/>
          </a:xfrm>
        </p:spPr>
        <p:txBody>
          <a:bodyPr/>
          <a:lstStyle/>
          <a:p>
            <a:pPr algn="ctr"/>
            <a:r>
              <a:rPr lang="ar-SA" dirty="0" smtClean="0"/>
              <a:t>تحليل (</a:t>
            </a:r>
            <a:r>
              <a:rPr lang="en-US" dirty="0" smtClean="0"/>
              <a:t>SWOT</a:t>
            </a:r>
            <a:r>
              <a:rPr lang="ar-SA" dirty="0" smtClean="0"/>
              <a:t>)</a:t>
            </a:r>
            <a:endParaRPr lang="ar-SA" dirty="0"/>
          </a:p>
        </p:txBody>
      </p:sp>
    </p:spTree>
    <p:extLst>
      <p:ext uri="{BB962C8B-B14F-4D97-AF65-F5344CB8AC3E}">
        <p14:creationId xmlns:p14="http://schemas.microsoft.com/office/powerpoint/2010/main" val="16720929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476</TotalTime>
  <Words>984</Words>
  <Application>Microsoft Office PowerPoint</Application>
  <PresentationFormat>Custom</PresentationFormat>
  <Paragraphs>55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Concourse</vt:lpstr>
      <vt:lpstr>المنظمة العربية للسياحة</vt:lpstr>
      <vt:lpstr>الاسم باللغة العربية والانجليزية</vt:lpstr>
      <vt:lpstr>مقرها</vt:lpstr>
      <vt:lpstr>تاريخها و نشأتها</vt:lpstr>
      <vt:lpstr>اهدافها</vt:lpstr>
      <vt:lpstr>معلومات إضافية </vt:lpstr>
      <vt:lpstr>معلومات إضافية </vt:lpstr>
      <vt:lpstr>دول الاعضاء</vt:lpstr>
      <vt:lpstr>تحليل (SWOT)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المنظمة العربية للسياحة</dc:title>
  <dc:creator>hamdan</dc:creator>
  <cp:lastModifiedBy>User</cp:lastModifiedBy>
  <cp:revision>14</cp:revision>
  <dcterms:created xsi:type="dcterms:W3CDTF">2019-02-06T23:46:18Z</dcterms:created>
  <dcterms:modified xsi:type="dcterms:W3CDTF">2019-02-10T09:53:35Z</dcterms:modified>
</cp:coreProperties>
</file>