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4" r:id="rId4"/>
    <p:sldId id="258" r:id="rId5"/>
    <p:sldId id="259" r:id="rId6"/>
    <p:sldId id="263"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1/17/2021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1/17/2021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rtl="1"/>
            <a:r>
              <a:rPr lang="ar-SA" sz="2700" b="1" dirty="0" smtClean="0">
                <a:solidFill>
                  <a:srgbClr val="FF0000"/>
                </a:solidFill>
              </a:rPr>
              <a:t>نبت 447</a:t>
            </a:r>
            <a:r>
              <a:rPr lang="en-US" sz="2700" dirty="0" smtClean="0">
                <a:solidFill>
                  <a:srgbClr val="FF0000"/>
                </a:solidFill>
              </a:rPr>
              <a:t/>
            </a:r>
            <a:br>
              <a:rPr lang="en-US" sz="2700" dirty="0" smtClean="0">
                <a:solidFill>
                  <a:srgbClr val="FF0000"/>
                </a:solidFill>
              </a:rPr>
            </a:br>
            <a:r>
              <a:rPr lang="ar-SA" sz="2700" b="1" dirty="0" smtClean="0">
                <a:solidFill>
                  <a:srgbClr val="FF0000"/>
                </a:solidFill>
              </a:rPr>
              <a:t>تنمية المناطق الجافة  (العملي).</a:t>
            </a:r>
            <a:r>
              <a:rPr lang="en-US" sz="2700" dirty="0" smtClean="0">
                <a:solidFill>
                  <a:srgbClr val="FF0000"/>
                </a:solidFill>
              </a:rPr>
              <a:t/>
            </a:r>
            <a:br>
              <a:rPr lang="en-US" sz="2700" dirty="0" smtClean="0">
                <a:solidFill>
                  <a:srgbClr val="FF0000"/>
                </a:solidFill>
              </a:rPr>
            </a:br>
            <a:r>
              <a:rPr lang="ar-SA" sz="2700" b="1" dirty="0" smtClean="0">
                <a:solidFill>
                  <a:srgbClr val="FF0000"/>
                </a:solidFill>
              </a:rPr>
              <a:t>المعمل         : (1)</a:t>
            </a:r>
            <a:r>
              <a:rPr lang="en-US" sz="2700" dirty="0" smtClean="0">
                <a:solidFill>
                  <a:srgbClr val="FF0000"/>
                </a:solidFill>
              </a:rPr>
              <a:t/>
            </a:r>
            <a:br>
              <a:rPr lang="en-US" sz="2700" dirty="0" smtClean="0">
                <a:solidFill>
                  <a:srgbClr val="FF0000"/>
                </a:solidFill>
              </a:rPr>
            </a:br>
            <a:r>
              <a:rPr lang="ar-SA" sz="3100" b="1" u="sng" dirty="0" smtClean="0">
                <a:solidFill>
                  <a:srgbClr val="002060"/>
                </a:solidFill>
              </a:rPr>
              <a:t>عنوان الدرس: السلامة في الرحلات الحقلية والسلامة في المعمل</a:t>
            </a:r>
            <a:r>
              <a:rPr lang="ar-SA" b="1" u="sng" dirty="0" smtClean="0"/>
              <a:t> </a:t>
            </a:r>
            <a:r>
              <a:rPr lang="en-US" dirty="0" smtClean="0"/>
              <a:t/>
            </a:r>
            <a:br>
              <a:rPr lang="en-US" dirty="0" smtClean="0"/>
            </a:br>
            <a:endParaRPr lang="en-US" dirty="0"/>
          </a:p>
        </p:txBody>
      </p:sp>
      <p:sp>
        <p:nvSpPr>
          <p:cNvPr id="3" name="Rectangle 2"/>
          <p:cNvSpPr/>
          <p:nvPr/>
        </p:nvSpPr>
        <p:spPr>
          <a:xfrm>
            <a:off x="5882640" y="4813382"/>
            <a:ext cx="6096000" cy="1052083"/>
          </a:xfrm>
          <a:prstGeom prst="rect">
            <a:avLst/>
          </a:prstGeom>
        </p:spPr>
        <p:txBody>
          <a:bodyPr>
            <a:spAutoFit/>
          </a:bodyPr>
          <a:lstStyle/>
          <a:p>
            <a:pPr algn="just" rtl="1">
              <a:lnSpc>
                <a:spcPct val="115000"/>
              </a:lnSpc>
              <a:spcAft>
                <a:spcPts val="1000"/>
              </a:spcAft>
            </a:pPr>
            <a:r>
              <a:rPr lang="ar-SA"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المراجع</a:t>
            </a:r>
            <a:endParaRPr lang="en-US" sz="1400" dirty="0">
              <a:solidFill>
                <a:srgbClr val="FF0000"/>
              </a:solidFill>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just" rtl="1">
              <a:lnSpc>
                <a:spcPct val="115000"/>
              </a:lnSpc>
              <a:spcBef>
                <a:spcPts val="0"/>
              </a:spcBef>
              <a:spcAft>
                <a:spcPts val="1000"/>
              </a:spcAft>
              <a:buFont typeface="Symbol" panose="05050102010706020507" pitchFamily="18" charset="2"/>
              <a:buChar char=""/>
            </a:pPr>
            <a:r>
              <a:rPr lang="ar-SA" sz="1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اليمني. محمد بن ناصر، الدسوقي. رمضان عبد الرحمن . أقلمة النبات للظروف البيئية العملي . دار جامعة الملك سعود للنشر . الرياض 1431هـ .</a:t>
            </a:r>
            <a:endParaRPr lang="en-US" sz="1400" dirty="0">
              <a:solidFill>
                <a:srgbClr val="FF0000"/>
              </a:solidFill>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8663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lgn="r" rtl="1">
              <a:buNone/>
            </a:pPr>
            <a:r>
              <a:rPr lang="ar-SA" b="1" u="sng" dirty="0">
                <a:solidFill>
                  <a:srgbClr val="FF0000"/>
                </a:solidFill>
              </a:rPr>
              <a:t>مقدمة مختصرة:</a:t>
            </a:r>
            <a:endParaRPr lang="en-US" b="1" u="sng" dirty="0">
              <a:solidFill>
                <a:srgbClr val="FF0000"/>
              </a:solidFill>
            </a:endParaRPr>
          </a:p>
          <a:p>
            <a:pPr marL="0" indent="0" algn="r" rtl="1">
              <a:buNone/>
            </a:pPr>
            <a:r>
              <a:rPr lang="ar-SA" dirty="0">
                <a:solidFill>
                  <a:srgbClr val="002060"/>
                </a:solidFill>
              </a:rPr>
              <a:t> </a:t>
            </a:r>
            <a:r>
              <a:rPr lang="ar-SA" sz="2400" dirty="0">
                <a:solidFill>
                  <a:srgbClr val="002060"/>
                </a:solidFill>
              </a:rPr>
              <a:t>يعد النزول الميداني من اهم  الاساليب التعليمية ذات الفائدة الكبيرة نظرا لارتباط العمل الميداني بذهن الطالب جيدا ومما يرفع لديه الحس الادراكي نحو ما يقوم به ويعمل على تنمية مهارته البحثية الميدانية ومما يعمل كذلك على صقل مهاراته العلمية ولذلك يعتبر اعطاء الطالب نبذة عن اهم الإجراءات المتبعة للسلامة في الرحلات الحقلية من الضروريات وهي اول ما يبتدئ بها الدروس العملية مع اعطاء نبذة عن السلامة في المعمل ..</a:t>
            </a:r>
            <a:endParaRPr lang="en-US" sz="2400" dirty="0">
              <a:solidFill>
                <a:srgbClr val="002060"/>
              </a:solidFill>
            </a:endParaRPr>
          </a:p>
          <a:p>
            <a:pPr algn="r"/>
            <a:endParaRPr lang="en-US" sz="2400" dirty="0">
              <a:solidFill>
                <a:srgbClr val="002060"/>
              </a:solidFill>
            </a:endParaRPr>
          </a:p>
        </p:txBody>
      </p:sp>
    </p:spTree>
    <p:extLst>
      <p:ext uri="{BB962C8B-B14F-4D97-AF65-F5344CB8AC3E}">
        <p14:creationId xmlns:p14="http://schemas.microsoft.com/office/powerpoint/2010/main" val="2242777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0629" y="376055"/>
            <a:ext cx="11508377" cy="3401444"/>
          </a:xfrm>
          <a:prstGeom prst="rect">
            <a:avLst/>
          </a:prstGeom>
        </p:spPr>
        <p:txBody>
          <a:bodyPr wrap="square">
            <a:spAutoFit/>
          </a:bodyPr>
          <a:lstStyle/>
          <a:p>
            <a:pPr algn="just" rtl="1">
              <a:lnSpc>
                <a:spcPct val="115000"/>
              </a:lnSpc>
              <a:spcAft>
                <a:spcPts val="1000"/>
              </a:spcAft>
            </a:pPr>
            <a:r>
              <a:rPr lang="ar-SA" sz="2800" b="1"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المواد والأدوات والأجهزة المستخدمة :</a:t>
            </a:r>
            <a:endParaRPr lang="en-US" sz="2400" u="sng" dirty="0" smtClean="0">
              <a:solidFill>
                <a:srgbClr val="FF0000"/>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SA" sz="2800" dirty="0" smtClean="0">
                <a:latin typeface="Calibri" panose="020F0502020204030204" pitchFamily="34" charset="0"/>
                <a:ea typeface="Times New Roman" panose="02020603050405020304" pitchFamily="18" charset="0"/>
                <a:cs typeface="Times New Roman" panose="02020603050405020304" pitchFamily="18" charset="0"/>
              </a:rPr>
              <a:t>السبورة – صندوق الاسعافات الاولية – عرض لبعض الادوات المستخدمة في المعمل </a:t>
            </a:r>
            <a:r>
              <a:rPr lang="ar-SA" sz="2800" dirty="0" smtClean="0">
                <a:latin typeface="Calibri" panose="020F0502020204030204" pitchFamily="34" charset="0"/>
                <a:ea typeface="Times New Roman" panose="02020603050405020304" pitchFamily="18" charset="0"/>
                <a:cs typeface="Times New Roman" panose="02020603050405020304" pitchFamily="18" charset="0"/>
              </a:rPr>
              <a:t>.</a:t>
            </a:r>
            <a:endParaRPr lang="en-US" sz="2400" dirty="0" smtClean="0">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SA" sz="2800" b="1"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طريقة العمل:</a:t>
            </a:r>
            <a:endParaRPr lang="en-US" sz="2400" u="sng" dirty="0" smtClean="0">
              <a:solidFill>
                <a:srgbClr val="FF0000"/>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SA" sz="2800" dirty="0" smtClean="0">
                <a:latin typeface="Calibri" panose="020F0502020204030204" pitchFamily="34" charset="0"/>
                <a:ea typeface="Times New Roman" panose="02020603050405020304" pitchFamily="18" charset="0"/>
                <a:cs typeface="Times New Roman" panose="02020603050405020304" pitchFamily="18" charset="0"/>
              </a:rPr>
              <a:t>تدريب الطلاب على اهم الاحتياطات الواجب مراعاتها في الحقل وكذلك في المعمل مع شرح كل الادوات المهمة المستخدمة .</a:t>
            </a:r>
          </a:p>
          <a:p>
            <a:pPr algn="just" rtl="1">
              <a:lnSpc>
                <a:spcPct val="115000"/>
              </a:lnSpc>
              <a:spcAft>
                <a:spcPts val="1000"/>
              </a:spcAft>
            </a:pPr>
            <a:r>
              <a:rPr lang="ar-SA" b="1" dirty="0" smtClean="0">
                <a:latin typeface="Calibri" panose="020F050202020403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367251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371600" y="300445"/>
            <a:ext cx="9679577" cy="5721531"/>
          </a:xfrm>
        </p:spPr>
      </p:pic>
    </p:spTree>
    <p:extLst>
      <p:ext uri="{BB962C8B-B14F-4D97-AF65-F5344CB8AC3E}">
        <p14:creationId xmlns:p14="http://schemas.microsoft.com/office/powerpoint/2010/main" val="655466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240971" y="600891"/>
            <a:ext cx="9953898" cy="5538652"/>
          </a:xfrm>
        </p:spPr>
      </p:pic>
    </p:spTree>
    <p:extLst>
      <p:ext uri="{BB962C8B-B14F-4D97-AF65-F5344CB8AC3E}">
        <p14:creationId xmlns:p14="http://schemas.microsoft.com/office/powerpoint/2010/main" val="1799900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1579" y="1828800"/>
            <a:ext cx="9603275" cy="3637545"/>
          </a:xfrm>
        </p:spPr>
        <p:txBody>
          <a:bodyPr>
            <a:normAutofit/>
          </a:bodyPr>
          <a:lstStyle/>
          <a:p>
            <a:pPr algn="r"/>
            <a:r>
              <a:rPr lang="ar-SA" sz="2400" dirty="0">
                <a:solidFill>
                  <a:srgbClr val="000000"/>
                </a:solidFill>
                <a:latin typeface="arial" panose="020B0604020202020204" pitchFamily="34" charset="0"/>
                <a:cs typeface="simplified arabic" panose="02020603050405020304" pitchFamily="18" charset="-78"/>
              </a:rPr>
              <a:t>من المعروف أن الدراسات الميدانية أو الحقلية تحتاج إلى توافر حد أدنى من الموارد المادية والبشرية، ويقصد بذلك القوى البشرية التي تشارك في التخطيط والتنفيذ الجيد وكذلك مصادر التمويل الكافية لمواجهة نفقات النقل والإعاشة والإقامة، فالدراسة الميدانية تحتاج إلى تمويل يتفاوت قدره تبعاً لمستوى الرحلة والمنطقة المحددة لها، وعدد المشاركين فيها، فإن كفاءات الأساتذة القائمين على الرحلة، وتوافر الموارد المالية اللازمة، وأماكن الإقامة والتنقلات الداخلية، كله أمور مهمة يتوقف عليها مدى نجاح الدراسات الميدانية أو </a:t>
            </a:r>
            <a:r>
              <a:rPr lang="ar-SA" sz="2400" dirty="0" smtClean="0">
                <a:solidFill>
                  <a:srgbClr val="000000"/>
                </a:solidFill>
                <a:latin typeface="arial" panose="020B0604020202020204" pitchFamily="34" charset="0"/>
                <a:cs typeface="simplified arabic" panose="02020603050405020304" pitchFamily="18" charset="-78"/>
              </a:rPr>
              <a:t>فشلها.</a:t>
            </a:r>
            <a:endParaRPr lang="en-US" sz="2400" dirty="0"/>
          </a:p>
        </p:txBody>
      </p:sp>
    </p:spTree>
    <p:extLst>
      <p:ext uri="{BB962C8B-B14F-4D97-AF65-F5344CB8AC3E}">
        <p14:creationId xmlns:p14="http://schemas.microsoft.com/office/powerpoint/2010/main" val="1702784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691" y="143691"/>
            <a:ext cx="11848012" cy="5799909"/>
          </a:xfrm>
        </p:spPr>
        <p:txBody>
          <a:bodyPr>
            <a:normAutofit fontScale="25000" lnSpcReduction="20000"/>
          </a:bodyPr>
          <a:lstStyle/>
          <a:p>
            <a:pPr algn="r"/>
            <a:endParaRPr lang="ar-SA" dirty="0" smtClean="0"/>
          </a:p>
          <a:p>
            <a:pPr algn="r"/>
            <a:endParaRPr lang="ar-SA" dirty="0"/>
          </a:p>
          <a:p>
            <a:pPr algn="r"/>
            <a:r>
              <a:rPr lang="ar-SA" sz="9600" b="1" u="sng" dirty="0" smtClean="0">
                <a:solidFill>
                  <a:srgbClr val="FF0000"/>
                </a:solidFill>
              </a:rPr>
              <a:t>عند القيام بالرحلات  الحقليه لابد من اخذ الاحتياطات اللازمه للسلامه منه :</a:t>
            </a:r>
          </a:p>
          <a:p>
            <a:pPr algn="r"/>
            <a:r>
              <a:rPr lang="ar-SA" sz="8000" b="1" dirty="0" smtClean="0"/>
              <a:t>1- التزود بالاسعافات الاوليه والامصال الخاصه بلدغات الافاعي والعقارب </a:t>
            </a:r>
          </a:p>
          <a:p>
            <a:pPr algn="r"/>
            <a:r>
              <a:rPr lang="ar-SA" sz="8000" b="1" dirty="0" smtClean="0"/>
              <a:t>2- التزود باجهزت تحديد المكان والهاتف والشاحن .</a:t>
            </a:r>
          </a:p>
          <a:p>
            <a:pPr algn="r"/>
            <a:r>
              <a:rPr lang="ar-SA" sz="8000" b="1" dirty="0" smtClean="0"/>
              <a:t>3- التزود بكميات كافيه من المياه للشرب .</a:t>
            </a:r>
          </a:p>
          <a:p>
            <a:pPr algn="r"/>
            <a:r>
              <a:rPr lang="ar-SA" sz="8000" b="1" dirty="0" smtClean="0"/>
              <a:t>4- استعمال سياره ذات دفع رباعي ويكون بالرحله اكثر من سياره والتاكد من وجود اطار احتياطي  وطرمبة هواء تعمل على كهرباء السياره وغيرها من وسائل ومستلزمات السياره . والوقود يكون كافي .</a:t>
            </a:r>
          </a:p>
          <a:p>
            <a:pPr algn="r"/>
            <a:r>
              <a:rPr lang="ar-SA" sz="8000" b="1" dirty="0" smtClean="0"/>
              <a:t>5- كريك ومسحاة  وسكين </a:t>
            </a:r>
          </a:p>
          <a:p>
            <a:pPr algn="r"/>
            <a:r>
              <a:rPr lang="ar-SA" sz="8000" b="1" dirty="0" smtClean="0"/>
              <a:t>6- استعمال الحذاء المناسب </a:t>
            </a:r>
          </a:p>
          <a:p>
            <a:pPr algn="r"/>
            <a:r>
              <a:rPr lang="ar-SA" sz="8000" b="1" dirty="0" smtClean="0"/>
              <a:t>7- التأكد من معالم الطريق باستعمال خرائط </a:t>
            </a:r>
            <a:r>
              <a:rPr lang="ar-SA" sz="8000" b="1" dirty="0"/>
              <a:t>واستعمال الكشاف ليلا </a:t>
            </a:r>
            <a:endParaRPr lang="ar-SA" sz="8000" b="1" dirty="0" smtClean="0"/>
          </a:p>
          <a:p>
            <a:pPr algn="r"/>
            <a:r>
              <a:rPr lang="ar-SA" sz="8000" b="1" dirty="0" smtClean="0"/>
              <a:t>8-في حالة الضياع استعملي النار </a:t>
            </a:r>
            <a:r>
              <a:rPr lang="ar-SA" sz="8000" b="1" dirty="0"/>
              <a:t>للتعرف على مكانك والافضل تقليل الاكل </a:t>
            </a:r>
            <a:r>
              <a:rPr lang="ar-SA" sz="8000" b="1" dirty="0" smtClean="0"/>
              <a:t>والشرب</a:t>
            </a:r>
          </a:p>
          <a:p>
            <a:pPr algn="r"/>
            <a:r>
              <a:rPr lang="ar-SA" sz="8000" b="1" dirty="0" smtClean="0"/>
              <a:t>9-يتم اختيار مكان مناسب للاقامه وتنصب الخيمه في مكان مرتفع بعيدا عن بطون الاوديه وبعيد عن جحور الزواحف والثعالب </a:t>
            </a:r>
          </a:p>
          <a:p>
            <a:pPr algn="r"/>
            <a:r>
              <a:rPr lang="ar-SA" sz="8000" b="1" dirty="0" smtClean="0"/>
              <a:t>ا10- لتخلص من فضلات الطعام بعيدا عن مكان الاقامه لانها تجلب الهوام </a:t>
            </a:r>
          </a:p>
          <a:p>
            <a:pPr algn="r"/>
            <a:endParaRPr lang="ar-SA" sz="2400" dirty="0"/>
          </a:p>
          <a:p>
            <a:pPr algn="r"/>
            <a:endParaRPr lang="ar-SA" sz="2400" dirty="0" smtClean="0"/>
          </a:p>
          <a:p>
            <a:pPr algn="r"/>
            <a:endParaRPr lang="ar-SA" sz="2400" dirty="0" smtClean="0"/>
          </a:p>
          <a:p>
            <a:pPr algn="r"/>
            <a:endParaRPr lang="ar-SA" sz="2400" dirty="0"/>
          </a:p>
          <a:p>
            <a:pPr algn="r"/>
            <a:endParaRPr lang="ar-SA" sz="2400" dirty="0"/>
          </a:p>
          <a:p>
            <a:pPr algn="r"/>
            <a:endParaRPr lang="ar-SA" dirty="0" smtClean="0"/>
          </a:p>
          <a:p>
            <a:pPr algn="r"/>
            <a:r>
              <a:rPr lang="ar-SA"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الواجب : تقرير عن الاحتياطات الواجب مراعاتها في الحقل </a:t>
            </a:r>
            <a:endParaRPr lang="en-US" sz="1800" b="1" dirty="0">
              <a:solidFill>
                <a:srgbClr val="00B050"/>
              </a:solidFill>
              <a:latin typeface="Calibri" panose="020F0502020204030204" pitchFamily="34" charset="0"/>
              <a:ea typeface="Times New Roman" panose="02020603050405020304" pitchFamily="18" charset="0"/>
              <a:cs typeface="Arial" panose="020B0604020202020204" pitchFamily="34" charset="0"/>
            </a:endParaRPr>
          </a:p>
          <a:p>
            <a:pPr algn="r"/>
            <a:endParaRPr lang="ar-SA" dirty="0"/>
          </a:p>
          <a:p>
            <a:pPr algn="r"/>
            <a:endParaRPr lang="ar-SA" dirty="0" smtClean="0"/>
          </a:p>
          <a:p>
            <a:pPr algn="r"/>
            <a:endParaRPr lang="en-US" dirty="0"/>
          </a:p>
        </p:txBody>
      </p:sp>
    </p:spTree>
    <p:extLst>
      <p:ext uri="{BB962C8B-B14F-4D97-AF65-F5344CB8AC3E}">
        <p14:creationId xmlns:p14="http://schemas.microsoft.com/office/powerpoint/2010/main" val="385373636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115</TotalTime>
  <Words>366</Words>
  <Application>Microsoft Office PowerPoint</Application>
  <PresentationFormat>Widescreen</PresentationFormat>
  <Paragraphs>32</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Arial</vt:lpstr>
      <vt:lpstr>Calibri</vt:lpstr>
      <vt:lpstr>Gill Sans MT</vt:lpstr>
      <vt:lpstr>simplified arabic</vt:lpstr>
      <vt:lpstr>Symbol</vt:lpstr>
      <vt:lpstr>Times New Roman</vt:lpstr>
      <vt:lpstr>Gallery</vt:lpstr>
      <vt:lpstr>نبت 447 تنمية المناطق الجافة  (العملي). المعمل         : (1) عنوان الدرس: السلامة في الرحلات الحقلية والسلامة في المعمل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نبت 447 تنمية المناطق الجافة  (العملي). المعمل         : (1) عنوان الدرس: السلامة في الرحلات الحقلية والسلامة في المعمل</dc:title>
  <dc:creator>maha abanomai</dc:creator>
  <cp:lastModifiedBy>maha abanomai</cp:lastModifiedBy>
  <cp:revision>17</cp:revision>
  <dcterms:created xsi:type="dcterms:W3CDTF">2021-01-17T11:00:27Z</dcterms:created>
  <dcterms:modified xsi:type="dcterms:W3CDTF">2021-01-17T14:17:00Z</dcterms:modified>
</cp:coreProperties>
</file>