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C09156D-18BA-45DA-885D-0B522F501FC1}" type="datetimeFigureOut">
              <a:rPr lang="ar-SA" smtClean="0"/>
              <a:pPr/>
              <a:t>22/07/42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D9D5C55-C7F8-4D72-8971-CCB65BE9535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458200" cy="2592288"/>
          </a:xfrm>
        </p:spPr>
        <p:txBody>
          <a:bodyPr>
            <a:noAutofit/>
          </a:bodyPr>
          <a:lstStyle/>
          <a:p>
            <a:pPr algn="ctr"/>
            <a:r>
              <a:rPr lang="ar-SA" sz="2800" b="1" dirty="0" smtClean="0"/>
              <a:t>نبت 447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ar-SA" sz="2800" b="1" dirty="0" smtClean="0"/>
              <a:t>تنمية المناطق </a:t>
            </a:r>
            <a:r>
              <a:rPr lang="ar-SA" sz="2800" b="1" dirty="0" err="1" smtClean="0"/>
              <a:t>الجافة  </a:t>
            </a:r>
            <a:r>
              <a:rPr lang="ar-SA" sz="2800" b="1" dirty="0" smtClean="0"/>
              <a:t>(العملي</a:t>
            </a:r>
            <a:r>
              <a:rPr lang="ar-SA" sz="2800" b="1" dirty="0" err="1" smtClean="0"/>
              <a:t>).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ar-SA" sz="2800" b="1" u="sng" dirty="0" smtClean="0">
                <a:solidFill>
                  <a:srgbClr val="FFFF00"/>
                </a:solidFill>
              </a:rPr>
              <a:t>أثر الاجهاد الملحي على نمو النبات</a:t>
            </a:r>
            <a:r>
              <a:rPr lang="en-US" sz="2800" smtClean="0"/>
              <a:t/>
            </a:r>
            <a:br>
              <a:rPr lang="en-US" sz="2800" smtClean="0"/>
            </a:br>
            <a:endParaRPr lang="ar-SA" sz="28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ar-SA" sz="3500" b="1" u="sng" dirty="0" smtClean="0">
                <a:solidFill>
                  <a:srgbClr val="C00000"/>
                </a:solidFill>
              </a:rPr>
              <a:t>مقدمة مختصرة:</a:t>
            </a:r>
            <a:endParaRPr lang="en-US" sz="3500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تنشأ مشكلة الملوحة نتيجة ارتفاع تركيز الاملاح بالتربة وأهمها أملاح الصوديوم وتكون على صورة مركبات </a:t>
            </a:r>
            <a:r>
              <a:rPr lang="ar-SA" dirty="0" err="1" smtClean="0"/>
              <a:t>كلوريد</a:t>
            </a:r>
            <a:r>
              <a:rPr lang="ar-SA" dirty="0" smtClean="0"/>
              <a:t> وكربونات وكبريتات الصوديوم وتعتبر الاراضي مالحة عندما يصل تركيز الاملاح </a:t>
            </a:r>
            <a:r>
              <a:rPr lang="ar-SA" dirty="0" err="1" smtClean="0"/>
              <a:t>بها</a:t>
            </a:r>
            <a:r>
              <a:rPr lang="ar-SA" dirty="0" smtClean="0"/>
              <a:t> الى مستوى يثبط نمو معظم النباتات وقد ذكر عدد من الباحثين أن الارض المالحة هي التي يصل التوصيل الكهربي لمستخلص تربتها الى أكثر من 4 </a:t>
            </a:r>
            <a:r>
              <a:rPr lang="ar-SA" dirty="0" err="1" smtClean="0"/>
              <a:t>ملليموز</a:t>
            </a:r>
            <a:r>
              <a:rPr lang="ar-SA" dirty="0" smtClean="0"/>
              <a:t>/سم وهو يساوي تركيز 0.22% من ملح </a:t>
            </a:r>
            <a:r>
              <a:rPr lang="ar-SA" dirty="0" err="1" smtClean="0"/>
              <a:t>كلوريد</a:t>
            </a:r>
            <a:r>
              <a:rPr lang="ar-SA" dirty="0" smtClean="0"/>
              <a:t> الصوديوم ويزداد تفاقم مشكلة ملوحة التربة في اراضي المناطق الجافة وشبه الجافة </a:t>
            </a:r>
            <a:r>
              <a:rPr lang="en-US" dirty="0" smtClean="0"/>
              <a:t>Arid and Semiarid Environment  </a:t>
            </a:r>
            <a:r>
              <a:rPr lang="ar-SA" dirty="0" smtClean="0"/>
              <a:t>حيث لا تكفي كمية الامطار لغسل الاملاح المتجمعة حيث أن ارتفاع معدل البخر يعمل على زيادة معدل تراكم الاملاح </a:t>
            </a:r>
            <a:r>
              <a:rPr lang="ar-SA" dirty="0" err="1" smtClean="0"/>
              <a:t>بها.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المواد والأدوات والأجهزة </a:t>
            </a:r>
            <a:r>
              <a:rPr lang="ar-SA" b="1" u="sng" dirty="0" err="1" smtClean="0">
                <a:solidFill>
                  <a:srgbClr val="C00000"/>
                </a:solidFill>
              </a:rPr>
              <a:t>المستخدمة 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بذور نبات من ذوات </a:t>
            </a:r>
            <a:r>
              <a:rPr lang="ar-SA" dirty="0" err="1" smtClean="0"/>
              <a:t>الفلقتين </a:t>
            </a:r>
            <a:r>
              <a:rPr lang="ar-SA" dirty="0" smtClean="0"/>
              <a:t>(الفاصوليا) او الفول  ومن ذوات الفلقة الواحدة او القمح او الشعير </a:t>
            </a:r>
          </a:p>
          <a:p>
            <a:r>
              <a:rPr lang="ar-SA" dirty="0" smtClean="0"/>
              <a:t> - محلول </a:t>
            </a:r>
            <a:r>
              <a:rPr lang="ar-SA" dirty="0" err="1" smtClean="0"/>
              <a:t>هيبوكلوريت</a:t>
            </a:r>
            <a:r>
              <a:rPr lang="ar-SA" dirty="0" smtClean="0"/>
              <a:t> الصوديوم 1% لتعقيم البذور </a:t>
            </a:r>
          </a:p>
          <a:p>
            <a:r>
              <a:rPr lang="ar-SA" dirty="0" smtClean="0"/>
              <a:t>– أحواض </a:t>
            </a:r>
            <a:r>
              <a:rPr lang="ar-SA" dirty="0" err="1" smtClean="0"/>
              <a:t>بلاستيكية –</a:t>
            </a:r>
            <a:endParaRPr lang="ar-SA" dirty="0" smtClean="0"/>
          </a:p>
          <a:p>
            <a:r>
              <a:rPr lang="ar-SA" dirty="0" smtClean="0"/>
              <a:t> اصص مقاس 4 </a:t>
            </a:r>
            <a:r>
              <a:rPr lang="ar-SA" dirty="0" err="1" smtClean="0"/>
              <a:t>بوصة </a:t>
            </a:r>
            <a:r>
              <a:rPr lang="ar-SA" dirty="0" smtClean="0"/>
              <a:t>(40 </a:t>
            </a:r>
            <a:r>
              <a:rPr lang="ar-SA" dirty="0" err="1" smtClean="0"/>
              <a:t>أص) –</a:t>
            </a:r>
            <a:endParaRPr lang="ar-SA" dirty="0" smtClean="0"/>
          </a:p>
          <a:p>
            <a:r>
              <a:rPr lang="ar-SA" dirty="0" smtClean="0"/>
              <a:t> حاضنة انبات مثبتة عند درجة حرارة </a:t>
            </a:r>
            <a:r>
              <a:rPr lang="ar-SA" dirty="0" err="1" smtClean="0"/>
              <a:t>30 –</a:t>
            </a:r>
            <a:r>
              <a:rPr lang="ar-SA" dirty="0" smtClean="0"/>
              <a:t> </a:t>
            </a:r>
          </a:p>
          <a:p>
            <a:r>
              <a:rPr lang="ar-SA" dirty="0" smtClean="0"/>
              <a:t>مساطر للقياس</a:t>
            </a:r>
          </a:p>
          <a:p>
            <a:r>
              <a:rPr lang="ar-SA" dirty="0" smtClean="0"/>
              <a:t>تربة مكونة من مادة </a:t>
            </a:r>
            <a:r>
              <a:rPr lang="ar-SA" dirty="0" err="1" smtClean="0"/>
              <a:t>البيرلايت.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548680"/>
            <a:ext cx="8964488" cy="6025856"/>
          </a:xfrm>
        </p:spPr>
        <p:txBody>
          <a:bodyPr>
            <a:normAutofit fontScale="77500" lnSpcReduction="20000"/>
          </a:bodyPr>
          <a:lstStyle/>
          <a:p>
            <a:r>
              <a:rPr lang="ar-SA" sz="3800" b="1" u="sng" dirty="0" smtClean="0">
                <a:solidFill>
                  <a:srgbClr val="C00000"/>
                </a:solidFill>
              </a:rPr>
              <a:t>طريقة العمل:</a:t>
            </a:r>
            <a:endParaRPr lang="en-US" sz="3800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ينتخب 50 بذرة سليمة من كل من نباتي </a:t>
            </a:r>
            <a:r>
              <a:rPr lang="ar-SA" dirty="0" smtClean="0">
                <a:solidFill>
                  <a:srgbClr val="00B050"/>
                </a:solidFill>
              </a:rPr>
              <a:t>الفول او الفاصوليا  </a:t>
            </a:r>
            <a:r>
              <a:rPr lang="ar-SA" dirty="0" smtClean="0"/>
              <a:t>او </a:t>
            </a:r>
            <a:r>
              <a:rPr lang="ar-SA" dirty="0" smtClean="0">
                <a:solidFill>
                  <a:srgbClr val="7030A0"/>
                </a:solidFill>
              </a:rPr>
              <a:t>القمح او الشعير </a:t>
            </a:r>
            <a:r>
              <a:rPr lang="ar-SA" dirty="0" smtClean="0"/>
              <a:t>وذلك بعد نقعها في محلول التعقيم ثم نستنبت بذور من كل نبات في حوض بلاستيكي مبطن بورق ترشيح ثم توضع بالحضانة وتترك حتى الانبات الى ان يصل طول </a:t>
            </a:r>
            <a:r>
              <a:rPr lang="ar-SA" dirty="0" err="1" smtClean="0"/>
              <a:t>البادرات</a:t>
            </a:r>
            <a:r>
              <a:rPr lang="ar-SA" dirty="0" smtClean="0"/>
              <a:t> الى طول معين </a:t>
            </a:r>
          </a:p>
          <a:p>
            <a:r>
              <a:rPr lang="ar-SA" b="1" dirty="0" smtClean="0"/>
              <a:t>ثم </a:t>
            </a:r>
            <a:r>
              <a:rPr lang="ar-SA" b="1" dirty="0" err="1" smtClean="0"/>
              <a:t>تعباء</a:t>
            </a:r>
            <a:r>
              <a:rPr lang="ar-SA" b="1" dirty="0" smtClean="0"/>
              <a:t> الاصص بالتربة الى العلامة المحددة </a:t>
            </a:r>
            <a:r>
              <a:rPr lang="ar-SA" b="1" dirty="0" err="1" smtClean="0"/>
              <a:t>بالاص</a:t>
            </a:r>
            <a:r>
              <a:rPr lang="ar-SA" b="1" dirty="0" smtClean="0"/>
              <a:t> وتقسم الى مجموعتين أحدهما خاصة </a:t>
            </a:r>
            <a:r>
              <a:rPr lang="ar-SA" b="1" dirty="0" smtClean="0">
                <a:solidFill>
                  <a:srgbClr val="FF0000"/>
                </a:solidFill>
              </a:rPr>
              <a:t>بنبات الفلقتين  </a:t>
            </a:r>
            <a:r>
              <a:rPr lang="ar-SA" b="1" dirty="0" err="1" smtClean="0">
                <a:solidFill>
                  <a:srgbClr val="FF0000"/>
                </a:solidFill>
              </a:rPr>
              <a:t>والاخر</a:t>
            </a:r>
            <a:r>
              <a:rPr lang="ar-SA" b="1" dirty="0" smtClean="0">
                <a:solidFill>
                  <a:srgbClr val="FF0000"/>
                </a:solidFill>
              </a:rPr>
              <a:t> لنبات الفلقه </a:t>
            </a:r>
            <a:r>
              <a:rPr lang="ar-SA" b="1" dirty="0" smtClean="0"/>
              <a:t> ويتم لاحقا اختيار </a:t>
            </a:r>
            <a:r>
              <a:rPr lang="ar-SA" b="1" dirty="0" err="1" smtClean="0"/>
              <a:t>بادرات</a:t>
            </a:r>
            <a:r>
              <a:rPr lang="ar-SA" b="1" dirty="0" smtClean="0"/>
              <a:t> متساوية في النمو بعد انباتها في الاحواض من كل </a:t>
            </a:r>
            <a:r>
              <a:rPr lang="ar-SA" b="1" dirty="0" err="1" smtClean="0"/>
              <a:t>النباتين .</a:t>
            </a:r>
            <a:endParaRPr lang="ar-SA" b="1" dirty="0" smtClean="0"/>
          </a:p>
          <a:p>
            <a:r>
              <a:rPr lang="ar-SA" b="1" dirty="0" smtClean="0"/>
              <a:t>ويتم زراعة 3 </a:t>
            </a:r>
            <a:r>
              <a:rPr lang="ar-SA" b="1" dirty="0" err="1" smtClean="0"/>
              <a:t>بادرات</a:t>
            </a:r>
            <a:r>
              <a:rPr lang="ar-SA" b="1" dirty="0" smtClean="0"/>
              <a:t> في كل </a:t>
            </a:r>
            <a:r>
              <a:rPr lang="ar-SA" b="1" dirty="0" err="1" smtClean="0"/>
              <a:t>اص</a:t>
            </a:r>
            <a:r>
              <a:rPr lang="ar-SA" b="1" dirty="0" smtClean="0"/>
              <a:t> ومن ثم تقسم الاصص الى مجموعات بكل مجموعة خمس معاملات مختلفة ويكتب عليها البيانات ثم تروى الاصص </a:t>
            </a:r>
            <a:r>
              <a:rPr lang="ar-SA" b="1" dirty="0" err="1" smtClean="0">
                <a:solidFill>
                  <a:srgbClr val="FF0000"/>
                </a:solidFill>
              </a:rPr>
              <a:t>ب50مل</a:t>
            </a:r>
            <a:r>
              <a:rPr lang="ar-SA" b="1" dirty="0" smtClean="0">
                <a:solidFill>
                  <a:srgbClr val="FF0000"/>
                </a:solidFill>
              </a:rPr>
              <a:t> للاص الواحد مرتين </a:t>
            </a:r>
            <a:r>
              <a:rPr lang="ar-SA" b="1" dirty="0" smtClean="0"/>
              <a:t>اسبوعيا حسب المعاملات </a:t>
            </a:r>
            <a:r>
              <a:rPr lang="ar-SA" b="1" dirty="0" err="1" smtClean="0"/>
              <a:t>التالية :</a:t>
            </a:r>
            <a:endParaRPr lang="en-US" b="1" dirty="0" smtClean="0"/>
          </a:p>
          <a:p>
            <a:pPr lvl="0"/>
            <a:r>
              <a:rPr lang="ar-SA" b="1" dirty="0" smtClean="0"/>
              <a:t>الاولى ري بمحلول </a:t>
            </a:r>
            <a:r>
              <a:rPr lang="ar-SA" b="1" dirty="0" err="1" smtClean="0"/>
              <a:t>كلوريد</a:t>
            </a:r>
            <a:r>
              <a:rPr lang="ar-SA" b="1" dirty="0" smtClean="0"/>
              <a:t> الصوديوم تركيزه   </a:t>
            </a:r>
            <a:r>
              <a:rPr lang="ar-SA" b="1" dirty="0" err="1" smtClean="0">
                <a:solidFill>
                  <a:srgbClr val="FF0000"/>
                </a:solidFill>
              </a:rPr>
              <a:t>4%.</a:t>
            </a:r>
            <a:r>
              <a:rPr lang="ar-SA" b="1" dirty="0" smtClean="0">
                <a:solidFill>
                  <a:srgbClr val="FF0000"/>
                </a:solidFill>
              </a:rPr>
              <a:t> 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/>
              <a:t>الثانية ري بمحلول </a:t>
            </a:r>
            <a:r>
              <a:rPr lang="ar-SA" b="1" dirty="0" err="1" smtClean="0"/>
              <a:t>كلوريد</a:t>
            </a:r>
            <a:r>
              <a:rPr lang="ar-SA" b="1" dirty="0" smtClean="0"/>
              <a:t> الصوديوم تركيزه   </a:t>
            </a:r>
            <a:r>
              <a:rPr lang="ar-SA" b="1" dirty="0" err="1" smtClean="0">
                <a:solidFill>
                  <a:srgbClr val="FF0000"/>
                </a:solidFill>
              </a:rPr>
              <a:t>2%.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/>
              <a:t>الثالثة ري بمحلول </a:t>
            </a:r>
            <a:r>
              <a:rPr lang="ar-SA" b="1" dirty="0" err="1" smtClean="0"/>
              <a:t>كلوريد</a:t>
            </a:r>
            <a:r>
              <a:rPr lang="ar-SA" b="1" dirty="0" smtClean="0"/>
              <a:t> الصوديوم تركيزه   </a:t>
            </a:r>
            <a:r>
              <a:rPr lang="ar-SA" b="1" dirty="0" err="1" smtClean="0">
                <a:solidFill>
                  <a:srgbClr val="FF0000"/>
                </a:solidFill>
              </a:rPr>
              <a:t>1%.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/>
              <a:t>الرابعة ري بمحلول </a:t>
            </a:r>
            <a:r>
              <a:rPr lang="ar-SA" b="1" dirty="0" err="1" smtClean="0"/>
              <a:t>كلوريد</a:t>
            </a:r>
            <a:r>
              <a:rPr lang="ar-SA" b="1" dirty="0" smtClean="0"/>
              <a:t> الصوديوم تركيزه  </a:t>
            </a:r>
            <a:r>
              <a:rPr lang="ar-SA" b="1" dirty="0" smtClean="0">
                <a:solidFill>
                  <a:srgbClr val="FF0000"/>
                </a:solidFill>
              </a:rPr>
              <a:t>0.5%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/>
            <a:r>
              <a:rPr lang="ar-SA" b="1" dirty="0" smtClean="0"/>
              <a:t>الخامسة ري بالماء المقطر                       </a:t>
            </a:r>
            <a:r>
              <a:rPr lang="ar-SA" b="1" dirty="0" err="1" smtClean="0">
                <a:solidFill>
                  <a:srgbClr val="FF0000"/>
                </a:solidFill>
              </a:rPr>
              <a:t>صفر % .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ar-SA" b="1" dirty="0" smtClean="0"/>
              <a:t>وبعد مرور </a:t>
            </a:r>
            <a:r>
              <a:rPr lang="ar-SA" b="1" dirty="0" err="1" smtClean="0"/>
              <a:t>اسابوعين</a:t>
            </a:r>
            <a:r>
              <a:rPr lang="ar-SA" b="1" dirty="0" smtClean="0"/>
              <a:t>  من بدء تطبيق المعاملات يتم استخلاص النباتات من التربة </a:t>
            </a:r>
            <a:r>
              <a:rPr lang="ar-SA" b="1" dirty="0" err="1" smtClean="0"/>
              <a:t>واجراء</a:t>
            </a:r>
            <a:r>
              <a:rPr lang="ar-SA" b="1" dirty="0" smtClean="0"/>
              <a:t> قياسات على اعضائها المختلفة  في جدول </a:t>
            </a:r>
            <a:r>
              <a:rPr lang="ar-SA" b="1" dirty="0" err="1" smtClean="0"/>
              <a:t>خاص :</a:t>
            </a:r>
            <a:endParaRPr lang="ar-SA" b="1" dirty="0" smtClean="0"/>
          </a:p>
          <a:p>
            <a:r>
              <a:rPr lang="ar-SA" b="1" dirty="0" smtClean="0"/>
              <a:t>طول مجموع خضري– مساحة وعدد </a:t>
            </a:r>
            <a:r>
              <a:rPr lang="ar-SA" b="1" dirty="0" err="1" smtClean="0"/>
              <a:t>الاوراق </a:t>
            </a:r>
            <a:r>
              <a:rPr lang="ar-SA" b="1" dirty="0" smtClean="0"/>
              <a:t>– لون </a:t>
            </a:r>
            <a:r>
              <a:rPr lang="ar-SA" b="1" dirty="0" err="1" smtClean="0"/>
              <a:t>الاوراق </a:t>
            </a:r>
            <a:r>
              <a:rPr lang="ar-SA" b="1" dirty="0" smtClean="0"/>
              <a:t>–حواف </a:t>
            </a:r>
            <a:r>
              <a:rPr lang="ar-SA" b="1" dirty="0" err="1" smtClean="0"/>
              <a:t>الاوراق .</a:t>
            </a:r>
            <a:endParaRPr lang="ar-SA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/>
          </a:bodyPr>
          <a:lstStyle/>
          <a:p>
            <a:r>
              <a:rPr lang="ar-SA" sz="3500" b="1" u="sng" dirty="0" smtClean="0">
                <a:solidFill>
                  <a:srgbClr val="C00000"/>
                </a:solidFill>
              </a:rPr>
              <a:t>الاستنتاج:</a:t>
            </a:r>
            <a:endParaRPr lang="en-US" sz="3500" b="1" u="sng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التركيز العالي من الاملاح بالتربة تؤدي الى تثبيط نمو النبات نتيجة لأسباب عدة </a:t>
            </a:r>
            <a:r>
              <a:rPr lang="ar-SA" dirty="0" err="1" smtClean="0"/>
              <a:t>منها :</a:t>
            </a:r>
            <a:endParaRPr lang="ar-SA" dirty="0" smtClean="0"/>
          </a:p>
          <a:p>
            <a:r>
              <a:rPr lang="ar-SA" dirty="0" smtClean="0"/>
              <a:t>الحد من امتصاص الجذور للماء فيتعرض النبات </a:t>
            </a:r>
            <a:r>
              <a:rPr lang="ar-SA" dirty="0" err="1" smtClean="0"/>
              <a:t>لاجهاد</a:t>
            </a:r>
            <a:r>
              <a:rPr lang="ar-SA" dirty="0" smtClean="0"/>
              <a:t> جفاف وتراكم الايونات الغير العضوية في أنسجة النبات تعرضها للتسمم الايوني </a:t>
            </a:r>
            <a:r>
              <a:rPr lang="en-US" dirty="0" smtClean="0"/>
              <a:t>Ion toxicity </a:t>
            </a:r>
            <a:r>
              <a:rPr lang="ar-SA" dirty="0" smtClean="0"/>
              <a:t> كذلك يعمل على عدم الاتزان الايوني ونقص التغذية </a:t>
            </a:r>
            <a:r>
              <a:rPr lang="ar-SA" dirty="0" err="1" smtClean="0"/>
              <a:t>المعدنية .</a:t>
            </a:r>
            <a:endParaRPr lang="ar-SA" smtClean="0"/>
          </a:p>
          <a:p>
            <a:endParaRPr lang="en-US" dirty="0" smtClean="0"/>
          </a:p>
          <a:p>
            <a:r>
              <a:rPr lang="ar-SA" sz="1800" b="1" dirty="0" smtClean="0">
                <a:solidFill>
                  <a:srgbClr val="00B050"/>
                </a:solidFill>
              </a:rPr>
              <a:t>المراجع</a:t>
            </a:r>
            <a:endParaRPr lang="en-US" sz="1800" dirty="0" smtClean="0">
              <a:solidFill>
                <a:srgbClr val="00B050"/>
              </a:solidFill>
            </a:endParaRPr>
          </a:p>
          <a:p>
            <a:pPr lvl="0"/>
            <a:r>
              <a:rPr lang="ar-SA" sz="1800" b="1" dirty="0" err="1" smtClean="0">
                <a:solidFill>
                  <a:srgbClr val="00B050"/>
                </a:solidFill>
              </a:rPr>
              <a:t>اليمني.</a:t>
            </a:r>
            <a:r>
              <a:rPr lang="ar-SA" sz="1800" b="1" dirty="0" smtClean="0">
                <a:solidFill>
                  <a:srgbClr val="00B050"/>
                </a:solidFill>
              </a:rPr>
              <a:t> محمد بن ناصر، </a:t>
            </a:r>
            <a:r>
              <a:rPr lang="ar-SA" sz="1800" b="1" dirty="0" err="1" smtClean="0">
                <a:solidFill>
                  <a:srgbClr val="00B050"/>
                </a:solidFill>
              </a:rPr>
              <a:t>الدسوقي.</a:t>
            </a:r>
            <a:r>
              <a:rPr lang="ar-SA" sz="1800" b="1" dirty="0" smtClean="0">
                <a:solidFill>
                  <a:srgbClr val="00B050"/>
                </a:solidFill>
              </a:rPr>
              <a:t> رمضان عبد </a:t>
            </a:r>
            <a:r>
              <a:rPr lang="ar-SA" sz="1800" b="1" dirty="0" err="1" smtClean="0">
                <a:solidFill>
                  <a:srgbClr val="00B050"/>
                </a:solidFill>
              </a:rPr>
              <a:t>الرحمن .</a:t>
            </a:r>
            <a:r>
              <a:rPr lang="ar-SA" sz="1800" b="1" dirty="0" smtClean="0">
                <a:solidFill>
                  <a:srgbClr val="00B050"/>
                </a:solidFill>
              </a:rPr>
              <a:t> أقلمة النبات للظروف البيئية </a:t>
            </a:r>
            <a:r>
              <a:rPr lang="ar-SA" sz="1800" b="1" dirty="0" err="1" smtClean="0">
                <a:solidFill>
                  <a:srgbClr val="00B050"/>
                </a:solidFill>
              </a:rPr>
              <a:t>العملي .</a:t>
            </a:r>
            <a:r>
              <a:rPr lang="ar-SA" sz="1800" b="1" dirty="0" smtClean="0">
                <a:solidFill>
                  <a:srgbClr val="00B050"/>
                </a:solidFill>
              </a:rPr>
              <a:t> دار جامعة الملك سعود </a:t>
            </a:r>
            <a:r>
              <a:rPr lang="ar-SA" sz="1800" b="1" dirty="0" err="1" smtClean="0">
                <a:solidFill>
                  <a:srgbClr val="00B050"/>
                </a:solidFill>
              </a:rPr>
              <a:t>للنشر .</a:t>
            </a:r>
            <a:r>
              <a:rPr lang="ar-SA" sz="1800" b="1" dirty="0" smtClean="0">
                <a:solidFill>
                  <a:srgbClr val="00B050"/>
                </a:solidFill>
              </a:rPr>
              <a:t> الرياض </a:t>
            </a:r>
            <a:r>
              <a:rPr lang="ar-SA" sz="1800" b="1" dirty="0" err="1" smtClean="0">
                <a:solidFill>
                  <a:srgbClr val="00B050"/>
                </a:solidFill>
              </a:rPr>
              <a:t>1431هـ</a:t>
            </a:r>
            <a:r>
              <a:rPr lang="ar-SA" sz="1800" b="1" dirty="0" smtClean="0">
                <a:solidFill>
                  <a:srgbClr val="00B050"/>
                </a:solidFill>
              </a:rPr>
              <a:t> </a:t>
            </a:r>
            <a:r>
              <a:rPr lang="ar-SA" sz="1800" b="1" dirty="0" err="1" smtClean="0">
                <a:solidFill>
                  <a:srgbClr val="00B050"/>
                </a:solidFill>
              </a:rPr>
              <a:t>.</a:t>
            </a:r>
            <a:endParaRPr lang="en-US" sz="1800" dirty="0" smtClean="0">
              <a:solidFill>
                <a:srgbClr val="00B050"/>
              </a:solidFill>
            </a:endParaRPr>
          </a:p>
          <a:p>
            <a:r>
              <a:rPr lang="en-US" b="1" dirty="0" smtClean="0"/>
              <a:t> 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</TotalTime>
  <Words>432</Words>
  <Application>Microsoft Office PowerPoint</Application>
  <PresentationFormat>عرض على الشاشة (3:4)‏</PresentationFormat>
  <Paragraphs>29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حضري</vt:lpstr>
      <vt:lpstr>نبت 447 تنمية المناطق الجافة  (العملي). أثر الاجهاد الملحي على نمو النبات </vt:lpstr>
      <vt:lpstr>الشريحة 2</vt:lpstr>
      <vt:lpstr>الشريحة 3</vt:lpstr>
      <vt:lpstr>الشريحة 4</vt:lpstr>
      <vt:lpstr>الشريحة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نبت 447 تنمية المناطق الجافة  (العملي). أثر الاجهاد الملحي على نمو النبات الدرس العملي 9</dc:title>
  <dc:creator>a</dc:creator>
  <cp:lastModifiedBy>a</cp:lastModifiedBy>
  <cp:revision>7</cp:revision>
  <dcterms:created xsi:type="dcterms:W3CDTF">2021-03-05T05:31:07Z</dcterms:created>
  <dcterms:modified xsi:type="dcterms:W3CDTF">2021-03-05T05:57:07Z</dcterms:modified>
</cp:coreProperties>
</file>