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7C599-EFDF-4503-8FF5-929A33768BE9}" type="datetimeFigureOut">
              <a:rPr lang="ar-SA" smtClean="0"/>
              <a:t>08/07/42</a:t>
            </a:fld>
            <a:endParaRPr lang="ar-SA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E3659-661A-443F-9687-5EB644526B4F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7C599-EFDF-4503-8FF5-929A33768BE9}" type="datetimeFigureOut">
              <a:rPr lang="ar-SA" smtClean="0"/>
              <a:t>08/07/42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E3659-661A-443F-9687-5EB644526B4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7C599-EFDF-4503-8FF5-929A33768BE9}" type="datetimeFigureOut">
              <a:rPr lang="ar-SA" smtClean="0"/>
              <a:t>08/07/42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E3659-661A-443F-9687-5EB644526B4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7C599-EFDF-4503-8FF5-929A33768BE9}" type="datetimeFigureOut">
              <a:rPr lang="ar-SA" smtClean="0"/>
              <a:t>08/07/42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E3659-661A-443F-9687-5EB644526B4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7C599-EFDF-4503-8FF5-929A33768BE9}" type="datetimeFigureOut">
              <a:rPr lang="ar-SA" smtClean="0"/>
              <a:t>08/07/42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E3659-661A-443F-9687-5EB644526B4F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7C599-EFDF-4503-8FF5-929A33768BE9}" type="datetimeFigureOut">
              <a:rPr lang="ar-SA" smtClean="0"/>
              <a:t>08/07/42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E3659-661A-443F-9687-5EB644526B4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7C599-EFDF-4503-8FF5-929A33768BE9}" type="datetimeFigureOut">
              <a:rPr lang="ar-SA" smtClean="0"/>
              <a:t>08/07/42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E3659-661A-443F-9687-5EB644526B4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7C599-EFDF-4503-8FF5-929A33768BE9}" type="datetimeFigureOut">
              <a:rPr lang="ar-SA" smtClean="0"/>
              <a:t>08/07/42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E3659-661A-443F-9687-5EB644526B4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7C599-EFDF-4503-8FF5-929A33768BE9}" type="datetimeFigureOut">
              <a:rPr lang="ar-SA" smtClean="0"/>
              <a:t>08/07/42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E3659-661A-443F-9687-5EB644526B4F}" type="slidenum">
              <a:rPr lang="ar-SA" smtClean="0"/>
              <a:t>‹#›</a:t>
            </a:fld>
            <a:endParaRPr lang="ar-SA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7C599-EFDF-4503-8FF5-929A33768BE9}" type="datetimeFigureOut">
              <a:rPr lang="ar-SA" smtClean="0"/>
              <a:t>08/07/42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E3659-661A-443F-9687-5EB644526B4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7C599-EFDF-4503-8FF5-929A33768BE9}" type="datetimeFigureOut">
              <a:rPr lang="ar-SA" smtClean="0"/>
              <a:t>08/07/42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E3659-661A-443F-9687-5EB644526B4F}" type="slidenum">
              <a:rPr lang="ar-SA" smtClean="0"/>
              <a:t>‹#›</a:t>
            </a:fld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337C599-EFDF-4503-8FF5-929A33768BE9}" type="datetimeFigureOut">
              <a:rPr lang="ar-SA" smtClean="0"/>
              <a:t>08/07/42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81E3659-661A-443F-9687-5EB644526B4F}" type="slidenum">
              <a:rPr lang="ar-SA" smtClean="0"/>
              <a:t>‹#›</a:t>
            </a:fld>
            <a:endParaRPr lang="ar-SA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979712" y="1340768"/>
            <a:ext cx="6120680" cy="2291514"/>
          </a:xfrm>
        </p:spPr>
        <p:txBody>
          <a:bodyPr>
            <a:normAutofit/>
          </a:bodyPr>
          <a:lstStyle/>
          <a:p>
            <a:pPr algn="ctr"/>
            <a:r>
              <a:rPr lang="ar-SA" sz="3100" b="1" dirty="0" smtClean="0">
                <a:solidFill>
                  <a:srgbClr val="C00000"/>
                </a:solidFill>
              </a:rPr>
              <a:t>تنمية المناطق </a:t>
            </a:r>
            <a:r>
              <a:rPr lang="ar-SA" sz="3100" b="1" dirty="0" err="1" smtClean="0">
                <a:solidFill>
                  <a:srgbClr val="C00000"/>
                </a:solidFill>
              </a:rPr>
              <a:t>الجافة  </a:t>
            </a:r>
            <a:r>
              <a:rPr lang="ar-SA" sz="3100" b="1" dirty="0" smtClean="0">
                <a:solidFill>
                  <a:srgbClr val="C00000"/>
                </a:solidFill>
              </a:rPr>
              <a:t>(العملي</a:t>
            </a:r>
            <a:r>
              <a:rPr lang="ar-SA" sz="3100" b="1" dirty="0" err="1" smtClean="0">
                <a:solidFill>
                  <a:srgbClr val="C00000"/>
                </a:solidFill>
              </a:rPr>
              <a:t>).</a:t>
            </a:r>
            <a:r>
              <a:rPr lang="en-US" sz="3100" dirty="0" smtClean="0">
                <a:solidFill>
                  <a:srgbClr val="C00000"/>
                </a:solidFill>
              </a:rPr>
              <a:t/>
            </a:r>
            <a:br>
              <a:rPr lang="en-US" sz="3100" dirty="0" smtClean="0">
                <a:solidFill>
                  <a:srgbClr val="C00000"/>
                </a:solidFill>
              </a:rPr>
            </a:br>
            <a:r>
              <a:rPr lang="ar-SA" sz="3100" b="1" dirty="0" smtClean="0">
                <a:solidFill>
                  <a:srgbClr val="C00000"/>
                </a:solidFill>
              </a:rPr>
              <a:t>معمل 6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ar-SA" sz="2700" b="1" dirty="0" err="1" smtClean="0">
                <a:solidFill>
                  <a:srgbClr val="00B050"/>
                </a:solidFill>
                <a:effectLst/>
              </a:rPr>
              <a:t>التكيفات</a:t>
            </a:r>
            <a:r>
              <a:rPr lang="ar-SA" sz="2700" b="1" dirty="0" smtClean="0">
                <a:solidFill>
                  <a:srgbClr val="00B050"/>
                </a:solidFill>
                <a:effectLst/>
              </a:rPr>
              <a:t> </a:t>
            </a:r>
            <a:r>
              <a:rPr lang="ar-SA" sz="2700" b="1" dirty="0" smtClean="0">
                <a:solidFill>
                  <a:srgbClr val="00B050"/>
                </a:solidFill>
                <a:effectLst/>
              </a:rPr>
              <a:t>في الصفات الشكلية للنبات للتأقلم مع ظروف البيئة الملحية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ar-SA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098" name="Picture 2" descr="C:\Users\a\Desktop\القطف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620172"/>
            <a:ext cx="3960439" cy="4545132"/>
          </a:xfrm>
          <a:prstGeom prst="rect">
            <a:avLst/>
          </a:prstGeom>
          <a:noFill/>
        </p:spPr>
      </p:pic>
      <p:sp>
        <p:nvSpPr>
          <p:cNvPr id="5" name="مربع نص 4"/>
          <p:cNvSpPr txBox="1"/>
          <p:nvPr/>
        </p:nvSpPr>
        <p:spPr>
          <a:xfrm>
            <a:off x="3923928" y="6165304"/>
            <a:ext cx="1915909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800" b="1" dirty="0" smtClean="0">
                <a:solidFill>
                  <a:srgbClr val="C00000"/>
                </a:solidFill>
              </a:rPr>
              <a:t>القطف الملحي </a:t>
            </a:r>
            <a:endParaRPr lang="ar-SA" sz="2800" b="1" dirty="0">
              <a:solidFill>
                <a:srgbClr val="C00000"/>
              </a:solidFill>
            </a:endParaRPr>
          </a:p>
        </p:txBody>
      </p:sp>
      <p:pic>
        <p:nvPicPr>
          <p:cNvPr id="4099" name="Picture 3" descr="C:\Users\a\Desktop\قطف ملحي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1484784"/>
            <a:ext cx="2466975" cy="50405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ar-SA" b="1" u="sng" dirty="0" smtClean="0">
                <a:solidFill>
                  <a:srgbClr val="00B050"/>
                </a:solidFill>
              </a:rPr>
              <a:t>مقدمة مختصرة:</a:t>
            </a:r>
            <a:endParaRPr lang="en-US" u="sng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ar-SA" dirty="0" smtClean="0"/>
              <a:t>يطلق على البيئة الملحية لفظ السبخة </a:t>
            </a:r>
            <a:r>
              <a:rPr lang="en-US" dirty="0" err="1" smtClean="0"/>
              <a:t>Sabkha</a:t>
            </a:r>
            <a:r>
              <a:rPr lang="ar-SA" dirty="0" smtClean="0"/>
              <a:t> وجمعها سباخ ومن أهم </a:t>
            </a:r>
            <a:r>
              <a:rPr lang="ar-SA" dirty="0" err="1" smtClean="0"/>
              <a:t>السبخات</a:t>
            </a:r>
            <a:r>
              <a:rPr lang="ar-SA" dirty="0" smtClean="0"/>
              <a:t> الملحية بالمملكة هي </a:t>
            </a:r>
            <a:r>
              <a:rPr lang="ar-SA" dirty="0" err="1" smtClean="0"/>
              <a:t>السبخات</a:t>
            </a:r>
            <a:r>
              <a:rPr lang="ar-SA" dirty="0" smtClean="0"/>
              <a:t> الشاطئية ولكل منهما صفاته ومميزاته </a:t>
            </a:r>
            <a:r>
              <a:rPr lang="ar-SA" dirty="0" err="1" smtClean="0"/>
              <a:t>والانواع</a:t>
            </a:r>
            <a:r>
              <a:rPr lang="ar-SA" dirty="0" smtClean="0"/>
              <a:t> النباتية السائدة </a:t>
            </a:r>
            <a:r>
              <a:rPr lang="ar-SA" dirty="0" err="1" smtClean="0"/>
              <a:t>به.</a:t>
            </a:r>
            <a:endParaRPr lang="ar-SA" dirty="0" smtClean="0"/>
          </a:p>
          <a:p>
            <a:pPr>
              <a:buNone/>
            </a:pPr>
            <a:r>
              <a:rPr lang="ar-SA" dirty="0" smtClean="0"/>
              <a:t>تتواجد هذه البيئات في المنخفضات التي تصب فيها مياه الاودية من المناطق المرتفعة بعد تبخر الماء تبقى الاملاح التي كانت ذائبة فيها مما يجعل التربة غنية </a:t>
            </a:r>
            <a:r>
              <a:rPr lang="ar-SA" dirty="0" err="1" smtClean="0"/>
              <a:t>بالاملاح</a:t>
            </a:r>
            <a:r>
              <a:rPr lang="ar-SA" dirty="0" smtClean="0"/>
              <a:t> كما توجد في المناطق المنخفضة ذات المياه الجوفية القريبة الى السطح ومن ثم تتميز تربتها </a:t>
            </a:r>
            <a:r>
              <a:rPr lang="ar-SA" dirty="0" err="1" smtClean="0"/>
              <a:t>بتراكيز</a:t>
            </a:r>
            <a:r>
              <a:rPr lang="ar-SA" dirty="0" smtClean="0"/>
              <a:t> عالية من الاملاح الذائبة في </a:t>
            </a:r>
            <a:r>
              <a:rPr lang="ar-SA" dirty="0" err="1" smtClean="0"/>
              <a:t>الماء .</a:t>
            </a:r>
            <a:endParaRPr lang="en-US" dirty="0" smtClean="0"/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dirty="0" smtClean="0"/>
              <a:t>تعيش في هذه البيئة النباتات المتأقلمة مع البيئة الملحية </a:t>
            </a:r>
            <a:r>
              <a:rPr lang="en-US" dirty="0" smtClean="0"/>
              <a:t>Halophytes</a:t>
            </a:r>
            <a:r>
              <a:rPr lang="ar-SA" dirty="0" smtClean="0"/>
              <a:t> ونظرا لان تلك النباتات تختلف في درجة تحملها للملوحة فأنها تنتظم في نطاقات متدرجة حسب ملوحة التربة ومن الانواع النباتية السائدة بتلك </a:t>
            </a:r>
            <a:r>
              <a:rPr lang="ar-SA" dirty="0" smtClean="0"/>
              <a:t>البيئة( </a:t>
            </a:r>
            <a:r>
              <a:rPr lang="ar-SA" dirty="0" smtClean="0">
                <a:solidFill>
                  <a:srgbClr val="00B050"/>
                </a:solidFill>
              </a:rPr>
              <a:t>السويد </a:t>
            </a:r>
            <a:r>
              <a:rPr lang="en-US" dirty="0" err="1" smtClean="0">
                <a:solidFill>
                  <a:srgbClr val="00B050"/>
                </a:solidFill>
              </a:rPr>
              <a:t>Suaeda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pruinose</a:t>
            </a:r>
            <a:r>
              <a:rPr lang="ar-SA" dirty="0" smtClean="0">
                <a:solidFill>
                  <a:srgbClr val="00B050"/>
                </a:solidFill>
              </a:rPr>
              <a:t> </a:t>
            </a:r>
            <a:r>
              <a:rPr lang="ar-SA" dirty="0" err="1" smtClean="0">
                <a:solidFill>
                  <a:srgbClr val="00B050"/>
                </a:solidFill>
              </a:rPr>
              <a:t>والحميض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Salsola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baryosma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ar-SA" dirty="0" smtClean="0">
                <a:solidFill>
                  <a:srgbClr val="00B050"/>
                </a:solidFill>
              </a:rPr>
              <a:t> </a:t>
            </a:r>
            <a:r>
              <a:rPr lang="ar-SA" dirty="0" err="1" smtClean="0">
                <a:solidFill>
                  <a:srgbClr val="00B050"/>
                </a:solidFill>
              </a:rPr>
              <a:t>والغضا</a:t>
            </a:r>
            <a:r>
              <a:rPr lang="ar-SA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Hammada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elegans</a:t>
            </a:r>
            <a:r>
              <a:rPr lang="ar-SA" dirty="0" smtClean="0">
                <a:solidFill>
                  <a:srgbClr val="00B050"/>
                </a:solidFill>
              </a:rPr>
              <a:t> </a:t>
            </a:r>
            <a:r>
              <a:rPr lang="ar-SA" dirty="0" err="1" smtClean="0">
                <a:solidFill>
                  <a:srgbClr val="00B050"/>
                </a:solidFill>
              </a:rPr>
              <a:t>والشنان</a:t>
            </a:r>
            <a:r>
              <a:rPr lang="ar-SA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Seidlitzia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Rosmarinus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ar-SA" dirty="0" smtClean="0">
                <a:solidFill>
                  <a:srgbClr val="00B050"/>
                </a:solidFill>
              </a:rPr>
              <a:t> </a:t>
            </a:r>
            <a:r>
              <a:rPr lang="ar-SA" dirty="0" err="1" smtClean="0">
                <a:solidFill>
                  <a:srgbClr val="00B050"/>
                </a:solidFill>
              </a:rPr>
              <a:t>).</a:t>
            </a:r>
            <a:endParaRPr lang="en-US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dirty="0" smtClean="0"/>
              <a:t>تتمتع النباتات الملحية بصفات وخصائص تعينها على مقاومة وتحمل الملوحة وتختلف النباتات في درجة تحملها للأملاح باختلاف طور النمو ويعتبر طور </a:t>
            </a:r>
            <a:r>
              <a:rPr lang="ar-SA" dirty="0" smtClean="0"/>
              <a:t>الانبات من </a:t>
            </a:r>
            <a:r>
              <a:rPr lang="ar-SA" dirty="0" smtClean="0"/>
              <a:t>اشد الاطوار حساسية </a:t>
            </a:r>
            <a:r>
              <a:rPr lang="ar-SA" dirty="0" err="1" smtClean="0"/>
              <a:t>للأملاح 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ar-SA" b="1" u="sng" dirty="0" smtClean="0">
                <a:solidFill>
                  <a:srgbClr val="00B050"/>
                </a:solidFill>
              </a:rPr>
              <a:t>المواد والأدوات والأجهزة </a:t>
            </a:r>
            <a:r>
              <a:rPr lang="ar-SA" b="1" u="sng" dirty="0" err="1" smtClean="0">
                <a:solidFill>
                  <a:srgbClr val="00B050"/>
                </a:solidFill>
              </a:rPr>
              <a:t>المستخدمة :</a:t>
            </a:r>
            <a:endParaRPr lang="en-US" u="sng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ar-SA" dirty="0" smtClean="0"/>
              <a:t>ادوات </a:t>
            </a:r>
            <a:r>
              <a:rPr lang="ar-SA" dirty="0" err="1" smtClean="0"/>
              <a:t>تشريح </a:t>
            </a:r>
            <a:r>
              <a:rPr lang="ar-SA" dirty="0" smtClean="0"/>
              <a:t>– مجهر </a:t>
            </a:r>
            <a:r>
              <a:rPr lang="ar-SA" dirty="0" err="1" smtClean="0"/>
              <a:t>تشريحي </a:t>
            </a:r>
            <a:r>
              <a:rPr lang="ar-SA" dirty="0" smtClean="0"/>
              <a:t>– عدسة </a:t>
            </a:r>
            <a:r>
              <a:rPr lang="ar-SA" dirty="0" err="1" smtClean="0"/>
              <a:t>فاحصة </a:t>
            </a:r>
            <a:r>
              <a:rPr lang="ar-SA" dirty="0" smtClean="0"/>
              <a:t>– عينات نباتية مجمعة من بيئة </a:t>
            </a:r>
            <a:r>
              <a:rPr lang="ar-SA" dirty="0" err="1" smtClean="0"/>
              <a:t>ملحية .</a:t>
            </a:r>
            <a:endParaRPr lang="en-US" dirty="0" smtClean="0"/>
          </a:p>
          <a:p>
            <a:pPr>
              <a:buNone/>
            </a:pPr>
            <a:r>
              <a:rPr lang="ar-SA" b="1" u="sng" dirty="0" smtClean="0">
                <a:solidFill>
                  <a:srgbClr val="00B050"/>
                </a:solidFill>
              </a:rPr>
              <a:t>طريقة العمل:</a:t>
            </a:r>
            <a:endParaRPr lang="en-US" u="sng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ar-SA" dirty="0" smtClean="0"/>
              <a:t>أفحص عينات خضرية لنبات السويد </a:t>
            </a:r>
            <a:r>
              <a:rPr lang="en-US" dirty="0" err="1" smtClean="0"/>
              <a:t>Suaeda</a:t>
            </a:r>
            <a:r>
              <a:rPr lang="en-US" dirty="0" smtClean="0"/>
              <a:t> </a:t>
            </a:r>
            <a:r>
              <a:rPr lang="en-US" dirty="0" err="1" smtClean="0"/>
              <a:t>pruinose</a:t>
            </a:r>
            <a:r>
              <a:rPr lang="en-US" dirty="0" smtClean="0"/>
              <a:t> </a:t>
            </a:r>
            <a:r>
              <a:rPr lang="ar-SA" dirty="0" smtClean="0"/>
              <a:t> و </a:t>
            </a:r>
            <a:r>
              <a:rPr lang="ar-SA" dirty="0" err="1" smtClean="0"/>
              <a:t>الحميض</a:t>
            </a:r>
            <a:r>
              <a:rPr lang="ar-SA" dirty="0" smtClean="0"/>
              <a:t> </a:t>
            </a:r>
            <a:r>
              <a:rPr lang="en-US" dirty="0" err="1" smtClean="0"/>
              <a:t>Salsola</a:t>
            </a:r>
            <a:r>
              <a:rPr lang="en-US" dirty="0" smtClean="0"/>
              <a:t> </a:t>
            </a:r>
            <a:r>
              <a:rPr lang="en-US" dirty="0" err="1" smtClean="0"/>
              <a:t>baryosma</a:t>
            </a:r>
            <a:r>
              <a:rPr lang="en-US" dirty="0" smtClean="0"/>
              <a:t> </a:t>
            </a:r>
            <a:r>
              <a:rPr lang="ar-SA" dirty="0" smtClean="0"/>
              <a:t> </a:t>
            </a:r>
            <a:r>
              <a:rPr lang="ar-SA" dirty="0" err="1" smtClean="0"/>
              <a:t>والشنان</a:t>
            </a:r>
            <a:r>
              <a:rPr lang="ar-SA" dirty="0" smtClean="0"/>
              <a:t> </a:t>
            </a:r>
            <a:r>
              <a:rPr lang="en-US" dirty="0" err="1" smtClean="0"/>
              <a:t>Seidlitzia</a:t>
            </a:r>
            <a:r>
              <a:rPr lang="en-US" dirty="0" smtClean="0"/>
              <a:t> </a:t>
            </a:r>
            <a:r>
              <a:rPr lang="en-US" dirty="0" err="1" smtClean="0"/>
              <a:t>Rosmarinus</a:t>
            </a:r>
            <a:r>
              <a:rPr lang="en-US" dirty="0" smtClean="0"/>
              <a:t> </a:t>
            </a:r>
            <a:r>
              <a:rPr lang="ar-SA" dirty="0" smtClean="0"/>
              <a:t> </a:t>
            </a:r>
            <a:r>
              <a:rPr lang="ar-SA" dirty="0" smtClean="0"/>
              <a:t>و</a:t>
            </a:r>
          </a:p>
          <a:p>
            <a:pPr>
              <a:buNone/>
            </a:pPr>
            <a:r>
              <a:rPr lang="ar-SA" dirty="0" err="1" smtClean="0"/>
              <a:t>لاحظ :</a:t>
            </a:r>
            <a:endParaRPr lang="ar-SA" dirty="0" smtClean="0"/>
          </a:p>
          <a:p>
            <a:pPr>
              <a:buNone/>
            </a:pPr>
            <a:r>
              <a:rPr lang="ar-SA" dirty="0" smtClean="0">
                <a:solidFill>
                  <a:srgbClr val="7030A0"/>
                </a:solidFill>
              </a:rPr>
              <a:t>ظاهرة </a:t>
            </a:r>
            <a:r>
              <a:rPr lang="ar-SA" dirty="0" smtClean="0">
                <a:solidFill>
                  <a:srgbClr val="7030A0"/>
                </a:solidFill>
              </a:rPr>
              <a:t>التشحيم </a:t>
            </a:r>
            <a:r>
              <a:rPr lang="ar-SA" dirty="0" err="1" smtClean="0">
                <a:solidFill>
                  <a:srgbClr val="7030A0"/>
                </a:solidFill>
              </a:rPr>
              <a:t>العصارية</a:t>
            </a:r>
            <a:r>
              <a:rPr lang="ar-SA" dirty="0" smtClean="0">
                <a:solidFill>
                  <a:srgbClr val="7030A0"/>
                </a:solidFill>
              </a:rPr>
              <a:t> في أوراق تلك النباتات كما ان فحص </a:t>
            </a:r>
            <a:r>
              <a:rPr lang="ar-SA" dirty="0" smtClean="0"/>
              <a:t>عينة نبات السويد </a:t>
            </a:r>
            <a:r>
              <a:rPr lang="en-US" dirty="0" err="1" smtClean="0"/>
              <a:t>Suaeda</a:t>
            </a:r>
            <a:r>
              <a:rPr lang="en-US" dirty="0" smtClean="0"/>
              <a:t> </a:t>
            </a:r>
            <a:r>
              <a:rPr lang="en-US" dirty="0" err="1" smtClean="0"/>
              <a:t>pruinose</a:t>
            </a:r>
            <a:r>
              <a:rPr lang="en-US" dirty="0" smtClean="0"/>
              <a:t> </a:t>
            </a:r>
            <a:r>
              <a:rPr lang="ar-SA" dirty="0" smtClean="0"/>
              <a:t> </a:t>
            </a:r>
            <a:r>
              <a:rPr lang="ar-SA" dirty="0" smtClean="0">
                <a:solidFill>
                  <a:srgbClr val="7030A0"/>
                </a:solidFill>
              </a:rPr>
              <a:t>يلاحظ ان الاوراق الحديثة ذات الوان خضراء مائل للاحمرار</a:t>
            </a:r>
            <a:r>
              <a:rPr lang="ar-SA" dirty="0" smtClean="0"/>
              <a:t> </a:t>
            </a:r>
            <a:endParaRPr lang="ar-SA" dirty="0" smtClean="0"/>
          </a:p>
          <a:p>
            <a:pPr>
              <a:buNone/>
            </a:pPr>
            <a:r>
              <a:rPr lang="ar-SA" dirty="0" err="1" smtClean="0">
                <a:solidFill>
                  <a:srgbClr val="7030A0"/>
                </a:solidFill>
              </a:rPr>
              <a:t>والاوراق</a:t>
            </a:r>
            <a:r>
              <a:rPr lang="ar-SA" dirty="0" smtClean="0">
                <a:solidFill>
                  <a:srgbClr val="7030A0"/>
                </a:solidFill>
              </a:rPr>
              <a:t> </a:t>
            </a:r>
            <a:r>
              <a:rPr lang="ar-SA" dirty="0" smtClean="0">
                <a:solidFill>
                  <a:srgbClr val="7030A0"/>
                </a:solidFill>
              </a:rPr>
              <a:t>المسنة ذات لون داكن لتجمع الاملاح </a:t>
            </a:r>
            <a:r>
              <a:rPr lang="ar-SA" dirty="0" err="1" smtClean="0">
                <a:solidFill>
                  <a:srgbClr val="7030A0"/>
                </a:solidFill>
              </a:rPr>
              <a:t>بها</a:t>
            </a:r>
            <a:r>
              <a:rPr lang="ar-SA" dirty="0" smtClean="0">
                <a:solidFill>
                  <a:srgbClr val="7030A0"/>
                </a:solidFill>
              </a:rPr>
              <a:t> كميات كبيرة وتلك الاوراق المسنة هي التي تموت وتسقط عن النبات وبذلك يتخلص النبات من قدر كبير من </a:t>
            </a:r>
            <a:r>
              <a:rPr lang="ar-SA" dirty="0" err="1" smtClean="0">
                <a:solidFill>
                  <a:srgbClr val="7030A0"/>
                </a:solidFill>
              </a:rPr>
              <a:t>الاملاح .</a:t>
            </a:r>
            <a:endParaRPr lang="en-US" dirty="0" smtClean="0">
              <a:solidFill>
                <a:srgbClr val="7030A0"/>
              </a:solidFill>
            </a:endParaRPr>
          </a:p>
          <a:p>
            <a:endParaRPr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71600" y="404664"/>
            <a:ext cx="7962088" cy="584373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ar-SA" b="1" u="sng" dirty="0" smtClean="0">
                <a:solidFill>
                  <a:srgbClr val="00B050"/>
                </a:solidFill>
              </a:rPr>
              <a:t>النتائج والملاحظات:</a:t>
            </a:r>
            <a:endParaRPr lang="en-US" u="sng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ar-SA" dirty="0" smtClean="0"/>
              <a:t>من اهم </a:t>
            </a:r>
            <a:r>
              <a:rPr lang="ar-SA" dirty="0" err="1" smtClean="0"/>
              <a:t>التكيفات</a:t>
            </a:r>
            <a:r>
              <a:rPr lang="ar-SA" dirty="0" smtClean="0"/>
              <a:t> في الصفات الشكلية للنباتات </a:t>
            </a:r>
            <a:r>
              <a:rPr lang="ar-SA" dirty="0" err="1" smtClean="0"/>
              <a:t>الملحية :.</a:t>
            </a:r>
            <a:endParaRPr lang="en-US" dirty="0" smtClean="0"/>
          </a:p>
          <a:p>
            <a:pPr lvl="0">
              <a:buNone/>
            </a:pPr>
            <a:r>
              <a:rPr lang="ar-SA" b="1" dirty="0" smtClean="0">
                <a:solidFill>
                  <a:srgbClr val="C00000"/>
                </a:solidFill>
              </a:rPr>
              <a:t>ظاهرة </a:t>
            </a:r>
            <a:r>
              <a:rPr lang="ar-SA" b="1" dirty="0" err="1" smtClean="0">
                <a:solidFill>
                  <a:srgbClr val="C00000"/>
                </a:solidFill>
              </a:rPr>
              <a:t>التشحم</a:t>
            </a:r>
            <a:r>
              <a:rPr lang="ar-SA" b="1" dirty="0" smtClean="0">
                <a:solidFill>
                  <a:srgbClr val="C00000"/>
                </a:solidFill>
              </a:rPr>
              <a:t> او </a:t>
            </a:r>
            <a:r>
              <a:rPr lang="ar-SA" b="1" dirty="0" err="1" smtClean="0">
                <a:solidFill>
                  <a:srgbClr val="C00000"/>
                </a:solidFill>
              </a:rPr>
              <a:t>العصارية</a:t>
            </a:r>
            <a:r>
              <a:rPr lang="ar-SA" b="1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/>
              <a:t>Succulence </a:t>
            </a:r>
            <a:r>
              <a:rPr lang="ar-SA" dirty="0" smtClean="0"/>
              <a:t>حيث تمتلك بعض نباتات البيئة المالحة صفة الامتلاء بالماء وهي لمحاولة تخفيف العصير الخلوي مما يجعلها </a:t>
            </a:r>
            <a:r>
              <a:rPr lang="ar-SA" dirty="0" err="1" smtClean="0"/>
              <a:t>عصارية</a:t>
            </a:r>
            <a:r>
              <a:rPr lang="ar-SA" dirty="0" smtClean="0"/>
              <a:t> ولحمية.</a:t>
            </a:r>
            <a:endParaRPr lang="en-US" dirty="0" smtClean="0"/>
          </a:p>
          <a:p>
            <a:pPr lvl="0">
              <a:buNone/>
            </a:pPr>
            <a:r>
              <a:rPr lang="ar-SA" b="1" dirty="0" smtClean="0">
                <a:solidFill>
                  <a:srgbClr val="C00000"/>
                </a:solidFill>
              </a:rPr>
              <a:t>التخلص من بعض أعضاء النباتات </a:t>
            </a:r>
            <a:r>
              <a:rPr lang="en-US" b="1" dirty="0" smtClean="0"/>
              <a:t>Shedding of Plant organs </a:t>
            </a:r>
            <a:r>
              <a:rPr lang="ar-SA" b="1" dirty="0" smtClean="0"/>
              <a:t> </a:t>
            </a:r>
            <a:r>
              <a:rPr lang="ar-SA" b="1" dirty="0" err="1" smtClean="0"/>
              <a:t>.</a:t>
            </a:r>
            <a:endParaRPr lang="en-US" dirty="0" smtClean="0"/>
          </a:p>
          <a:p>
            <a:pPr>
              <a:buNone/>
            </a:pPr>
            <a:r>
              <a:rPr lang="ar-SA" sz="3600" b="1" u="sng" dirty="0" smtClean="0">
                <a:solidFill>
                  <a:srgbClr val="00B050"/>
                </a:solidFill>
              </a:rPr>
              <a:t>الاستنتاج:</a:t>
            </a:r>
            <a:endParaRPr lang="en-US" sz="3600" u="sng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ar-SA" dirty="0" smtClean="0"/>
              <a:t>يمكن تقسيم النباتات التي تقاوم ملوحة التربة الى الاقسام </a:t>
            </a:r>
            <a:r>
              <a:rPr lang="ar-SA" dirty="0" err="1" smtClean="0"/>
              <a:t>التالية :</a:t>
            </a:r>
            <a:endParaRPr lang="en-US" dirty="0" smtClean="0"/>
          </a:p>
          <a:p>
            <a:pPr>
              <a:buNone/>
            </a:pPr>
            <a:r>
              <a:rPr lang="ar-SA" dirty="0" smtClean="0">
                <a:solidFill>
                  <a:srgbClr val="C00000"/>
                </a:solidFill>
              </a:rPr>
              <a:t>نباتات ملحية </a:t>
            </a:r>
            <a:r>
              <a:rPr lang="ar-SA" dirty="0" err="1" smtClean="0">
                <a:solidFill>
                  <a:srgbClr val="C00000"/>
                </a:solidFill>
              </a:rPr>
              <a:t>حقيقية</a:t>
            </a:r>
            <a:r>
              <a:rPr lang="ar-SA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Halophytes </a:t>
            </a:r>
            <a:r>
              <a:rPr lang="ar-SA" dirty="0" smtClean="0"/>
              <a:t> وهي التي تمتلك قدر من </a:t>
            </a:r>
            <a:r>
              <a:rPr lang="ar-SA" dirty="0" err="1" smtClean="0"/>
              <a:t>التكيفات</a:t>
            </a:r>
            <a:r>
              <a:rPr lang="ar-SA" dirty="0" smtClean="0"/>
              <a:t> يسمح لها تحمل الملوحة الزائدة.</a:t>
            </a:r>
            <a:endParaRPr lang="en-US" dirty="0" smtClean="0"/>
          </a:p>
          <a:p>
            <a:pPr>
              <a:buNone/>
            </a:pPr>
            <a:r>
              <a:rPr lang="ar-SA" dirty="0" smtClean="0">
                <a:solidFill>
                  <a:srgbClr val="C00000"/>
                </a:solidFill>
              </a:rPr>
              <a:t>نباتات </a:t>
            </a:r>
            <a:r>
              <a:rPr lang="ar-SA" dirty="0" err="1" smtClean="0">
                <a:solidFill>
                  <a:srgbClr val="C00000"/>
                </a:solidFill>
              </a:rPr>
              <a:t>جفافية</a:t>
            </a:r>
            <a:r>
              <a:rPr lang="ar-SA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Xerophytes </a:t>
            </a:r>
            <a:r>
              <a:rPr lang="ar-SA" dirty="0" smtClean="0"/>
              <a:t> وهي ليست نباتات ملحية ولكنها تقاوم الملوحة الى حد معين.</a:t>
            </a:r>
            <a:endParaRPr lang="en-US" dirty="0" smtClean="0"/>
          </a:p>
          <a:p>
            <a:pPr>
              <a:buNone/>
            </a:pPr>
            <a:r>
              <a:rPr lang="ar-SA" sz="2100" b="1" dirty="0" smtClean="0"/>
              <a:t>المراجع</a:t>
            </a:r>
            <a:endParaRPr lang="en-US" sz="2100" dirty="0" smtClean="0"/>
          </a:p>
          <a:p>
            <a:r>
              <a:rPr lang="ar-SA" sz="2100" b="1" dirty="0" err="1" smtClean="0"/>
              <a:t>اليمني.</a:t>
            </a:r>
            <a:r>
              <a:rPr lang="ar-SA" sz="2100" b="1" dirty="0" smtClean="0"/>
              <a:t> محمد بن ناصر، </a:t>
            </a:r>
            <a:r>
              <a:rPr lang="ar-SA" sz="2100" b="1" dirty="0" err="1" smtClean="0"/>
              <a:t>الدسوقي.</a:t>
            </a:r>
            <a:r>
              <a:rPr lang="ar-SA" sz="2100" b="1" dirty="0" smtClean="0"/>
              <a:t> رمضان عبد </a:t>
            </a:r>
            <a:r>
              <a:rPr lang="ar-SA" sz="2100" b="1" dirty="0" err="1" smtClean="0"/>
              <a:t>الرحمن .</a:t>
            </a:r>
            <a:r>
              <a:rPr lang="ar-SA" sz="2100" b="1" dirty="0" smtClean="0"/>
              <a:t> أقلمة النبات للظروف البيئية </a:t>
            </a:r>
            <a:r>
              <a:rPr lang="ar-SA" sz="2100" b="1" dirty="0" err="1" smtClean="0"/>
              <a:t>العملي .</a:t>
            </a:r>
            <a:r>
              <a:rPr lang="ar-SA" sz="2100" b="1" dirty="0" smtClean="0"/>
              <a:t> دار جامعة الملك سعود </a:t>
            </a:r>
            <a:r>
              <a:rPr lang="ar-SA" sz="2100" b="1" dirty="0" err="1" smtClean="0"/>
              <a:t>للنشر .</a:t>
            </a:r>
            <a:r>
              <a:rPr lang="ar-SA" sz="2100" b="1" dirty="0" smtClean="0"/>
              <a:t> الرياض </a:t>
            </a:r>
            <a:r>
              <a:rPr lang="ar-SA" sz="2100" b="1" dirty="0" err="1" smtClean="0"/>
              <a:t>1431هـ</a:t>
            </a:r>
            <a:r>
              <a:rPr lang="ar-SA" sz="2100" b="1" dirty="0" smtClean="0"/>
              <a:t> </a:t>
            </a:r>
            <a:endParaRPr lang="ar-SA" sz="2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026" name="Picture 2" descr="C:\Users\a\Desktop\سبخه ملحيه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2132856"/>
            <a:ext cx="3960440" cy="3960440"/>
          </a:xfrm>
          <a:prstGeom prst="rect">
            <a:avLst/>
          </a:prstGeom>
          <a:noFill/>
        </p:spPr>
      </p:pic>
      <p:pic>
        <p:nvPicPr>
          <p:cNvPr id="1028" name="Picture 4" descr="C:\Users\a\Desktop\سبخه ملحيه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2060848"/>
            <a:ext cx="3528392" cy="40324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2050" name="Picture 2" descr="C:\Users\a\Desktop\المليح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1700808"/>
            <a:ext cx="2614796" cy="4464496"/>
          </a:xfrm>
          <a:prstGeom prst="rect">
            <a:avLst/>
          </a:prstGeom>
          <a:noFill/>
        </p:spPr>
      </p:pic>
      <p:pic>
        <p:nvPicPr>
          <p:cNvPr id="2051" name="Picture 3" descr="C:\Users\a\Desktop\تنزيل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1772816"/>
            <a:ext cx="4680519" cy="4320479"/>
          </a:xfrm>
          <a:prstGeom prst="rect">
            <a:avLst/>
          </a:prstGeom>
          <a:noFill/>
        </p:spPr>
      </p:pic>
      <p:sp>
        <p:nvSpPr>
          <p:cNvPr id="6" name="مربع نص 5"/>
          <p:cNvSpPr txBox="1"/>
          <p:nvPr/>
        </p:nvSpPr>
        <p:spPr>
          <a:xfrm>
            <a:off x="4494358" y="4077072"/>
            <a:ext cx="69442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المليح </a:t>
            </a:r>
            <a:endParaRPr lang="ar-SA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3074" name="Picture 2" descr="C:\Users\a\Downloads\تنزيل (1)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700808"/>
            <a:ext cx="6670327" cy="4037744"/>
          </a:xfrm>
          <a:prstGeom prst="rect">
            <a:avLst/>
          </a:prstGeom>
          <a:noFill/>
        </p:spPr>
      </p:pic>
      <p:sp>
        <p:nvSpPr>
          <p:cNvPr id="5" name="مربع نص 4"/>
          <p:cNvSpPr txBox="1"/>
          <p:nvPr/>
        </p:nvSpPr>
        <p:spPr>
          <a:xfrm>
            <a:off x="7524328" y="1772816"/>
            <a:ext cx="797014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dirty="0" err="1" smtClean="0">
                <a:solidFill>
                  <a:srgbClr val="C00000"/>
                </a:solidFill>
              </a:rPr>
              <a:t>الشنان</a:t>
            </a:r>
            <a:r>
              <a:rPr lang="ar-SA" sz="2000" b="1" dirty="0" smtClean="0">
                <a:solidFill>
                  <a:srgbClr val="C00000"/>
                </a:solidFill>
              </a:rPr>
              <a:t> </a:t>
            </a:r>
            <a:endParaRPr lang="ar-SA" sz="2000" b="1" dirty="0">
              <a:solidFill>
                <a:srgbClr val="C0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7535422" y="3861048"/>
            <a:ext cx="800219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dirty="0" smtClean="0">
                <a:solidFill>
                  <a:srgbClr val="C00000"/>
                </a:solidFill>
              </a:rPr>
              <a:t>السويد </a:t>
            </a:r>
            <a:endParaRPr lang="ar-SA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56</TotalTime>
  <Words>374</Words>
  <Application>Microsoft Office PowerPoint</Application>
  <PresentationFormat>عرض على الشاشة (3:4)‏</PresentationFormat>
  <Paragraphs>27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انقلاب</vt:lpstr>
      <vt:lpstr>تنمية المناطق الجافة  (العملي). معمل 6 التكيفات في الصفات الشكلية للنبات للتأقلم مع ظروف البيئة الملحية 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تنمية المناطق الجافة  (العملي). معمل 6 التكيفات في الصفات الشكلية للنبات للتأقلم مع ظروف البيئة الملحية </dc:title>
  <dc:creator>a</dc:creator>
  <cp:lastModifiedBy>a</cp:lastModifiedBy>
  <cp:revision>3</cp:revision>
  <dcterms:created xsi:type="dcterms:W3CDTF">2021-02-19T09:27:02Z</dcterms:created>
  <dcterms:modified xsi:type="dcterms:W3CDTF">2021-02-19T10:23:15Z</dcterms:modified>
</cp:coreProperties>
</file>