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59" r:id="rId1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50" d="100"/>
          <a:sy n="50" d="100"/>
        </p:scale>
        <p:origin x="-7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ستطيل مستدير الزوايا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وان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0" name="عنوان فرعي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19" name="عنصر نائب للتاريخ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1" name="عنصر نائب لرقم الشريحة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مستطيل مستدير الزوايا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مستدير الزوايا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مستطيل مستدير الزوايا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مستطيل ذو زاوية واحدة مستديرة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مستدير الزوايا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عنصر نائب للعنوان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5" name="عنصر نائب للتاريخ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E64ABD7-33C9-4BED-8F6A-BF8B066388EB}" type="datetimeFigureOut">
              <a:rPr lang="ar-SA" smtClean="0"/>
              <a:t>23/06/42</a:t>
            </a:fld>
            <a:endParaRPr lang="ar-SA"/>
          </a:p>
        </p:txBody>
      </p:sp>
      <p:sp>
        <p:nvSpPr>
          <p:cNvPr id="18" name="عنصر نائب للتذييل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3B217BE-4016-4626-A81B-E6EBE08AC9D3}" type="slidenum">
              <a:rPr lang="ar-SA" smtClean="0"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wipe dir="d"/>
  </p:transition>
  <p:txStyles>
    <p:titleStyle>
      <a:lvl1pPr algn="l" rtl="1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r" rtl="1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r" rtl="1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r" rtl="1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r" rtl="1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r" rtl="1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r" rtl="1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 rot="10800000" flipV="1">
            <a:off x="467544" y="4293096"/>
            <a:ext cx="8305800" cy="518124"/>
          </a:xfrm>
        </p:spPr>
        <p:txBody>
          <a:bodyPr>
            <a:normAutofit fontScale="90000"/>
          </a:bodyPr>
          <a:lstStyle/>
          <a:p>
            <a:pPr algn="ctr"/>
            <a:r>
              <a:rPr lang="ar-SA" sz="3600" b="1" dirty="0" smtClean="0">
                <a:solidFill>
                  <a:srgbClr val="00B050"/>
                </a:solidFill>
              </a:rPr>
              <a:t>تنمية </a:t>
            </a:r>
            <a:r>
              <a:rPr lang="ar-SA" sz="3600" b="1" dirty="0" smtClean="0">
                <a:solidFill>
                  <a:srgbClr val="00B050"/>
                </a:solidFill>
              </a:rPr>
              <a:t>المناطق </a:t>
            </a:r>
            <a:r>
              <a:rPr lang="ar-SA" sz="3600" b="1" dirty="0" smtClean="0">
                <a:solidFill>
                  <a:srgbClr val="00B050"/>
                </a:solidFill>
              </a:rPr>
              <a:t>الجافة  (العملي).</a:t>
            </a:r>
            <a:r>
              <a:rPr lang="en-US" sz="3600" dirty="0" smtClean="0">
                <a:solidFill>
                  <a:srgbClr val="00B050"/>
                </a:solidFill>
              </a:rPr>
              <a:t/>
            </a:r>
            <a:br>
              <a:rPr lang="en-US" sz="3600" dirty="0" smtClean="0">
                <a:solidFill>
                  <a:srgbClr val="00B050"/>
                </a:solidFill>
              </a:rPr>
            </a:br>
            <a:r>
              <a:rPr lang="ar-SA" sz="3600" b="1" dirty="0" smtClean="0">
                <a:solidFill>
                  <a:srgbClr val="00B050"/>
                </a:solidFill>
              </a:rPr>
              <a:t>معمل 4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ar-SA" sz="3100" b="1" dirty="0" err="1" smtClean="0">
                <a:solidFill>
                  <a:srgbClr val="C00000"/>
                </a:solidFill>
              </a:rPr>
              <a:t>التكيفات</a:t>
            </a:r>
            <a:r>
              <a:rPr lang="ar-SA" sz="3100" b="1" dirty="0" smtClean="0">
                <a:solidFill>
                  <a:srgbClr val="C00000"/>
                </a:solidFill>
              </a:rPr>
              <a:t> </a:t>
            </a:r>
            <a:r>
              <a:rPr lang="ar-SA" sz="3100" b="1" dirty="0" smtClean="0">
                <a:solidFill>
                  <a:srgbClr val="C00000"/>
                </a:solidFill>
              </a:rPr>
              <a:t>في التركيب الداخلي للنبات للتأقلم مع ظروف البيئة الجافة 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ar-SA" sz="3600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u="sng" dirty="0" smtClean="0">
                <a:solidFill>
                  <a:srgbClr val="C00000"/>
                </a:solidFill>
              </a:rPr>
              <a:t>مقدمة مختصرة:</a:t>
            </a:r>
            <a:endParaRPr lang="en-US" u="sng" dirty="0" smtClean="0">
              <a:solidFill>
                <a:srgbClr val="C00000"/>
              </a:solidFill>
            </a:endParaRPr>
          </a:p>
          <a:p>
            <a:r>
              <a:rPr lang="ar-SA" dirty="0" smtClean="0">
                <a:solidFill>
                  <a:srgbClr val="002060"/>
                </a:solidFill>
              </a:rPr>
              <a:t>تعاني نباتات البيئة الجافة من مناخ يحيط </a:t>
            </a:r>
            <a:r>
              <a:rPr lang="ar-SA" dirty="0" err="1" smtClean="0">
                <a:solidFill>
                  <a:srgbClr val="002060"/>
                </a:solidFill>
              </a:rPr>
              <a:t>بها</a:t>
            </a:r>
            <a:r>
              <a:rPr lang="ar-SA" dirty="0" smtClean="0">
                <a:solidFill>
                  <a:srgbClr val="002060"/>
                </a:solidFill>
              </a:rPr>
              <a:t> يتميز بارتفاع درجة الحرارة ونقص الرطوبة النسبية مما يؤدي الى ارتفاع لمعدل فقد الماء عن طريق عملية </a:t>
            </a:r>
            <a:r>
              <a:rPr lang="ar-SA" dirty="0" err="1" smtClean="0">
                <a:solidFill>
                  <a:srgbClr val="002060"/>
                </a:solidFill>
              </a:rPr>
              <a:t>النتح</a:t>
            </a:r>
            <a:r>
              <a:rPr lang="ar-SA" dirty="0" smtClean="0">
                <a:solidFill>
                  <a:srgbClr val="002060"/>
                </a:solidFill>
              </a:rPr>
              <a:t> مع عدم وفرة الماء </a:t>
            </a:r>
            <a:r>
              <a:rPr lang="ar-SA" dirty="0" err="1" smtClean="0">
                <a:solidFill>
                  <a:srgbClr val="002060"/>
                </a:solidFill>
              </a:rPr>
              <a:t>بالتربة .</a:t>
            </a:r>
            <a:r>
              <a:rPr lang="ar-SA" dirty="0" smtClean="0">
                <a:solidFill>
                  <a:srgbClr val="002060"/>
                </a:solidFill>
              </a:rPr>
              <a:t> لذلك قد تميز التركيب الداخلي لتلك النباتات بالعديد من </a:t>
            </a:r>
            <a:r>
              <a:rPr lang="ar-SA" dirty="0" err="1" smtClean="0">
                <a:solidFill>
                  <a:srgbClr val="002060"/>
                </a:solidFill>
              </a:rPr>
              <a:t>التكيفات</a:t>
            </a:r>
            <a:r>
              <a:rPr lang="ar-SA" dirty="0" smtClean="0">
                <a:solidFill>
                  <a:srgbClr val="002060"/>
                </a:solidFill>
              </a:rPr>
              <a:t> </a:t>
            </a:r>
            <a:r>
              <a:rPr lang="ar-SA" dirty="0" err="1" smtClean="0">
                <a:solidFill>
                  <a:srgbClr val="002060"/>
                </a:solidFill>
              </a:rPr>
              <a:t>والتحورات</a:t>
            </a:r>
            <a:r>
              <a:rPr lang="ar-SA" dirty="0" smtClean="0">
                <a:solidFill>
                  <a:srgbClr val="002060"/>
                </a:solidFill>
              </a:rPr>
              <a:t> التشريحية التي تساعد تلك النباتات على التأقلم لمقاومة وتحمل ظروف تلك البيئة القاسية.</a:t>
            </a:r>
            <a:endParaRPr lang="en-US" dirty="0" smtClean="0">
              <a:solidFill>
                <a:srgbClr val="002060"/>
              </a:solidFill>
            </a:endParaRPr>
          </a:p>
          <a:p>
            <a:endParaRPr lang="ar-SA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b="1" dirty="0" smtClean="0">
                <a:solidFill>
                  <a:srgbClr val="C00000"/>
                </a:solidFill>
              </a:rPr>
              <a:t>المواد والأدوات والأجهزة </a:t>
            </a:r>
            <a:r>
              <a:rPr lang="ar-SA" b="1" dirty="0" err="1" smtClean="0">
                <a:solidFill>
                  <a:srgbClr val="C00000"/>
                </a:solidFill>
              </a:rPr>
              <a:t>المستخدمة :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ar-SA" dirty="0" smtClean="0">
                <a:solidFill>
                  <a:srgbClr val="002060"/>
                </a:solidFill>
              </a:rPr>
              <a:t>أدوات </a:t>
            </a:r>
            <a:r>
              <a:rPr lang="ar-SA" dirty="0" err="1" smtClean="0">
                <a:solidFill>
                  <a:srgbClr val="002060"/>
                </a:solidFill>
              </a:rPr>
              <a:t>تشريح </a:t>
            </a:r>
            <a:r>
              <a:rPr lang="ar-SA" dirty="0" smtClean="0">
                <a:solidFill>
                  <a:srgbClr val="002060"/>
                </a:solidFill>
              </a:rPr>
              <a:t>– مجهر </a:t>
            </a:r>
            <a:r>
              <a:rPr lang="ar-SA" dirty="0" err="1" smtClean="0">
                <a:solidFill>
                  <a:srgbClr val="002060"/>
                </a:solidFill>
              </a:rPr>
              <a:t>تشريحي </a:t>
            </a:r>
            <a:r>
              <a:rPr lang="ar-SA" dirty="0" smtClean="0">
                <a:solidFill>
                  <a:srgbClr val="002060"/>
                </a:solidFill>
              </a:rPr>
              <a:t>– مجهر ضوئي- شرائح </a:t>
            </a:r>
            <a:r>
              <a:rPr lang="ar-SA" dirty="0" err="1" smtClean="0">
                <a:solidFill>
                  <a:srgbClr val="002060"/>
                </a:solidFill>
              </a:rPr>
              <a:t>زجاجية </a:t>
            </a:r>
            <a:r>
              <a:rPr lang="ar-SA" dirty="0" smtClean="0">
                <a:solidFill>
                  <a:srgbClr val="002060"/>
                </a:solidFill>
              </a:rPr>
              <a:t>– عينات نباتات </a:t>
            </a:r>
            <a:r>
              <a:rPr lang="ar-SA" dirty="0" err="1" smtClean="0">
                <a:solidFill>
                  <a:srgbClr val="002060"/>
                </a:solidFill>
              </a:rPr>
              <a:t>جفافية</a:t>
            </a:r>
            <a:r>
              <a:rPr lang="ar-SA" dirty="0" smtClean="0">
                <a:solidFill>
                  <a:srgbClr val="002060"/>
                </a:solidFill>
              </a:rPr>
              <a:t> </a:t>
            </a:r>
            <a:r>
              <a:rPr lang="ar-SA" dirty="0" err="1" smtClean="0">
                <a:solidFill>
                  <a:srgbClr val="002060"/>
                </a:solidFill>
              </a:rPr>
              <a:t>مختلفة .</a:t>
            </a:r>
            <a:endParaRPr lang="en-US" dirty="0" smtClean="0">
              <a:solidFill>
                <a:srgbClr val="002060"/>
              </a:solidFill>
            </a:endParaRPr>
          </a:p>
          <a:p>
            <a:r>
              <a:rPr lang="ar-SA" b="1" dirty="0" smtClean="0">
                <a:solidFill>
                  <a:srgbClr val="C00000"/>
                </a:solidFill>
              </a:rPr>
              <a:t>طريقة العمل: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ar-SA" dirty="0" smtClean="0">
                <a:solidFill>
                  <a:srgbClr val="002060"/>
                </a:solidFill>
              </a:rPr>
              <a:t>عمل قطاعات عرضية وطولية من العينات النباتية تمثل البشرة والساق </a:t>
            </a:r>
            <a:r>
              <a:rPr lang="ar-SA" dirty="0" err="1" smtClean="0">
                <a:solidFill>
                  <a:srgbClr val="002060"/>
                </a:solidFill>
              </a:rPr>
              <a:t>والاوراق</a:t>
            </a:r>
            <a:r>
              <a:rPr lang="ar-SA" dirty="0" smtClean="0">
                <a:solidFill>
                  <a:srgbClr val="002060"/>
                </a:solidFill>
              </a:rPr>
              <a:t> والجذور ومشاهدتها تحت المجهر وتدوين الملاحظات.</a:t>
            </a:r>
            <a:endParaRPr lang="en-US" dirty="0" smtClean="0">
              <a:solidFill>
                <a:srgbClr val="002060"/>
              </a:solidFill>
            </a:endParaRPr>
          </a:p>
          <a:p>
            <a:endParaRPr lang="ar-SA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ar-SA" b="1" u="sng" dirty="0" err="1" smtClean="0">
                <a:solidFill>
                  <a:srgbClr val="C00000"/>
                </a:solidFill>
              </a:rPr>
              <a:t>التكيفات</a:t>
            </a:r>
            <a:r>
              <a:rPr lang="ar-SA" b="1" u="sng" dirty="0" smtClean="0">
                <a:solidFill>
                  <a:srgbClr val="C00000"/>
                </a:solidFill>
              </a:rPr>
              <a:t> </a:t>
            </a:r>
            <a:r>
              <a:rPr lang="ar-SA" b="1" u="sng" dirty="0" err="1" smtClean="0">
                <a:solidFill>
                  <a:srgbClr val="C00000"/>
                </a:solidFill>
              </a:rPr>
              <a:t>والتحورات</a:t>
            </a:r>
            <a:r>
              <a:rPr lang="ar-SA" b="1" u="sng" dirty="0" smtClean="0">
                <a:solidFill>
                  <a:srgbClr val="C00000"/>
                </a:solidFill>
              </a:rPr>
              <a:t> </a:t>
            </a:r>
            <a:r>
              <a:rPr lang="ar-SA" b="1" u="sng" dirty="0" err="1" smtClean="0">
                <a:solidFill>
                  <a:srgbClr val="C00000"/>
                </a:solidFill>
              </a:rPr>
              <a:t>:</a:t>
            </a:r>
            <a:endParaRPr lang="ar-SA" b="1" u="sng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ar-SA" dirty="0" smtClean="0"/>
              <a:t>- </a:t>
            </a:r>
            <a:r>
              <a:rPr lang="ar-SA" dirty="0" smtClean="0">
                <a:solidFill>
                  <a:srgbClr val="002060"/>
                </a:solidFill>
              </a:rPr>
              <a:t>سمك طبقة </a:t>
            </a:r>
            <a:r>
              <a:rPr lang="ar-SA" dirty="0" err="1" smtClean="0">
                <a:solidFill>
                  <a:srgbClr val="002060"/>
                </a:solidFill>
              </a:rPr>
              <a:t>الادمه</a:t>
            </a:r>
            <a:r>
              <a:rPr lang="ar-SA" dirty="0" smtClean="0">
                <a:solidFill>
                  <a:srgbClr val="002060"/>
                </a:solidFill>
              </a:rPr>
              <a:t> للحد من </a:t>
            </a:r>
            <a:r>
              <a:rPr lang="ar-SA" dirty="0" err="1" smtClean="0">
                <a:solidFill>
                  <a:srgbClr val="002060"/>
                </a:solidFill>
              </a:rPr>
              <a:t>النتح</a:t>
            </a:r>
            <a:r>
              <a:rPr lang="ar-SA" dirty="0" smtClean="0">
                <a:solidFill>
                  <a:srgbClr val="002060"/>
                </a:solidFill>
              </a:rPr>
              <a:t> </a:t>
            </a:r>
            <a:r>
              <a:rPr lang="ar-SA" dirty="0" err="1" smtClean="0">
                <a:solidFill>
                  <a:srgbClr val="002060"/>
                </a:solidFill>
              </a:rPr>
              <a:t>الادمي .</a:t>
            </a:r>
            <a:endParaRPr lang="ar-SA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ar-SA" dirty="0" smtClean="0">
                <a:solidFill>
                  <a:srgbClr val="002060"/>
                </a:solidFill>
              </a:rPr>
              <a:t>مثل اوراق </a:t>
            </a:r>
            <a:r>
              <a:rPr lang="ar-SA" dirty="0" err="1" smtClean="0">
                <a:solidFill>
                  <a:srgbClr val="002060"/>
                </a:solidFill>
              </a:rPr>
              <a:t>الهاكيه</a:t>
            </a:r>
            <a:r>
              <a:rPr lang="ar-SA" dirty="0" smtClean="0">
                <a:solidFill>
                  <a:srgbClr val="002060"/>
                </a:solidFill>
              </a:rPr>
              <a:t> </a:t>
            </a:r>
            <a:r>
              <a:rPr lang="ar-SA" dirty="0" err="1" smtClean="0">
                <a:solidFill>
                  <a:srgbClr val="002060"/>
                </a:solidFill>
              </a:rPr>
              <a:t>والدفله</a:t>
            </a:r>
            <a:r>
              <a:rPr lang="ar-SA" dirty="0" smtClean="0">
                <a:solidFill>
                  <a:srgbClr val="002060"/>
                </a:solidFill>
              </a:rPr>
              <a:t> </a:t>
            </a:r>
          </a:p>
          <a:p>
            <a:pPr>
              <a:buNone/>
            </a:pPr>
            <a:r>
              <a:rPr lang="ar-SA" dirty="0" smtClean="0">
                <a:solidFill>
                  <a:srgbClr val="002060"/>
                </a:solidFill>
              </a:rPr>
              <a:t>- وجود الثغر الغائر  مثل اوراق الصنوبر  او التجاويف الثغريه كما </a:t>
            </a:r>
            <a:r>
              <a:rPr lang="ar-SA" dirty="0" err="1" smtClean="0">
                <a:solidFill>
                  <a:srgbClr val="002060"/>
                </a:solidFill>
              </a:rPr>
              <a:t>الدفله</a:t>
            </a:r>
            <a:r>
              <a:rPr lang="ar-SA" dirty="0" smtClean="0">
                <a:solidFill>
                  <a:srgbClr val="002060"/>
                </a:solidFill>
              </a:rPr>
              <a:t> </a:t>
            </a:r>
            <a:r>
              <a:rPr lang="ar-SA" dirty="0" err="1" smtClean="0">
                <a:solidFill>
                  <a:srgbClr val="002060"/>
                </a:solidFill>
              </a:rPr>
              <a:t>.</a:t>
            </a:r>
            <a:endParaRPr lang="ar-SA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ar-SA" dirty="0" smtClean="0">
                <a:solidFill>
                  <a:srgbClr val="002060"/>
                </a:solidFill>
              </a:rPr>
              <a:t>- وجود نسيج </a:t>
            </a:r>
            <a:r>
              <a:rPr lang="ar-SA" dirty="0" err="1" smtClean="0">
                <a:solidFill>
                  <a:srgbClr val="002060"/>
                </a:solidFill>
              </a:rPr>
              <a:t>برنشيمي</a:t>
            </a:r>
            <a:r>
              <a:rPr lang="ar-SA" dirty="0" smtClean="0">
                <a:solidFill>
                  <a:srgbClr val="002060"/>
                </a:solidFill>
              </a:rPr>
              <a:t> خازن للماء  مثل اوراق نبات التين المطاط</a:t>
            </a:r>
          </a:p>
          <a:p>
            <a:pPr>
              <a:buNone/>
            </a:pPr>
            <a:r>
              <a:rPr lang="ar-SA" dirty="0" smtClean="0">
                <a:solidFill>
                  <a:srgbClr val="002060"/>
                </a:solidFill>
              </a:rPr>
              <a:t>- وجود خلايا </a:t>
            </a:r>
            <a:r>
              <a:rPr lang="ar-SA" dirty="0" err="1" smtClean="0">
                <a:solidFill>
                  <a:srgbClr val="002060"/>
                </a:solidFill>
              </a:rPr>
              <a:t>اسكلرنشيميه</a:t>
            </a:r>
            <a:r>
              <a:rPr lang="ar-SA" dirty="0" smtClean="0">
                <a:solidFill>
                  <a:srgbClr val="002060"/>
                </a:solidFill>
              </a:rPr>
              <a:t> </a:t>
            </a:r>
            <a:r>
              <a:rPr lang="ar-SA" dirty="0" err="1" smtClean="0">
                <a:solidFill>
                  <a:srgbClr val="002060"/>
                </a:solidFill>
              </a:rPr>
              <a:t>دعاميه</a:t>
            </a:r>
            <a:r>
              <a:rPr lang="ar-SA" dirty="0" smtClean="0">
                <a:solidFill>
                  <a:srgbClr val="002060"/>
                </a:solidFill>
              </a:rPr>
              <a:t> مثل نبات </a:t>
            </a:r>
            <a:r>
              <a:rPr lang="ar-SA" dirty="0" err="1" smtClean="0">
                <a:solidFill>
                  <a:srgbClr val="002060"/>
                </a:solidFill>
              </a:rPr>
              <a:t>الهاكيه</a:t>
            </a:r>
            <a:r>
              <a:rPr lang="ar-SA" dirty="0" smtClean="0">
                <a:solidFill>
                  <a:srgbClr val="002060"/>
                </a:solidFill>
              </a:rPr>
              <a:t> </a:t>
            </a:r>
            <a:r>
              <a:rPr lang="ar-SA" dirty="0" err="1" smtClean="0">
                <a:solidFill>
                  <a:srgbClr val="002060"/>
                </a:solidFill>
              </a:rPr>
              <a:t>.</a:t>
            </a:r>
            <a:endParaRPr lang="ar-SA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ar-SA" dirty="0" smtClean="0">
                <a:solidFill>
                  <a:srgbClr val="002060"/>
                </a:solidFill>
              </a:rPr>
              <a:t>- التفاف الاوراق مثل قصب الرمال </a:t>
            </a:r>
          </a:p>
          <a:p>
            <a:pPr>
              <a:buNone/>
            </a:pPr>
            <a:r>
              <a:rPr lang="ar-SA" dirty="0" smtClean="0">
                <a:solidFill>
                  <a:srgbClr val="002060"/>
                </a:solidFill>
              </a:rPr>
              <a:t>- وجود شعيرات </a:t>
            </a:r>
            <a:r>
              <a:rPr lang="ar-SA" dirty="0" err="1" smtClean="0">
                <a:solidFill>
                  <a:srgbClr val="002060"/>
                </a:solidFill>
              </a:rPr>
              <a:t>كثيفه</a:t>
            </a:r>
            <a:r>
              <a:rPr lang="ar-SA" dirty="0" smtClean="0">
                <a:solidFill>
                  <a:srgbClr val="002060"/>
                </a:solidFill>
              </a:rPr>
              <a:t> مثل </a:t>
            </a:r>
            <a:r>
              <a:rPr lang="ar-SA" dirty="0" err="1" smtClean="0">
                <a:solidFill>
                  <a:srgbClr val="002060"/>
                </a:solidFill>
              </a:rPr>
              <a:t>السلفيا</a:t>
            </a:r>
            <a:r>
              <a:rPr lang="ar-SA" dirty="0" smtClean="0">
                <a:solidFill>
                  <a:srgbClr val="002060"/>
                </a:solidFill>
              </a:rPr>
              <a:t> </a:t>
            </a:r>
            <a:r>
              <a:rPr lang="ar-SA" dirty="0" err="1" smtClean="0">
                <a:solidFill>
                  <a:srgbClr val="002060"/>
                </a:solidFill>
              </a:rPr>
              <a:t>.</a:t>
            </a:r>
            <a:endParaRPr lang="ar-SA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pic>
        <p:nvPicPr>
          <p:cNvPr id="4" name="Picture 6" descr="ammophil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7" y="620688"/>
            <a:ext cx="4032448" cy="4187825"/>
          </a:xfrm>
          <a:prstGeom prst="rect">
            <a:avLst/>
          </a:prstGeom>
          <a:noFill/>
        </p:spPr>
      </p:pic>
      <p:sp>
        <p:nvSpPr>
          <p:cNvPr id="5" name="مربع نص 4"/>
          <p:cNvSpPr txBox="1"/>
          <p:nvPr/>
        </p:nvSpPr>
        <p:spPr>
          <a:xfrm>
            <a:off x="971600" y="4941168"/>
            <a:ext cx="316835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solidFill>
                  <a:srgbClr val="002060"/>
                </a:solidFill>
              </a:rPr>
              <a:t>التفاف الاوراق في قصب الرمال </a:t>
            </a:r>
            <a:endParaRPr lang="ar-SA" sz="1400" b="1" dirty="0">
              <a:solidFill>
                <a:srgbClr val="002060"/>
              </a:solidFill>
            </a:endParaRPr>
          </a:p>
        </p:txBody>
      </p:sp>
      <p:pic>
        <p:nvPicPr>
          <p:cNvPr id="6" name="Picture 7" descr="الثغر الغائر-  في ورقة الصنوبر-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620689"/>
            <a:ext cx="3826073" cy="4248472"/>
          </a:xfrm>
          <a:prstGeom prst="rect">
            <a:avLst/>
          </a:prstGeom>
          <a:noFill/>
        </p:spPr>
      </p:pic>
      <p:sp>
        <p:nvSpPr>
          <p:cNvPr id="7" name="مربع نص 6"/>
          <p:cNvSpPr txBox="1"/>
          <p:nvPr/>
        </p:nvSpPr>
        <p:spPr>
          <a:xfrm>
            <a:off x="5796136" y="4941168"/>
            <a:ext cx="231666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dirty="0" smtClean="0">
                <a:solidFill>
                  <a:srgbClr val="002060"/>
                </a:solidFill>
              </a:rPr>
              <a:t>الثغر الغائر </a:t>
            </a:r>
            <a:r>
              <a:rPr lang="ar-SA" b="1" dirty="0" err="1" smtClean="0">
                <a:solidFill>
                  <a:srgbClr val="002060"/>
                </a:solidFill>
              </a:rPr>
              <a:t>بالصنوير</a:t>
            </a:r>
            <a:r>
              <a:rPr lang="ar-SA" b="1" dirty="0" smtClean="0">
                <a:solidFill>
                  <a:srgbClr val="002060"/>
                </a:solidFill>
              </a:rPr>
              <a:t> </a:t>
            </a:r>
            <a:endParaRPr lang="ar-SA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4" descr="ورقة نبات الهاكيه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548680"/>
            <a:ext cx="7416824" cy="3432048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2339752" y="4149080"/>
            <a:ext cx="3990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SA" b="1" dirty="0" smtClean="0">
                <a:solidFill>
                  <a:srgbClr val="002060"/>
                </a:solidFill>
              </a:rPr>
              <a:t>نسيج </a:t>
            </a:r>
            <a:r>
              <a:rPr lang="ar-SA" b="1" dirty="0" err="1" smtClean="0">
                <a:solidFill>
                  <a:srgbClr val="002060"/>
                </a:solidFill>
              </a:rPr>
              <a:t>دعامي</a:t>
            </a:r>
            <a:r>
              <a:rPr lang="ar-SA" b="1" dirty="0" smtClean="0">
                <a:solidFill>
                  <a:srgbClr val="002060"/>
                </a:solidFill>
              </a:rPr>
              <a:t> في ورقة نبات </a:t>
            </a:r>
            <a:r>
              <a:rPr lang="ar-SA" b="1" dirty="0" err="1" smtClean="0">
                <a:solidFill>
                  <a:srgbClr val="002060"/>
                </a:solidFill>
              </a:rPr>
              <a:t>الهاكيه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2400" dirty="0" smtClean="0">
                <a:solidFill>
                  <a:srgbClr val="002060"/>
                </a:solidFill>
                <a:effectLst/>
              </a:rPr>
              <a:t>تجاويف </a:t>
            </a:r>
            <a:r>
              <a:rPr lang="ar-SA" sz="2400" dirty="0" smtClean="0">
                <a:solidFill>
                  <a:srgbClr val="002060"/>
                </a:solidFill>
                <a:effectLst/>
              </a:rPr>
              <a:t>ثغريه</a:t>
            </a:r>
            <a:r>
              <a:rPr lang="en-US" sz="2400" dirty="0" smtClean="0">
                <a:solidFill>
                  <a:srgbClr val="002060"/>
                </a:solidFill>
                <a:effectLst/>
              </a:rPr>
              <a:t> </a:t>
            </a:r>
            <a:r>
              <a:rPr lang="ar-SA" sz="2400" dirty="0" smtClean="0">
                <a:solidFill>
                  <a:srgbClr val="002060"/>
                </a:solidFill>
                <a:effectLst/>
              </a:rPr>
              <a:t>في </a:t>
            </a:r>
            <a:r>
              <a:rPr lang="ar-SA" sz="2400" dirty="0" err="1" smtClean="0">
                <a:solidFill>
                  <a:srgbClr val="002060"/>
                </a:solidFill>
                <a:effectLst/>
              </a:rPr>
              <a:t>الدفله</a:t>
            </a:r>
            <a:r>
              <a:rPr lang="ar-SA" sz="2400" dirty="0" smtClean="0">
                <a:solidFill>
                  <a:srgbClr val="002060"/>
                </a:solidFill>
                <a:effectLst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effectLst/>
              </a:rPr>
              <a:t/>
            </a:r>
            <a:br>
              <a:rPr lang="en-US" sz="2400" dirty="0" smtClean="0">
                <a:solidFill>
                  <a:srgbClr val="002060"/>
                </a:solidFill>
                <a:effectLst/>
              </a:rPr>
            </a:br>
            <a:endParaRPr lang="ar-SA" sz="2400" dirty="0">
              <a:solidFill>
                <a:srgbClr val="002060"/>
              </a:solidFill>
              <a:effectLst/>
            </a:endParaRPr>
          </a:p>
        </p:txBody>
      </p:sp>
      <p:pic>
        <p:nvPicPr>
          <p:cNvPr id="4" name="Picture 4" descr="تجاويف ثغريه في ورقة نبات الدفله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566737"/>
            <a:ext cx="8280919" cy="4114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2000" dirty="0" err="1" smtClean="0">
                <a:solidFill>
                  <a:schemeClr val="tx1"/>
                </a:solidFill>
                <a:latin typeface="Tahoma" pitchFamily="34" charset="0"/>
              </a:rPr>
              <a:t>برنشيمه</a:t>
            </a:r>
            <a:r>
              <a:rPr lang="ar-SA" sz="2000" dirty="0" smtClean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ar-SA" sz="2000" dirty="0" smtClean="0">
                <a:solidFill>
                  <a:schemeClr val="tx1"/>
                </a:solidFill>
                <a:latin typeface="Tahoma" pitchFamily="34" charset="0"/>
              </a:rPr>
              <a:t>خازنه </a:t>
            </a:r>
            <a:r>
              <a:rPr lang="ar-SA" sz="2000" dirty="0" smtClean="0">
                <a:solidFill>
                  <a:schemeClr val="tx1"/>
                </a:solidFill>
                <a:latin typeface="Tahoma" pitchFamily="34" charset="0"/>
              </a:rPr>
              <a:t>للماء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</a:rPr>
              <a:t> </a:t>
            </a:r>
            <a:r>
              <a:rPr lang="ar-SA" sz="2000" dirty="0" smtClean="0">
                <a:solidFill>
                  <a:schemeClr val="tx1"/>
                </a:solidFill>
                <a:latin typeface="Tahoma" pitchFamily="34" charset="0"/>
              </a:rPr>
              <a:t>في التين المطاط</a:t>
            </a:r>
            <a:r>
              <a:rPr lang="en-US" sz="2000" dirty="0" smtClean="0">
                <a:solidFill>
                  <a:schemeClr val="tx1"/>
                </a:solidFill>
                <a:latin typeface="Tahoma" pitchFamily="34" charset="0"/>
              </a:rPr>
              <a:t/>
            </a:r>
            <a:br>
              <a:rPr lang="en-US" sz="2000" dirty="0" smtClean="0">
                <a:solidFill>
                  <a:schemeClr val="tx1"/>
                </a:solidFill>
                <a:latin typeface="Tahoma" pitchFamily="34" charset="0"/>
              </a:rPr>
            </a:br>
            <a:endParaRPr lang="ar-SA" sz="2000" dirty="0">
              <a:solidFill>
                <a:schemeClr val="tx1"/>
              </a:solidFill>
            </a:endParaRPr>
          </a:p>
        </p:txBody>
      </p:sp>
      <p:pic>
        <p:nvPicPr>
          <p:cNvPr id="4" name="Picture 5" descr="برنشيمة خازنه للماء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052736"/>
            <a:ext cx="7344815" cy="4032448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 advTm="0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ar-SA" b="1" u="sng" dirty="0" smtClean="0">
                <a:solidFill>
                  <a:srgbClr val="C00000"/>
                </a:solidFill>
              </a:rPr>
              <a:t>النتائج والملاحظات:</a:t>
            </a:r>
            <a:endParaRPr lang="en-US" u="sng" dirty="0" smtClean="0">
              <a:solidFill>
                <a:srgbClr val="C00000"/>
              </a:solidFill>
            </a:endParaRPr>
          </a:p>
          <a:p>
            <a:r>
              <a:rPr lang="ar-SA" dirty="0" smtClean="0">
                <a:solidFill>
                  <a:srgbClr val="0070C0"/>
                </a:solidFill>
              </a:rPr>
              <a:t>هناك سمك واضح في طبقة الادمة التي تعلو البشرة </a:t>
            </a:r>
            <a:r>
              <a:rPr lang="ar-SA" dirty="0" err="1" smtClean="0">
                <a:solidFill>
                  <a:srgbClr val="0070C0"/>
                </a:solidFill>
              </a:rPr>
              <a:t>للاوراق</a:t>
            </a:r>
            <a:r>
              <a:rPr lang="ar-SA" dirty="0" smtClean="0">
                <a:solidFill>
                  <a:srgbClr val="0070C0"/>
                </a:solidFill>
              </a:rPr>
              <a:t> والسيقان للحد من </a:t>
            </a:r>
            <a:r>
              <a:rPr lang="ar-SA" dirty="0" err="1" smtClean="0">
                <a:solidFill>
                  <a:srgbClr val="0070C0"/>
                </a:solidFill>
              </a:rPr>
              <a:t>النتح</a:t>
            </a:r>
            <a:r>
              <a:rPr lang="ar-SA" dirty="0" smtClean="0">
                <a:solidFill>
                  <a:srgbClr val="0070C0"/>
                </a:solidFill>
              </a:rPr>
              <a:t> في اوراق نبات </a:t>
            </a:r>
            <a:r>
              <a:rPr lang="ar-SA" dirty="0" err="1" smtClean="0">
                <a:solidFill>
                  <a:srgbClr val="0070C0"/>
                </a:solidFill>
              </a:rPr>
              <a:t>الهاكيا</a:t>
            </a:r>
            <a:r>
              <a:rPr lang="ar-SA" dirty="0" smtClean="0">
                <a:solidFill>
                  <a:srgbClr val="0070C0"/>
                </a:solidFill>
              </a:rPr>
              <a:t> </a:t>
            </a:r>
            <a:r>
              <a:rPr lang="ar-SA" dirty="0" err="1" smtClean="0">
                <a:solidFill>
                  <a:srgbClr val="0070C0"/>
                </a:solidFill>
              </a:rPr>
              <a:t>والدفلة</a:t>
            </a:r>
            <a:r>
              <a:rPr lang="ar-SA" dirty="0" smtClean="0">
                <a:solidFill>
                  <a:srgbClr val="0070C0"/>
                </a:solidFill>
              </a:rPr>
              <a:t> وكذلك وجود نسيج </a:t>
            </a:r>
            <a:r>
              <a:rPr lang="ar-SA" dirty="0" err="1" smtClean="0">
                <a:solidFill>
                  <a:srgbClr val="0070C0"/>
                </a:solidFill>
              </a:rPr>
              <a:t>بارنشيمي</a:t>
            </a:r>
            <a:r>
              <a:rPr lang="ar-SA" dirty="0" smtClean="0">
                <a:solidFill>
                  <a:srgbClr val="0070C0"/>
                </a:solidFill>
              </a:rPr>
              <a:t> خازن للماء كما في اوراق نبات التين </a:t>
            </a:r>
            <a:r>
              <a:rPr lang="ar-SA" dirty="0" err="1" smtClean="0">
                <a:solidFill>
                  <a:srgbClr val="0070C0"/>
                </a:solidFill>
              </a:rPr>
              <a:t>المطاط .</a:t>
            </a:r>
            <a:r>
              <a:rPr lang="ar-SA" dirty="0" smtClean="0">
                <a:solidFill>
                  <a:srgbClr val="0070C0"/>
                </a:solidFill>
              </a:rPr>
              <a:t> كذلك وجود العديد من الشعيرات الكثيفة على سطح البشرة تعمل عكس اشعة الشمس لتقليل الحرارة الممتصة كما في اوراق نبات </a:t>
            </a:r>
            <a:r>
              <a:rPr lang="ar-SA" dirty="0" err="1" smtClean="0">
                <a:solidFill>
                  <a:srgbClr val="0070C0"/>
                </a:solidFill>
              </a:rPr>
              <a:t>السلفيا.</a:t>
            </a:r>
            <a:endParaRPr lang="en-US" dirty="0" smtClean="0">
              <a:solidFill>
                <a:srgbClr val="0070C0"/>
              </a:solidFill>
            </a:endParaRPr>
          </a:p>
          <a:p>
            <a:r>
              <a:rPr lang="ar-SA" b="1" u="sng" dirty="0" smtClean="0">
                <a:solidFill>
                  <a:srgbClr val="C00000"/>
                </a:solidFill>
              </a:rPr>
              <a:t>الاستنتاج:</a:t>
            </a:r>
            <a:endParaRPr lang="en-US" u="sng" dirty="0" smtClean="0">
              <a:solidFill>
                <a:srgbClr val="C00000"/>
              </a:solidFill>
            </a:endParaRPr>
          </a:p>
          <a:p>
            <a:r>
              <a:rPr lang="ar-SA" dirty="0" smtClean="0">
                <a:solidFill>
                  <a:srgbClr val="0070C0"/>
                </a:solidFill>
              </a:rPr>
              <a:t>يتميز التركيب الداخلي للنباتات  </a:t>
            </a:r>
            <a:r>
              <a:rPr lang="ar-SA" dirty="0" err="1" smtClean="0">
                <a:solidFill>
                  <a:srgbClr val="0070C0"/>
                </a:solidFill>
              </a:rPr>
              <a:t>الجفافية</a:t>
            </a:r>
            <a:r>
              <a:rPr lang="ar-SA" dirty="0" smtClean="0">
                <a:solidFill>
                  <a:srgbClr val="0070C0"/>
                </a:solidFill>
              </a:rPr>
              <a:t> بالعديد من </a:t>
            </a:r>
            <a:r>
              <a:rPr lang="ar-SA" dirty="0" err="1" smtClean="0">
                <a:solidFill>
                  <a:srgbClr val="0070C0"/>
                </a:solidFill>
              </a:rPr>
              <a:t>التكيفات</a:t>
            </a:r>
            <a:r>
              <a:rPr lang="ar-SA" dirty="0" smtClean="0">
                <a:solidFill>
                  <a:srgbClr val="0070C0"/>
                </a:solidFill>
              </a:rPr>
              <a:t> </a:t>
            </a:r>
            <a:r>
              <a:rPr lang="ar-SA" dirty="0" err="1" smtClean="0">
                <a:solidFill>
                  <a:srgbClr val="0070C0"/>
                </a:solidFill>
              </a:rPr>
              <a:t>والتحورات</a:t>
            </a:r>
            <a:r>
              <a:rPr lang="ar-SA" dirty="0" smtClean="0">
                <a:solidFill>
                  <a:srgbClr val="0070C0"/>
                </a:solidFill>
              </a:rPr>
              <a:t> التشريحية التي تساعد تلك النباتات على التأقلم لمقاومة وتحمل ظروف تلك البيئة القاسية</a:t>
            </a:r>
            <a:r>
              <a:rPr lang="ar-SA" dirty="0" smtClean="0">
                <a:solidFill>
                  <a:srgbClr val="0070C0"/>
                </a:solidFill>
              </a:rPr>
              <a:t>.</a:t>
            </a:r>
          </a:p>
          <a:p>
            <a:endParaRPr lang="ar-SA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70C0"/>
              </a:solidFill>
            </a:endParaRPr>
          </a:p>
          <a:p>
            <a:r>
              <a:rPr lang="ar-SA" b="1" dirty="0" smtClean="0">
                <a:solidFill>
                  <a:srgbClr val="C00000"/>
                </a:solidFill>
              </a:rPr>
              <a:t>المراجع</a:t>
            </a:r>
            <a:endParaRPr lang="en-US" dirty="0" smtClean="0">
              <a:solidFill>
                <a:srgbClr val="C00000"/>
              </a:solidFill>
            </a:endParaRPr>
          </a:p>
          <a:p>
            <a:pPr lvl="0"/>
            <a:r>
              <a:rPr lang="ar-SA" sz="2300" b="1" dirty="0" err="1" smtClean="0"/>
              <a:t>اليمني</a:t>
            </a:r>
            <a:r>
              <a:rPr lang="ar-SA" sz="2300" b="1" dirty="0" err="1" smtClean="0"/>
              <a:t>.</a:t>
            </a:r>
            <a:r>
              <a:rPr lang="ar-SA" sz="2300" b="1" dirty="0" smtClean="0"/>
              <a:t> محمد بن ناصر، </a:t>
            </a:r>
            <a:r>
              <a:rPr lang="ar-SA" sz="2300" b="1" dirty="0" err="1" smtClean="0"/>
              <a:t>الدسوقي.</a:t>
            </a:r>
            <a:r>
              <a:rPr lang="ar-SA" sz="2300" b="1" dirty="0" smtClean="0"/>
              <a:t> رمضان عبد </a:t>
            </a:r>
            <a:r>
              <a:rPr lang="ar-SA" sz="2300" b="1" dirty="0" err="1" smtClean="0"/>
              <a:t>الرحمن .</a:t>
            </a:r>
            <a:r>
              <a:rPr lang="ar-SA" sz="2300" b="1" dirty="0" smtClean="0"/>
              <a:t> أقلمة النبات للظروف البيئية </a:t>
            </a:r>
            <a:r>
              <a:rPr lang="ar-SA" sz="2300" b="1" dirty="0" err="1" smtClean="0"/>
              <a:t>العملي .</a:t>
            </a:r>
            <a:r>
              <a:rPr lang="ar-SA" sz="2300" b="1" dirty="0" smtClean="0"/>
              <a:t> دار جامعة الملك سعود </a:t>
            </a:r>
            <a:r>
              <a:rPr lang="ar-SA" sz="2300" b="1" dirty="0" err="1" smtClean="0"/>
              <a:t>للنشر .</a:t>
            </a:r>
            <a:r>
              <a:rPr lang="ar-SA" sz="2300" b="1" dirty="0" smtClean="0"/>
              <a:t> الرياض </a:t>
            </a:r>
            <a:r>
              <a:rPr lang="ar-SA" sz="2300" b="1" dirty="0" err="1" smtClean="0"/>
              <a:t>1431هـ</a:t>
            </a:r>
            <a:r>
              <a:rPr lang="ar-SA" sz="2300" b="1" dirty="0" smtClean="0"/>
              <a:t> </a:t>
            </a:r>
            <a:r>
              <a:rPr lang="ar-SA" sz="2300" b="1" dirty="0" err="1" smtClean="0"/>
              <a:t>.</a:t>
            </a:r>
            <a:endParaRPr lang="en-US" sz="2300" dirty="0" smtClean="0"/>
          </a:p>
          <a:p>
            <a:endParaRPr lang="ar-SA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اجهة">
  <a:themeElements>
    <a:clrScheme name="واجهة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واجهة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واجهة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</TotalTime>
  <Words>304</Words>
  <Application>Microsoft Office PowerPoint</Application>
  <PresentationFormat>عرض على الشاشة (3:4)‏</PresentationFormat>
  <Paragraphs>28</Paragraphs>
  <Slides>9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واجهة</vt:lpstr>
      <vt:lpstr>تنمية المناطق الجافة  (العملي). معمل 4 التكيفات في التركيب الداخلي للنبات للتأقلم مع ظروف البيئة الجافة  </vt:lpstr>
      <vt:lpstr>الشريحة 2</vt:lpstr>
      <vt:lpstr>الشريحة 3</vt:lpstr>
      <vt:lpstr>الشريحة 4</vt:lpstr>
      <vt:lpstr>الشريحة 5</vt:lpstr>
      <vt:lpstr>الشريحة 6</vt:lpstr>
      <vt:lpstr>تجاويف ثغريه في الدفله  </vt:lpstr>
      <vt:lpstr>برنشيمه خازنه للماء في التين المطاط </vt:lpstr>
      <vt:lpstr>الشريحة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تنمية المناطق الجافة  (العملي). معمل 4 التكيفات في التركيب الداخلي للنبات للتأقلم مع ظروف البيئة الجافة  </dc:title>
  <dc:creator>a</dc:creator>
  <cp:lastModifiedBy>a</cp:lastModifiedBy>
  <cp:revision>1</cp:revision>
  <dcterms:created xsi:type="dcterms:W3CDTF">2021-02-05T07:32:28Z</dcterms:created>
  <dcterms:modified xsi:type="dcterms:W3CDTF">2021-02-05T08:00:08Z</dcterms:modified>
</cp:coreProperties>
</file>