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0" r:id="rId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50" d="100"/>
          <a:sy n="50" d="100"/>
        </p:scale>
        <p:origin x="-1267"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2"/>
      </p:bgRef>
    </p:bg>
    <p:spTree>
      <p:nvGrpSpPr>
        <p:cNvPr id="1" name=""/>
        <p:cNvGrpSpPr/>
        <p:nvPr/>
      </p:nvGrpSpPr>
      <p:grpSpPr>
        <a:xfrm>
          <a:off x="0" y="0"/>
          <a:ext cx="0" cy="0"/>
          <a:chOff x="0" y="0"/>
          <a:chExt cx="0" cy="0"/>
        </a:xfrm>
      </p:grpSpPr>
      <p:sp>
        <p:nvSpPr>
          <p:cNvPr id="15" name="مستطيل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مستطيل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عنوان فرعي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p:txBody>
          <a:bodyPr/>
          <a:lstStyle/>
          <a:p>
            <a:fld id="{E482EEDA-3CD7-43F1-BE67-04069BB1B924}" type="datetimeFigureOut">
              <a:rPr lang="ar-SA" smtClean="0"/>
              <a:t>01/07/42</a:t>
            </a:fld>
            <a:endParaRPr lang="ar-SA"/>
          </a:p>
        </p:txBody>
      </p:sp>
      <p:sp>
        <p:nvSpPr>
          <p:cNvPr id="17" name="عنصر نائب للتذييل 16"/>
          <p:cNvSpPr>
            <a:spLocks noGrp="1"/>
          </p:cNvSpPr>
          <p:nvPr>
            <p:ph type="ftr" sz="quarter" idx="11"/>
          </p:nvPr>
        </p:nvSpPr>
        <p:spPr/>
        <p:txBody>
          <a:bodyPr/>
          <a:lstStyle/>
          <a:p>
            <a:endParaRPr lang="ar-SA"/>
          </a:p>
        </p:txBody>
      </p:sp>
      <p:sp>
        <p:nvSpPr>
          <p:cNvPr id="7" name="رابط مستقيم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مستطيل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شكل بيضاوي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شكل بيضاوي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عنصر نائب لرقم الشريحة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942DA75-5F70-4DBC-B476-29F82C74D83B}" type="slidenum">
              <a:rPr lang="ar-SA" smtClean="0"/>
              <a:t>‹#›</a:t>
            </a:fld>
            <a:endParaRPr lang="ar-SA"/>
          </a:p>
        </p:txBody>
      </p:sp>
      <p:sp>
        <p:nvSpPr>
          <p:cNvPr id="8" name="عنوان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E482EEDA-3CD7-43F1-BE67-04069BB1B924}" type="datetimeFigureOut">
              <a:rPr lang="ar-SA" smtClean="0"/>
              <a:t>01/07/42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942DA75-5F70-4DBC-B476-29F82C74D83B}" type="slidenum">
              <a:rPr lang="ar-SA" smtClean="0"/>
              <a:t>‹#›</a:t>
            </a:fld>
            <a:endParaRPr lang="ar-SA"/>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bg>
      <p:bgRef idx="1001">
        <a:schemeClr val="bg2"/>
      </p:bgRef>
    </p:bg>
    <p:spTree>
      <p:nvGrpSpPr>
        <p:cNvPr id="1" name=""/>
        <p:cNvGrpSpPr/>
        <p:nvPr/>
      </p:nvGrpSpPr>
      <p:grpSpPr>
        <a:xfrm>
          <a:off x="0" y="0"/>
          <a:ext cx="0" cy="0"/>
          <a:chOff x="0" y="0"/>
          <a:chExt cx="0" cy="0"/>
        </a:xfrm>
      </p:grpSpPr>
      <p:sp>
        <p:nvSpPr>
          <p:cNvPr id="7" name="مستطيل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مستطيل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مستطيل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مستطيل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مستطيل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مستطيل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رابط مستقيم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شكل بيضاوي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شكل بيضاوي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6915912" y="3009901"/>
            <a:ext cx="457200" cy="441325"/>
          </a:xfrm>
        </p:spPr>
        <p:txBody>
          <a:bodyPr/>
          <a:lstStyle/>
          <a:p>
            <a:fld id="{9942DA75-5F70-4DBC-B476-29F82C74D83B}" type="slidenum">
              <a:rPr lang="ar-SA" smtClean="0"/>
              <a:t>‹#›</a:t>
            </a:fld>
            <a:endParaRPr lang="ar-SA"/>
          </a:p>
        </p:txBody>
      </p:sp>
      <p:sp>
        <p:nvSpPr>
          <p:cNvPr id="3" name="عنصر نائب للعنوان العمودي 2"/>
          <p:cNvSpPr>
            <a:spLocks noGrp="1"/>
          </p:cNvSpPr>
          <p:nvPr>
            <p:ph type="body" orient="vert" idx="1"/>
          </p:nvPr>
        </p:nvSpPr>
        <p:spPr>
          <a:xfrm>
            <a:off x="304800" y="304800"/>
            <a:ext cx="6553200" cy="5821366"/>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E482EEDA-3CD7-43F1-BE67-04069BB1B924}" type="datetimeFigureOut">
              <a:rPr lang="ar-SA" smtClean="0"/>
              <a:t>01/07/42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2" name="عنوان عمودي 1"/>
          <p:cNvSpPr>
            <a:spLocks noGrp="1"/>
          </p:cNvSpPr>
          <p:nvPr>
            <p:ph type="title" orient="vert"/>
          </p:nvPr>
        </p:nvSpPr>
        <p:spPr>
          <a:xfrm>
            <a:off x="7391400" y="304801"/>
            <a:ext cx="1447800" cy="5851525"/>
          </a:xfrm>
        </p:spPr>
        <p:txBody>
          <a:bodyPr vert="eaVert"/>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solidFill>
                  <a:schemeClr val="accent3">
                    <a:shade val="75000"/>
                  </a:schemeClr>
                </a:solidFill>
              </a:defRPr>
            </a:lvl1p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E482EEDA-3CD7-43F1-BE67-04069BB1B924}" type="datetimeFigureOut">
              <a:rPr lang="ar-SA" smtClean="0"/>
              <a:t>01/07/42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a:xfrm>
            <a:off x="4361688" y="1026372"/>
            <a:ext cx="457200" cy="441325"/>
          </a:xfrm>
        </p:spPr>
        <p:txBody>
          <a:bodyPr/>
          <a:lstStyle/>
          <a:p>
            <a:fld id="{9942DA75-5F70-4DBC-B476-29F82C74D83B}" type="slidenum">
              <a:rPr lang="ar-SA" smtClean="0"/>
              <a:t>‹#›</a:t>
            </a:fld>
            <a:endParaRPr lang="ar-SA"/>
          </a:p>
        </p:txBody>
      </p:sp>
      <p:sp>
        <p:nvSpPr>
          <p:cNvPr id="8" name="عنصر نائب للمحتوى 7"/>
          <p:cNvSpPr>
            <a:spLocks noGrp="1"/>
          </p:cNvSpPr>
          <p:nvPr>
            <p:ph sz="quarter" idx="1"/>
          </p:nvPr>
        </p:nvSpPr>
        <p:spPr>
          <a:xfrm>
            <a:off x="301752" y="1527048"/>
            <a:ext cx="850392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1"/>
      </p:bgRef>
    </p:bg>
    <p:spTree>
      <p:nvGrpSpPr>
        <p:cNvPr id="1" name=""/>
        <p:cNvGrpSpPr/>
        <p:nvPr/>
      </p:nvGrpSpPr>
      <p:grpSpPr>
        <a:xfrm>
          <a:off x="0" y="0"/>
          <a:ext cx="0" cy="0"/>
          <a:chOff x="0" y="0"/>
          <a:chExt cx="0" cy="0"/>
        </a:xfrm>
      </p:grpSpPr>
      <p:sp>
        <p:nvSpPr>
          <p:cNvPr id="17" name="مستطيل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مستطيل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مستطيل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عنصر نائب للنص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13" name="مستطيل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مستطيل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عنصر نائب للتذييل 4"/>
          <p:cNvSpPr>
            <a:spLocks noGrp="1"/>
          </p:cNvSpPr>
          <p:nvPr>
            <p:ph type="ftr" sz="quarter" idx="11"/>
          </p:nvPr>
        </p:nvSpPr>
        <p:spPr/>
        <p:txBody>
          <a:bodyPr/>
          <a:lstStyle/>
          <a:p>
            <a:endParaRPr lang="ar-SA"/>
          </a:p>
        </p:txBody>
      </p:sp>
      <p:sp>
        <p:nvSpPr>
          <p:cNvPr id="4" name="عنصر نائب للتاريخ 3"/>
          <p:cNvSpPr>
            <a:spLocks noGrp="1"/>
          </p:cNvSpPr>
          <p:nvPr>
            <p:ph type="dt" sz="half" idx="10"/>
          </p:nvPr>
        </p:nvSpPr>
        <p:spPr/>
        <p:txBody>
          <a:bodyPr/>
          <a:lstStyle/>
          <a:p>
            <a:fld id="{E482EEDA-3CD7-43F1-BE67-04069BB1B924}" type="datetimeFigureOut">
              <a:rPr lang="ar-SA" smtClean="0"/>
              <a:t>01/07/42</a:t>
            </a:fld>
            <a:endParaRPr lang="ar-SA"/>
          </a:p>
        </p:txBody>
      </p:sp>
      <p:sp>
        <p:nvSpPr>
          <p:cNvPr id="8" name="رابط مستقيم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شكل بيضاوي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شكل بيضاوي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942DA75-5F70-4DBC-B476-29F82C74D83B}" type="slidenum">
              <a:rPr lang="ar-SA" smtClean="0"/>
              <a:t>‹#›</a:t>
            </a:fld>
            <a:endParaRPr lang="ar-SA"/>
          </a:p>
        </p:txBody>
      </p:sp>
      <p:sp>
        <p:nvSpPr>
          <p:cNvPr id="2" name="عنوان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301752" y="228600"/>
            <a:ext cx="8534400" cy="758952"/>
          </a:xfrm>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a:xfrm>
            <a:off x="5791200" y="6409944"/>
            <a:ext cx="3044952" cy="365760"/>
          </a:xfrm>
        </p:spPr>
        <p:txBody>
          <a:bodyPr/>
          <a:lstStyle/>
          <a:p>
            <a:fld id="{E482EEDA-3CD7-43F1-BE67-04069BB1B924}" type="datetimeFigureOut">
              <a:rPr lang="ar-SA" smtClean="0"/>
              <a:t>01/07/42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942DA75-5F70-4DBC-B476-29F82C74D83B}" type="slidenum">
              <a:rPr lang="ar-SA" smtClean="0"/>
              <a:t>‹#›</a:t>
            </a:fld>
            <a:endParaRPr lang="ar-SA"/>
          </a:p>
        </p:txBody>
      </p:sp>
      <p:sp>
        <p:nvSpPr>
          <p:cNvPr id="8" name="رابط مستقيم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عنصر نائب للمحتوى 9"/>
          <p:cNvSpPr>
            <a:spLocks noGrp="1"/>
          </p:cNvSpPr>
          <p:nvPr>
            <p:ph sz="half" idx="1"/>
          </p:nvPr>
        </p:nvSpPr>
        <p:spPr>
          <a:xfrm>
            <a:off x="301752" y="1371600"/>
            <a:ext cx="4038600" cy="4681728"/>
          </a:xfrm>
        </p:spPr>
        <p:txBody>
          <a:bodyPr/>
          <a:lstStyle>
            <a:lvl1pPr>
              <a:defRPr sz="2500"/>
            </a:lvl1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2" name="عنصر نائب للمحتوى 11"/>
          <p:cNvSpPr>
            <a:spLocks noGrp="1"/>
          </p:cNvSpPr>
          <p:nvPr>
            <p:ph sz="half" idx="2"/>
          </p:nvPr>
        </p:nvSpPr>
        <p:spPr>
          <a:xfrm>
            <a:off x="4800600" y="1371600"/>
            <a:ext cx="4038600" cy="4681728"/>
          </a:xfrm>
        </p:spPr>
        <p:txBody>
          <a:bodyPr/>
          <a:lstStyle>
            <a:lvl1pPr>
              <a:defRPr sz="2500"/>
            </a:lvl1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1">
        <a:schemeClr val="bg2"/>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مستطيل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مستطيل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مستطيل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مستطيل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مستطيل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عنصر نائب للنص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7" name="عنصر نائب للتاريخ 6"/>
          <p:cNvSpPr>
            <a:spLocks noGrp="1"/>
          </p:cNvSpPr>
          <p:nvPr>
            <p:ph type="dt" sz="half" idx="10"/>
          </p:nvPr>
        </p:nvSpPr>
        <p:spPr/>
        <p:txBody>
          <a:bodyPr/>
          <a:lstStyle/>
          <a:p>
            <a:fld id="{E482EEDA-3CD7-43F1-BE67-04069BB1B924}" type="datetimeFigureOut">
              <a:rPr lang="ar-SA" smtClean="0"/>
              <a:t>01/07/42</a:t>
            </a:fld>
            <a:endParaRPr lang="ar-SA"/>
          </a:p>
        </p:txBody>
      </p:sp>
      <p:sp>
        <p:nvSpPr>
          <p:cNvPr id="8" name="عنصر نائب للتذييل 7"/>
          <p:cNvSpPr>
            <a:spLocks noGrp="1"/>
          </p:cNvSpPr>
          <p:nvPr>
            <p:ph type="ftr" sz="quarter" idx="11"/>
          </p:nvPr>
        </p:nvSpPr>
        <p:spPr>
          <a:xfrm>
            <a:off x="304800" y="6409944"/>
            <a:ext cx="3581400" cy="365760"/>
          </a:xfrm>
        </p:spPr>
        <p:txBody>
          <a:bodyPr/>
          <a:lstStyle/>
          <a:p>
            <a:endParaRPr lang="ar-SA"/>
          </a:p>
        </p:txBody>
      </p:sp>
      <p:sp>
        <p:nvSpPr>
          <p:cNvPr id="15" name="رابط مستقيم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عنصر نائب للمحتوى 23"/>
          <p:cNvSpPr>
            <a:spLocks noGrp="1"/>
          </p:cNvSpPr>
          <p:nvPr>
            <p:ph sz="quarter" idx="2"/>
          </p:nvPr>
        </p:nvSpPr>
        <p:spPr>
          <a:xfrm>
            <a:off x="301752" y="2471383"/>
            <a:ext cx="4041648" cy="3818404"/>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6" name="عنصر نائب للمحتوى 25"/>
          <p:cNvSpPr>
            <a:spLocks noGrp="1"/>
          </p:cNvSpPr>
          <p:nvPr>
            <p:ph sz="quarter" idx="4"/>
          </p:nvPr>
        </p:nvSpPr>
        <p:spPr>
          <a:xfrm>
            <a:off x="4800600" y="2471383"/>
            <a:ext cx="4038600" cy="382219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شكل بيضاوي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شكل بيضاوي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عنصر نائب لرقم الشريحة 8"/>
          <p:cNvSpPr>
            <a:spLocks noGrp="1"/>
          </p:cNvSpPr>
          <p:nvPr>
            <p:ph type="sldNum" sz="quarter" idx="12"/>
          </p:nvPr>
        </p:nvSpPr>
        <p:spPr>
          <a:xfrm>
            <a:off x="4343400" y="1042416"/>
            <a:ext cx="457200" cy="441325"/>
          </a:xfrm>
        </p:spPr>
        <p:txBody>
          <a:bodyPr/>
          <a:lstStyle>
            <a:lvl1pPr algn="ctr">
              <a:defRPr/>
            </a:lvl1pPr>
          </a:lstStyle>
          <a:p>
            <a:fld id="{9942DA75-5F70-4DBC-B476-29F82C74D83B}" type="slidenum">
              <a:rPr lang="ar-SA" smtClean="0"/>
              <a:t>‹#›</a:t>
            </a:fld>
            <a:endParaRPr lang="ar-SA"/>
          </a:p>
        </p:txBody>
      </p:sp>
      <p:sp>
        <p:nvSpPr>
          <p:cNvPr id="23" name="عنوان 22"/>
          <p:cNvSpPr>
            <a:spLocks noGrp="1"/>
          </p:cNvSpPr>
          <p:nvPr>
            <p:ph type="title"/>
          </p:nvPr>
        </p:nvSpPr>
        <p:spPr/>
        <p:txBody>
          <a:bodyPr rtlCol="0" anchor="b" anchorCtr="0"/>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E482EEDA-3CD7-43F1-BE67-04069BB1B924}" type="datetimeFigureOut">
              <a:rPr lang="ar-SA" smtClean="0"/>
              <a:t>01/07/42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a:xfrm>
            <a:off x="4343400" y="1036020"/>
            <a:ext cx="457200" cy="441325"/>
          </a:xfrm>
        </p:spPr>
        <p:txBody>
          <a:bodyPr/>
          <a:lstStyle/>
          <a:p>
            <a:fld id="{9942DA75-5F70-4DBC-B476-29F82C74D83B}" type="slidenum">
              <a:rPr lang="ar-SA" smtClean="0"/>
              <a:t>‹#›</a:t>
            </a:fld>
            <a:endParaRPr lang="ar-SA"/>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7" name="مستطيل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مستطيل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مستطيل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مستطيل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مستطيل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مستطيل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عنصر نائب للتاريخ 1"/>
          <p:cNvSpPr>
            <a:spLocks noGrp="1"/>
          </p:cNvSpPr>
          <p:nvPr>
            <p:ph type="dt" sz="half" idx="10"/>
          </p:nvPr>
        </p:nvSpPr>
        <p:spPr/>
        <p:txBody>
          <a:bodyPr/>
          <a:lstStyle/>
          <a:p>
            <a:fld id="{E482EEDA-3CD7-43F1-BE67-04069BB1B924}" type="datetimeFigureOut">
              <a:rPr lang="ar-SA" smtClean="0"/>
              <a:t>01/07/42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942DA75-5F70-4DBC-B476-29F82C74D83B}" type="slidenum">
              <a:rPr lang="ar-SA" smtClean="0"/>
              <a:t>‹#›</a:t>
            </a:fld>
            <a:endParaRPr lang="ar-SA"/>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9" name="مستطيل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مستطيل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مستطيل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مستطيل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8" name="مستطيل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رابط مستقيم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عنصر نائب للمحتوى 19"/>
          <p:cNvSpPr>
            <a:spLocks noGrp="1"/>
          </p:cNvSpPr>
          <p:nvPr>
            <p:ph sz="quarter" idx="1"/>
          </p:nvPr>
        </p:nvSpPr>
        <p:spPr>
          <a:xfrm>
            <a:off x="3124200" y="685800"/>
            <a:ext cx="5638800" cy="5410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شكل بيضاوي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شكل بيضاوي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عنصر نائب لرقم الشريحة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942DA75-5F70-4DBC-B476-29F82C74D83B}" type="slidenum">
              <a:rPr lang="ar-SA" smtClean="0"/>
              <a:t>‹#›</a:t>
            </a:fld>
            <a:endParaRPr lang="ar-SA"/>
          </a:p>
        </p:txBody>
      </p:sp>
      <p:sp>
        <p:nvSpPr>
          <p:cNvPr id="21" name="مستطيل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عنصر نائب للتاريخ 4"/>
          <p:cNvSpPr>
            <a:spLocks noGrp="1"/>
          </p:cNvSpPr>
          <p:nvPr>
            <p:ph type="dt" sz="half" idx="10"/>
          </p:nvPr>
        </p:nvSpPr>
        <p:spPr/>
        <p:txBody>
          <a:bodyPr/>
          <a:lstStyle/>
          <a:p>
            <a:fld id="{E482EEDA-3CD7-43F1-BE67-04069BB1B924}" type="datetimeFigureOut">
              <a:rPr lang="ar-SA" smtClean="0"/>
              <a:t>01/07/42</a:t>
            </a:fld>
            <a:endParaRPr lang="ar-SA"/>
          </a:p>
        </p:txBody>
      </p:sp>
      <p:sp>
        <p:nvSpPr>
          <p:cNvPr id="6" name="عنصر نائب للتذييل 5"/>
          <p:cNvSpPr>
            <a:spLocks noGrp="1"/>
          </p:cNvSpPr>
          <p:nvPr>
            <p:ph type="ftr" sz="quarter" idx="11"/>
          </p:nvPr>
        </p:nvSpPr>
        <p:spPr>
          <a:xfrm>
            <a:off x="301752" y="6410848"/>
            <a:ext cx="3383280" cy="365760"/>
          </a:xfrm>
        </p:spPr>
        <p:txBody>
          <a:bodyPr/>
          <a:lstStyle/>
          <a:p>
            <a:endParaRPr lang="ar-SA"/>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1" name="رابط مستقيم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مستطيل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مستطيل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مستطيل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مستطيل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شكل بيضاوي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شكل بيضاوي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عنصر نائب لرقم الشريحة 6"/>
          <p:cNvSpPr>
            <a:spLocks noGrp="1"/>
          </p:cNvSpPr>
          <p:nvPr>
            <p:ph type="sldNum" sz="quarter" idx="12"/>
          </p:nvPr>
        </p:nvSpPr>
        <p:spPr>
          <a:xfrm>
            <a:off x="1371600" y="312738"/>
            <a:ext cx="457200" cy="441325"/>
          </a:xfrm>
        </p:spPr>
        <p:txBody>
          <a:bodyPr/>
          <a:lstStyle/>
          <a:p>
            <a:fld id="{9942DA75-5F70-4DBC-B476-29F82C74D83B}" type="slidenum">
              <a:rPr lang="ar-SA" smtClean="0"/>
              <a:t>‹#›</a:t>
            </a:fld>
            <a:endParaRPr lang="ar-SA"/>
          </a:p>
        </p:txBody>
      </p:sp>
      <p:sp>
        <p:nvSpPr>
          <p:cNvPr id="2" name="عنوان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3000375" y="609600"/>
            <a:ext cx="5867400" cy="4267200"/>
          </a:xfrm>
        </p:spPr>
        <p:txBody>
          <a:bodyPr/>
          <a:lstStyle>
            <a:lvl1pPr marL="0" indent="0">
              <a:buNone/>
              <a:defRPr sz="3200"/>
            </a:lvl1pPr>
          </a:lstStyle>
          <a:p>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22" name="مستطيل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عنصر نائب للتاريخ 4"/>
          <p:cNvSpPr>
            <a:spLocks noGrp="1"/>
          </p:cNvSpPr>
          <p:nvPr>
            <p:ph type="dt" sz="half" idx="10"/>
          </p:nvPr>
        </p:nvSpPr>
        <p:spPr>
          <a:xfrm>
            <a:off x="5788152" y="6404984"/>
            <a:ext cx="3044952" cy="365760"/>
          </a:xfrm>
        </p:spPr>
        <p:txBody>
          <a:bodyPr/>
          <a:lstStyle/>
          <a:p>
            <a:fld id="{E482EEDA-3CD7-43F1-BE67-04069BB1B924}" type="datetimeFigureOut">
              <a:rPr lang="ar-SA" smtClean="0"/>
              <a:t>01/07/42</a:t>
            </a:fld>
            <a:endParaRPr lang="ar-SA"/>
          </a:p>
        </p:txBody>
      </p:sp>
      <p:sp>
        <p:nvSpPr>
          <p:cNvPr id="6" name="عنصر نائب للتذييل 5"/>
          <p:cNvSpPr>
            <a:spLocks noGrp="1"/>
          </p:cNvSpPr>
          <p:nvPr>
            <p:ph type="ftr" sz="quarter" idx="11"/>
          </p:nvPr>
        </p:nvSpPr>
        <p:spPr>
          <a:xfrm>
            <a:off x="301752" y="6410848"/>
            <a:ext cx="3584448" cy="365760"/>
          </a:xfrm>
        </p:spPr>
        <p:txBody>
          <a:bodyPr/>
          <a:lstStyle/>
          <a:p>
            <a:endParaRPr lang="ar-SA"/>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مستطيل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مستطيل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عنصر نائب للتاريخ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482EEDA-3CD7-43F1-BE67-04069BB1B924}" type="datetimeFigureOut">
              <a:rPr lang="ar-SA" smtClean="0"/>
              <a:t>01/07/42</a:t>
            </a:fld>
            <a:endParaRPr lang="ar-SA"/>
          </a:p>
        </p:txBody>
      </p:sp>
      <p:sp>
        <p:nvSpPr>
          <p:cNvPr id="3" name="عنصر نائب للتذييل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ar-SA"/>
          </a:p>
        </p:txBody>
      </p:sp>
      <p:sp>
        <p:nvSpPr>
          <p:cNvPr id="8" name="مستطيل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رابط مستقيم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شكل بيضاوي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شكل بيضاوي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عنصر نائب لرقم الشريحة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942DA75-5F70-4DBC-B476-29F82C74D83B}" type="slidenum">
              <a:rPr lang="ar-SA" smtClean="0"/>
              <a:t>‹#›</a:t>
            </a:fld>
            <a:endParaRPr lang="ar-SA"/>
          </a:p>
        </p:txBody>
      </p:sp>
      <p:sp>
        <p:nvSpPr>
          <p:cNvPr id="22" name="عنصر نائب للعنوان 21"/>
          <p:cNvSpPr>
            <a:spLocks noGrp="1"/>
          </p:cNvSpPr>
          <p:nvPr>
            <p:ph type="title"/>
          </p:nvPr>
        </p:nvSpPr>
        <p:spPr>
          <a:xfrm>
            <a:off x="301752" y="228600"/>
            <a:ext cx="8534400" cy="758952"/>
          </a:xfrm>
          <a:prstGeom prst="rect">
            <a:avLst/>
          </a:prstGeom>
        </p:spPr>
        <p:txBody>
          <a:bodyPr vert="horz" anchor="b">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ipe dir="d"/>
  </p:transition>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755576" y="2708920"/>
            <a:ext cx="7776864"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600" b="1"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نبت 447</a:t>
            </a:r>
            <a:endParaRPr kumimoji="0" lang="en-US" b="1" i="0" u="none" strike="noStrike" cap="none" normalizeH="0" baseline="0" dirty="0" smtClean="0">
              <a:ln>
                <a:noFill/>
              </a:ln>
              <a:solidFill>
                <a:srgbClr val="00B050"/>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3600" b="1"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تنمية المناطق </a:t>
            </a:r>
            <a:r>
              <a:rPr kumimoji="0" lang="ar-SA" sz="3600" b="1"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الجافة  </a:t>
            </a:r>
            <a:r>
              <a:rPr kumimoji="0" lang="ar-SA" sz="3600" b="1"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rPr>
              <a:t>(العملي</a:t>
            </a:r>
            <a:r>
              <a:rPr kumimoji="0" lang="ar-SA" sz="3600" b="1" i="0" u="none" strike="noStrike" cap="none" normalizeH="0" baseline="0" dirty="0" err="1" smtClean="0">
                <a:ln>
                  <a:noFill/>
                </a:ln>
                <a:solidFill>
                  <a:srgbClr val="00B050"/>
                </a:solidFill>
                <a:effectLst/>
                <a:latin typeface="Times New Roman" pitchFamily="18" charset="0"/>
                <a:ea typeface="Times New Roman" pitchFamily="18" charset="0"/>
                <a:cs typeface="Times New Roman" pitchFamily="18" charset="0"/>
              </a:rPr>
              <a:t>).</a:t>
            </a:r>
            <a:endParaRPr kumimoji="0" lang="ar-SA" sz="3600" b="1" i="0" u="none" strike="noStrike" cap="none" normalizeH="0" baseline="0" dirty="0" smtClean="0">
              <a:ln>
                <a:noFill/>
              </a:ln>
              <a:solidFill>
                <a:srgbClr val="00B050"/>
              </a:solidFill>
              <a:effectLst/>
              <a:latin typeface="Times New Roman" pitchFamily="18" charset="0"/>
              <a:ea typeface="Times New Roman" pitchFamily="18" charset="0"/>
              <a:cs typeface="Times New Roman" pitchFamily="18"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lang="ar-SA" sz="3600" b="1" dirty="0" smtClean="0">
                <a:solidFill>
                  <a:srgbClr val="00B050"/>
                </a:solidFill>
                <a:latin typeface="Times New Roman" pitchFamily="18" charset="0"/>
                <a:cs typeface="Times New Roman" pitchFamily="18" charset="0"/>
              </a:rPr>
              <a:t>الدرس العملي الخامس  </a:t>
            </a:r>
            <a:endParaRPr kumimoji="0" lang="en-US" b="1" i="0" u="none" strike="noStrike" cap="none" normalizeH="0" baseline="0" dirty="0" smtClean="0">
              <a:ln>
                <a:noFill/>
              </a:ln>
              <a:solidFill>
                <a:srgbClr val="00B050"/>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3600" b="1" i="0"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دراسة أثر الاجهاد الجفافي على نمو النبات</a:t>
            </a:r>
            <a:endParaRPr kumimoji="0" lang="ar-SA" sz="4800" b="1"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r>
              <a:rPr lang="ar-SA" b="1" u="sng" dirty="0" smtClean="0">
                <a:solidFill>
                  <a:srgbClr val="C00000"/>
                </a:solidFill>
              </a:rPr>
              <a:t>مقدمة مختصرة:</a:t>
            </a:r>
            <a:endParaRPr lang="en-US" u="sng" dirty="0" smtClean="0">
              <a:solidFill>
                <a:srgbClr val="C00000"/>
              </a:solidFill>
            </a:endParaRPr>
          </a:p>
          <a:p>
            <a:r>
              <a:rPr lang="ar-SA" dirty="0" smtClean="0"/>
              <a:t>تعتمد دراسة تأثير الجفاف على النبات من خلال تعريض النبات الى بيئات ذات رطوبة نسبية منخفضة أو بتعريض جذور النبات الى بيئة ذات جهد مائي منخفض ويمكن دراسة ذلك بالتحكم في كمية ماء الري أو عدد مرات الري أو باستخدام بعض المركبات العضوية لتخفيض جهد ماء التربة.</a:t>
            </a:r>
            <a:endParaRPr lang="en-US" dirty="0" smtClean="0"/>
          </a:p>
          <a:p>
            <a:endParaRPr lang="ar-SA" dirty="0"/>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304800" y="1700808"/>
            <a:ext cx="8686800" cy="4752528"/>
          </a:xfrm>
        </p:spPr>
        <p:txBody>
          <a:bodyPr>
            <a:normAutofit/>
          </a:bodyPr>
          <a:lstStyle/>
          <a:p>
            <a:r>
              <a:rPr lang="ar-SA" b="1" u="sng" dirty="0" smtClean="0">
                <a:solidFill>
                  <a:srgbClr val="C00000"/>
                </a:solidFill>
              </a:rPr>
              <a:t>المواد والأدوات والأجهزة </a:t>
            </a:r>
            <a:r>
              <a:rPr lang="ar-SA" b="1" u="sng" dirty="0" err="1" smtClean="0">
                <a:solidFill>
                  <a:srgbClr val="C00000"/>
                </a:solidFill>
              </a:rPr>
              <a:t>المستخدمة :</a:t>
            </a:r>
            <a:endParaRPr lang="en-US" u="sng" dirty="0" smtClean="0">
              <a:solidFill>
                <a:srgbClr val="C00000"/>
              </a:solidFill>
            </a:endParaRPr>
          </a:p>
          <a:p>
            <a:r>
              <a:rPr lang="ar-SA" dirty="0" smtClean="0"/>
              <a:t>-بذور </a:t>
            </a:r>
            <a:r>
              <a:rPr lang="ar-SA" dirty="0" smtClean="0"/>
              <a:t>نبات من ذوات </a:t>
            </a:r>
            <a:r>
              <a:rPr lang="ar-SA" dirty="0" err="1" smtClean="0"/>
              <a:t>الفلقتين </a:t>
            </a:r>
            <a:r>
              <a:rPr lang="ar-SA" dirty="0" smtClean="0"/>
              <a:t>(الفول او </a:t>
            </a:r>
            <a:r>
              <a:rPr lang="ar-SA" dirty="0" err="1" smtClean="0"/>
              <a:t>الفاصوليا </a:t>
            </a:r>
            <a:r>
              <a:rPr lang="ar-SA" dirty="0" smtClean="0"/>
              <a:t>) </a:t>
            </a:r>
            <a:r>
              <a:rPr lang="ar-SA" dirty="0" smtClean="0"/>
              <a:t>ومن ذوات الفلقة </a:t>
            </a:r>
            <a:r>
              <a:rPr lang="ar-SA" dirty="0" err="1" smtClean="0"/>
              <a:t>الواحدة </a:t>
            </a:r>
            <a:r>
              <a:rPr lang="ar-SA" dirty="0" smtClean="0"/>
              <a:t>(</a:t>
            </a:r>
            <a:r>
              <a:rPr lang="ar-SA" dirty="0" smtClean="0"/>
              <a:t>الذرة او </a:t>
            </a:r>
            <a:r>
              <a:rPr lang="ar-SA" dirty="0" err="1" smtClean="0"/>
              <a:t>الشعير )</a:t>
            </a:r>
            <a:endParaRPr lang="ar-SA" dirty="0" smtClean="0"/>
          </a:p>
          <a:p>
            <a:r>
              <a:rPr lang="ar-SA" dirty="0" smtClean="0"/>
              <a:t>- </a:t>
            </a:r>
            <a:r>
              <a:rPr lang="ar-SA" dirty="0" smtClean="0"/>
              <a:t>تربة مكونة من خليط من تربة رملية وطينية </a:t>
            </a:r>
            <a:r>
              <a:rPr lang="ar-SA" dirty="0" err="1" smtClean="0"/>
              <a:t>بنسبة </a:t>
            </a:r>
            <a:r>
              <a:rPr lang="ar-SA" dirty="0" smtClean="0"/>
              <a:t>(1:1</a:t>
            </a:r>
            <a:r>
              <a:rPr lang="ar-SA" dirty="0" err="1" smtClean="0"/>
              <a:t>)</a:t>
            </a:r>
            <a:r>
              <a:rPr lang="ar-SA" dirty="0" smtClean="0"/>
              <a:t> </a:t>
            </a:r>
            <a:endParaRPr lang="ar-SA" dirty="0" smtClean="0"/>
          </a:p>
          <a:p>
            <a:r>
              <a:rPr lang="ar-SA" dirty="0" smtClean="0"/>
              <a:t>– </a:t>
            </a:r>
            <a:r>
              <a:rPr lang="ar-SA" dirty="0" smtClean="0"/>
              <a:t>محلول </a:t>
            </a:r>
            <a:r>
              <a:rPr lang="ar-SA" dirty="0" err="1" smtClean="0"/>
              <a:t>هيبوكلوريت</a:t>
            </a:r>
            <a:r>
              <a:rPr lang="ar-SA" dirty="0" smtClean="0"/>
              <a:t> الصوديوم 1% لتعقيم </a:t>
            </a:r>
            <a:r>
              <a:rPr lang="ar-SA" dirty="0" smtClean="0"/>
              <a:t>البذور</a:t>
            </a:r>
          </a:p>
          <a:p>
            <a:r>
              <a:rPr lang="ar-SA" dirty="0" smtClean="0"/>
              <a:t> </a:t>
            </a:r>
            <a:r>
              <a:rPr lang="ar-SA" dirty="0" smtClean="0"/>
              <a:t>– أحواض بلاستيكية </a:t>
            </a:r>
            <a:endParaRPr lang="ar-SA" dirty="0" smtClean="0"/>
          </a:p>
          <a:p>
            <a:r>
              <a:rPr lang="ar-SA" dirty="0" smtClean="0"/>
              <a:t>– </a:t>
            </a:r>
            <a:r>
              <a:rPr lang="ar-SA" dirty="0" smtClean="0"/>
              <a:t>اصص مقاس 4 </a:t>
            </a:r>
            <a:r>
              <a:rPr lang="ar-SA" dirty="0" err="1" smtClean="0"/>
              <a:t>بوصة </a:t>
            </a:r>
            <a:r>
              <a:rPr lang="ar-SA" dirty="0" smtClean="0"/>
              <a:t>(32 </a:t>
            </a:r>
            <a:r>
              <a:rPr lang="ar-SA" dirty="0" err="1" smtClean="0"/>
              <a:t>أص)</a:t>
            </a:r>
            <a:r>
              <a:rPr lang="ar-SA" dirty="0" smtClean="0"/>
              <a:t> </a:t>
            </a:r>
            <a:endParaRPr lang="ar-SA" dirty="0" smtClean="0"/>
          </a:p>
          <a:p>
            <a:r>
              <a:rPr lang="ar-SA" dirty="0" smtClean="0"/>
              <a:t>-مساطر للقياس </a:t>
            </a:r>
          </a:p>
          <a:p>
            <a:r>
              <a:rPr lang="ar-SA" dirty="0" smtClean="0"/>
              <a:t>- ورق رسم بياني </a:t>
            </a:r>
            <a:endParaRPr lang="en-US" dirty="0" smtClean="0"/>
          </a:p>
        </p:txBody>
      </p:sp>
    </p:spTree>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251520" y="1196752"/>
            <a:ext cx="8686800" cy="5400600"/>
          </a:xfrm>
        </p:spPr>
        <p:txBody>
          <a:bodyPr>
            <a:normAutofit fontScale="77500" lnSpcReduction="20000"/>
          </a:bodyPr>
          <a:lstStyle/>
          <a:p>
            <a:pPr>
              <a:buNone/>
            </a:pPr>
            <a:r>
              <a:rPr lang="ar-SA" sz="3800" b="1" u="sng" dirty="0" smtClean="0">
                <a:solidFill>
                  <a:srgbClr val="C00000"/>
                </a:solidFill>
              </a:rPr>
              <a:t>طريقة العمل:</a:t>
            </a:r>
            <a:endParaRPr lang="en-US" sz="3800" u="sng" dirty="0" smtClean="0">
              <a:solidFill>
                <a:srgbClr val="C00000"/>
              </a:solidFill>
            </a:endParaRPr>
          </a:p>
          <a:p>
            <a:pPr>
              <a:buNone/>
            </a:pPr>
            <a:r>
              <a:rPr lang="ar-SA" dirty="0" smtClean="0"/>
              <a:t>ينتخب 60 بذرة سليمة من كل من نباتي </a:t>
            </a:r>
            <a:r>
              <a:rPr lang="ar-SA" dirty="0" smtClean="0"/>
              <a:t>الفول  </a:t>
            </a:r>
            <a:r>
              <a:rPr lang="ar-SA" dirty="0" smtClean="0"/>
              <a:t>والذرة وذلك بعد نقعها في محلول التعقيم ثم نستنبت بذور من كل نبات في حوض بلاستيكي مبطن بورق ترشيح </a:t>
            </a:r>
            <a:endParaRPr lang="ar-SA" dirty="0" smtClean="0"/>
          </a:p>
          <a:p>
            <a:pPr>
              <a:buNone/>
            </a:pPr>
            <a:r>
              <a:rPr lang="ar-SA" dirty="0" smtClean="0"/>
              <a:t>ثم تترك حتى </a:t>
            </a:r>
            <a:r>
              <a:rPr lang="ar-SA" dirty="0" smtClean="0"/>
              <a:t>الانبات الى ان يصل طول </a:t>
            </a:r>
            <a:r>
              <a:rPr lang="ar-SA" dirty="0" err="1" smtClean="0"/>
              <a:t>البادرات</a:t>
            </a:r>
            <a:r>
              <a:rPr lang="ar-SA" dirty="0" smtClean="0"/>
              <a:t> الى </a:t>
            </a:r>
            <a:r>
              <a:rPr lang="ar-SA" dirty="0" smtClean="0"/>
              <a:t>عمر اسبوع ثم </a:t>
            </a:r>
            <a:r>
              <a:rPr lang="ar-SA" dirty="0" err="1" smtClean="0"/>
              <a:t>تعباء</a:t>
            </a:r>
            <a:r>
              <a:rPr lang="ar-SA" dirty="0" smtClean="0"/>
              <a:t> الاصص بالتربة الى العلامة المحددة </a:t>
            </a:r>
            <a:r>
              <a:rPr lang="ar-SA" dirty="0" err="1" smtClean="0"/>
              <a:t>بالاص</a:t>
            </a:r>
            <a:r>
              <a:rPr lang="ar-SA" dirty="0" smtClean="0"/>
              <a:t> وتقسم الى مجموعتين أحدهما خاصة بنبات </a:t>
            </a:r>
            <a:r>
              <a:rPr lang="ar-SA" dirty="0" smtClean="0"/>
              <a:t>الفلقتين  </a:t>
            </a:r>
            <a:r>
              <a:rPr lang="ar-SA" dirty="0" err="1" smtClean="0"/>
              <a:t>والاخر</a:t>
            </a:r>
            <a:r>
              <a:rPr lang="ar-SA" dirty="0" smtClean="0"/>
              <a:t> لنبات </a:t>
            </a:r>
            <a:r>
              <a:rPr lang="ar-SA" dirty="0" smtClean="0"/>
              <a:t>فلقه  </a:t>
            </a:r>
            <a:r>
              <a:rPr lang="ar-SA" dirty="0" smtClean="0"/>
              <a:t>ويتم لاحقا اختيار </a:t>
            </a:r>
            <a:r>
              <a:rPr lang="ar-SA" dirty="0" err="1" smtClean="0"/>
              <a:t>بادرات</a:t>
            </a:r>
            <a:r>
              <a:rPr lang="ar-SA" dirty="0" smtClean="0"/>
              <a:t> متساوية في النمو بعد انباتها في الاحواض من كل النباتين </a:t>
            </a:r>
            <a:r>
              <a:rPr lang="ar-SA" dirty="0" smtClean="0"/>
              <a:t>ويتم</a:t>
            </a:r>
          </a:p>
          <a:p>
            <a:pPr>
              <a:buNone/>
            </a:pPr>
            <a:r>
              <a:rPr lang="ar-SA" dirty="0" smtClean="0"/>
              <a:t> </a:t>
            </a:r>
            <a:r>
              <a:rPr lang="ar-SA" dirty="0" smtClean="0">
                <a:solidFill>
                  <a:srgbClr val="C00000"/>
                </a:solidFill>
              </a:rPr>
              <a:t>زراعة 3 </a:t>
            </a:r>
            <a:r>
              <a:rPr lang="ar-SA" dirty="0" err="1" smtClean="0">
                <a:solidFill>
                  <a:srgbClr val="C00000"/>
                </a:solidFill>
              </a:rPr>
              <a:t>بادرات</a:t>
            </a:r>
            <a:r>
              <a:rPr lang="ar-SA" dirty="0" smtClean="0">
                <a:solidFill>
                  <a:srgbClr val="C00000"/>
                </a:solidFill>
              </a:rPr>
              <a:t> في كل </a:t>
            </a:r>
            <a:r>
              <a:rPr lang="ar-SA" dirty="0" err="1" smtClean="0">
                <a:solidFill>
                  <a:srgbClr val="C00000"/>
                </a:solidFill>
              </a:rPr>
              <a:t>اص</a:t>
            </a:r>
            <a:r>
              <a:rPr lang="ar-SA" dirty="0" smtClean="0">
                <a:solidFill>
                  <a:srgbClr val="C00000"/>
                </a:solidFill>
              </a:rPr>
              <a:t> ومن ثم تقسم الاصص الى مجموعات بكل مجموعة اربع معاملات مختلفة </a:t>
            </a:r>
            <a:r>
              <a:rPr lang="ar-SA" dirty="0" smtClean="0">
                <a:solidFill>
                  <a:srgbClr val="C00000"/>
                </a:solidFill>
              </a:rPr>
              <a:t>ويكتب </a:t>
            </a:r>
            <a:r>
              <a:rPr lang="ar-SA" dirty="0" smtClean="0">
                <a:solidFill>
                  <a:srgbClr val="C00000"/>
                </a:solidFill>
              </a:rPr>
              <a:t>عليها البيانات ثم تروى الاصص </a:t>
            </a:r>
            <a:r>
              <a:rPr lang="ar-SA" dirty="0" err="1" smtClean="0">
                <a:solidFill>
                  <a:srgbClr val="C00000"/>
                </a:solidFill>
              </a:rPr>
              <a:t>ب50مل</a:t>
            </a:r>
            <a:r>
              <a:rPr lang="ar-SA" dirty="0" smtClean="0">
                <a:solidFill>
                  <a:srgbClr val="C00000"/>
                </a:solidFill>
              </a:rPr>
              <a:t> للاص الواحد حسب المعاملات التالية </a:t>
            </a:r>
            <a:endParaRPr lang="ar-SA" dirty="0" smtClean="0">
              <a:solidFill>
                <a:srgbClr val="C00000"/>
              </a:solidFill>
            </a:endParaRPr>
          </a:p>
          <a:p>
            <a:pPr>
              <a:buNone/>
            </a:pPr>
            <a:r>
              <a:rPr lang="ar-SA" b="1" dirty="0" smtClean="0">
                <a:solidFill>
                  <a:srgbClr val="00B050"/>
                </a:solidFill>
              </a:rPr>
              <a:t>الاولى </a:t>
            </a:r>
            <a:r>
              <a:rPr lang="ar-SA" b="1" dirty="0" smtClean="0">
                <a:solidFill>
                  <a:srgbClr val="00B050"/>
                </a:solidFill>
              </a:rPr>
              <a:t>ري كل اسبوعين </a:t>
            </a:r>
            <a:endParaRPr lang="ar-SA" b="1" dirty="0" smtClean="0">
              <a:solidFill>
                <a:srgbClr val="00B050"/>
              </a:solidFill>
            </a:endParaRPr>
          </a:p>
          <a:p>
            <a:pPr>
              <a:buNone/>
            </a:pPr>
            <a:r>
              <a:rPr lang="ar-SA" b="1" dirty="0" smtClean="0">
                <a:solidFill>
                  <a:srgbClr val="00B050"/>
                </a:solidFill>
              </a:rPr>
              <a:t>- </a:t>
            </a:r>
            <a:r>
              <a:rPr lang="ar-SA" b="1" dirty="0" smtClean="0">
                <a:solidFill>
                  <a:srgbClr val="00B050"/>
                </a:solidFill>
              </a:rPr>
              <a:t>الثانية ري مرة كل اسبوع </a:t>
            </a:r>
            <a:endParaRPr lang="ar-SA" b="1" dirty="0" smtClean="0">
              <a:solidFill>
                <a:srgbClr val="00B050"/>
              </a:solidFill>
            </a:endParaRPr>
          </a:p>
          <a:p>
            <a:pPr>
              <a:buNone/>
            </a:pPr>
            <a:r>
              <a:rPr lang="ar-SA" b="1" dirty="0" smtClean="0">
                <a:solidFill>
                  <a:srgbClr val="00B050"/>
                </a:solidFill>
              </a:rPr>
              <a:t>- </a:t>
            </a:r>
            <a:r>
              <a:rPr lang="ar-SA" b="1" dirty="0" smtClean="0">
                <a:solidFill>
                  <a:srgbClr val="00B050"/>
                </a:solidFill>
              </a:rPr>
              <a:t>الثالثة ري مرة كل </a:t>
            </a:r>
            <a:r>
              <a:rPr lang="ar-SA" b="1" dirty="0" err="1" smtClean="0">
                <a:solidFill>
                  <a:srgbClr val="00B050"/>
                </a:solidFill>
              </a:rPr>
              <a:t>يومين </a:t>
            </a:r>
            <a:r>
              <a:rPr lang="ar-SA" b="1" dirty="0" smtClean="0">
                <a:solidFill>
                  <a:srgbClr val="00B050"/>
                </a:solidFill>
              </a:rPr>
              <a:t>–كنترول </a:t>
            </a:r>
          </a:p>
          <a:p>
            <a:pPr>
              <a:buNone/>
            </a:pPr>
            <a:r>
              <a:rPr lang="ar-SA" b="1" dirty="0" smtClean="0">
                <a:solidFill>
                  <a:srgbClr val="00B050"/>
                </a:solidFill>
              </a:rPr>
              <a:t>- </a:t>
            </a:r>
            <a:r>
              <a:rPr lang="ar-SA" b="1" dirty="0" smtClean="0">
                <a:solidFill>
                  <a:srgbClr val="00B050"/>
                </a:solidFill>
              </a:rPr>
              <a:t>الرابعة ري يوميا</a:t>
            </a:r>
            <a:r>
              <a:rPr lang="ar-SA" b="1" dirty="0" smtClean="0">
                <a:solidFill>
                  <a:srgbClr val="00B050"/>
                </a:solidFill>
              </a:rPr>
              <a:t>.</a:t>
            </a:r>
          </a:p>
          <a:p>
            <a:pPr>
              <a:buNone/>
            </a:pPr>
            <a:r>
              <a:rPr lang="ar-SA" dirty="0" smtClean="0"/>
              <a:t>وبعد </a:t>
            </a:r>
            <a:r>
              <a:rPr lang="ar-SA" dirty="0" smtClean="0"/>
              <a:t>مرور </a:t>
            </a:r>
            <a:r>
              <a:rPr lang="ar-SA" dirty="0" err="1" smtClean="0"/>
              <a:t>3اسابيع</a:t>
            </a:r>
            <a:r>
              <a:rPr lang="ar-SA" dirty="0" smtClean="0"/>
              <a:t> من </a:t>
            </a:r>
            <a:r>
              <a:rPr lang="ar-SA" dirty="0" smtClean="0"/>
              <a:t>بدء تطبيق المعاملات يتم استخلاص النباتات من التربة </a:t>
            </a:r>
            <a:r>
              <a:rPr lang="ar-SA" dirty="0" err="1" smtClean="0"/>
              <a:t>واجراء</a:t>
            </a:r>
            <a:r>
              <a:rPr lang="ar-SA" dirty="0" smtClean="0"/>
              <a:t> قياسات على اعضائها المختلفة </a:t>
            </a:r>
            <a:r>
              <a:rPr lang="ar-SA" dirty="0" err="1" smtClean="0"/>
              <a:t>مثل :</a:t>
            </a:r>
            <a:endParaRPr lang="ar-SA" dirty="0" smtClean="0"/>
          </a:p>
          <a:p>
            <a:pPr>
              <a:buNone/>
            </a:pPr>
            <a:r>
              <a:rPr lang="ar-SA" dirty="0" smtClean="0"/>
              <a:t>طول </a:t>
            </a:r>
            <a:r>
              <a:rPr lang="ar-SA" dirty="0" smtClean="0"/>
              <a:t>مجموع خضري </a:t>
            </a:r>
            <a:endParaRPr lang="ar-SA" dirty="0" smtClean="0"/>
          </a:p>
          <a:p>
            <a:pPr>
              <a:buNone/>
            </a:pPr>
            <a:r>
              <a:rPr lang="ar-SA" dirty="0" smtClean="0"/>
              <a:t>– </a:t>
            </a:r>
            <a:r>
              <a:rPr lang="ar-SA" dirty="0" smtClean="0"/>
              <a:t>مساحة وعدد </a:t>
            </a:r>
            <a:r>
              <a:rPr lang="ar-SA" dirty="0" smtClean="0"/>
              <a:t>الاوراق</a:t>
            </a:r>
          </a:p>
          <a:p>
            <a:endParaRPr lang="ar-SA" dirty="0" smtClean="0"/>
          </a:p>
          <a:p>
            <a:endParaRPr lang="ar-SA" dirty="0"/>
          </a:p>
        </p:txBody>
      </p:sp>
    </p:spTree>
  </p:cSld>
  <p:clrMapOvr>
    <a:masterClrMapping/>
  </p:clrMapOvr>
  <p:transition spd="slow">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r>
              <a:rPr lang="ar-SA" dirty="0" smtClean="0"/>
              <a:t>تسجل البيانات والقياسات في جدول </a:t>
            </a:r>
          </a:p>
          <a:p>
            <a:r>
              <a:rPr lang="ar-SA" dirty="0" smtClean="0"/>
              <a:t>ويتم مقارنة الاعراض الظاهريه مع </a:t>
            </a:r>
            <a:r>
              <a:rPr lang="ar-SA" dirty="0" err="1" smtClean="0"/>
              <a:t>الكنترول .</a:t>
            </a:r>
            <a:endParaRPr lang="ar-SA" dirty="0" smtClean="0"/>
          </a:p>
          <a:p>
            <a:endParaRPr lang="ar-SA" dirty="0"/>
          </a:p>
        </p:txBody>
      </p:sp>
      <p:graphicFrame>
        <p:nvGraphicFramePr>
          <p:cNvPr id="4" name="جدول 3"/>
          <p:cNvGraphicFramePr>
            <a:graphicFrameLocks noGrp="1"/>
          </p:cNvGraphicFramePr>
          <p:nvPr/>
        </p:nvGraphicFramePr>
        <p:xfrm>
          <a:off x="323528" y="3068960"/>
          <a:ext cx="8256240" cy="1112520"/>
        </p:xfrm>
        <a:graphic>
          <a:graphicData uri="http://schemas.openxmlformats.org/drawingml/2006/table">
            <a:tbl>
              <a:tblPr rtl="1" firstRow="1" bandRow="1">
                <a:tableStyleId>{5C22544A-7EE6-4342-B048-85BDC9FD1C3A}</a:tableStyleId>
              </a:tblPr>
              <a:tblGrid>
                <a:gridCol w="2064060"/>
                <a:gridCol w="2064060"/>
                <a:gridCol w="2064060"/>
                <a:gridCol w="2064060"/>
              </a:tblGrid>
              <a:tr h="370840">
                <a:tc>
                  <a:txBody>
                    <a:bodyPr/>
                    <a:lstStyle/>
                    <a:p>
                      <a:pPr rtl="1"/>
                      <a:r>
                        <a:rPr lang="ar-SA" dirty="0" smtClean="0"/>
                        <a:t>نوع النبات </a:t>
                      </a:r>
                      <a:endParaRPr lang="ar-SA" dirty="0"/>
                    </a:p>
                  </a:txBody>
                  <a:tcPr/>
                </a:tc>
                <a:tc>
                  <a:txBody>
                    <a:bodyPr/>
                    <a:lstStyle/>
                    <a:p>
                      <a:pPr rtl="1"/>
                      <a:r>
                        <a:rPr lang="ar-SA" dirty="0" smtClean="0"/>
                        <a:t>متوسط طول </a:t>
                      </a:r>
                      <a:r>
                        <a:rPr lang="ar-SA" dirty="0" err="1" smtClean="0"/>
                        <a:t>البادرات</a:t>
                      </a:r>
                      <a:r>
                        <a:rPr lang="ar-SA" dirty="0" smtClean="0"/>
                        <a:t> </a:t>
                      </a:r>
                      <a:endParaRPr lang="ar-SA" dirty="0"/>
                    </a:p>
                  </a:txBody>
                  <a:tcPr/>
                </a:tc>
                <a:tc>
                  <a:txBody>
                    <a:bodyPr/>
                    <a:lstStyle/>
                    <a:p>
                      <a:pPr rtl="1"/>
                      <a:r>
                        <a:rPr lang="ar-SA" dirty="0" smtClean="0"/>
                        <a:t>متوسط عدد الاوراق </a:t>
                      </a:r>
                      <a:endParaRPr lang="ar-SA" dirty="0"/>
                    </a:p>
                  </a:txBody>
                  <a:tcPr/>
                </a:tc>
                <a:tc>
                  <a:txBody>
                    <a:bodyPr/>
                    <a:lstStyle/>
                    <a:p>
                      <a:pPr rtl="1"/>
                      <a:r>
                        <a:rPr lang="ar-SA" dirty="0" smtClean="0"/>
                        <a:t>متوسط مساحه</a:t>
                      </a:r>
                      <a:r>
                        <a:rPr lang="ar-SA" baseline="0" dirty="0" smtClean="0"/>
                        <a:t> الاوراق </a:t>
                      </a:r>
                      <a:endParaRPr lang="ar-SA" dirty="0"/>
                    </a:p>
                  </a:txBody>
                  <a:tcPr/>
                </a:tc>
              </a:tr>
              <a:tr h="370840">
                <a:tc>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bl>
          </a:graphicData>
        </a:graphic>
      </p:graphicFrame>
    </p:spTree>
  </p:cSld>
  <p:clrMapOvr>
    <a:masterClrMapping/>
  </p:clrMapOvr>
  <p:transition>
    <p:wipe dir="d"/>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مدني">
  <a:themeElements>
    <a:clrScheme name="مدني">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مدني">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دني">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31</TotalTime>
  <Words>313</Words>
  <Application>Microsoft Office PowerPoint</Application>
  <PresentationFormat>عرض على الشاشة (3:4)‏</PresentationFormat>
  <Paragraphs>31</Paragraphs>
  <Slides>5</Slides>
  <Notes>0</Notes>
  <HiddenSlides>0</HiddenSlides>
  <MMClips>0</MMClips>
  <ScaleCrop>false</ScaleCrop>
  <HeadingPairs>
    <vt:vector size="4" baseType="variant">
      <vt:variant>
        <vt:lpstr>سمة</vt:lpstr>
      </vt:variant>
      <vt:variant>
        <vt:i4>1</vt:i4>
      </vt:variant>
      <vt:variant>
        <vt:lpstr>عناوين الشرائح</vt:lpstr>
      </vt:variant>
      <vt:variant>
        <vt:i4>5</vt:i4>
      </vt:variant>
    </vt:vector>
  </HeadingPairs>
  <TitlesOfParts>
    <vt:vector size="6" baseType="lpstr">
      <vt:lpstr>مدني</vt:lpstr>
      <vt:lpstr>الشريحة 1</vt:lpstr>
      <vt:lpstr>الشريحة 2</vt:lpstr>
      <vt:lpstr>الشريحة 3</vt:lpstr>
      <vt:lpstr>الشريحة 4</vt:lpstr>
      <vt:lpstr>الشريحة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dc:creator>
  <cp:lastModifiedBy>a</cp:lastModifiedBy>
  <cp:revision>2</cp:revision>
  <dcterms:created xsi:type="dcterms:W3CDTF">2021-02-12T05:45:24Z</dcterms:created>
  <dcterms:modified xsi:type="dcterms:W3CDTF">2021-02-12T06:16:52Z</dcterms:modified>
</cp:coreProperties>
</file>