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91" r:id="rId15"/>
    <p:sldId id="269" r:id="rId16"/>
    <p:sldId id="270" r:id="rId17"/>
    <p:sldId id="271" r:id="rId18"/>
    <p:sldId id="281" r:id="rId19"/>
    <p:sldId id="282" r:id="rId20"/>
    <p:sldId id="280" r:id="rId21"/>
    <p:sldId id="279" r:id="rId22"/>
    <p:sldId id="286" r:id="rId23"/>
    <p:sldId id="283" r:id="rId24"/>
    <p:sldId id="284" r:id="rId25"/>
    <p:sldId id="287" r:id="rId26"/>
    <p:sldId id="288" r:id="rId27"/>
    <p:sldId id="285" r:id="rId28"/>
    <p:sldId id="289" r:id="rId29"/>
    <p:sldId id="290" r:id="rId30"/>
    <p:sldId id="272" r:id="rId31"/>
    <p:sldId id="273" r:id="rId3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3" d="100"/>
          <a:sy n="73" d="100"/>
        </p:scale>
        <p:origin x="-42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BBA2C4-9189-43B4-BE0F-32B524F0EDA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5C0D065F-17FE-4165-93A5-5D03B08BCED4}">
      <dgm:prSet phldrT="[نص]"/>
      <dgm:spPr/>
      <dgm:t>
        <a:bodyPr/>
        <a:lstStyle/>
        <a:p>
          <a:pPr rtl="1"/>
          <a:r>
            <a:rPr lang="ar-SA" dirty="0" smtClean="0"/>
            <a:t>التوابع </a:t>
          </a:r>
          <a:endParaRPr lang="ar-SA" dirty="0"/>
        </a:p>
      </dgm:t>
    </dgm:pt>
    <dgm:pt modelId="{63390CEF-06F7-4F0B-AFF6-7122E7719A41}" type="parTrans" cxnId="{5EB67F17-832D-4904-AC7E-7B6EC634CFD8}">
      <dgm:prSet/>
      <dgm:spPr/>
      <dgm:t>
        <a:bodyPr/>
        <a:lstStyle/>
        <a:p>
          <a:pPr rtl="1"/>
          <a:endParaRPr lang="ar-SA"/>
        </a:p>
      </dgm:t>
    </dgm:pt>
    <dgm:pt modelId="{96E2C30D-1FF3-4321-8C12-F32FFBA77BB6}" type="sibTrans" cxnId="{5EB67F17-832D-4904-AC7E-7B6EC634CFD8}">
      <dgm:prSet/>
      <dgm:spPr/>
      <dgm:t>
        <a:bodyPr/>
        <a:lstStyle/>
        <a:p>
          <a:pPr rtl="1"/>
          <a:endParaRPr lang="ar-SA"/>
        </a:p>
      </dgm:t>
    </dgm:pt>
    <dgm:pt modelId="{1DB4CAD0-BCAB-479E-9AD3-334FE18796B1}">
      <dgm:prSet phldrT="[نص]"/>
      <dgm:spPr/>
      <dgm:t>
        <a:bodyPr/>
        <a:lstStyle/>
        <a:p>
          <a:pPr rtl="1"/>
          <a:r>
            <a:rPr lang="ar-SA" dirty="0" smtClean="0"/>
            <a:t>البدل </a:t>
          </a:r>
          <a:endParaRPr lang="ar-SA" dirty="0"/>
        </a:p>
      </dgm:t>
    </dgm:pt>
    <dgm:pt modelId="{B67E2676-E54D-472C-AE31-94973B10B060}" type="parTrans" cxnId="{569EE991-E367-4C78-AC61-8EAF9AD2CEAE}">
      <dgm:prSet/>
      <dgm:spPr/>
      <dgm:t>
        <a:bodyPr/>
        <a:lstStyle/>
        <a:p>
          <a:pPr rtl="1"/>
          <a:endParaRPr lang="ar-SA"/>
        </a:p>
      </dgm:t>
    </dgm:pt>
    <dgm:pt modelId="{89574B7F-74BD-41B0-9100-910825215CDE}" type="sibTrans" cxnId="{569EE991-E367-4C78-AC61-8EAF9AD2CEAE}">
      <dgm:prSet/>
      <dgm:spPr/>
      <dgm:t>
        <a:bodyPr/>
        <a:lstStyle/>
        <a:p>
          <a:pPr rtl="1"/>
          <a:endParaRPr lang="ar-SA"/>
        </a:p>
      </dgm:t>
    </dgm:pt>
    <dgm:pt modelId="{E525B2FC-F019-4CE5-9365-FD4DFC144AF3}">
      <dgm:prSet phldrT="[نص]"/>
      <dgm:spPr/>
      <dgm:t>
        <a:bodyPr/>
        <a:lstStyle/>
        <a:p>
          <a:pPr rtl="1"/>
          <a:r>
            <a:rPr lang="ar-SA" dirty="0" smtClean="0"/>
            <a:t>التوكيد </a:t>
          </a:r>
          <a:endParaRPr lang="ar-SA" dirty="0"/>
        </a:p>
      </dgm:t>
    </dgm:pt>
    <dgm:pt modelId="{D6099B19-78F3-4EDB-9DCB-D652BCD4E218}" type="parTrans" cxnId="{8FA239A0-F2C0-4A79-A7E3-4A13038DD11C}">
      <dgm:prSet/>
      <dgm:spPr/>
      <dgm:t>
        <a:bodyPr/>
        <a:lstStyle/>
        <a:p>
          <a:pPr rtl="1"/>
          <a:endParaRPr lang="ar-SA"/>
        </a:p>
      </dgm:t>
    </dgm:pt>
    <dgm:pt modelId="{E0A163E9-30CC-4196-ABD2-6961F807FF3D}" type="sibTrans" cxnId="{8FA239A0-F2C0-4A79-A7E3-4A13038DD11C}">
      <dgm:prSet/>
      <dgm:spPr/>
      <dgm:t>
        <a:bodyPr/>
        <a:lstStyle/>
        <a:p>
          <a:pPr rtl="1"/>
          <a:endParaRPr lang="ar-SA"/>
        </a:p>
      </dgm:t>
    </dgm:pt>
    <dgm:pt modelId="{E51CE87A-F497-48F6-AA29-17654AB2137B}">
      <dgm:prSet phldrT="[نص]"/>
      <dgm:spPr/>
      <dgm:t>
        <a:bodyPr/>
        <a:lstStyle/>
        <a:p>
          <a:pPr rtl="1"/>
          <a:r>
            <a:rPr lang="ar-SA" dirty="0" smtClean="0"/>
            <a:t>العطف </a:t>
          </a:r>
          <a:endParaRPr lang="ar-SA" dirty="0"/>
        </a:p>
      </dgm:t>
    </dgm:pt>
    <dgm:pt modelId="{B2B57FB4-E5EE-44EF-9479-2545538263A2}" type="parTrans" cxnId="{BCD9B794-E3CA-4CF6-8CD6-19A31E31DF96}">
      <dgm:prSet/>
      <dgm:spPr/>
      <dgm:t>
        <a:bodyPr/>
        <a:lstStyle/>
        <a:p>
          <a:pPr rtl="1"/>
          <a:endParaRPr lang="ar-SA"/>
        </a:p>
      </dgm:t>
    </dgm:pt>
    <dgm:pt modelId="{7FE09520-9889-4B34-9E31-5DFF4A115A61}" type="sibTrans" cxnId="{BCD9B794-E3CA-4CF6-8CD6-19A31E31DF96}">
      <dgm:prSet/>
      <dgm:spPr/>
      <dgm:t>
        <a:bodyPr/>
        <a:lstStyle/>
        <a:p>
          <a:pPr rtl="1"/>
          <a:endParaRPr lang="ar-SA"/>
        </a:p>
      </dgm:t>
    </dgm:pt>
    <dgm:pt modelId="{AFCC955A-C998-41B8-A416-274B78D2E7B6}">
      <dgm:prSet phldrT="[نص]"/>
      <dgm:spPr/>
      <dgm:t>
        <a:bodyPr/>
        <a:lstStyle/>
        <a:p>
          <a:pPr rtl="1"/>
          <a:r>
            <a:rPr lang="ar-SA" dirty="0" smtClean="0"/>
            <a:t>النعت </a:t>
          </a:r>
          <a:endParaRPr lang="ar-SA" dirty="0"/>
        </a:p>
      </dgm:t>
    </dgm:pt>
    <dgm:pt modelId="{0C0C9EC9-210E-4AD2-8F2F-10E9AE5614ED}" type="parTrans" cxnId="{71C99E9B-3D13-4E4E-B595-9EC7609A9D9C}">
      <dgm:prSet/>
      <dgm:spPr/>
      <dgm:t>
        <a:bodyPr/>
        <a:lstStyle/>
        <a:p>
          <a:pPr rtl="1"/>
          <a:endParaRPr lang="ar-SA"/>
        </a:p>
      </dgm:t>
    </dgm:pt>
    <dgm:pt modelId="{47936105-73B1-45F7-B066-21DF5FCC3332}" type="sibTrans" cxnId="{71C99E9B-3D13-4E4E-B595-9EC7609A9D9C}">
      <dgm:prSet/>
      <dgm:spPr/>
      <dgm:t>
        <a:bodyPr/>
        <a:lstStyle/>
        <a:p>
          <a:pPr rtl="1"/>
          <a:endParaRPr lang="ar-SA"/>
        </a:p>
      </dgm:t>
    </dgm:pt>
    <dgm:pt modelId="{FD2BCA58-331F-4634-9E28-C6283BD70C91}" type="pres">
      <dgm:prSet presAssocID="{4DBBA2C4-9189-43B4-BE0F-32B524F0EDA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D8BA806E-D3AC-4CCA-922B-BA5835048F26}" type="pres">
      <dgm:prSet presAssocID="{5C0D065F-17FE-4165-93A5-5D03B08BCED4}" presName="hierRoot1" presStyleCnt="0"/>
      <dgm:spPr/>
    </dgm:pt>
    <dgm:pt modelId="{06D82A7A-865A-4CB0-91EC-87FFC3950FBD}" type="pres">
      <dgm:prSet presAssocID="{5C0D065F-17FE-4165-93A5-5D03B08BCED4}" presName="composite" presStyleCnt="0"/>
      <dgm:spPr/>
    </dgm:pt>
    <dgm:pt modelId="{2E573EC9-8708-4DF8-8AB9-351410A05C97}" type="pres">
      <dgm:prSet presAssocID="{5C0D065F-17FE-4165-93A5-5D03B08BCED4}" presName="background" presStyleLbl="node0" presStyleIdx="0" presStyleCnt="1"/>
      <dgm:spPr/>
    </dgm:pt>
    <dgm:pt modelId="{52D19C14-5485-4529-8C31-4C8FBFCA500C}" type="pres">
      <dgm:prSet presAssocID="{5C0D065F-17FE-4165-93A5-5D03B08BCED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68674D2-B623-40BC-B1A6-5E84EECDCA62}" type="pres">
      <dgm:prSet presAssocID="{5C0D065F-17FE-4165-93A5-5D03B08BCED4}" presName="hierChild2" presStyleCnt="0"/>
      <dgm:spPr/>
    </dgm:pt>
    <dgm:pt modelId="{F0DF01BB-8BD8-43D0-ACEB-7C4008A53957}" type="pres">
      <dgm:prSet presAssocID="{B67E2676-E54D-472C-AE31-94973B10B060}" presName="Name10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F1B869A5-FE54-4909-8666-2DD907D2C7BE}" type="pres">
      <dgm:prSet presAssocID="{1DB4CAD0-BCAB-479E-9AD3-334FE18796B1}" presName="hierRoot2" presStyleCnt="0"/>
      <dgm:spPr/>
    </dgm:pt>
    <dgm:pt modelId="{76632D54-163B-4DCB-941F-454E1F8EDC1D}" type="pres">
      <dgm:prSet presAssocID="{1DB4CAD0-BCAB-479E-9AD3-334FE18796B1}" presName="composite2" presStyleCnt="0"/>
      <dgm:spPr/>
    </dgm:pt>
    <dgm:pt modelId="{66677BE1-0E0D-4AD6-9927-99F3546AEA3A}" type="pres">
      <dgm:prSet presAssocID="{1DB4CAD0-BCAB-479E-9AD3-334FE18796B1}" presName="background2" presStyleLbl="node2" presStyleIdx="0" presStyleCnt="4"/>
      <dgm:spPr/>
    </dgm:pt>
    <dgm:pt modelId="{8C1E2C7C-839C-40C9-9762-028FF1A9FF3E}" type="pres">
      <dgm:prSet presAssocID="{1DB4CAD0-BCAB-479E-9AD3-334FE18796B1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3C0A621-7AB0-4F14-AF3C-12594A512408}" type="pres">
      <dgm:prSet presAssocID="{1DB4CAD0-BCAB-479E-9AD3-334FE18796B1}" presName="hierChild3" presStyleCnt="0"/>
      <dgm:spPr/>
    </dgm:pt>
    <dgm:pt modelId="{15591F04-BAB5-49E4-916B-C164E82A18DB}" type="pres">
      <dgm:prSet presAssocID="{D6099B19-78F3-4EDB-9DCB-D652BCD4E218}" presName="Name10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68A8EB28-8264-4E75-AC4A-7D7250913E4B}" type="pres">
      <dgm:prSet presAssocID="{E525B2FC-F019-4CE5-9365-FD4DFC144AF3}" presName="hierRoot2" presStyleCnt="0"/>
      <dgm:spPr/>
    </dgm:pt>
    <dgm:pt modelId="{A1CAC066-AB83-4AC3-8725-44D2A6ADED95}" type="pres">
      <dgm:prSet presAssocID="{E525B2FC-F019-4CE5-9365-FD4DFC144AF3}" presName="composite2" presStyleCnt="0"/>
      <dgm:spPr/>
    </dgm:pt>
    <dgm:pt modelId="{4DBD7B8B-6919-4389-AA79-8A66FD00328C}" type="pres">
      <dgm:prSet presAssocID="{E525B2FC-F019-4CE5-9365-FD4DFC144AF3}" presName="background2" presStyleLbl="node2" presStyleIdx="1" presStyleCnt="4"/>
      <dgm:spPr/>
    </dgm:pt>
    <dgm:pt modelId="{28B52A9A-BF33-41AF-8AF0-7C1041F7957A}" type="pres">
      <dgm:prSet presAssocID="{E525B2FC-F019-4CE5-9365-FD4DFC144AF3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F278A47-9C08-487D-A1C5-9A50AEA223F8}" type="pres">
      <dgm:prSet presAssocID="{E525B2FC-F019-4CE5-9365-FD4DFC144AF3}" presName="hierChild3" presStyleCnt="0"/>
      <dgm:spPr/>
    </dgm:pt>
    <dgm:pt modelId="{2D53CD6D-AD8F-4B62-B6F8-D5320D40ECC7}" type="pres">
      <dgm:prSet presAssocID="{B2B57FB4-E5EE-44EF-9479-2545538263A2}" presName="Name10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0DF5DBAF-DC3D-4755-B064-0C3F3ECECD10}" type="pres">
      <dgm:prSet presAssocID="{E51CE87A-F497-48F6-AA29-17654AB2137B}" presName="hierRoot2" presStyleCnt="0"/>
      <dgm:spPr/>
    </dgm:pt>
    <dgm:pt modelId="{3E587F93-E264-4694-AFB3-23B65250A75E}" type="pres">
      <dgm:prSet presAssocID="{E51CE87A-F497-48F6-AA29-17654AB2137B}" presName="composite2" presStyleCnt="0"/>
      <dgm:spPr/>
    </dgm:pt>
    <dgm:pt modelId="{06A8AFE7-44C1-4D08-BA97-1BA8EA9739F3}" type="pres">
      <dgm:prSet presAssocID="{E51CE87A-F497-48F6-AA29-17654AB2137B}" presName="background2" presStyleLbl="node2" presStyleIdx="2" presStyleCnt="4"/>
      <dgm:spPr/>
    </dgm:pt>
    <dgm:pt modelId="{2794A05F-65D5-446D-BD06-5141F4AB5EC5}" type="pres">
      <dgm:prSet presAssocID="{E51CE87A-F497-48F6-AA29-17654AB2137B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174EC73-2939-463B-9502-80F71FB2A086}" type="pres">
      <dgm:prSet presAssocID="{E51CE87A-F497-48F6-AA29-17654AB2137B}" presName="hierChild3" presStyleCnt="0"/>
      <dgm:spPr/>
    </dgm:pt>
    <dgm:pt modelId="{E0BDF0A8-7851-4BB5-8C6D-387BFD92DC8A}" type="pres">
      <dgm:prSet presAssocID="{0C0C9EC9-210E-4AD2-8F2F-10E9AE5614ED}" presName="Name10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89027033-2E1B-43DA-BEBB-03212D9A52BF}" type="pres">
      <dgm:prSet presAssocID="{AFCC955A-C998-41B8-A416-274B78D2E7B6}" presName="hierRoot2" presStyleCnt="0"/>
      <dgm:spPr/>
    </dgm:pt>
    <dgm:pt modelId="{F5027D1B-A7E1-4C0B-B1A3-BF44FD665AE0}" type="pres">
      <dgm:prSet presAssocID="{AFCC955A-C998-41B8-A416-274B78D2E7B6}" presName="composite2" presStyleCnt="0"/>
      <dgm:spPr/>
    </dgm:pt>
    <dgm:pt modelId="{8CB8C5E3-7592-474C-B25C-CACC2D0A8F24}" type="pres">
      <dgm:prSet presAssocID="{AFCC955A-C998-41B8-A416-274B78D2E7B6}" presName="background2" presStyleLbl="node2" presStyleIdx="3" presStyleCnt="4"/>
      <dgm:spPr/>
    </dgm:pt>
    <dgm:pt modelId="{0DC1226B-76CB-4B45-B5CD-B8084CC42ADA}" type="pres">
      <dgm:prSet presAssocID="{AFCC955A-C998-41B8-A416-274B78D2E7B6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4E15672-9DFB-4786-80D2-61CD5B1EA440}" type="pres">
      <dgm:prSet presAssocID="{AFCC955A-C998-41B8-A416-274B78D2E7B6}" presName="hierChild3" presStyleCnt="0"/>
      <dgm:spPr/>
    </dgm:pt>
  </dgm:ptLst>
  <dgm:cxnLst>
    <dgm:cxn modelId="{5EB67F17-832D-4904-AC7E-7B6EC634CFD8}" srcId="{4DBBA2C4-9189-43B4-BE0F-32B524F0EDAB}" destId="{5C0D065F-17FE-4165-93A5-5D03B08BCED4}" srcOrd="0" destOrd="0" parTransId="{63390CEF-06F7-4F0B-AFF6-7122E7719A41}" sibTransId="{96E2C30D-1FF3-4321-8C12-F32FFBA77BB6}"/>
    <dgm:cxn modelId="{569EE991-E367-4C78-AC61-8EAF9AD2CEAE}" srcId="{5C0D065F-17FE-4165-93A5-5D03B08BCED4}" destId="{1DB4CAD0-BCAB-479E-9AD3-334FE18796B1}" srcOrd="0" destOrd="0" parTransId="{B67E2676-E54D-472C-AE31-94973B10B060}" sibTransId="{89574B7F-74BD-41B0-9100-910825215CDE}"/>
    <dgm:cxn modelId="{8DD573C2-D26B-4AF8-AF5A-AB9854846A05}" type="presOf" srcId="{B67E2676-E54D-472C-AE31-94973B10B060}" destId="{F0DF01BB-8BD8-43D0-ACEB-7C4008A53957}" srcOrd="0" destOrd="0" presId="urn:microsoft.com/office/officeart/2005/8/layout/hierarchy1"/>
    <dgm:cxn modelId="{1B2CA43D-14E1-433D-A405-93A5AD4E34D0}" type="presOf" srcId="{1DB4CAD0-BCAB-479E-9AD3-334FE18796B1}" destId="{8C1E2C7C-839C-40C9-9762-028FF1A9FF3E}" srcOrd="0" destOrd="0" presId="urn:microsoft.com/office/officeart/2005/8/layout/hierarchy1"/>
    <dgm:cxn modelId="{92344E42-EF43-42BC-ADEE-F30DE7B1367B}" type="presOf" srcId="{E525B2FC-F019-4CE5-9365-FD4DFC144AF3}" destId="{28B52A9A-BF33-41AF-8AF0-7C1041F7957A}" srcOrd="0" destOrd="0" presId="urn:microsoft.com/office/officeart/2005/8/layout/hierarchy1"/>
    <dgm:cxn modelId="{FFF497F6-4F5B-4F11-B4EF-0E322543B188}" type="presOf" srcId="{B2B57FB4-E5EE-44EF-9479-2545538263A2}" destId="{2D53CD6D-AD8F-4B62-B6F8-D5320D40ECC7}" srcOrd="0" destOrd="0" presId="urn:microsoft.com/office/officeart/2005/8/layout/hierarchy1"/>
    <dgm:cxn modelId="{C6B05815-C49F-4800-8352-EB58B67D5253}" type="presOf" srcId="{5C0D065F-17FE-4165-93A5-5D03B08BCED4}" destId="{52D19C14-5485-4529-8C31-4C8FBFCA500C}" srcOrd="0" destOrd="0" presId="urn:microsoft.com/office/officeart/2005/8/layout/hierarchy1"/>
    <dgm:cxn modelId="{B887D753-C930-4FD5-9641-95F5BCFBF910}" type="presOf" srcId="{4DBBA2C4-9189-43B4-BE0F-32B524F0EDAB}" destId="{FD2BCA58-331F-4634-9E28-C6283BD70C91}" srcOrd="0" destOrd="0" presId="urn:microsoft.com/office/officeart/2005/8/layout/hierarchy1"/>
    <dgm:cxn modelId="{B8CD4FBA-5ED8-4488-825A-FF84B0469DB0}" type="presOf" srcId="{E51CE87A-F497-48F6-AA29-17654AB2137B}" destId="{2794A05F-65D5-446D-BD06-5141F4AB5EC5}" srcOrd="0" destOrd="0" presId="urn:microsoft.com/office/officeart/2005/8/layout/hierarchy1"/>
    <dgm:cxn modelId="{22ACA2B2-A378-4B01-90AD-8316170618CC}" type="presOf" srcId="{AFCC955A-C998-41B8-A416-274B78D2E7B6}" destId="{0DC1226B-76CB-4B45-B5CD-B8084CC42ADA}" srcOrd="0" destOrd="0" presId="urn:microsoft.com/office/officeart/2005/8/layout/hierarchy1"/>
    <dgm:cxn modelId="{71C99E9B-3D13-4E4E-B595-9EC7609A9D9C}" srcId="{5C0D065F-17FE-4165-93A5-5D03B08BCED4}" destId="{AFCC955A-C998-41B8-A416-274B78D2E7B6}" srcOrd="3" destOrd="0" parTransId="{0C0C9EC9-210E-4AD2-8F2F-10E9AE5614ED}" sibTransId="{47936105-73B1-45F7-B066-21DF5FCC3332}"/>
    <dgm:cxn modelId="{4DC93096-EE50-4B9B-8E52-BA153ABF1F78}" type="presOf" srcId="{0C0C9EC9-210E-4AD2-8F2F-10E9AE5614ED}" destId="{E0BDF0A8-7851-4BB5-8C6D-387BFD92DC8A}" srcOrd="0" destOrd="0" presId="urn:microsoft.com/office/officeart/2005/8/layout/hierarchy1"/>
    <dgm:cxn modelId="{8FA239A0-F2C0-4A79-A7E3-4A13038DD11C}" srcId="{5C0D065F-17FE-4165-93A5-5D03B08BCED4}" destId="{E525B2FC-F019-4CE5-9365-FD4DFC144AF3}" srcOrd="1" destOrd="0" parTransId="{D6099B19-78F3-4EDB-9DCB-D652BCD4E218}" sibTransId="{E0A163E9-30CC-4196-ABD2-6961F807FF3D}"/>
    <dgm:cxn modelId="{BCD9B794-E3CA-4CF6-8CD6-19A31E31DF96}" srcId="{5C0D065F-17FE-4165-93A5-5D03B08BCED4}" destId="{E51CE87A-F497-48F6-AA29-17654AB2137B}" srcOrd="2" destOrd="0" parTransId="{B2B57FB4-E5EE-44EF-9479-2545538263A2}" sibTransId="{7FE09520-9889-4B34-9E31-5DFF4A115A61}"/>
    <dgm:cxn modelId="{52ADB619-CEB5-4A68-BF7F-A170BBFABF92}" type="presOf" srcId="{D6099B19-78F3-4EDB-9DCB-D652BCD4E218}" destId="{15591F04-BAB5-49E4-916B-C164E82A18DB}" srcOrd="0" destOrd="0" presId="urn:microsoft.com/office/officeart/2005/8/layout/hierarchy1"/>
    <dgm:cxn modelId="{6B1D84EC-BF3A-4732-A7A8-99D803E210E1}" type="presParOf" srcId="{FD2BCA58-331F-4634-9E28-C6283BD70C91}" destId="{D8BA806E-D3AC-4CCA-922B-BA5835048F26}" srcOrd="0" destOrd="0" presId="urn:microsoft.com/office/officeart/2005/8/layout/hierarchy1"/>
    <dgm:cxn modelId="{7E23C6BB-F21B-4BDF-BA64-AF59F5A6DF4F}" type="presParOf" srcId="{D8BA806E-D3AC-4CCA-922B-BA5835048F26}" destId="{06D82A7A-865A-4CB0-91EC-87FFC3950FBD}" srcOrd="0" destOrd="0" presId="urn:microsoft.com/office/officeart/2005/8/layout/hierarchy1"/>
    <dgm:cxn modelId="{DFB44E32-B3B9-49AD-B05D-AA08E8EDDA85}" type="presParOf" srcId="{06D82A7A-865A-4CB0-91EC-87FFC3950FBD}" destId="{2E573EC9-8708-4DF8-8AB9-351410A05C97}" srcOrd="0" destOrd="0" presId="urn:microsoft.com/office/officeart/2005/8/layout/hierarchy1"/>
    <dgm:cxn modelId="{997530A3-0034-462B-9EEF-0B1B0185F298}" type="presParOf" srcId="{06D82A7A-865A-4CB0-91EC-87FFC3950FBD}" destId="{52D19C14-5485-4529-8C31-4C8FBFCA500C}" srcOrd="1" destOrd="0" presId="urn:microsoft.com/office/officeart/2005/8/layout/hierarchy1"/>
    <dgm:cxn modelId="{D5A90E6E-93CC-4154-B380-4BC5CC0FDFA6}" type="presParOf" srcId="{D8BA806E-D3AC-4CCA-922B-BA5835048F26}" destId="{468674D2-B623-40BC-B1A6-5E84EECDCA62}" srcOrd="1" destOrd="0" presId="urn:microsoft.com/office/officeart/2005/8/layout/hierarchy1"/>
    <dgm:cxn modelId="{43EE7627-A4DA-40A9-9054-4C6A0C2FC3BE}" type="presParOf" srcId="{468674D2-B623-40BC-B1A6-5E84EECDCA62}" destId="{F0DF01BB-8BD8-43D0-ACEB-7C4008A53957}" srcOrd="0" destOrd="0" presId="urn:microsoft.com/office/officeart/2005/8/layout/hierarchy1"/>
    <dgm:cxn modelId="{B6B4114D-C6CF-4F66-8B86-0F6D6882749F}" type="presParOf" srcId="{468674D2-B623-40BC-B1A6-5E84EECDCA62}" destId="{F1B869A5-FE54-4909-8666-2DD907D2C7BE}" srcOrd="1" destOrd="0" presId="urn:microsoft.com/office/officeart/2005/8/layout/hierarchy1"/>
    <dgm:cxn modelId="{757FE3A1-2A98-4060-9437-5F4D197F0367}" type="presParOf" srcId="{F1B869A5-FE54-4909-8666-2DD907D2C7BE}" destId="{76632D54-163B-4DCB-941F-454E1F8EDC1D}" srcOrd="0" destOrd="0" presId="urn:microsoft.com/office/officeart/2005/8/layout/hierarchy1"/>
    <dgm:cxn modelId="{B96D0F20-FE6C-4501-94B4-09FF557E5346}" type="presParOf" srcId="{76632D54-163B-4DCB-941F-454E1F8EDC1D}" destId="{66677BE1-0E0D-4AD6-9927-99F3546AEA3A}" srcOrd="0" destOrd="0" presId="urn:microsoft.com/office/officeart/2005/8/layout/hierarchy1"/>
    <dgm:cxn modelId="{74F4B968-6BCB-4021-A168-47CD40A93AD7}" type="presParOf" srcId="{76632D54-163B-4DCB-941F-454E1F8EDC1D}" destId="{8C1E2C7C-839C-40C9-9762-028FF1A9FF3E}" srcOrd="1" destOrd="0" presId="urn:microsoft.com/office/officeart/2005/8/layout/hierarchy1"/>
    <dgm:cxn modelId="{9DD5F2AF-216D-42DE-B2AD-4270A569C11D}" type="presParOf" srcId="{F1B869A5-FE54-4909-8666-2DD907D2C7BE}" destId="{C3C0A621-7AB0-4F14-AF3C-12594A512408}" srcOrd="1" destOrd="0" presId="urn:microsoft.com/office/officeart/2005/8/layout/hierarchy1"/>
    <dgm:cxn modelId="{09BD1C0B-07D8-43E2-B879-8C73ED1370F4}" type="presParOf" srcId="{468674D2-B623-40BC-B1A6-5E84EECDCA62}" destId="{15591F04-BAB5-49E4-916B-C164E82A18DB}" srcOrd="2" destOrd="0" presId="urn:microsoft.com/office/officeart/2005/8/layout/hierarchy1"/>
    <dgm:cxn modelId="{CF4910CB-66EA-478A-99D9-34772F5E8B80}" type="presParOf" srcId="{468674D2-B623-40BC-B1A6-5E84EECDCA62}" destId="{68A8EB28-8264-4E75-AC4A-7D7250913E4B}" srcOrd="3" destOrd="0" presId="urn:microsoft.com/office/officeart/2005/8/layout/hierarchy1"/>
    <dgm:cxn modelId="{0EF91D36-C356-47A2-A584-8811E8E4DD90}" type="presParOf" srcId="{68A8EB28-8264-4E75-AC4A-7D7250913E4B}" destId="{A1CAC066-AB83-4AC3-8725-44D2A6ADED95}" srcOrd="0" destOrd="0" presId="urn:microsoft.com/office/officeart/2005/8/layout/hierarchy1"/>
    <dgm:cxn modelId="{811B11A2-8D98-4F7B-9661-059CE6460A4C}" type="presParOf" srcId="{A1CAC066-AB83-4AC3-8725-44D2A6ADED95}" destId="{4DBD7B8B-6919-4389-AA79-8A66FD00328C}" srcOrd="0" destOrd="0" presId="urn:microsoft.com/office/officeart/2005/8/layout/hierarchy1"/>
    <dgm:cxn modelId="{E54D348A-96DD-4B91-AB81-01738868BF06}" type="presParOf" srcId="{A1CAC066-AB83-4AC3-8725-44D2A6ADED95}" destId="{28B52A9A-BF33-41AF-8AF0-7C1041F7957A}" srcOrd="1" destOrd="0" presId="urn:microsoft.com/office/officeart/2005/8/layout/hierarchy1"/>
    <dgm:cxn modelId="{755522F9-1520-49D6-A3CD-7F732B0CE7AB}" type="presParOf" srcId="{68A8EB28-8264-4E75-AC4A-7D7250913E4B}" destId="{1F278A47-9C08-487D-A1C5-9A50AEA223F8}" srcOrd="1" destOrd="0" presId="urn:microsoft.com/office/officeart/2005/8/layout/hierarchy1"/>
    <dgm:cxn modelId="{C9B1190A-B0C7-45BF-81D3-8D11FFFF732C}" type="presParOf" srcId="{468674D2-B623-40BC-B1A6-5E84EECDCA62}" destId="{2D53CD6D-AD8F-4B62-B6F8-D5320D40ECC7}" srcOrd="4" destOrd="0" presId="urn:microsoft.com/office/officeart/2005/8/layout/hierarchy1"/>
    <dgm:cxn modelId="{9FBBB01F-4949-49A8-8DF1-3E21BCED5212}" type="presParOf" srcId="{468674D2-B623-40BC-B1A6-5E84EECDCA62}" destId="{0DF5DBAF-DC3D-4755-B064-0C3F3ECECD10}" srcOrd="5" destOrd="0" presId="urn:microsoft.com/office/officeart/2005/8/layout/hierarchy1"/>
    <dgm:cxn modelId="{E136543B-622E-4291-9CCE-3E48490C69FF}" type="presParOf" srcId="{0DF5DBAF-DC3D-4755-B064-0C3F3ECECD10}" destId="{3E587F93-E264-4694-AFB3-23B65250A75E}" srcOrd="0" destOrd="0" presId="urn:microsoft.com/office/officeart/2005/8/layout/hierarchy1"/>
    <dgm:cxn modelId="{2099CFDF-109E-4E9D-86AD-949804A19632}" type="presParOf" srcId="{3E587F93-E264-4694-AFB3-23B65250A75E}" destId="{06A8AFE7-44C1-4D08-BA97-1BA8EA9739F3}" srcOrd="0" destOrd="0" presId="urn:microsoft.com/office/officeart/2005/8/layout/hierarchy1"/>
    <dgm:cxn modelId="{4B419EB2-BAFC-4132-873C-8073A72CFEC3}" type="presParOf" srcId="{3E587F93-E264-4694-AFB3-23B65250A75E}" destId="{2794A05F-65D5-446D-BD06-5141F4AB5EC5}" srcOrd="1" destOrd="0" presId="urn:microsoft.com/office/officeart/2005/8/layout/hierarchy1"/>
    <dgm:cxn modelId="{121CAD7F-80CD-467E-94A1-93AC39CD4530}" type="presParOf" srcId="{0DF5DBAF-DC3D-4755-B064-0C3F3ECECD10}" destId="{6174EC73-2939-463B-9502-80F71FB2A086}" srcOrd="1" destOrd="0" presId="urn:microsoft.com/office/officeart/2005/8/layout/hierarchy1"/>
    <dgm:cxn modelId="{CCF4B057-774F-4FA1-BE57-8803BECF190F}" type="presParOf" srcId="{468674D2-B623-40BC-B1A6-5E84EECDCA62}" destId="{E0BDF0A8-7851-4BB5-8C6D-387BFD92DC8A}" srcOrd="6" destOrd="0" presId="urn:microsoft.com/office/officeart/2005/8/layout/hierarchy1"/>
    <dgm:cxn modelId="{4C39BA58-6CBA-4F54-AC6E-46473AA4938D}" type="presParOf" srcId="{468674D2-B623-40BC-B1A6-5E84EECDCA62}" destId="{89027033-2E1B-43DA-BEBB-03212D9A52BF}" srcOrd="7" destOrd="0" presId="urn:microsoft.com/office/officeart/2005/8/layout/hierarchy1"/>
    <dgm:cxn modelId="{4EBE08E2-2C72-475A-A630-68594E62800F}" type="presParOf" srcId="{89027033-2E1B-43DA-BEBB-03212D9A52BF}" destId="{F5027D1B-A7E1-4C0B-B1A3-BF44FD665AE0}" srcOrd="0" destOrd="0" presId="urn:microsoft.com/office/officeart/2005/8/layout/hierarchy1"/>
    <dgm:cxn modelId="{A2E47810-7FEB-4E0B-B201-CE8E0EE37A0E}" type="presParOf" srcId="{F5027D1B-A7E1-4C0B-B1A3-BF44FD665AE0}" destId="{8CB8C5E3-7592-474C-B25C-CACC2D0A8F24}" srcOrd="0" destOrd="0" presId="urn:microsoft.com/office/officeart/2005/8/layout/hierarchy1"/>
    <dgm:cxn modelId="{8A623575-226C-4732-BBB6-85A020A19853}" type="presParOf" srcId="{F5027D1B-A7E1-4C0B-B1A3-BF44FD665AE0}" destId="{0DC1226B-76CB-4B45-B5CD-B8084CC42ADA}" srcOrd="1" destOrd="0" presId="urn:microsoft.com/office/officeart/2005/8/layout/hierarchy1"/>
    <dgm:cxn modelId="{CF00E990-DB7D-4052-B390-E42810B1BCCF}" type="presParOf" srcId="{89027033-2E1B-43DA-BEBB-03212D9A52BF}" destId="{44E15672-9DFB-4786-80D2-61CD5B1EA44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BDF0A8-7851-4BB5-8C6D-387BFD92DC8A}">
      <dsp:nvSpPr>
        <dsp:cNvPr id="0" name=""/>
        <dsp:cNvSpPr/>
      </dsp:nvSpPr>
      <dsp:spPr>
        <a:xfrm>
          <a:off x="2977157" y="1779270"/>
          <a:ext cx="2337792" cy="370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729"/>
              </a:lnTo>
              <a:lnTo>
                <a:pt x="2337792" y="252729"/>
              </a:lnTo>
              <a:lnTo>
                <a:pt x="2337792" y="3708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3CD6D-AD8F-4B62-B6F8-D5320D40ECC7}">
      <dsp:nvSpPr>
        <dsp:cNvPr id="0" name=""/>
        <dsp:cNvSpPr/>
      </dsp:nvSpPr>
      <dsp:spPr>
        <a:xfrm>
          <a:off x="2977157" y="1779270"/>
          <a:ext cx="779264" cy="370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729"/>
              </a:lnTo>
              <a:lnTo>
                <a:pt x="779264" y="252729"/>
              </a:lnTo>
              <a:lnTo>
                <a:pt x="779264" y="3708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591F04-BAB5-49E4-916B-C164E82A18DB}">
      <dsp:nvSpPr>
        <dsp:cNvPr id="0" name=""/>
        <dsp:cNvSpPr/>
      </dsp:nvSpPr>
      <dsp:spPr>
        <a:xfrm>
          <a:off x="2197893" y="1779270"/>
          <a:ext cx="779264" cy="370858"/>
        </a:xfrm>
        <a:custGeom>
          <a:avLst/>
          <a:gdLst/>
          <a:ahLst/>
          <a:cxnLst/>
          <a:rect l="0" t="0" r="0" b="0"/>
          <a:pathLst>
            <a:path>
              <a:moveTo>
                <a:pt x="779264" y="0"/>
              </a:moveTo>
              <a:lnTo>
                <a:pt x="779264" y="252729"/>
              </a:lnTo>
              <a:lnTo>
                <a:pt x="0" y="252729"/>
              </a:lnTo>
              <a:lnTo>
                <a:pt x="0" y="3708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DF01BB-8BD8-43D0-ACEB-7C4008A53957}">
      <dsp:nvSpPr>
        <dsp:cNvPr id="0" name=""/>
        <dsp:cNvSpPr/>
      </dsp:nvSpPr>
      <dsp:spPr>
        <a:xfrm>
          <a:off x="639365" y="1779270"/>
          <a:ext cx="2337792" cy="370858"/>
        </a:xfrm>
        <a:custGeom>
          <a:avLst/>
          <a:gdLst/>
          <a:ahLst/>
          <a:cxnLst/>
          <a:rect l="0" t="0" r="0" b="0"/>
          <a:pathLst>
            <a:path>
              <a:moveTo>
                <a:pt x="2337792" y="0"/>
              </a:moveTo>
              <a:lnTo>
                <a:pt x="2337792" y="252729"/>
              </a:lnTo>
              <a:lnTo>
                <a:pt x="0" y="252729"/>
              </a:lnTo>
              <a:lnTo>
                <a:pt x="0" y="3708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573EC9-8708-4DF8-8AB9-351410A05C97}">
      <dsp:nvSpPr>
        <dsp:cNvPr id="0" name=""/>
        <dsp:cNvSpPr/>
      </dsp:nvSpPr>
      <dsp:spPr>
        <a:xfrm>
          <a:off x="2339578" y="969544"/>
          <a:ext cx="1275159" cy="809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D19C14-5485-4529-8C31-4C8FBFCA500C}">
      <dsp:nvSpPr>
        <dsp:cNvPr id="0" name=""/>
        <dsp:cNvSpPr/>
      </dsp:nvSpPr>
      <dsp:spPr>
        <a:xfrm>
          <a:off x="2481262" y="1104144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التوابع </a:t>
          </a:r>
          <a:endParaRPr lang="ar-SA" sz="3100" kern="1200" dirty="0"/>
        </a:p>
      </dsp:txBody>
      <dsp:txXfrm>
        <a:off x="2481262" y="1104144"/>
        <a:ext cx="1275159" cy="809726"/>
      </dsp:txXfrm>
    </dsp:sp>
    <dsp:sp modelId="{66677BE1-0E0D-4AD6-9927-99F3546AEA3A}">
      <dsp:nvSpPr>
        <dsp:cNvPr id="0" name=""/>
        <dsp:cNvSpPr/>
      </dsp:nvSpPr>
      <dsp:spPr>
        <a:xfrm>
          <a:off x="1785" y="2150129"/>
          <a:ext cx="1275159" cy="809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1E2C7C-839C-40C9-9762-028FF1A9FF3E}">
      <dsp:nvSpPr>
        <dsp:cNvPr id="0" name=""/>
        <dsp:cNvSpPr/>
      </dsp:nvSpPr>
      <dsp:spPr>
        <a:xfrm>
          <a:off x="143470" y="2284729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البدل </a:t>
          </a:r>
          <a:endParaRPr lang="ar-SA" sz="3100" kern="1200" dirty="0"/>
        </a:p>
      </dsp:txBody>
      <dsp:txXfrm>
        <a:off x="143470" y="2284729"/>
        <a:ext cx="1275159" cy="809726"/>
      </dsp:txXfrm>
    </dsp:sp>
    <dsp:sp modelId="{4DBD7B8B-6919-4389-AA79-8A66FD00328C}">
      <dsp:nvSpPr>
        <dsp:cNvPr id="0" name=""/>
        <dsp:cNvSpPr/>
      </dsp:nvSpPr>
      <dsp:spPr>
        <a:xfrm>
          <a:off x="1560314" y="2150129"/>
          <a:ext cx="1275159" cy="809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B52A9A-BF33-41AF-8AF0-7C1041F7957A}">
      <dsp:nvSpPr>
        <dsp:cNvPr id="0" name=""/>
        <dsp:cNvSpPr/>
      </dsp:nvSpPr>
      <dsp:spPr>
        <a:xfrm>
          <a:off x="1701998" y="2284729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التوكيد </a:t>
          </a:r>
          <a:endParaRPr lang="ar-SA" sz="3100" kern="1200" dirty="0"/>
        </a:p>
      </dsp:txBody>
      <dsp:txXfrm>
        <a:off x="1701998" y="2284729"/>
        <a:ext cx="1275159" cy="809726"/>
      </dsp:txXfrm>
    </dsp:sp>
    <dsp:sp modelId="{06A8AFE7-44C1-4D08-BA97-1BA8EA9739F3}">
      <dsp:nvSpPr>
        <dsp:cNvPr id="0" name=""/>
        <dsp:cNvSpPr/>
      </dsp:nvSpPr>
      <dsp:spPr>
        <a:xfrm>
          <a:off x="3118842" y="2150129"/>
          <a:ext cx="1275159" cy="809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94A05F-65D5-446D-BD06-5141F4AB5EC5}">
      <dsp:nvSpPr>
        <dsp:cNvPr id="0" name=""/>
        <dsp:cNvSpPr/>
      </dsp:nvSpPr>
      <dsp:spPr>
        <a:xfrm>
          <a:off x="3260526" y="2284729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العطف </a:t>
          </a:r>
          <a:endParaRPr lang="ar-SA" sz="3100" kern="1200" dirty="0"/>
        </a:p>
      </dsp:txBody>
      <dsp:txXfrm>
        <a:off x="3260526" y="2284729"/>
        <a:ext cx="1275159" cy="809726"/>
      </dsp:txXfrm>
    </dsp:sp>
    <dsp:sp modelId="{8CB8C5E3-7592-474C-B25C-CACC2D0A8F24}">
      <dsp:nvSpPr>
        <dsp:cNvPr id="0" name=""/>
        <dsp:cNvSpPr/>
      </dsp:nvSpPr>
      <dsp:spPr>
        <a:xfrm>
          <a:off x="4677370" y="2150129"/>
          <a:ext cx="1275159" cy="809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C1226B-76CB-4B45-B5CD-B8084CC42ADA}">
      <dsp:nvSpPr>
        <dsp:cNvPr id="0" name=""/>
        <dsp:cNvSpPr/>
      </dsp:nvSpPr>
      <dsp:spPr>
        <a:xfrm>
          <a:off x="4819054" y="2284729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النعت </a:t>
          </a:r>
          <a:endParaRPr lang="ar-SA" sz="3100" kern="1200" dirty="0"/>
        </a:p>
      </dsp:txBody>
      <dsp:txXfrm>
        <a:off x="4819054" y="2284729"/>
        <a:ext cx="1275159" cy="809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294B-3EC9-4CF4-A0F7-4AACC7EC1C74}" type="datetimeFigureOut">
              <a:rPr lang="ar-SA" smtClean="0"/>
              <a:pPr/>
              <a:t>14/02/37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E32F-EE11-4370-80C2-C2B8C6FEBC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294B-3EC9-4CF4-A0F7-4AACC7EC1C74}" type="datetimeFigureOut">
              <a:rPr lang="ar-SA" smtClean="0"/>
              <a:pPr/>
              <a:t>14/02/37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E32F-EE11-4370-80C2-C2B8C6FEBC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294B-3EC9-4CF4-A0F7-4AACC7EC1C74}" type="datetimeFigureOut">
              <a:rPr lang="ar-SA" smtClean="0"/>
              <a:pPr/>
              <a:t>14/02/37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E32F-EE11-4370-80C2-C2B8C6FEBC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294B-3EC9-4CF4-A0F7-4AACC7EC1C74}" type="datetimeFigureOut">
              <a:rPr lang="ar-SA" smtClean="0"/>
              <a:pPr/>
              <a:t>14/02/37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E32F-EE11-4370-80C2-C2B8C6FEBC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294B-3EC9-4CF4-A0F7-4AACC7EC1C74}" type="datetimeFigureOut">
              <a:rPr lang="ar-SA" smtClean="0"/>
              <a:pPr/>
              <a:t>14/02/37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E32F-EE11-4370-80C2-C2B8C6FEBC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294B-3EC9-4CF4-A0F7-4AACC7EC1C74}" type="datetimeFigureOut">
              <a:rPr lang="ar-SA" smtClean="0"/>
              <a:pPr/>
              <a:t>14/02/37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E32F-EE11-4370-80C2-C2B8C6FEBC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294B-3EC9-4CF4-A0F7-4AACC7EC1C74}" type="datetimeFigureOut">
              <a:rPr lang="ar-SA" smtClean="0"/>
              <a:pPr/>
              <a:t>14/02/37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E32F-EE11-4370-80C2-C2B8C6FEBC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294B-3EC9-4CF4-A0F7-4AACC7EC1C74}" type="datetimeFigureOut">
              <a:rPr lang="ar-SA" smtClean="0"/>
              <a:pPr/>
              <a:t>14/02/37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E32F-EE11-4370-80C2-C2B8C6FEBC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294B-3EC9-4CF4-A0F7-4AACC7EC1C74}" type="datetimeFigureOut">
              <a:rPr lang="ar-SA" smtClean="0"/>
              <a:pPr/>
              <a:t>14/02/37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E32F-EE11-4370-80C2-C2B8C6FEBC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294B-3EC9-4CF4-A0F7-4AACC7EC1C74}" type="datetimeFigureOut">
              <a:rPr lang="ar-SA" smtClean="0"/>
              <a:pPr/>
              <a:t>14/02/37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E32F-EE11-4370-80C2-C2B8C6FEBC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294B-3EC9-4CF4-A0F7-4AACC7EC1C74}" type="datetimeFigureOut">
              <a:rPr lang="ar-SA" smtClean="0"/>
              <a:pPr/>
              <a:t>14/02/37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70E32F-EE11-4370-80C2-C2B8C6FEBCD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FE294B-3EC9-4CF4-A0F7-4AACC7EC1C74}" type="datetimeFigureOut">
              <a:rPr lang="ar-SA" smtClean="0"/>
              <a:pPr/>
              <a:t>14/02/37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70E32F-EE11-4370-80C2-C2B8C6FEBCD7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71472" y="178592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8000" dirty="0" smtClean="0">
                <a:solidFill>
                  <a:schemeClr val="tx1">
                    <a:lumMod val="95000"/>
                  </a:schemeClr>
                </a:solidFill>
              </a:rPr>
              <a:t>المجرورات</a:t>
            </a:r>
            <a:br>
              <a:rPr lang="ar-SA" sz="80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ar-SA" sz="8000" dirty="0" smtClean="0">
                <a:solidFill>
                  <a:schemeClr val="tx1">
                    <a:lumMod val="95000"/>
                  </a:schemeClr>
                </a:solidFill>
              </a:rPr>
              <a:t>من الأسماء </a:t>
            </a:r>
            <a:endParaRPr lang="ar-SA" sz="80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85720" y="785794"/>
            <a:ext cx="8715436" cy="46782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>
                <a:latin typeface="Arabic Typesetting" pitchFamily="66" charset="-78"/>
                <a:cs typeface="Arabic Typesetting" pitchFamily="66" charset="-78"/>
              </a:rPr>
              <a:t>البدل :</a:t>
            </a:r>
            <a:endParaRPr lang="en-US" sz="40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تعرفه : </a:t>
            </a:r>
          </a:p>
          <a:p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تابعٌ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لما قبله، رفعاً ونصباً وجرّاً. غير أنه خلافاً للتوابع الأخرى، هو المقصود بالحكم دون ما قبله، نحو: 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قرأت خطبة الإمامِ عليٍّ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. فـ ( 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عليّ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 ): بدل من ( 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الإمام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 ) ، وهو المقصود بالحكم المنسوب إلى (الإمام ) . تسمى كلمة (الإمام ) مبدل منه . و(علي ) البدل .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أنواع البدل :</a:t>
            </a:r>
            <a:endParaRPr lang="en-US" sz="2400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1/ </a:t>
            </a:r>
            <a:r>
              <a:rPr lang="ar-SA" sz="2400" u="sng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بدل كلّ من كلّ 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</a:rPr>
              <a:t>: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 هو ما كان البدل فيه عين المبدل منه ، ومساوي له في المعنى .نحو : 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جاء المعلمُ محمدٌ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. فمحمد بدل من كلمة المعلم ، وتأخذ حكمها في الإعراب ، فكلمة محمد مرفوع لكونه بدل من المعلم المرفوع على الفاعلية . 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2/ </a:t>
            </a:r>
            <a:r>
              <a:rPr lang="ar-SA" sz="2400" u="sng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بدل بعض من كلّ 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</a:rPr>
              <a:t>: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 وهو أن يكون البدل جزءا من المبدل منه .نحو : 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سقط البيت سقفه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، 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وأكلت التفاحة نصفها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.فكلمة (سقف ونصف ) كل منهما جاءت بدل بعض من كل , أي : أن البدل جزء من المبدل منه .فالسقف جزء من البيت , وقد جاءت كلمة ( سقف ) مرفوعة لأن المبدل منه ( البيت) جاء فاعلا مرفوعا . والنصف جزء من التفاحة , وقد جاءت كلمة ( نصف ) منصوبة ، لأن المبدل منه ( التفاحة ) وقع مفعولا </a:t>
            </a:r>
            <a:r>
              <a:rPr lang="ar-SA" sz="2400" dirty="0" err="1">
                <a:latin typeface="Arabic Typesetting" pitchFamily="66" charset="-78"/>
                <a:cs typeface="Arabic Typesetting" pitchFamily="66" charset="-78"/>
              </a:rPr>
              <a:t>به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 منصوب .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14282" y="1357298"/>
            <a:ext cx="8715436" cy="43396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3/ </a:t>
            </a:r>
            <a:r>
              <a:rPr lang="ar-SA" sz="2400" u="sng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بدل اشتمال :</a:t>
            </a:r>
            <a:r>
              <a:rPr lang="ar-SA" sz="24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هو البدل الدال على معنى من المعاني التي اشتمل عليها المبدل منه دون أن يكون جزءا منه . نحو : </a:t>
            </a:r>
            <a:r>
              <a:rPr lang="ar-SA" sz="24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أطربني البلبل تغريده .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4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وأعجبني الطالب خلقه 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. فكلمة ( تغريده )جاءت بدلا من كلمة البلبل ,فهي من المعاني أو الدلائل التي يشتمل عليها البلبل , وليست من تكوينه ,فنحن لا نستطيع أن نمسك بالتغريد أو أن نراه بالعين المجردة . وكذلك (خلقه) فهي من المعاني أو الدلائل التي يشتمل عليها الطالب ,وليست من تكوينه ,فنحن لا نستطيع أن نمسك بالخلق أو أن نراه بالعين المجردة .</a:t>
            </a:r>
            <a:endParaRPr lang="en-US" sz="2400" dirty="0" smtClean="0">
              <a:latin typeface="Arabic Typesetting" pitchFamily="66" charset="-78"/>
              <a:cs typeface="Arabic Typesetting" pitchFamily="66" charset="-78"/>
            </a:endParaRPr>
          </a:p>
          <a:p>
            <a:endParaRPr lang="ar-SA" sz="2400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نموذج معرب :</a:t>
            </a:r>
            <a:endParaRPr lang="en-US" sz="2400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احترمتُ المعلمةَ سعادَ</a:t>
            </a:r>
            <a:endParaRPr lang="en-US" sz="2400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احترمتُ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 : فعل ماض مبني على السكون ؛لاتصاله بتاء الفاعل .وتاء الفاعل ضمير متصل مبني على الضم في محل رفع فاعل .</a:t>
            </a:r>
            <a:endParaRPr lang="en-US" sz="24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المعلمة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 : ( المبدل منه ) مفعول </a:t>
            </a:r>
            <a:r>
              <a:rPr lang="ar-SA" sz="2400" dirty="0" err="1" smtClean="0">
                <a:latin typeface="Arabic Typesetting" pitchFamily="66" charset="-78"/>
                <a:cs typeface="Arabic Typesetting" pitchFamily="66" charset="-78"/>
              </a:rPr>
              <a:t>به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 منصوب وعلامة نصبه الفتحة الظاهرة على آخره .</a:t>
            </a:r>
            <a:endParaRPr lang="en-US" sz="24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سعاد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 : ( البدل ) بدل من المعلمة منصوب وعلامة نصبه الفتحة الظاهرة على آخره .</a:t>
            </a:r>
            <a:endParaRPr lang="en-US" sz="2400" dirty="0" smtClean="0">
              <a:latin typeface="Arabic Typesetting" pitchFamily="66" charset="-78"/>
              <a:cs typeface="Arabic Typesetting" pitchFamily="66" charset="-78"/>
            </a:endParaRPr>
          </a:p>
          <a:p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85720" y="214290"/>
            <a:ext cx="8715436" cy="560153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latin typeface="Arabic Typesetting" pitchFamily="66" charset="-78"/>
                <a:cs typeface="Arabic Typesetting" pitchFamily="66" charset="-78"/>
              </a:rPr>
              <a:t>التوكيد :</a:t>
            </a:r>
            <a:endParaRPr lang="en-US" sz="28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تعريفه : </a:t>
            </a:r>
          </a:p>
          <a:p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تابع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يذكر لدفع ما قد </a:t>
            </a:r>
            <a:r>
              <a:rPr lang="ar-SA" sz="2400" dirty="0" err="1">
                <a:latin typeface="Arabic Typesetting" pitchFamily="66" charset="-78"/>
                <a:cs typeface="Arabic Typesetting" pitchFamily="66" charset="-78"/>
              </a:rPr>
              <a:t>يتوهمه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 السامع ,وتقوية الكلام , ويتبع في إعرابه إعرابَ المؤكَّد قبله ،رفعاً ونصباً وجرّاً .نحو : 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أخاك أخاك يشد عضدك . لا لا أهمل عملي . ووصل المدير عينه .</a:t>
            </a:r>
            <a:endParaRPr lang="en-US" sz="2400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نسمى الكلمة الأولى (المؤكَـد) وهي الكلمة التي نؤكدها (أخاك الأولى </a:t>
            </a:r>
            <a:r>
              <a:rPr lang="ar-SA" sz="2400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 لا الأولى ) . ونسمي الكلمة الثانية ( المؤكِـد أو التوكيد ) وهي كلمة (أخاك الثانية </a:t>
            </a:r>
            <a:r>
              <a:rPr lang="ar-SA" sz="2400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 لا الثانية </a:t>
            </a:r>
            <a:r>
              <a:rPr lang="ar-SA" sz="2400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 ألفاظ التوكيد المعنوي : نفس وعين </a:t>
            </a:r>
            <a:r>
              <a:rPr lang="ar-SA" sz="2400" dirty="0" err="1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... )  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أنواعه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 : ينقسم التوكيد إلى نوعين : 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1ـ التوكيد اللفظي . 2 </a:t>
            </a:r>
            <a:r>
              <a:rPr lang="ar-SA" sz="2400" dirty="0" err="1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ـ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التوكيد المعنوي . </a:t>
            </a:r>
            <a:endParaRPr lang="en-US" sz="2400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u="sng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التوكيد اللفظي :</a:t>
            </a:r>
            <a:endParaRPr lang="en-US" sz="2400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تكرير اللفظ لتثبيته في النفس، اسماً كان أو فعلاً أو حرفاً أو ضميراً .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مثال </a:t>
            </a:r>
            <a:r>
              <a:rPr lang="ar-SA" sz="2400" dirty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توكيد الاسم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: </a:t>
            </a:r>
            <a:r>
              <a:rPr lang="ar-SA" sz="2400" u="sng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محمد محمد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لا </a:t>
            </a:r>
            <a:r>
              <a:rPr lang="ar-SA" sz="2400" dirty="0" err="1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تهمل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واجبك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.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و مثال</a:t>
            </a:r>
            <a:r>
              <a:rPr lang="ar-SA" sz="2400" dirty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 توكيد الفعل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: </a:t>
            </a:r>
            <a:r>
              <a:rPr lang="ar-SA" sz="2400" u="sng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توكل توكل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على الله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. 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و مثال </a:t>
            </a:r>
            <a:r>
              <a:rPr lang="ar-SA" sz="2400" dirty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توكيد الحرف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: </a:t>
            </a:r>
            <a:r>
              <a:rPr lang="ar-SA" sz="2400" u="sng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لا لا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تتأخر عن الحضور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. 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و مثال </a:t>
            </a:r>
            <a:r>
              <a:rPr lang="ar-SA" sz="2400" dirty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توكيد الضمير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: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سافر</a:t>
            </a:r>
            <a:r>
              <a:rPr lang="ar-SA" sz="2400" u="sng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تَ أنتَ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.فـ(أنت) توكيد للضمير (تاء المخاطب )المتصل بالفعل .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14282" y="928670"/>
            <a:ext cx="8715436" cy="47089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 smtClean="0">
                <a:solidFill>
                  <a:srgbClr val="FF0000"/>
                </a:solidFill>
                <a:latin typeface="Arabic Typesetting" pitchFamily="66" charset="-78"/>
              </a:rPr>
              <a:t>التوكيد المعنوي : </a:t>
            </a:r>
          </a:p>
          <a:p>
            <a:r>
              <a:rPr lang="ar-SA" sz="2000" dirty="0" smtClean="0">
                <a:latin typeface="Arabic Typesetting" pitchFamily="66" charset="-78"/>
              </a:rPr>
              <a:t>هو توكيد الاسم بكلمات معروفة بعينها . وهي: </a:t>
            </a:r>
            <a:r>
              <a:rPr lang="ar-SA" sz="2000" u="sng" dirty="0" smtClean="0">
                <a:latin typeface="Arabic Typesetting" pitchFamily="66" charset="-78"/>
              </a:rPr>
              <a:t>العين، والنفس، وجميع، وعامّة، وكُلّ، وكِلا، وكِلتا </a:t>
            </a:r>
            <a:r>
              <a:rPr lang="ar-SA" sz="2000" dirty="0" smtClean="0">
                <a:latin typeface="Arabic Typesetting" pitchFamily="66" charset="-78"/>
              </a:rPr>
              <a:t>. شريطة أن يتصل </a:t>
            </a:r>
            <a:r>
              <a:rPr lang="ar-SA" sz="2000" dirty="0" err="1" smtClean="0">
                <a:solidFill>
                  <a:srgbClr val="00B050"/>
                </a:solidFill>
                <a:latin typeface="Arabic Typesetting" pitchFamily="66" charset="-78"/>
              </a:rPr>
              <a:t>بها</a:t>
            </a:r>
            <a:r>
              <a:rPr lang="ar-SA" sz="2000" dirty="0" smtClean="0">
                <a:solidFill>
                  <a:srgbClr val="00B050"/>
                </a:solidFill>
                <a:latin typeface="Arabic Typesetting" pitchFamily="66" charset="-78"/>
              </a:rPr>
              <a:t> ضمير يعود على المؤكَد </a:t>
            </a:r>
            <a:r>
              <a:rPr lang="ar-SA" sz="2000" dirty="0" smtClean="0">
                <a:latin typeface="Arabic Typesetting" pitchFamily="66" charset="-78"/>
              </a:rPr>
              <a:t>.فإن أضيفت إلى اسم ظاهر لا تعتبر توكيد . نحو : </a:t>
            </a:r>
            <a:r>
              <a:rPr lang="ar-SA" sz="2000" dirty="0" smtClean="0">
                <a:solidFill>
                  <a:srgbClr val="FF0000"/>
                </a:solidFill>
                <a:latin typeface="Arabic Typesetting" pitchFamily="66" charset="-78"/>
              </a:rPr>
              <a:t>وصل </a:t>
            </a:r>
            <a:r>
              <a:rPr lang="ar-SA" sz="2000" dirty="0" err="1" smtClean="0">
                <a:solidFill>
                  <a:srgbClr val="FF0000"/>
                </a:solidFill>
                <a:latin typeface="Arabic Typesetting" pitchFamily="66" charset="-78"/>
              </a:rPr>
              <a:t>المسؤول</a:t>
            </a:r>
            <a:r>
              <a:rPr lang="ar-SA" sz="2000" dirty="0" smtClean="0">
                <a:solidFill>
                  <a:srgbClr val="FF0000"/>
                </a:solidFill>
                <a:latin typeface="Arabic Typesetting" pitchFamily="66" charset="-78"/>
              </a:rPr>
              <a:t> نفسه . وصافحت المدير عينه </a:t>
            </a:r>
            <a:r>
              <a:rPr lang="ar-SA" sz="2000" dirty="0" smtClean="0">
                <a:latin typeface="Arabic Typesetting" pitchFamily="66" charset="-78"/>
              </a:rPr>
              <a:t>. وأثنيت على الفائزين كلهم . فنلاحظ أن كلمة ( نفس ) في المثال الأول أضيفت إلى الضمير الهاء ؛ لذلك </a:t>
            </a:r>
            <a:r>
              <a:rPr lang="ar-SA" sz="2000" u="sng" dirty="0" smtClean="0">
                <a:latin typeface="Arabic Typesetting" pitchFamily="66" charset="-78"/>
              </a:rPr>
              <a:t>نعتبرها توكيدًا </a:t>
            </a:r>
            <a:r>
              <a:rPr lang="ar-SA" sz="2000" dirty="0" smtClean="0">
                <a:latin typeface="Arabic Typesetting" pitchFamily="66" charset="-78"/>
              </a:rPr>
              <a:t>.ولو أضيفت إلى اسم ظاهر </a:t>
            </a:r>
            <a:r>
              <a:rPr lang="ar-SA" sz="2000" u="sng" dirty="0" smtClean="0">
                <a:latin typeface="Arabic Typesetting" pitchFamily="66" charset="-78"/>
              </a:rPr>
              <a:t>لما اعتُبِرت توكيدًا </a:t>
            </a:r>
            <a:r>
              <a:rPr lang="ar-SA" sz="2000" dirty="0" smtClean="0">
                <a:latin typeface="Arabic Typesetting" pitchFamily="66" charset="-78"/>
              </a:rPr>
              <a:t>.فلو قلنا : ( </a:t>
            </a:r>
            <a:r>
              <a:rPr lang="ar-SA" sz="2000" dirty="0" smtClean="0">
                <a:solidFill>
                  <a:srgbClr val="FF0000"/>
                </a:solidFill>
                <a:latin typeface="Arabic Typesetting" pitchFamily="66" charset="-78"/>
              </a:rPr>
              <a:t>وصل نفس </a:t>
            </a:r>
            <a:r>
              <a:rPr lang="ar-SA" sz="2000" dirty="0" err="1" smtClean="0">
                <a:solidFill>
                  <a:srgbClr val="FF0000"/>
                </a:solidFill>
                <a:latin typeface="Arabic Typesetting" pitchFamily="66" charset="-78"/>
              </a:rPr>
              <a:t>المسوؤل</a:t>
            </a:r>
            <a:r>
              <a:rPr lang="ar-SA" sz="2000" dirty="0" smtClean="0">
                <a:solidFill>
                  <a:srgbClr val="FF0000"/>
                </a:solidFill>
                <a:latin typeface="Arabic Typesetting" pitchFamily="66" charset="-78"/>
              </a:rPr>
              <a:t> </a:t>
            </a:r>
            <a:r>
              <a:rPr lang="ar-SA" sz="2000" dirty="0" smtClean="0">
                <a:latin typeface="Arabic Typesetting" pitchFamily="66" charset="-78"/>
              </a:rPr>
              <a:t>) هنا نعتبرها فاعل مرفوع ,و </a:t>
            </a:r>
            <a:r>
              <a:rPr lang="ar-SA" sz="2000" dirty="0" err="1" smtClean="0">
                <a:latin typeface="Arabic Typesetting" pitchFamily="66" charset="-78"/>
              </a:rPr>
              <a:t>المسوؤل</a:t>
            </a:r>
            <a:r>
              <a:rPr lang="ar-SA" sz="2000" dirty="0" smtClean="0">
                <a:latin typeface="Arabic Typesetting" pitchFamily="66" charset="-78"/>
              </a:rPr>
              <a:t> مضاف إلية مجرور . وهكذا بقية </a:t>
            </a:r>
            <a:r>
              <a:rPr lang="ar-SA" sz="2000" dirty="0" err="1" smtClean="0">
                <a:latin typeface="Arabic Typesetting" pitchFamily="66" charset="-78"/>
              </a:rPr>
              <a:t>الأمثلة .</a:t>
            </a:r>
            <a:endParaRPr lang="ar-SA" sz="2000" dirty="0" smtClean="0">
              <a:latin typeface="Arabic Typesetting" pitchFamily="66" charset="-78"/>
            </a:endParaRPr>
          </a:p>
          <a:p>
            <a:r>
              <a:rPr lang="ar-SA" sz="2000" dirty="0" smtClean="0">
                <a:latin typeface="Arabic Typesetting" pitchFamily="66" charset="-78"/>
              </a:rPr>
              <a:t>وتستعمل( </a:t>
            </a:r>
            <a:r>
              <a:rPr lang="ar-SA" sz="2000" dirty="0" smtClean="0">
                <a:solidFill>
                  <a:srgbClr val="FF0000"/>
                </a:solidFill>
                <a:latin typeface="Arabic Typesetting" pitchFamily="66" charset="-78"/>
              </a:rPr>
              <a:t>نفس وعين</a:t>
            </a:r>
            <a:r>
              <a:rPr lang="ar-SA" sz="2000" dirty="0" smtClean="0">
                <a:latin typeface="Arabic Typesetting" pitchFamily="66" charset="-78"/>
              </a:rPr>
              <a:t>) لدفع الاحتمال عن وجود شك حول </a:t>
            </a:r>
            <a:r>
              <a:rPr lang="ar-SA" sz="2000" dirty="0" err="1" smtClean="0">
                <a:latin typeface="Arabic Typesetting" pitchFamily="66" charset="-78"/>
              </a:rPr>
              <a:t>المؤكد </a:t>
            </a:r>
            <a:r>
              <a:rPr lang="ar-SA" sz="2000" dirty="0" smtClean="0">
                <a:latin typeface="Arabic Typesetting" pitchFamily="66" charset="-78"/>
              </a:rPr>
              <a:t>, </a:t>
            </a:r>
            <a:r>
              <a:rPr lang="ar-SA" sz="2000" dirty="0" err="1" smtClean="0">
                <a:latin typeface="Arabic Typesetting" pitchFamily="66" charset="-78"/>
              </a:rPr>
              <a:t>فالمسؤول</a:t>
            </a:r>
            <a:r>
              <a:rPr lang="ar-SA" sz="2000" dirty="0" smtClean="0">
                <a:latin typeface="Arabic Typesetting" pitchFamily="66" charset="-78"/>
              </a:rPr>
              <a:t> نفسه فكلمة نفس رفعت الاحتمال عن وصول أي شخص غير هذا </a:t>
            </a:r>
            <a:r>
              <a:rPr lang="ar-SA" sz="2000" dirty="0" err="1" smtClean="0">
                <a:latin typeface="Arabic Typesetting" pitchFamily="66" charset="-78"/>
              </a:rPr>
              <a:t>المسؤول</a:t>
            </a:r>
            <a:r>
              <a:rPr lang="ar-SA" sz="2000" dirty="0" smtClean="0">
                <a:latin typeface="Arabic Typesetting" pitchFamily="66" charset="-78"/>
              </a:rPr>
              <a:t> </a:t>
            </a:r>
            <a:r>
              <a:rPr lang="ar-SA" sz="2000" dirty="0" err="1" smtClean="0">
                <a:latin typeface="Arabic Typesetting" pitchFamily="66" charset="-78"/>
              </a:rPr>
              <a:t>.</a:t>
            </a:r>
            <a:endParaRPr lang="ar-SA" sz="2000" dirty="0" smtClean="0">
              <a:latin typeface="Arabic Typesetting" pitchFamily="66" charset="-78"/>
            </a:endParaRPr>
          </a:p>
          <a:p>
            <a:r>
              <a:rPr lang="ar-SA" sz="2000" dirty="0" err="1" smtClean="0">
                <a:latin typeface="Arabic Typesetting" pitchFamily="66" charset="-78"/>
              </a:rPr>
              <a:t>أما </a:t>
            </a:r>
            <a:r>
              <a:rPr lang="ar-SA" sz="2000" dirty="0" smtClean="0">
                <a:latin typeface="Arabic Typesetting" pitchFamily="66" charset="-78"/>
              </a:rPr>
              <a:t>( </a:t>
            </a:r>
            <a:r>
              <a:rPr lang="ar-SA" sz="2000" dirty="0" err="1" smtClean="0">
                <a:solidFill>
                  <a:srgbClr val="FF0000"/>
                </a:solidFill>
                <a:latin typeface="Arabic Typesetting" pitchFamily="66" charset="-78"/>
              </a:rPr>
              <a:t>كل ,وجميع </a:t>
            </a:r>
            <a:r>
              <a:rPr lang="ar-SA" sz="2000" dirty="0" smtClean="0">
                <a:solidFill>
                  <a:srgbClr val="FF0000"/>
                </a:solidFill>
                <a:latin typeface="Arabic Typesetting" pitchFamily="66" charset="-78"/>
              </a:rPr>
              <a:t>, </a:t>
            </a:r>
            <a:r>
              <a:rPr lang="ar-SA" sz="2000" dirty="0" err="1" smtClean="0">
                <a:solidFill>
                  <a:srgbClr val="FF0000"/>
                </a:solidFill>
                <a:latin typeface="Arabic Typesetting" pitchFamily="66" charset="-78"/>
              </a:rPr>
              <a:t>عامة </a:t>
            </a:r>
            <a:r>
              <a:rPr lang="ar-SA" sz="2000" dirty="0" smtClean="0">
                <a:latin typeface="Arabic Typesetting" pitchFamily="66" charset="-78"/>
              </a:rPr>
              <a:t>) نستعمل للدلالة على الإحاطة </a:t>
            </a:r>
            <a:r>
              <a:rPr lang="ar-SA" sz="2000" dirty="0" err="1" smtClean="0">
                <a:latin typeface="Arabic Typesetting" pitchFamily="66" charset="-78"/>
              </a:rPr>
              <a:t>والشمول ,مثل </a:t>
            </a:r>
            <a:r>
              <a:rPr lang="ar-SA" sz="2000" dirty="0" smtClean="0">
                <a:latin typeface="Arabic Typesetting" pitchFamily="66" charset="-78"/>
              </a:rPr>
              <a:t>: داومت الطبيبات </a:t>
            </a:r>
            <a:r>
              <a:rPr lang="ar-SA" sz="2000" u="sng" dirty="0" smtClean="0">
                <a:solidFill>
                  <a:srgbClr val="FF0000"/>
                </a:solidFill>
                <a:latin typeface="Arabic Typesetting" pitchFamily="66" charset="-78"/>
              </a:rPr>
              <a:t>جميعهن </a:t>
            </a:r>
            <a:r>
              <a:rPr lang="ar-SA" sz="2000" dirty="0" smtClean="0">
                <a:latin typeface="Arabic Typesetting" pitchFamily="66" charset="-78"/>
              </a:rPr>
              <a:t>توكيد مرفوع وهو </a:t>
            </a:r>
            <a:r>
              <a:rPr lang="ar-SA" sz="2000" dirty="0" err="1" smtClean="0">
                <a:latin typeface="Arabic Typesetting" pitchFamily="66" charset="-78"/>
              </a:rPr>
              <a:t>مضاف </a:t>
            </a:r>
            <a:r>
              <a:rPr lang="ar-SA" sz="2000" dirty="0" smtClean="0">
                <a:latin typeface="Arabic Typesetting" pitchFamily="66" charset="-78"/>
              </a:rPr>
              <a:t>,</a:t>
            </a:r>
            <a:r>
              <a:rPr lang="ar-SA" sz="2000" dirty="0" err="1" smtClean="0">
                <a:latin typeface="Arabic Typesetting" pitchFamily="66" charset="-78"/>
              </a:rPr>
              <a:t>وهنفي</a:t>
            </a:r>
            <a:r>
              <a:rPr lang="ar-SA" sz="2000" dirty="0" smtClean="0">
                <a:latin typeface="Arabic Typesetting" pitchFamily="66" charset="-78"/>
              </a:rPr>
              <a:t> محل جر بالإضافة</a:t>
            </a:r>
            <a:r>
              <a:rPr lang="ar-SA" sz="2000" u="sng" dirty="0" smtClean="0">
                <a:solidFill>
                  <a:srgbClr val="FF0000"/>
                </a:solidFill>
                <a:latin typeface="Arabic Typesetting" pitchFamily="66" charset="-78"/>
              </a:rPr>
              <a:t> </a:t>
            </a:r>
          </a:p>
          <a:p>
            <a:r>
              <a:rPr lang="ar-SA" sz="2000" dirty="0" err="1" smtClean="0">
                <a:latin typeface="Arabic Typesetting" pitchFamily="66" charset="-78"/>
              </a:rPr>
              <a:t>أما </a:t>
            </a:r>
            <a:r>
              <a:rPr lang="ar-SA" sz="2000" dirty="0" smtClean="0">
                <a:latin typeface="Arabic Typesetting" pitchFamily="66" charset="-78"/>
              </a:rPr>
              <a:t>( </a:t>
            </a:r>
            <a:r>
              <a:rPr lang="ar-SA" sz="2000" dirty="0" smtClean="0">
                <a:solidFill>
                  <a:srgbClr val="FF0000"/>
                </a:solidFill>
                <a:latin typeface="Arabic Typesetting" pitchFamily="66" charset="-78"/>
              </a:rPr>
              <a:t>كلا وكلتا</a:t>
            </a:r>
            <a:r>
              <a:rPr lang="ar-SA" sz="2000" dirty="0" smtClean="0">
                <a:latin typeface="Arabic Typesetting" pitchFamily="66" charset="-78"/>
              </a:rPr>
              <a:t>) تستعمل لإزالة الاحتمال عن المثنى المذكر </a:t>
            </a:r>
            <a:r>
              <a:rPr lang="ar-SA" sz="2000" dirty="0" err="1" smtClean="0">
                <a:latin typeface="Arabic Typesetting" pitchFamily="66" charset="-78"/>
              </a:rPr>
              <a:t>والمؤنت</a:t>
            </a:r>
            <a:r>
              <a:rPr lang="ar-SA" sz="2000" dirty="0" smtClean="0">
                <a:latin typeface="Arabic Typesetting" pitchFamily="66" charset="-78"/>
              </a:rPr>
              <a:t> ويتشرط فيها أن يسبقها </a:t>
            </a:r>
            <a:r>
              <a:rPr lang="ar-SA" sz="2000" dirty="0" err="1" smtClean="0">
                <a:latin typeface="Arabic Typesetting" pitchFamily="66" charset="-78"/>
              </a:rPr>
              <a:t>مؤكد </a:t>
            </a:r>
            <a:r>
              <a:rPr lang="ar-SA" sz="2000" dirty="0" smtClean="0">
                <a:latin typeface="Arabic Typesetting" pitchFamily="66" charset="-78"/>
              </a:rPr>
              <a:t>,وأن تضاف إلى </a:t>
            </a:r>
            <a:r>
              <a:rPr lang="ar-SA" sz="2000" dirty="0" err="1" smtClean="0">
                <a:latin typeface="Arabic Typesetting" pitchFamily="66" charset="-78"/>
              </a:rPr>
              <a:t>ضمير </a:t>
            </a:r>
            <a:r>
              <a:rPr lang="ar-SA" sz="2000" dirty="0" smtClean="0">
                <a:latin typeface="Arabic Typesetting" pitchFamily="66" charset="-78"/>
              </a:rPr>
              <a:t>, وتعرف كالمثنى رفعا بالألف ونصبا وجرا </a:t>
            </a:r>
            <a:r>
              <a:rPr lang="ar-SA" sz="2000" dirty="0" err="1" smtClean="0">
                <a:latin typeface="Arabic Typesetting" pitchFamily="66" charset="-78"/>
              </a:rPr>
              <a:t>بالياء ,مثل </a:t>
            </a:r>
            <a:r>
              <a:rPr lang="ar-SA" sz="2000" u="sng" dirty="0" smtClean="0">
                <a:solidFill>
                  <a:srgbClr val="FF0000"/>
                </a:solidFill>
                <a:latin typeface="Arabic Typesetting" pitchFamily="66" charset="-78"/>
              </a:rPr>
              <a:t>: نجح الولدان </a:t>
            </a:r>
            <a:r>
              <a:rPr lang="ar-SA" sz="2000" u="sng" dirty="0" err="1" smtClean="0">
                <a:solidFill>
                  <a:srgbClr val="FF0000"/>
                </a:solidFill>
                <a:latin typeface="Arabic Typesetting" pitchFamily="66" charset="-78"/>
              </a:rPr>
              <a:t>كلاهما </a:t>
            </a:r>
            <a:r>
              <a:rPr lang="ar-SA" sz="2000" u="sng" dirty="0" smtClean="0">
                <a:solidFill>
                  <a:srgbClr val="FF0000"/>
                </a:solidFill>
                <a:latin typeface="Arabic Typesetting" pitchFamily="66" charset="-78"/>
              </a:rPr>
              <a:t>,نجحت البنتان كلتاهما </a:t>
            </a:r>
          </a:p>
          <a:p>
            <a:r>
              <a:rPr lang="ar-SA" sz="2000" u="sng" dirty="0" err="1" smtClean="0">
                <a:solidFill>
                  <a:srgbClr val="FF0000"/>
                </a:solidFill>
                <a:latin typeface="Arabic Typesetting" pitchFamily="66" charset="-78"/>
              </a:rPr>
              <a:t>كلاهما </a:t>
            </a:r>
            <a:r>
              <a:rPr lang="ar-SA" sz="2000" u="sng" dirty="0" smtClean="0">
                <a:solidFill>
                  <a:srgbClr val="FF0000"/>
                </a:solidFill>
                <a:latin typeface="Arabic Typesetting" pitchFamily="66" charset="-78"/>
              </a:rPr>
              <a:t>/ </a:t>
            </a:r>
            <a:r>
              <a:rPr lang="ar-SA" sz="2000" u="sng" dirty="0" err="1" smtClean="0">
                <a:solidFill>
                  <a:srgbClr val="FF0000"/>
                </a:solidFill>
                <a:latin typeface="Arabic Typesetting" pitchFamily="66" charset="-78"/>
              </a:rPr>
              <a:t>كلتاهما </a:t>
            </a:r>
            <a:r>
              <a:rPr lang="ar-SA" sz="2000" u="sng" dirty="0" smtClean="0">
                <a:solidFill>
                  <a:srgbClr val="FF0000"/>
                </a:solidFill>
                <a:latin typeface="Arabic Typesetting" pitchFamily="66" charset="-78"/>
              </a:rPr>
              <a:t>: </a:t>
            </a:r>
            <a:r>
              <a:rPr lang="ar-SA" sz="2000" dirty="0" smtClean="0">
                <a:latin typeface="Arabic Typesetting" pitchFamily="66" charset="-78"/>
              </a:rPr>
              <a:t>كلا/كلتا توكيد مرفوع بالألف </a:t>
            </a:r>
            <a:r>
              <a:rPr lang="ar-SA" sz="2000" dirty="0" err="1" smtClean="0">
                <a:latin typeface="Arabic Typesetting" pitchFamily="66" charset="-78"/>
              </a:rPr>
              <a:t>لانه</a:t>
            </a:r>
            <a:r>
              <a:rPr lang="ar-SA" sz="2000" dirty="0" smtClean="0">
                <a:latin typeface="Arabic Typesetting" pitchFamily="66" charset="-78"/>
              </a:rPr>
              <a:t> ملحق </a:t>
            </a:r>
            <a:r>
              <a:rPr lang="ar-SA" sz="2000" dirty="0" err="1" smtClean="0">
                <a:latin typeface="Arabic Typesetting" pitchFamily="66" charset="-78"/>
              </a:rPr>
              <a:t>بالمثنى </a:t>
            </a:r>
            <a:r>
              <a:rPr lang="ar-SA" sz="2000" dirty="0" smtClean="0">
                <a:latin typeface="Arabic Typesetting" pitchFamily="66" charset="-78"/>
              </a:rPr>
              <a:t>, وهو </a:t>
            </a:r>
            <a:r>
              <a:rPr lang="ar-SA" sz="2000" dirty="0" err="1" smtClean="0">
                <a:latin typeface="Arabic Typesetting" pitchFamily="66" charset="-78"/>
              </a:rPr>
              <a:t>مضاف </a:t>
            </a:r>
            <a:r>
              <a:rPr lang="ar-SA" sz="2000" dirty="0" smtClean="0">
                <a:latin typeface="Arabic Typesetting" pitchFamily="66" charset="-78"/>
              </a:rPr>
              <a:t>, وهما في محل جر بالإضافة</a:t>
            </a:r>
          </a:p>
          <a:p>
            <a:endParaRPr lang="en-US" sz="2000" dirty="0" smtClean="0">
              <a:latin typeface="Arabic Typesetting" pitchFamily="66" charset="-78"/>
              <a:cs typeface="Arabic Typesetting" pitchFamily="66" charset="-78"/>
            </a:endParaRPr>
          </a:p>
          <a:p>
            <a:endParaRPr lang="ar-SA" sz="20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55576" y="1166843"/>
            <a:ext cx="71287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abic Typesetting" pitchFamily="66" charset="-78"/>
                <a:sym typeface="Wingdings"/>
              </a:rPr>
              <a:t></a:t>
            </a:r>
            <a:r>
              <a:rPr lang="ar-SA" sz="2000" dirty="0" smtClean="0">
                <a:latin typeface="Arabic Typesetting" pitchFamily="66" charset="-78"/>
              </a:rPr>
              <a:t> ( </a:t>
            </a:r>
            <a:r>
              <a:rPr lang="ar-SA" sz="2000" dirty="0" smtClean="0">
                <a:solidFill>
                  <a:srgbClr val="FF0000"/>
                </a:solidFill>
                <a:latin typeface="Arabic Typesetting" pitchFamily="66" charset="-78"/>
              </a:rPr>
              <a:t>كلا و </a:t>
            </a:r>
            <a:r>
              <a:rPr lang="ar-SA" sz="2000" dirty="0" err="1" smtClean="0">
                <a:solidFill>
                  <a:srgbClr val="FF0000"/>
                </a:solidFill>
                <a:latin typeface="Arabic Typesetting" pitchFamily="66" charset="-78"/>
              </a:rPr>
              <a:t>كلتا </a:t>
            </a:r>
            <a:r>
              <a:rPr lang="ar-SA" sz="2000" dirty="0" smtClean="0">
                <a:latin typeface="Arabic Typesetting" pitchFamily="66" charset="-78"/>
              </a:rPr>
              <a:t>) إذا أُضيفتا إلى اسمٍ ظاهر، عوملتا معاملة الاسم المقصور، فقُدِّرت الحركات الثلاث على ألفهما، كما تقدَّر على ألف العصا </a:t>
            </a:r>
            <a:r>
              <a:rPr lang="ar-SA" sz="2000" dirty="0" err="1" smtClean="0">
                <a:latin typeface="Arabic Typesetting" pitchFamily="66" charset="-78"/>
              </a:rPr>
              <a:t>والفتى .</a:t>
            </a:r>
            <a:r>
              <a:rPr lang="ar-SA" sz="2000" dirty="0" smtClean="0">
                <a:latin typeface="Arabic Typesetting" pitchFamily="66" charset="-78"/>
              </a:rPr>
              <a:t> </a:t>
            </a:r>
            <a:r>
              <a:rPr lang="ar-SA" sz="2000" dirty="0" err="1" smtClean="0">
                <a:latin typeface="Arabic Typesetting" pitchFamily="66" charset="-78"/>
              </a:rPr>
              <a:t>نحو :</a:t>
            </a:r>
            <a:r>
              <a:rPr lang="ar-SA" sz="2000" dirty="0" smtClean="0">
                <a:latin typeface="Arabic Typesetting" pitchFamily="66" charset="-78"/>
              </a:rPr>
              <a:t> </a:t>
            </a:r>
            <a:endParaRPr lang="en-US" sz="2000" dirty="0" smtClean="0">
              <a:latin typeface="Arabic Typesetting" pitchFamily="66" charset="-78"/>
            </a:endParaRPr>
          </a:p>
          <a:p>
            <a:r>
              <a:rPr lang="ar-SA" sz="2000" dirty="0" smtClean="0">
                <a:solidFill>
                  <a:srgbClr val="FF0000"/>
                </a:solidFill>
                <a:latin typeface="Arabic Typesetting" pitchFamily="66" charset="-78"/>
              </a:rPr>
              <a:t>سافر </a:t>
            </a:r>
            <a:r>
              <a:rPr lang="ar-SA" sz="2000" u="sng" dirty="0" smtClean="0">
                <a:solidFill>
                  <a:srgbClr val="FF0000"/>
                </a:solidFill>
                <a:latin typeface="Arabic Typesetting" pitchFamily="66" charset="-78"/>
              </a:rPr>
              <a:t>كلا</a:t>
            </a:r>
            <a:r>
              <a:rPr lang="ar-SA" sz="2000" dirty="0" smtClean="0">
                <a:solidFill>
                  <a:srgbClr val="FF0000"/>
                </a:solidFill>
                <a:latin typeface="Arabic Typesetting" pitchFamily="66" charset="-78"/>
              </a:rPr>
              <a:t> </a:t>
            </a:r>
            <a:r>
              <a:rPr lang="ar-SA" sz="2000" dirty="0" err="1" smtClean="0">
                <a:solidFill>
                  <a:srgbClr val="FF0000"/>
                </a:solidFill>
                <a:latin typeface="Arabic Typesetting" pitchFamily="66" charset="-78"/>
              </a:rPr>
              <a:t>الضيفين .</a:t>
            </a:r>
            <a:r>
              <a:rPr lang="ar-SA" sz="2000" dirty="0" smtClean="0">
                <a:solidFill>
                  <a:srgbClr val="FF0000"/>
                </a:solidFill>
                <a:latin typeface="Arabic Typesetting" pitchFamily="66" charset="-78"/>
              </a:rPr>
              <a:t> </a:t>
            </a:r>
            <a:r>
              <a:rPr lang="ar-SA" sz="2000" dirty="0" err="1" smtClean="0">
                <a:latin typeface="Arabic Typesetting" pitchFamily="66" charset="-78"/>
              </a:rPr>
              <a:t>كلا </a:t>
            </a:r>
            <a:r>
              <a:rPr lang="ar-SA" sz="2000" dirty="0" smtClean="0">
                <a:latin typeface="Arabic Typesetting" pitchFamily="66" charset="-78"/>
              </a:rPr>
              <a:t>: فاعل مرفوع وعلامة رفعه الضمة المقدرة على الألف منع من ظهورها </a:t>
            </a:r>
            <a:r>
              <a:rPr lang="ar-SA" sz="2000" dirty="0" err="1" smtClean="0">
                <a:latin typeface="Arabic Typesetting" pitchFamily="66" charset="-78"/>
              </a:rPr>
              <a:t>التعذر .</a:t>
            </a:r>
            <a:r>
              <a:rPr lang="ar-SA" sz="2000" dirty="0" smtClean="0">
                <a:latin typeface="Arabic Typesetting" pitchFamily="66" charset="-78"/>
              </a:rPr>
              <a:t> </a:t>
            </a:r>
            <a:endParaRPr lang="en-US" sz="2000" dirty="0" smtClean="0">
              <a:latin typeface="Arabic Typesetting" pitchFamily="66" charset="-78"/>
            </a:endParaRPr>
          </a:p>
          <a:p>
            <a:r>
              <a:rPr lang="ar-SA" sz="2000" dirty="0" smtClean="0">
                <a:solidFill>
                  <a:srgbClr val="FF0000"/>
                </a:solidFill>
                <a:latin typeface="Arabic Typesetting" pitchFamily="66" charset="-78"/>
              </a:rPr>
              <a:t>كافأت </a:t>
            </a:r>
            <a:r>
              <a:rPr lang="ar-SA" sz="2000" u="sng" dirty="0" smtClean="0">
                <a:solidFill>
                  <a:srgbClr val="FF0000"/>
                </a:solidFill>
                <a:latin typeface="Arabic Typesetting" pitchFamily="66" charset="-78"/>
              </a:rPr>
              <a:t>كلتا</a:t>
            </a:r>
            <a:r>
              <a:rPr lang="ar-SA" sz="2000" dirty="0" smtClean="0">
                <a:solidFill>
                  <a:srgbClr val="FF0000"/>
                </a:solidFill>
                <a:latin typeface="Arabic Typesetting" pitchFamily="66" charset="-78"/>
              </a:rPr>
              <a:t> </a:t>
            </a:r>
            <a:r>
              <a:rPr lang="ar-SA" sz="2000" dirty="0" err="1" smtClean="0">
                <a:solidFill>
                  <a:srgbClr val="FF0000"/>
                </a:solidFill>
                <a:latin typeface="Arabic Typesetting" pitchFamily="66" charset="-78"/>
              </a:rPr>
              <a:t>الفائزتين </a:t>
            </a:r>
            <a:r>
              <a:rPr lang="ar-SA" sz="2000" dirty="0" err="1" smtClean="0">
                <a:latin typeface="Arabic Typesetting" pitchFamily="66" charset="-78"/>
              </a:rPr>
              <a:t>.</a:t>
            </a:r>
            <a:r>
              <a:rPr lang="ar-SA" sz="2000" dirty="0" smtClean="0">
                <a:latin typeface="Arabic Typesetting" pitchFamily="66" charset="-78"/>
              </a:rPr>
              <a:t> </a:t>
            </a:r>
            <a:r>
              <a:rPr lang="ar-SA" sz="2000" dirty="0" err="1" smtClean="0">
                <a:latin typeface="Arabic Typesetting" pitchFamily="66" charset="-78"/>
              </a:rPr>
              <a:t>كلتا </a:t>
            </a:r>
            <a:r>
              <a:rPr lang="ar-SA" sz="2000" dirty="0" smtClean="0">
                <a:latin typeface="Arabic Typesetting" pitchFamily="66" charset="-78"/>
              </a:rPr>
              <a:t>: مفعول </a:t>
            </a:r>
            <a:r>
              <a:rPr lang="ar-SA" sz="2000" dirty="0" err="1" smtClean="0">
                <a:latin typeface="Arabic Typesetting" pitchFamily="66" charset="-78"/>
              </a:rPr>
              <a:t>به</a:t>
            </a:r>
            <a:r>
              <a:rPr lang="ar-SA" sz="2000" dirty="0" smtClean="0">
                <a:latin typeface="Arabic Typesetting" pitchFamily="66" charset="-78"/>
              </a:rPr>
              <a:t> منصوب وعلامة نصبه الفتحة المقدرة على الألف </a:t>
            </a:r>
            <a:r>
              <a:rPr lang="ar-SA" sz="2000" dirty="0" err="1" smtClean="0">
                <a:latin typeface="Arabic Typesetting" pitchFamily="66" charset="-78"/>
              </a:rPr>
              <a:t>للتعذر .</a:t>
            </a:r>
            <a:r>
              <a:rPr lang="ar-SA" sz="2000" dirty="0" smtClean="0">
                <a:latin typeface="Arabic Typesetting" pitchFamily="66" charset="-78"/>
              </a:rPr>
              <a:t> </a:t>
            </a:r>
            <a:endParaRPr lang="en-US" sz="2000" dirty="0" smtClean="0">
              <a:latin typeface="Arabic Typesetting" pitchFamily="66" charset="-78"/>
            </a:endParaRPr>
          </a:p>
          <a:p>
            <a:r>
              <a:rPr lang="ar-SA" sz="2000" dirty="0" smtClean="0">
                <a:solidFill>
                  <a:srgbClr val="FF0000"/>
                </a:solidFill>
                <a:latin typeface="Arabic Typesetting" pitchFamily="66" charset="-78"/>
              </a:rPr>
              <a:t>التقيت </a:t>
            </a:r>
            <a:r>
              <a:rPr lang="ar-SA" sz="2000" dirty="0" err="1" smtClean="0">
                <a:solidFill>
                  <a:srgbClr val="FF0000"/>
                </a:solidFill>
                <a:latin typeface="Arabic Typesetting" pitchFamily="66" charset="-78"/>
              </a:rPr>
              <a:t>ب</a:t>
            </a:r>
            <a:r>
              <a:rPr lang="ar-SA" sz="2000" u="sng" dirty="0" err="1" smtClean="0">
                <a:solidFill>
                  <a:srgbClr val="FF0000"/>
                </a:solidFill>
                <a:latin typeface="Arabic Typesetting" pitchFamily="66" charset="-78"/>
              </a:rPr>
              <a:t>ـكلا</a:t>
            </a:r>
            <a:r>
              <a:rPr lang="ar-SA" sz="2000" dirty="0" smtClean="0">
                <a:solidFill>
                  <a:srgbClr val="FF0000"/>
                </a:solidFill>
                <a:latin typeface="Arabic Typesetting" pitchFamily="66" charset="-78"/>
              </a:rPr>
              <a:t> </a:t>
            </a:r>
            <a:r>
              <a:rPr lang="ar-SA" sz="2000" dirty="0" err="1" smtClean="0">
                <a:solidFill>
                  <a:srgbClr val="FF0000"/>
                </a:solidFill>
                <a:latin typeface="Arabic Typesetting" pitchFamily="66" charset="-78"/>
              </a:rPr>
              <a:t>المتفوقين </a:t>
            </a:r>
            <a:r>
              <a:rPr lang="ar-SA" sz="2000" dirty="0" err="1" smtClean="0">
                <a:latin typeface="Arabic Typesetting" pitchFamily="66" charset="-78"/>
              </a:rPr>
              <a:t>.</a:t>
            </a:r>
            <a:r>
              <a:rPr lang="ar-SA" sz="2000" dirty="0" smtClean="0">
                <a:latin typeface="Arabic Typesetting" pitchFamily="66" charset="-78"/>
              </a:rPr>
              <a:t> كلا اسم مجرور وعلامة جره الكسرة المقدرة على الألف </a:t>
            </a:r>
            <a:r>
              <a:rPr lang="ar-SA" sz="2000" dirty="0" err="1" smtClean="0">
                <a:latin typeface="Arabic Typesetting" pitchFamily="66" charset="-78"/>
              </a:rPr>
              <a:t>للتعذر .</a:t>
            </a:r>
            <a:endParaRPr lang="en-US" sz="2000" dirty="0" smtClean="0">
              <a:latin typeface="Arabic Typesetting" pitchFamily="66" charset="-78"/>
            </a:endParaRPr>
          </a:p>
          <a:p>
            <a:r>
              <a:rPr lang="ar-SA" sz="2000" dirty="0" smtClean="0">
                <a:latin typeface="Arabic Typesetting" pitchFamily="66" charset="-78"/>
              </a:rPr>
              <a:t> أما الاسم الذي يلهما يعرب مضافا </a:t>
            </a:r>
            <a:r>
              <a:rPr lang="ar-SA" sz="2000" dirty="0" err="1" smtClean="0">
                <a:latin typeface="Arabic Typesetting" pitchFamily="66" charset="-78"/>
              </a:rPr>
              <a:t>إليه .</a:t>
            </a:r>
            <a:r>
              <a:rPr lang="ar-SA" sz="2000" dirty="0" smtClean="0">
                <a:latin typeface="Arabic Typesetting" pitchFamily="66" charset="-78"/>
              </a:rPr>
              <a:t> </a:t>
            </a:r>
            <a:endParaRPr lang="en-US" sz="2000" dirty="0" smtClean="0">
              <a:latin typeface="Arabic Typesetting" pitchFamily="66" charset="-78"/>
            </a:endParaRPr>
          </a:p>
          <a:p>
            <a:r>
              <a:rPr lang="ar-SA" sz="2000" dirty="0" smtClean="0">
                <a:latin typeface="Arabic Typesetting" pitchFamily="66" charset="-78"/>
              </a:rPr>
              <a:t> </a:t>
            </a:r>
            <a:r>
              <a:rPr lang="en-US" sz="2000" dirty="0" smtClean="0">
                <a:latin typeface="Arabic Typesetting" pitchFamily="66" charset="-78"/>
                <a:sym typeface="Wingdings"/>
              </a:rPr>
              <a:t></a:t>
            </a:r>
            <a:r>
              <a:rPr lang="ar-SA" sz="2000" dirty="0" smtClean="0">
                <a:latin typeface="Arabic Typesetting" pitchFamily="66" charset="-78"/>
              </a:rPr>
              <a:t> </a:t>
            </a:r>
            <a:r>
              <a:rPr lang="ar-SA" sz="2000" dirty="0" smtClean="0">
                <a:solidFill>
                  <a:srgbClr val="FF0000"/>
                </a:solidFill>
                <a:latin typeface="Arabic Typesetting" pitchFamily="66" charset="-78"/>
              </a:rPr>
              <a:t>وإذا أُضيفتا إلى ضمير</a:t>
            </a:r>
            <a:r>
              <a:rPr lang="ar-SA" sz="2000" dirty="0" smtClean="0">
                <a:latin typeface="Arabic Typesetting" pitchFamily="66" charset="-78"/>
              </a:rPr>
              <a:t>، عوملتا معاملة المثنى، فتُرفعان بالألف، وتُنصبان وتُجرّان بالياء، </a:t>
            </a:r>
            <a:r>
              <a:rPr lang="ar-SA" sz="2000" dirty="0" err="1" smtClean="0">
                <a:latin typeface="Arabic Typesetting" pitchFamily="66" charset="-78"/>
              </a:rPr>
              <a:t>نحو:</a:t>
            </a:r>
            <a:r>
              <a:rPr lang="ar-SA" sz="2000" dirty="0" smtClean="0">
                <a:latin typeface="Arabic Typesetting" pitchFamily="66" charset="-78"/>
              </a:rPr>
              <a:t> </a:t>
            </a:r>
            <a:endParaRPr lang="en-US" sz="2000" dirty="0" smtClean="0">
              <a:latin typeface="Arabic Typesetting" pitchFamily="66" charset="-78"/>
            </a:endParaRPr>
          </a:p>
          <a:p>
            <a:r>
              <a:rPr lang="ar-SA" sz="2000" dirty="0" smtClean="0">
                <a:solidFill>
                  <a:srgbClr val="FF0000"/>
                </a:solidFill>
                <a:latin typeface="Arabic Typesetting" pitchFamily="66" charset="-78"/>
              </a:rPr>
              <a:t>عاد الطالبان </a:t>
            </a:r>
            <a:r>
              <a:rPr lang="ar-SA" sz="2000" u="sng" dirty="0" err="1" smtClean="0">
                <a:solidFill>
                  <a:srgbClr val="FF0000"/>
                </a:solidFill>
                <a:latin typeface="Arabic Typesetting" pitchFamily="66" charset="-78"/>
              </a:rPr>
              <a:t>كلاهما</a:t>
            </a:r>
            <a:r>
              <a:rPr lang="ar-SA" sz="2000" dirty="0" err="1" smtClean="0">
                <a:solidFill>
                  <a:srgbClr val="FF0000"/>
                </a:solidFill>
                <a:latin typeface="Arabic Typesetting" pitchFamily="66" charset="-78"/>
              </a:rPr>
              <a:t> </a:t>
            </a:r>
            <a:r>
              <a:rPr lang="ar-SA" sz="2000" dirty="0" err="1" smtClean="0">
                <a:latin typeface="Arabic Typesetting" pitchFamily="66" charset="-78"/>
              </a:rPr>
              <a:t>.</a:t>
            </a:r>
            <a:r>
              <a:rPr lang="ar-SA" sz="2000" dirty="0" smtClean="0">
                <a:latin typeface="Arabic Typesetting" pitchFamily="66" charset="-78"/>
              </a:rPr>
              <a:t> </a:t>
            </a:r>
            <a:r>
              <a:rPr lang="ar-SA" sz="2000" dirty="0" err="1" smtClean="0">
                <a:latin typeface="Arabic Typesetting" pitchFamily="66" charset="-78"/>
              </a:rPr>
              <a:t>كلاهما </a:t>
            </a:r>
            <a:r>
              <a:rPr lang="ar-SA" sz="2000" dirty="0" smtClean="0">
                <a:latin typeface="Arabic Typesetting" pitchFamily="66" charset="-78"/>
              </a:rPr>
              <a:t>: توكيد لـ</a:t>
            </a:r>
            <a:r>
              <a:rPr lang="ar-SA" sz="2000" dirty="0" err="1" smtClean="0">
                <a:latin typeface="Arabic Typesetting" pitchFamily="66" charset="-78"/>
              </a:rPr>
              <a:t>(الطالبان </a:t>
            </a:r>
            <a:r>
              <a:rPr lang="ar-SA" sz="2000" dirty="0" smtClean="0">
                <a:latin typeface="Arabic Typesetting" pitchFamily="66" charset="-78"/>
              </a:rPr>
              <a:t>) مرفوع وعلامة رفعه الألف لأنه </a:t>
            </a:r>
            <a:r>
              <a:rPr lang="ar-SA" sz="2000" dirty="0" err="1" smtClean="0">
                <a:latin typeface="Arabic Typesetting" pitchFamily="66" charset="-78"/>
              </a:rPr>
              <a:t>مثنى </a:t>
            </a:r>
            <a:r>
              <a:rPr lang="ar-SA" sz="2000" dirty="0" smtClean="0">
                <a:latin typeface="Arabic Typesetting" pitchFamily="66" charset="-78"/>
              </a:rPr>
              <a:t>.وهو مضاف و</a:t>
            </a:r>
            <a:r>
              <a:rPr lang="ar-SA" sz="2000" dirty="0" err="1" smtClean="0">
                <a:latin typeface="Arabic Typesetting" pitchFamily="66" charset="-78"/>
              </a:rPr>
              <a:t>(هما </a:t>
            </a:r>
            <a:r>
              <a:rPr lang="ar-SA" sz="2000" dirty="0" smtClean="0">
                <a:latin typeface="Arabic Typesetting" pitchFamily="66" charset="-78"/>
              </a:rPr>
              <a:t>) ضمير متصل مبني في محل جر </a:t>
            </a:r>
            <a:r>
              <a:rPr lang="ar-SA" sz="2000" dirty="0" err="1" smtClean="0">
                <a:latin typeface="Arabic Typesetting" pitchFamily="66" charset="-78"/>
              </a:rPr>
              <a:t>بالإضافة .</a:t>
            </a:r>
            <a:endParaRPr lang="en-US" sz="2000" dirty="0" smtClean="0">
              <a:latin typeface="Arabic Typesetting" pitchFamily="66" charset="-78"/>
            </a:endParaRPr>
          </a:p>
          <a:p>
            <a:r>
              <a:rPr lang="ar-SA" sz="2000" dirty="0" smtClean="0">
                <a:latin typeface="Arabic Typesetting" pitchFamily="66" charset="-78"/>
              </a:rPr>
              <a:t> </a:t>
            </a:r>
            <a:r>
              <a:rPr lang="ar-SA" sz="2000" dirty="0" smtClean="0">
                <a:solidFill>
                  <a:srgbClr val="FF0000"/>
                </a:solidFill>
                <a:latin typeface="Arabic Typesetting" pitchFamily="66" charset="-78"/>
              </a:rPr>
              <a:t>استقبلت الضيفين </a:t>
            </a:r>
            <a:r>
              <a:rPr lang="ar-SA" sz="2000" u="sng" dirty="0" err="1" smtClean="0">
                <a:solidFill>
                  <a:srgbClr val="FF0000"/>
                </a:solidFill>
                <a:latin typeface="Arabic Typesetting" pitchFamily="66" charset="-78"/>
              </a:rPr>
              <a:t>كليهما</a:t>
            </a:r>
            <a:r>
              <a:rPr lang="ar-SA" sz="2000" dirty="0" err="1" smtClean="0">
                <a:solidFill>
                  <a:srgbClr val="FF0000"/>
                </a:solidFill>
                <a:latin typeface="Arabic Typesetting" pitchFamily="66" charset="-78"/>
              </a:rPr>
              <a:t> </a:t>
            </a:r>
            <a:r>
              <a:rPr lang="ar-SA" sz="2000" dirty="0" err="1" smtClean="0">
                <a:latin typeface="Arabic Typesetting" pitchFamily="66" charset="-78"/>
              </a:rPr>
              <a:t>.</a:t>
            </a:r>
            <a:r>
              <a:rPr lang="ar-SA" sz="2000" dirty="0" smtClean="0">
                <a:latin typeface="Arabic Typesetting" pitchFamily="66" charset="-78"/>
              </a:rPr>
              <a:t> </a:t>
            </a:r>
            <a:r>
              <a:rPr lang="ar-SA" sz="2000" dirty="0" err="1" smtClean="0">
                <a:latin typeface="Arabic Typesetting" pitchFamily="66" charset="-78"/>
              </a:rPr>
              <a:t>كليهما </a:t>
            </a:r>
            <a:r>
              <a:rPr lang="ar-SA" sz="2000" dirty="0" smtClean="0">
                <a:latin typeface="Arabic Typesetting" pitchFamily="66" charset="-78"/>
              </a:rPr>
              <a:t>:توكيد لـ</a:t>
            </a:r>
            <a:r>
              <a:rPr lang="ar-SA" sz="2000" dirty="0" err="1" smtClean="0">
                <a:latin typeface="Arabic Typesetting" pitchFamily="66" charset="-78"/>
              </a:rPr>
              <a:t>(الضيفين </a:t>
            </a:r>
            <a:r>
              <a:rPr lang="ar-SA" sz="2000" dirty="0" smtClean="0">
                <a:latin typeface="Arabic Typesetting" pitchFamily="66" charset="-78"/>
              </a:rPr>
              <a:t>) منصوب وعلامة نصبه الياء لأنه </a:t>
            </a:r>
            <a:r>
              <a:rPr lang="ar-SA" sz="2000" dirty="0" err="1" smtClean="0">
                <a:latin typeface="Arabic Typesetting" pitchFamily="66" charset="-78"/>
              </a:rPr>
              <a:t>مثنى </a:t>
            </a:r>
            <a:r>
              <a:rPr lang="ar-SA" sz="2000" dirty="0" smtClean="0">
                <a:latin typeface="Arabic Typesetting" pitchFamily="66" charset="-78"/>
              </a:rPr>
              <a:t>.وهو مضاف و</a:t>
            </a:r>
            <a:r>
              <a:rPr lang="ar-SA" sz="2000" dirty="0" err="1" smtClean="0">
                <a:latin typeface="Arabic Typesetting" pitchFamily="66" charset="-78"/>
              </a:rPr>
              <a:t>(هما </a:t>
            </a:r>
            <a:r>
              <a:rPr lang="ar-SA" sz="2000" dirty="0" smtClean="0">
                <a:latin typeface="Arabic Typesetting" pitchFamily="66" charset="-78"/>
              </a:rPr>
              <a:t>) ضمير متصل مبني في محل جر </a:t>
            </a:r>
            <a:r>
              <a:rPr lang="ar-SA" sz="2000" dirty="0" err="1" smtClean="0">
                <a:latin typeface="Arabic Typesetting" pitchFamily="66" charset="-78"/>
              </a:rPr>
              <a:t>بالإضافة .</a:t>
            </a:r>
            <a:endParaRPr lang="en-US" sz="2000" dirty="0" smtClean="0">
              <a:latin typeface="Arabic Typesetting" pitchFamily="66" charset="-78"/>
            </a:endParaRPr>
          </a:p>
          <a:p>
            <a:r>
              <a:rPr lang="ar-SA" sz="2000" dirty="0" smtClean="0">
                <a:solidFill>
                  <a:srgbClr val="FF0000"/>
                </a:solidFill>
                <a:latin typeface="Arabic Typesetting" pitchFamily="66" charset="-78"/>
              </a:rPr>
              <a:t>سلّمت على المتفوقين </a:t>
            </a:r>
            <a:r>
              <a:rPr lang="ar-SA" sz="2000" u="sng" dirty="0" err="1" smtClean="0">
                <a:solidFill>
                  <a:srgbClr val="FF0000"/>
                </a:solidFill>
                <a:latin typeface="Arabic Typesetting" pitchFamily="66" charset="-78"/>
              </a:rPr>
              <a:t>كليهما</a:t>
            </a:r>
            <a:r>
              <a:rPr lang="ar-SA" sz="2000" dirty="0" err="1" smtClean="0">
                <a:solidFill>
                  <a:srgbClr val="FF0000"/>
                </a:solidFill>
                <a:latin typeface="Arabic Typesetting" pitchFamily="66" charset="-78"/>
              </a:rPr>
              <a:t> .</a:t>
            </a:r>
            <a:r>
              <a:rPr lang="ar-SA" sz="2000" dirty="0" smtClean="0">
                <a:solidFill>
                  <a:srgbClr val="FF0000"/>
                </a:solidFill>
                <a:latin typeface="Arabic Typesetting" pitchFamily="66" charset="-78"/>
              </a:rPr>
              <a:t> </a:t>
            </a:r>
            <a:r>
              <a:rPr lang="ar-SA" sz="2000" dirty="0" smtClean="0">
                <a:latin typeface="Arabic Typesetting" pitchFamily="66" charset="-78"/>
              </a:rPr>
              <a:t>:توكيد لـ</a:t>
            </a:r>
            <a:r>
              <a:rPr lang="ar-SA" sz="2000" dirty="0" err="1" smtClean="0">
                <a:latin typeface="Arabic Typesetting" pitchFamily="66" charset="-78"/>
              </a:rPr>
              <a:t>(المتفوقين </a:t>
            </a:r>
            <a:r>
              <a:rPr lang="ar-SA" sz="2000" dirty="0" smtClean="0">
                <a:latin typeface="Arabic Typesetting" pitchFamily="66" charset="-78"/>
              </a:rPr>
              <a:t>) مجرور وعلامة جره الياء لأنه </a:t>
            </a:r>
            <a:r>
              <a:rPr lang="ar-SA" sz="2000" dirty="0" err="1" smtClean="0">
                <a:latin typeface="Arabic Typesetting" pitchFamily="66" charset="-78"/>
              </a:rPr>
              <a:t>مثنى </a:t>
            </a:r>
            <a:r>
              <a:rPr lang="ar-SA" sz="2000" dirty="0" smtClean="0">
                <a:latin typeface="Arabic Typesetting" pitchFamily="66" charset="-78"/>
              </a:rPr>
              <a:t>.وهو مضاف و</a:t>
            </a:r>
            <a:r>
              <a:rPr lang="ar-SA" sz="2000" dirty="0" err="1" smtClean="0">
                <a:latin typeface="Arabic Typesetting" pitchFamily="66" charset="-78"/>
              </a:rPr>
              <a:t>(هما </a:t>
            </a:r>
            <a:r>
              <a:rPr lang="ar-SA" sz="2000" dirty="0" smtClean="0">
                <a:latin typeface="Arabic Typesetting" pitchFamily="66" charset="-78"/>
              </a:rPr>
              <a:t>) ضمير متصل مبني في محل جر </a:t>
            </a:r>
            <a:r>
              <a:rPr lang="ar-SA" sz="2000" dirty="0" err="1" smtClean="0">
                <a:latin typeface="Arabic Typesetting" pitchFamily="66" charset="-78"/>
              </a:rPr>
              <a:t>بالإضافة .</a:t>
            </a:r>
            <a:endParaRPr lang="en-US" sz="2000" dirty="0" smtClean="0">
              <a:latin typeface="Arabic Typesetting" pitchFamily="66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42844" y="714356"/>
            <a:ext cx="8858312" cy="33855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latin typeface="Arabic Typesetting" pitchFamily="66" charset="-78"/>
                <a:cs typeface="Arabic Typesetting" pitchFamily="66" charset="-78"/>
              </a:rPr>
              <a:t>العطف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 :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تابع يتوسط بينه وبين </a:t>
            </a:r>
            <a:r>
              <a:rPr lang="ar-SA" sz="2400" dirty="0" err="1">
                <a:latin typeface="Arabic Typesetting" pitchFamily="66" charset="-78"/>
                <a:cs typeface="Arabic Typesetting" pitchFamily="66" charset="-78"/>
              </a:rPr>
              <a:t>متبوعه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 حرف من حروف العطف . نحو : 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حضر خالد وأحمد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. أحمد </a:t>
            </a:r>
            <a:r>
              <a:rPr lang="ar-SA" sz="2400" dirty="0" err="1">
                <a:latin typeface="Arabic Typesetting" pitchFamily="66" charset="-78"/>
                <a:cs typeface="Arabic Typesetting" pitchFamily="66" charset="-78"/>
              </a:rPr>
              <a:t>معطوف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 على خالد بحرف العطف وهو " الواو ". تسمى الكلمة الأولى (</a:t>
            </a:r>
            <a:r>
              <a:rPr lang="ar-SA" sz="2400" dirty="0" err="1">
                <a:latin typeface="Arabic Typesetting" pitchFamily="66" charset="-78"/>
                <a:cs typeface="Arabic Typesetting" pitchFamily="66" charset="-78"/>
              </a:rPr>
              <a:t>معطوف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 عليه ) وهي خالد . والكلمة الثانية (</a:t>
            </a:r>
            <a:r>
              <a:rPr lang="ar-SA" sz="2400" dirty="0" err="1">
                <a:latin typeface="Arabic Typesetting" pitchFamily="66" charset="-78"/>
                <a:cs typeface="Arabic Typesetting" pitchFamily="66" charset="-78"/>
              </a:rPr>
              <a:t>معطوف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 ) وهي أحمد .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يعطف 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</a:rPr>
              <a:t>الاسم على الاسم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, نحو : 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سافر </a:t>
            </a:r>
            <a:r>
              <a:rPr lang="ar-SA" sz="2400" u="sng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سعيدٌ وخالدٌ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.</a:t>
            </a:r>
            <a:endParaRPr lang="en-US" sz="2400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ويعطف 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</a:rPr>
              <a:t>الفعل على الفعل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, نحو : </a:t>
            </a:r>
            <a:r>
              <a:rPr lang="ar-SA" sz="2400" u="sng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زَرَعْتُ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القمحَ </a:t>
            </a:r>
            <a:r>
              <a:rPr lang="ar-SA" sz="2400" u="sng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ثُمَّ حَصَدْتُ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هُ 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.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ويعطف 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</a:rPr>
              <a:t>الضمير على الضمير،نحو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: </a:t>
            </a:r>
            <a:r>
              <a:rPr lang="ar-SA" sz="2400" u="sng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أنا وأنت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طالبان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.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أشهر حروف العطف : 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>
                <a:solidFill>
                  <a:srgbClr val="00B050"/>
                </a:solidFill>
                <a:latin typeface="Arabic Typesetting" pitchFamily="66" charset="-78"/>
                <a:cs typeface="Arabic Typesetting" pitchFamily="66" charset="-78"/>
              </a:rPr>
              <a:t>الواو ، الفاء ، ثم ، حتى ، أم ، أو ، لا ، بل ، ولكن . </a:t>
            </a:r>
            <a:endParaRPr lang="en-US" sz="2400" dirty="0">
              <a:solidFill>
                <a:srgbClr val="00B05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214282" y="214290"/>
          <a:ext cx="8696324" cy="6421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77514"/>
                <a:gridCol w="4903469"/>
                <a:gridCol w="3115341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الحرف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معناه</a:t>
                      </a:r>
                      <a:r>
                        <a:rPr lang="ar-SA" baseline="0" dirty="0" smtClean="0"/>
                        <a:t>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مثاله</a:t>
                      </a:r>
                      <a:r>
                        <a:rPr lang="ar-SA" baseline="0" dirty="0" smtClean="0"/>
                        <a:t>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الواو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لمطلق الجمع دون التقيد بترتيب .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فاز خالد ومحمد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الفاء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buFontTx/>
                        <a:buChar char="-"/>
                      </a:pP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تفيد العطف مع الترتيب والتعقيب . أي العطف بلا مهلة أو تراخ.</a:t>
                      </a:r>
                    </a:p>
                    <a:p>
                      <a:pPr rtl="1">
                        <a:buFontTx/>
                        <a:buChar char="-"/>
                      </a:pP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تفيد معنى التسبب ، وفي هذه الحالة يعطف </a:t>
                      </a:r>
                      <a:r>
                        <a:rPr kumimoji="0" lang="ar-S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بها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جملة على جملة . 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دخل المعلم فالطالب </a:t>
                      </a:r>
                    </a:p>
                    <a:p>
                      <a:pPr rtl="1"/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سرق فقُطِع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ثم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تفيد العطف مع الترتيب والتراخي ، أي بمهلة 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درست النحو ثم الأدب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حتى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تفيد الغاية والتدريج 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مات الناس حتى الأنبياء .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أو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تفيد مع العطف عدة معاني . </a:t>
                      </a:r>
                    </a:p>
                    <a:p>
                      <a:pPr rtl="1">
                        <a:buFontTx/>
                        <a:buChar char="-"/>
                      </a:pP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التخيير</a:t>
                      </a:r>
                    </a:p>
                    <a:p>
                      <a:pPr rtl="1">
                        <a:buFontTx/>
                        <a:buChar char="-"/>
                      </a:pP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الإباحة</a:t>
                      </a:r>
                    </a:p>
                    <a:p>
                      <a:pPr rtl="1">
                        <a:buFontTx/>
                        <a:buChar char="-"/>
                      </a:pP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التقسيم </a:t>
                      </a:r>
                    </a:p>
                    <a:p>
                      <a:pPr rtl="1">
                        <a:buFontTx/>
                        <a:buChar char="-"/>
                      </a:pP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الشك إذا لم تعلم القادم</a:t>
                      </a:r>
                    </a:p>
                    <a:p>
                      <a:pPr rtl="1">
                        <a:buFontTx/>
                        <a:buNone/>
                      </a:pP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الإضراب</a:t>
                      </a:r>
                      <a:r>
                        <a:rPr kumimoji="0" lang="ar-SA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rtl="1"/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خذ من الحقيبة قلما أو كراسا </a:t>
                      </a:r>
                    </a:p>
                    <a:p>
                      <a:pPr rtl="1"/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جالس عليّا أو أحمد </a:t>
                      </a:r>
                    </a:p>
                    <a:p>
                      <a:pPr rtl="1"/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الكلمة :اسم أو فعل أو حرف.</a:t>
                      </a:r>
                    </a:p>
                    <a:p>
                      <a:pPr rtl="1"/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قدم محمد أو أحمد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أم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buFontTx/>
                        <a:buNone/>
                      </a:pPr>
                      <a:r>
                        <a:rPr lang="ar-SA" dirty="0" smtClean="0"/>
                        <a:t>تفيد مع همزة تسبقها التعيين فتكون مغنية عن(أيّ)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، سواء أكانت الهمزة للاستفهام ، أم للتسوية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قرأت القصة أم القصيدة ؟ </a:t>
                      </a:r>
                      <a:endParaRPr lang="ar-SA" dirty="0" smtClean="0"/>
                    </a:p>
                    <a:p>
                      <a:pPr rtl="1"/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سأنتظرك سواء أحضرت أم لم تحضر .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بل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buFontTx/>
                        <a:buNone/>
                      </a:pP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تفيد الإضراب ، ويكون </a:t>
                      </a:r>
                      <a:r>
                        <a:rPr kumimoji="0" lang="ar-S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المعطوف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بها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مفردا ، كما يعطف </a:t>
                      </a:r>
                      <a:r>
                        <a:rPr kumimoji="0" lang="ar-S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بها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بعد الإيجاب ، والنفي ، وبعد الأمر والنهي 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سافر خالد بل محمد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لا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buFontTx/>
                        <a:buNone/>
                      </a:pP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تفيد العطف مع نفي الحكم الثابت لما قبلها عما بعدها ، لذلك لا يجوز العطف </a:t>
                      </a:r>
                      <a:r>
                        <a:rPr kumimoji="0" lang="ar-S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بها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إلا بعد الإثبات .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اشتريت لحما لا سمكا . </a:t>
                      </a:r>
                    </a:p>
                    <a:p>
                      <a:pPr rtl="1"/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قرأت نحوا لا أدبا .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لكن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buFontTx/>
                        <a:buNone/>
                      </a:pP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تفيد العطف مع الإضراب ، مثل بل تماما ، ولا يجوز العطف </a:t>
                      </a:r>
                      <a:r>
                        <a:rPr kumimoji="0" lang="ar-S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بها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إلا بعد النفي ، أو النهي .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ما قرأت التاريخ لكن العلوم 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00034" y="1428736"/>
            <a:ext cx="8072494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b="1" dirty="0" smtClean="0"/>
          </a:p>
          <a:p>
            <a:r>
              <a:rPr lang="ar-SA" b="1" dirty="0" smtClean="0"/>
              <a:t>أنواع العطف : </a:t>
            </a:r>
          </a:p>
          <a:p>
            <a:r>
              <a:rPr lang="ar-SA" b="1" dirty="0" smtClean="0"/>
              <a:t>1- عطف النسق .                                      2- عطف البيان .</a:t>
            </a:r>
          </a:p>
          <a:p>
            <a:endParaRPr lang="ar-SA" b="1" dirty="0"/>
          </a:p>
          <a:p>
            <a:r>
              <a:rPr lang="ar-SA" b="1" dirty="0" smtClean="0"/>
              <a:t>1- </a:t>
            </a:r>
            <a:r>
              <a:rPr lang="ar-SA" b="1" dirty="0" smtClean="0">
                <a:solidFill>
                  <a:srgbClr val="FF0000"/>
                </a:solidFill>
              </a:rPr>
              <a:t>عطف </a:t>
            </a:r>
            <a:r>
              <a:rPr lang="ar-SA" b="1" dirty="0">
                <a:solidFill>
                  <a:srgbClr val="FF0000"/>
                </a:solidFill>
              </a:rPr>
              <a:t>النسق </a:t>
            </a:r>
            <a:endParaRPr lang="ar-SA" dirty="0" smtClean="0">
              <a:solidFill>
                <a:srgbClr val="FF0000"/>
              </a:solidFill>
            </a:endParaRPr>
          </a:p>
          <a:p>
            <a:r>
              <a:rPr lang="ar-SA" dirty="0"/>
              <a:t>         تابع يتوسط بينه وبين </a:t>
            </a:r>
            <a:r>
              <a:rPr lang="ar-SA" dirty="0" err="1"/>
              <a:t>متبوعه</a:t>
            </a:r>
            <a:r>
              <a:rPr lang="ar-SA" dirty="0"/>
              <a:t> حرف من حروف العطف . </a:t>
            </a:r>
            <a:endParaRPr lang="ar-SA" dirty="0" smtClean="0"/>
          </a:p>
          <a:p>
            <a:r>
              <a:rPr lang="ar-SA" dirty="0"/>
              <a:t>نحو : </a:t>
            </a:r>
            <a:r>
              <a:rPr lang="ar-SA" dirty="0">
                <a:solidFill>
                  <a:srgbClr val="FF0000"/>
                </a:solidFill>
              </a:rPr>
              <a:t>حضر خالد وأحمد </a:t>
            </a:r>
            <a:r>
              <a:rPr lang="ar-SA" dirty="0"/>
              <a:t>. </a:t>
            </a:r>
            <a:endParaRPr lang="ar-SA" dirty="0" smtClean="0"/>
          </a:p>
          <a:p>
            <a:endParaRPr lang="ar-SA" b="1" dirty="0"/>
          </a:p>
          <a:p>
            <a:r>
              <a:rPr lang="ar-SA" b="1" dirty="0" smtClean="0">
                <a:solidFill>
                  <a:srgbClr val="FF0000"/>
                </a:solidFill>
              </a:rPr>
              <a:t>2- عطف </a:t>
            </a:r>
            <a:r>
              <a:rPr lang="ar-SA" b="1" dirty="0">
                <a:solidFill>
                  <a:srgbClr val="FF0000"/>
                </a:solidFill>
              </a:rPr>
              <a:t>البيان </a:t>
            </a:r>
            <a:endParaRPr lang="ar-SA" dirty="0" smtClean="0">
              <a:solidFill>
                <a:srgbClr val="FF0000"/>
              </a:solidFill>
            </a:endParaRPr>
          </a:p>
          <a:p>
            <a:r>
              <a:rPr lang="ar-SA" dirty="0" smtClean="0"/>
              <a:t> </a:t>
            </a:r>
          </a:p>
          <a:p>
            <a:r>
              <a:rPr lang="ar-SA" dirty="0" smtClean="0"/>
              <a:t>تابع جامد يشبه الصفة في توضيح </a:t>
            </a:r>
            <a:r>
              <a:rPr lang="ar-SA" dirty="0" err="1" smtClean="0"/>
              <a:t>متبوعه</a:t>
            </a:r>
            <a:r>
              <a:rPr lang="ar-SA" dirty="0" smtClean="0"/>
              <a:t> إن كان معرفة يكون للإيضاح والبيان وفي تخصيصه إن كان نكرة يكون للتخصيص  </a:t>
            </a:r>
          </a:p>
          <a:p>
            <a:r>
              <a:rPr lang="ar-SA" dirty="0" smtClean="0"/>
              <a:t>نحو </a:t>
            </a:r>
            <a:r>
              <a:rPr lang="ar-SA" dirty="0"/>
              <a:t>: رحم الله أبا حفص </a:t>
            </a:r>
            <a:r>
              <a:rPr lang="ar-SA" dirty="0" err="1">
                <a:solidFill>
                  <a:srgbClr val="FF0000"/>
                </a:solidFill>
              </a:rPr>
              <a:t>عمر </a:t>
            </a:r>
            <a:r>
              <a:rPr lang="ar-SA" dirty="0" smtClean="0">
                <a:solidFill>
                  <a:srgbClr val="FF0000"/>
                </a:solidFill>
              </a:rPr>
              <a:t>..</a:t>
            </a:r>
            <a:r>
              <a:rPr lang="ar-SA" dirty="0" err="1" smtClean="0"/>
              <a:t>أشتريت</a:t>
            </a:r>
            <a:r>
              <a:rPr lang="ar-SA" dirty="0" smtClean="0"/>
              <a:t> أثاثا </a:t>
            </a:r>
            <a:r>
              <a:rPr lang="ar-SA" dirty="0" smtClean="0">
                <a:solidFill>
                  <a:srgbClr val="FF0000"/>
                </a:solidFill>
              </a:rPr>
              <a:t>سريرا  </a:t>
            </a:r>
          </a:p>
          <a:p>
            <a:r>
              <a:rPr lang="ar-SA" dirty="0" err="1" smtClean="0">
                <a:solidFill>
                  <a:srgbClr val="FF0000"/>
                </a:solidFill>
              </a:rPr>
              <a:t>عمر </a:t>
            </a:r>
            <a:r>
              <a:rPr lang="ar-SA" dirty="0" smtClean="0">
                <a:solidFill>
                  <a:srgbClr val="FF0000"/>
                </a:solidFill>
              </a:rPr>
              <a:t>/ سرير </a:t>
            </a:r>
            <a:r>
              <a:rPr lang="ar-SA" dirty="0" err="1" smtClean="0">
                <a:solidFill>
                  <a:srgbClr val="FF0000"/>
                </a:solidFill>
              </a:rPr>
              <a:t>ا </a:t>
            </a:r>
            <a:r>
              <a:rPr lang="ar-SA" dirty="0" smtClean="0">
                <a:solidFill>
                  <a:srgbClr val="FF0000"/>
                </a:solidFill>
              </a:rPr>
              <a:t>, تعرب عطف بيان </a:t>
            </a:r>
            <a:endParaRPr lang="ar-SA" dirty="0" smtClean="0">
              <a:solidFill>
                <a:srgbClr val="FF0000"/>
              </a:solidFill>
            </a:endParaRPr>
          </a:p>
          <a:p>
            <a:r>
              <a:rPr lang="ar-SA" dirty="0" smtClean="0"/>
              <a:t>ويجوز الاستغناء </a:t>
            </a:r>
            <a:r>
              <a:rPr lang="ar-SA" dirty="0" err="1" smtClean="0"/>
              <a:t>به</a:t>
            </a:r>
            <a:r>
              <a:rPr lang="ar-SA" dirty="0" smtClean="0"/>
              <a:t> عن </a:t>
            </a:r>
            <a:r>
              <a:rPr lang="ar-SA" dirty="0" err="1" smtClean="0"/>
              <a:t>المعطوف</a:t>
            </a:r>
            <a:r>
              <a:rPr lang="ar-SA" dirty="0" smtClean="0"/>
              <a:t> </a:t>
            </a:r>
            <a:r>
              <a:rPr lang="ar-SA" dirty="0" err="1" smtClean="0"/>
              <a:t>عليه </a:t>
            </a:r>
            <a:r>
              <a:rPr lang="ar-SA" dirty="0" smtClean="0"/>
              <a:t>, إذا </a:t>
            </a:r>
            <a:r>
              <a:rPr lang="ar-SA" dirty="0" err="1" smtClean="0"/>
              <a:t>قلت </a:t>
            </a:r>
            <a:r>
              <a:rPr lang="ar-SA" dirty="0" smtClean="0">
                <a:solidFill>
                  <a:srgbClr val="FF0000"/>
                </a:solidFill>
              </a:rPr>
              <a:t>:رحم الله أبا </a:t>
            </a:r>
            <a:r>
              <a:rPr lang="ar-SA" dirty="0" err="1" smtClean="0">
                <a:solidFill>
                  <a:srgbClr val="FF0000"/>
                </a:solidFill>
              </a:rPr>
              <a:t>حفص </a:t>
            </a:r>
            <a:r>
              <a:rPr lang="ar-SA" dirty="0" smtClean="0">
                <a:solidFill>
                  <a:srgbClr val="FF0000"/>
                </a:solidFill>
              </a:rPr>
              <a:t>,</a:t>
            </a:r>
            <a:r>
              <a:rPr lang="ar-SA" dirty="0" err="1" smtClean="0">
                <a:solidFill>
                  <a:srgbClr val="FF0000"/>
                </a:solidFill>
              </a:rPr>
              <a:t>أشتريت</a:t>
            </a:r>
            <a:r>
              <a:rPr lang="ar-SA" dirty="0" smtClean="0">
                <a:solidFill>
                  <a:srgbClr val="FF0000"/>
                </a:solidFill>
              </a:rPr>
              <a:t> أثاثا </a:t>
            </a:r>
            <a:r>
              <a:rPr lang="ar-SA" dirty="0" smtClean="0"/>
              <a:t>اكتمل المعنى 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الأعداد</a:t>
            </a:r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1259632" y="2204864"/>
            <a:ext cx="727280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 smtClean="0">
                <a:solidFill>
                  <a:srgbClr val="FF0000"/>
                </a:solidFill>
              </a:rPr>
              <a:t>أنواع </a:t>
            </a:r>
            <a:r>
              <a:rPr lang="ar-SA" sz="2400" dirty="0" err="1" smtClean="0">
                <a:solidFill>
                  <a:srgbClr val="FF0000"/>
                </a:solidFill>
              </a:rPr>
              <a:t>الأعداد :</a:t>
            </a:r>
            <a:r>
              <a:rPr lang="ar-SA" sz="2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ar-SA" sz="2400" dirty="0" smtClean="0"/>
              <a:t>1- الأعداد </a:t>
            </a:r>
            <a:r>
              <a:rPr lang="ar-SA" sz="2400" dirty="0" err="1" smtClean="0"/>
              <a:t>المفرد .</a:t>
            </a:r>
            <a:endParaRPr lang="ar-SA" sz="2400" dirty="0" smtClean="0"/>
          </a:p>
          <a:p>
            <a:r>
              <a:rPr lang="ar-SA" sz="2400" dirty="0" smtClean="0"/>
              <a:t>2- الأعداد المركبة.</a:t>
            </a:r>
          </a:p>
          <a:p>
            <a:r>
              <a:rPr lang="ar-SA" sz="2400" dirty="0" smtClean="0"/>
              <a:t>3- الفاظ العقود.</a:t>
            </a:r>
          </a:p>
          <a:p>
            <a:r>
              <a:rPr lang="ar-SA" sz="2400" dirty="0" smtClean="0"/>
              <a:t>4- الأعداد </a:t>
            </a:r>
            <a:r>
              <a:rPr lang="ar-SA" sz="2400" dirty="0" err="1" smtClean="0"/>
              <a:t>المعطوفة</a:t>
            </a:r>
            <a:r>
              <a:rPr lang="ar-SA" sz="2400" dirty="0" smtClean="0"/>
              <a:t> </a:t>
            </a:r>
            <a:r>
              <a:rPr lang="ar-SA" sz="2400" dirty="0" err="1" smtClean="0"/>
              <a:t>.</a:t>
            </a:r>
            <a:endParaRPr lang="ar-SA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1- الأعداد المفرد </a:t>
            </a:r>
            <a:endParaRPr lang="ar-SA" dirty="0"/>
          </a:p>
        </p:txBody>
      </p:sp>
      <p:sp>
        <p:nvSpPr>
          <p:cNvPr id="3" name="مربع نص 2"/>
          <p:cNvSpPr txBox="1"/>
          <p:nvPr/>
        </p:nvSpPr>
        <p:spPr>
          <a:xfrm>
            <a:off x="251520" y="2348880"/>
            <a:ext cx="8424936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يشمل </a:t>
            </a:r>
            <a:r>
              <a:rPr lang="ar-SA" dirty="0" err="1" smtClean="0"/>
              <a:t>الواحد </a:t>
            </a:r>
            <a:r>
              <a:rPr lang="ar-SA" dirty="0" smtClean="0"/>
              <a:t>، </a:t>
            </a:r>
            <a:r>
              <a:rPr lang="ar-SA" dirty="0" err="1" smtClean="0"/>
              <a:t>والعشرة </a:t>
            </a:r>
            <a:r>
              <a:rPr lang="ar-SA" dirty="0" smtClean="0"/>
              <a:t>، وما </a:t>
            </a:r>
            <a:r>
              <a:rPr lang="ar-SA" dirty="0" err="1" smtClean="0"/>
              <a:t>بينهما .</a:t>
            </a:r>
            <a:r>
              <a:rPr lang="ar-SA" dirty="0" smtClean="0"/>
              <a:t> ويلحق </a:t>
            </a:r>
            <a:r>
              <a:rPr lang="ar-SA" dirty="0" err="1" smtClean="0"/>
              <a:t>به</a:t>
            </a:r>
            <a:r>
              <a:rPr lang="ar-SA" dirty="0" smtClean="0"/>
              <a:t> ، لفظتا مئة </a:t>
            </a:r>
            <a:r>
              <a:rPr lang="ar-SA" dirty="0" err="1" smtClean="0"/>
              <a:t>وألف .</a:t>
            </a:r>
            <a:r>
              <a:rPr lang="ar-SA" dirty="0" smtClean="0"/>
              <a:t> ولو اتصلت علامة تثنية أو جمع </a:t>
            </a:r>
            <a:r>
              <a:rPr lang="ar-SA" dirty="0" err="1" smtClean="0"/>
              <a:t>كمئتين</a:t>
            </a:r>
            <a:r>
              <a:rPr lang="ar-SA" dirty="0" smtClean="0"/>
              <a:t> ، وألفين ومئات </a:t>
            </a:r>
            <a:r>
              <a:rPr lang="ar-SA" dirty="0" err="1" smtClean="0"/>
              <a:t>وألوف .</a:t>
            </a:r>
            <a:endParaRPr lang="ar-SA" dirty="0" smtClean="0"/>
          </a:p>
          <a:p>
            <a:endParaRPr lang="ar-SA" dirty="0" smtClean="0"/>
          </a:p>
          <a:p>
            <a:r>
              <a:rPr lang="ar-SA" sz="2400" b="1" u="sng" dirty="0" smtClean="0"/>
              <a:t>1- تذكير العدد المفرد </a:t>
            </a:r>
            <a:r>
              <a:rPr lang="ar-SA" sz="2400" b="1" u="sng" dirty="0" err="1" smtClean="0"/>
              <a:t>وتأنيثه :</a:t>
            </a:r>
            <a:endParaRPr lang="ar-SA" sz="2400" b="1" u="sng" dirty="0" smtClean="0"/>
          </a:p>
          <a:p>
            <a:endParaRPr lang="ar-SA" dirty="0" smtClean="0"/>
          </a:p>
          <a:p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467543" y="3645024"/>
          <a:ext cx="8112225" cy="2560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04075"/>
                <a:gridCol w="2255009"/>
                <a:gridCol w="3153141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1-2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3-10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100,</a:t>
                      </a:r>
                      <a:r>
                        <a:rPr kumimoji="0" lang="ar-SA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240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200...</a:t>
                      </a:r>
                      <a:r>
                        <a:rPr kumimoji="0" lang="ar-S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,1000 ...</a:t>
                      </a:r>
                      <a:r>
                        <a:rPr kumimoji="0" lang="ar-S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,1000.000 ,1000.000.000, ...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u="sng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+mn-cs"/>
                        </a:rPr>
                        <a:t>يطابقان </a:t>
                      </a:r>
                      <a:r>
                        <a:rPr lang="ar-SA" sz="1800" u="sng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+mn-cs"/>
                        </a:rPr>
                        <a:t>المعدود</a:t>
                      </a:r>
                      <a:r>
                        <a:rPr lang="ar-SA" sz="1800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+mn-cs"/>
                        </a:rPr>
                        <a:t> </a:t>
                      </a:r>
                      <a:r>
                        <a:rPr lang="ar-SA" sz="18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, </a:t>
                      </a:r>
                      <a:r>
                        <a:rPr lang="ar-SA" sz="1800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نحو:</a:t>
                      </a:r>
                      <a:r>
                        <a:rPr lang="ar-SA" sz="18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 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 smtClean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+mn-cs"/>
                        </a:rPr>
                        <a:t>رجل </a:t>
                      </a:r>
                      <a:r>
                        <a:rPr lang="ar-SA" sz="1800" b="1" dirty="0" err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+mn-cs"/>
                        </a:rPr>
                        <a:t>واحد </a:t>
                      </a:r>
                      <a:r>
                        <a:rPr lang="ar-SA" sz="18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+mn-cs"/>
                        </a:rPr>
                        <a:t>,امرأة </a:t>
                      </a:r>
                      <a:r>
                        <a:rPr lang="ar-SA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+mn-cs"/>
                        </a:rPr>
                        <a:t>واحدة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+mn-cs"/>
                        </a:rPr>
                        <a:t>رجلان </a:t>
                      </a:r>
                      <a:r>
                        <a:rPr lang="ar-SA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+mn-cs"/>
                        </a:rPr>
                        <a:t>اثنان 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SA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تخالف </a:t>
                      </a:r>
                      <a:r>
                        <a:rPr kumimoji="0" lang="ar-SA" sz="18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المعدود</a:t>
                      </a:r>
                      <a:r>
                        <a:rPr kumimoji="0" lang="ar-S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ar-S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نحو: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r>
                        <a:rPr lang="ar-SA" b="1" dirty="0" smtClean="0">
                          <a:solidFill>
                            <a:srgbClr val="FF0000"/>
                          </a:solidFill>
                        </a:rPr>
                        <a:t>سبعة</a:t>
                      </a:r>
                      <a:r>
                        <a:rPr lang="ar-SA" b="1" dirty="0" smtClean="0"/>
                        <a:t> </a:t>
                      </a:r>
                      <a:r>
                        <a:rPr lang="ar-SA" b="1" dirty="0" err="1" smtClean="0"/>
                        <a:t>رجال</a:t>
                      </a:r>
                      <a:r>
                        <a:rPr lang="ar-SA" b="1" baseline="0" dirty="0" err="1" smtClean="0"/>
                        <a:t> </a:t>
                      </a:r>
                      <a:r>
                        <a:rPr lang="ar-SA" b="1" baseline="0" dirty="0" smtClean="0"/>
                        <a:t>, </a:t>
                      </a:r>
                      <a:r>
                        <a:rPr lang="ar-SA" b="1" baseline="0" dirty="0" smtClean="0">
                          <a:solidFill>
                            <a:srgbClr val="FF0000"/>
                          </a:solidFill>
                        </a:rPr>
                        <a:t> سبع </a:t>
                      </a:r>
                      <a:r>
                        <a:rPr lang="ar-SA" b="1" baseline="0" dirty="0" smtClean="0"/>
                        <a:t>فتيات </a:t>
                      </a:r>
                      <a:endParaRPr lang="ar-SA" b="1" dirty="0" smtClean="0"/>
                    </a:p>
                    <a:p>
                      <a:pPr rtl="1"/>
                      <a:r>
                        <a:rPr kumimoji="0" lang="ar-S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عشرة </a:t>
                      </a:r>
                      <a:r>
                        <a:rPr kumimoji="0" lang="ar-S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رجال </a:t>
                      </a:r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، </a:t>
                      </a:r>
                      <a:r>
                        <a:rPr kumimoji="0" lang="ar-S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عشر</a:t>
                      </a:r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نساء </a:t>
                      </a:r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 العدد عشرة إذا كان مفرد يخالف </a:t>
                      </a:r>
                      <a:r>
                        <a:rPr kumimoji="0" lang="ar-S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المعدود )</a:t>
                      </a:r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ar-SA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SA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تكون ثابتة لا تتغير مع المذكر </a:t>
                      </a:r>
                      <a:r>
                        <a:rPr kumimoji="0" lang="ar-SA" sz="18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والمؤنث</a:t>
                      </a:r>
                      <a:r>
                        <a:rPr kumimoji="0" lang="ar-S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ar-S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نحو: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rtl="1"/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اشتريت </a:t>
                      </a:r>
                      <a:r>
                        <a:rPr kumimoji="0" lang="ar-S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ألف</a:t>
                      </a:r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كتاب </a:t>
                      </a:r>
                      <a:r>
                        <a:rPr kumimoji="0" lang="ar-S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kumimoji="0" lang="ar-SA" sz="1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مئة</a:t>
                      </a:r>
                      <a:r>
                        <a:rPr kumimoji="0" lang="ar-S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دفتر و</a:t>
                      </a:r>
                      <a:r>
                        <a:rPr kumimoji="0" lang="ar-S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مليون</a:t>
                      </a:r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قلم و</a:t>
                      </a:r>
                      <a:r>
                        <a:rPr kumimoji="0" lang="ar-S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مليار </a:t>
                      </a:r>
                      <a:r>
                        <a:rPr kumimoji="0" lang="ar-S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ورقة</a:t>
                      </a:r>
                      <a:r>
                        <a:rPr kumimoji="0" lang="ar-S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.</a:t>
                      </a:r>
                      <a:endParaRPr kumimoji="0" lang="ar-S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في حالة المضاعفات</a:t>
                      </a:r>
                      <a:r>
                        <a:rPr kumimoji="0" lang="ar-SA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تكون ما قبلها </a:t>
                      </a:r>
                      <a:r>
                        <a:rPr kumimoji="0" lang="ar-SA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عسكها</a:t>
                      </a:r>
                      <a:r>
                        <a:rPr kumimoji="0" lang="ar-SA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428596" y="928670"/>
          <a:ext cx="8048661" cy="50840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82887"/>
                <a:gridCol w="2682887"/>
                <a:gridCol w="2682887"/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2400" b="0" dirty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الجر بحرف الجر</a:t>
                      </a:r>
                      <a:endParaRPr lang="en-US" sz="2400" b="0" dirty="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2400" b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 الجر بالإضافة</a:t>
                      </a:r>
                      <a:endParaRPr lang="en-US" sz="2400" b="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2400" b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الجر بالتبعية</a:t>
                      </a:r>
                      <a:endParaRPr lang="en-US" sz="2400" b="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2400" b="0" dirty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أشهر حروف الجر : </a:t>
                      </a:r>
                      <a:r>
                        <a:rPr lang="ar-SA" sz="2400" b="0" dirty="0">
                          <a:solidFill>
                            <a:srgbClr val="7030A0"/>
                          </a:solidFill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مِنْ- إلى- في- عن- على-اللام- الباء- الكاف</a:t>
                      </a:r>
                      <a:endParaRPr lang="en-US" sz="2400" b="0" dirty="0">
                        <a:solidFill>
                          <a:srgbClr val="7030A0"/>
                        </a:solidFill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2400" b="0" dirty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هذه الحروف تجر:</a:t>
                      </a:r>
                      <a:endParaRPr lang="en-US" sz="2400" b="0" dirty="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2400" b="0" dirty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1/ </a:t>
                      </a:r>
                      <a:r>
                        <a:rPr lang="ar-SA" sz="2400" b="0" u="sng" dirty="0">
                          <a:solidFill>
                            <a:srgbClr val="00B050"/>
                          </a:solidFill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الاسم الظاهر</a:t>
                      </a:r>
                      <a:r>
                        <a:rPr lang="ar-SA" sz="2400" b="0" dirty="0">
                          <a:solidFill>
                            <a:srgbClr val="00B050"/>
                          </a:solidFill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 </a:t>
                      </a:r>
                      <a:r>
                        <a:rPr lang="ar-SA" sz="2400" b="0" dirty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,نحو </a:t>
                      </a:r>
                      <a:r>
                        <a:rPr lang="ar-SA" sz="24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: ذهبتُ </a:t>
                      </a:r>
                      <a:r>
                        <a:rPr lang="ar-SA" sz="2400" b="0" u="sng" dirty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إلى</a:t>
                      </a:r>
                      <a:r>
                        <a:rPr lang="ar-SA" sz="2400" b="0" dirty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 </a:t>
                      </a:r>
                      <a:r>
                        <a:rPr lang="ar-SA" sz="2400" b="0" u="none" dirty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المدرسة </a:t>
                      </a:r>
                      <a:r>
                        <a:rPr lang="ar-SA" sz="2400" b="0" dirty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. </a:t>
                      </a:r>
                      <a:r>
                        <a:rPr lang="ar-SA" sz="2400" b="0" u="sng" dirty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المدرسة</a:t>
                      </a:r>
                      <a:r>
                        <a:rPr lang="ar-SA" sz="2400" b="0" dirty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 : اسم مجرور وعلامة جره الكسرة الظاهرة على آخره .</a:t>
                      </a:r>
                      <a:endParaRPr lang="en-US" sz="2400" b="0" dirty="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2400" b="0" dirty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2/ </a:t>
                      </a:r>
                      <a:r>
                        <a:rPr lang="ar-SA" sz="2400" b="0" u="sng" dirty="0">
                          <a:solidFill>
                            <a:srgbClr val="00B050"/>
                          </a:solidFill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تجر الضمير إذا اتصل </a:t>
                      </a:r>
                      <a:r>
                        <a:rPr lang="ar-SA" sz="2400" b="0" u="sng" dirty="0" err="1">
                          <a:solidFill>
                            <a:srgbClr val="00B050"/>
                          </a:solidFill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بها</a:t>
                      </a:r>
                      <a:r>
                        <a:rPr lang="ar-SA" sz="2400" b="0" dirty="0">
                          <a:solidFill>
                            <a:srgbClr val="00B050"/>
                          </a:solidFill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 </a:t>
                      </a:r>
                      <a:r>
                        <a:rPr lang="ar-SA" sz="2400" b="0" dirty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,نحو </a:t>
                      </a:r>
                      <a:r>
                        <a:rPr lang="ar-SA" sz="2400" b="0" dirty="0" smtClean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: </a:t>
                      </a:r>
                      <a:r>
                        <a:rPr lang="ar-SA" sz="24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بارك </a:t>
                      </a:r>
                      <a:r>
                        <a:rPr lang="ar-SA" sz="2400" b="0" dirty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الله </a:t>
                      </a:r>
                      <a:r>
                        <a:rPr lang="ar-SA" sz="2400" b="0" u="sng" dirty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فيك</a:t>
                      </a:r>
                      <a:r>
                        <a:rPr lang="ar-SA" sz="2400" b="0" dirty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 </a:t>
                      </a:r>
                      <a:r>
                        <a:rPr lang="ar-SA" sz="2400" b="0" dirty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. </a:t>
                      </a:r>
                      <a:r>
                        <a:rPr lang="ar-SA" sz="2400" b="0" u="sng" dirty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فيك </a:t>
                      </a:r>
                      <a:r>
                        <a:rPr lang="ar-SA" sz="2400" b="0" dirty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: في حرف جر ,الكاف ضمير متصل مبني على السكون في محل جر بحرف الجر </a:t>
                      </a:r>
                      <a:r>
                        <a:rPr lang="ar-SA" sz="2400" b="0" dirty="0" smtClean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.</a:t>
                      </a:r>
                      <a:endParaRPr lang="en-US" sz="2400" b="0" dirty="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58750" algn="just" rtl="1">
                        <a:spcBef>
                          <a:spcPts val="315"/>
                        </a:spcBef>
                        <a:spcAft>
                          <a:spcPts val="1000"/>
                        </a:spcAft>
                      </a:pPr>
                      <a:r>
                        <a:rPr lang="ar-SA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الإِضافة نسبة بين اسمين ليتعرف أولهما بالثاني إن كان الثاني معرفة ،أو يتخصص </a:t>
                      </a:r>
                      <a:r>
                        <a:rPr lang="ar-SA" sz="24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به</a:t>
                      </a:r>
                      <a:r>
                        <a:rPr lang="ar-SA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 إن كان نكرة،</a:t>
                      </a:r>
                      <a:endParaRPr lang="en-US" sz="2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abic Typesetting" pitchFamily="66" charset="-78"/>
                        <a:ea typeface="Times New Roman"/>
                        <a:cs typeface="Arabic Typesetting" pitchFamily="66" charset="-78"/>
                      </a:endParaRPr>
                    </a:p>
                    <a:p>
                      <a:pPr indent="158750" algn="just" rtl="1">
                        <a:spcBef>
                          <a:spcPts val="315"/>
                        </a:spcBef>
                        <a:spcAft>
                          <a:spcPts val="1000"/>
                        </a:spcAft>
                      </a:pPr>
                      <a:r>
                        <a:rPr lang="ar-SA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مثل: ( </a:t>
                      </a:r>
                      <a:r>
                        <a:rPr lang="ar-SA" sz="2400" b="0" dirty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أَحضرْ كتاب سعيد وقلم حبر )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abic Typesetting" pitchFamily="66" charset="-78"/>
                        <a:ea typeface="Times New Roman"/>
                        <a:cs typeface="Arabic Typesetting" pitchFamily="66" charset="-78"/>
                      </a:endParaRPr>
                    </a:p>
                    <a:p>
                      <a:pPr indent="158750" algn="just" rtl="1">
                        <a:spcBef>
                          <a:spcPts val="315"/>
                        </a:spcBef>
                        <a:spcAft>
                          <a:spcPts val="1000"/>
                        </a:spcAft>
                      </a:pPr>
                      <a:r>
                        <a:rPr lang="ar-SA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 فـ(</a:t>
                      </a:r>
                      <a:r>
                        <a:rPr lang="ar-SA" sz="2400" b="0" dirty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كتاب</a:t>
                      </a:r>
                      <a:r>
                        <a:rPr lang="ar-SA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) نكرة تعرفت حين أُضيفت إلى سعيد المعرفة ،و</a:t>
                      </a:r>
                      <a:r>
                        <a:rPr lang="ar-SA" sz="2400" b="0" dirty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(قل</a:t>
                      </a:r>
                      <a:r>
                        <a:rPr lang="ar-SA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م) نكرة تخصصت بإضافتها إلى (</a:t>
                      </a:r>
                      <a:r>
                        <a:rPr lang="ar-SA" sz="2400" b="0" dirty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حبر</a:t>
                      </a:r>
                      <a:r>
                        <a:rPr lang="ar-SA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) النكرة أيضاً .</a:t>
                      </a:r>
                      <a:endParaRPr lang="en-US" sz="2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abic Typesetting" pitchFamily="66" charset="-78"/>
                        <a:ea typeface="Times New Roman"/>
                        <a:cs typeface="Arabic Typesetting" pitchFamily="66" charset="-78"/>
                      </a:endParaRPr>
                    </a:p>
                    <a:p>
                      <a:pPr indent="158750" algn="r" rtl="1">
                        <a:spcBef>
                          <a:spcPts val="315"/>
                        </a:spcBef>
                        <a:spcAft>
                          <a:spcPts val="1000"/>
                        </a:spcAft>
                      </a:pPr>
                      <a:endParaRPr lang="en-US" sz="2400" b="0" dirty="0">
                        <a:solidFill>
                          <a:srgbClr val="000050"/>
                        </a:solidFill>
                        <a:latin typeface="Arabic Typesetting" pitchFamily="66" charset="-78"/>
                        <a:ea typeface="Times New Roman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2400" b="0" dirty="0" smtClean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 </a:t>
                      </a:r>
                      <a:r>
                        <a:rPr lang="ar-SA" sz="2400" b="0" dirty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وهو أن يكون المجرور تابعا لغيره في الجر. و</a:t>
                      </a:r>
                      <a:r>
                        <a:rPr lang="ar-SA" sz="2400" b="0" u="sng" dirty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التوابع</a:t>
                      </a:r>
                      <a:r>
                        <a:rPr lang="ar-SA" sz="2400" b="0" dirty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 هي :</a:t>
                      </a:r>
                      <a:endParaRPr lang="en-US" sz="2400" b="0" dirty="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2400" b="0" dirty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1/ </a:t>
                      </a:r>
                      <a:r>
                        <a:rPr lang="ar-SA" sz="2400" b="0" dirty="0">
                          <a:solidFill>
                            <a:srgbClr val="7030A0"/>
                          </a:solidFill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النعت</a:t>
                      </a:r>
                      <a:r>
                        <a:rPr lang="ar-SA" sz="2400" b="0" dirty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 :نحو قوله تعالى :</a:t>
                      </a:r>
                      <a:r>
                        <a:rPr lang="en-US" sz="2400" b="0" dirty="0">
                          <a:latin typeface="Arabic Typesetting" pitchFamily="66" charset="-78"/>
                          <a:ea typeface="Calibri"/>
                          <a:cs typeface="Arabic Typesetting" pitchFamily="66" charset="-78"/>
                          <a:sym typeface="AGA Arabesque"/>
                        </a:rPr>
                        <a:t></a:t>
                      </a:r>
                      <a:r>
                        <a:rPr lang="en-US" sz="2400" b="0" dirty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 </a:t>
                      </a:r>
                      <a:r>
                        <a:rPr lang="ar-SA" sz="2400" b="0" dirty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إِنَّا خَلَقْنَا الإِنسَانَ مِنْ نُطْفَةٍ أَ</a:t>
                      </a:r>
                      <a:r>
                        <a:rPr lang="ar-SA" sz="2400" b="0" u="sng" dirty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مْشَاجٍ</a:t>
                      </a:r>
                      <a:r>
                        <a:rPr lang="ar-SA" sz="2400" b="0" dirty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 </a:t>
                      </a:r>
                      <a:r>
                        <a:rPr lang="ar-SA" sz="2400" b="0" dirty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 </a:t>
                      </a:r>
                      <a:r>
                        <a:rPr lang="en-US" sz="2400" b="0" dirty="0">
                          <a:latin typeface="Arabic Typesetting" pitchFamily="66" charset="-78"/>
                          <a:ea typeface="Calibri"/>
                          <a:cs typeface="Arabic Typesetting" pitchFamily="66" charset="-78"/>
                          <a:sym typeface="AGA Arabesque"/>
                        </a:rPr>
                        <a:t></a:t>
                      </a:r>
                      <a:r>
                        <a:rPr lang="ar-SA" sz="2400" b="0" dirty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 </a:t>
                      </a:r>
                      <a:r>
                        <a:rPr lang="ar-SA" sz="2400" b="0" u="sng" dirty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فأمشاج</a:t>
                      </a:r>
                      <a:r>
                        <a:rPr lang="ar-SA" sz="2400" b="0" dirty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 نعت مجرور لنطفة .</a:t>
                      </a:r>
                      <a:endParaRPr lang="en-US" sz="2400" b="0" dirty="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2400" b="0" dirty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2/ </a:t>
                      </a:r>
                      <a:r>
                        <a:rPr lang="ar-SA" sz="2400" b="0" dirty="0">
                          <a:solidFill>
                            <a:srgbClr val="7030A0"/>
                          </a:solidFill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البدل</a:t>
                      </a:r>
                      <a:r>
                        <a:rPr lang="ar-SA" sz="2400" b="0" dirty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 :نحو قوله تعالى :</a:t>
                      </a:r>
                      <a:r>
                        <a:rPr lang="en-US" sz="2400" b="0" dirty="0">
                          <a:latin typeface="Arabic Typesetting" pitchFamily="66" charset="-78"/>
                          <a:ea typeface="Calibri"/>
                          <a:cs typeface="Arabic Typesetting" pitchFamily="66" charset="-78"/>
                          <a:sym typeface="AGA Arabesque"/>
                        </a:rPr>
                        <a:t></a:t>
                      </a:r>
                      <a:r>
                        <a:rPr lang="en-US" sz="2400" b="0" dirty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 </a:t>
                      </a:r>
                      <a:r>
                        <a:rPr lang="ar-SA" sz="2400" b="0" dirty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قُتِلَ أَصْحَابُ الأُخْدُودِ </a:t>
                      </a:r>
                      <a:r>
                        <a:rPr lang="ar-SA" sz="2400" b="0" u="sng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النَّارِ</a:t>
                      </a:r>
                      <a:r>
                        <a:rPr lang="ar-SA" sz="2400" b="0" dirty="0" smtClean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 </a:t>
                      </a:r>
                      <a:r>
                        <a:rPr lang="en-US" sz="2400" b="0" dirty="0">
                          <a:latin typeface="Arabic Typesetting" pitchFamily="66" charset="-78"/>
                          <a:ea typeface="Calibri"/>
                          <a:cs typeface="Arabic Typesetting" pitchFamily="66" charset="-78"/>
                          <a:sym typeface="AGA Arabesque"/>
                        </a:rPr>
                        <a:t></a:t>
                      </a:r>
                      <a:r>
                        <a:rPr lang="ar-SA" sz="2400" b="0" dirty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 </a:t>
                      </a:r>
                      <a:r>
                        <a:rPr lang="ar-SA" sz="2400" b="0" u="sng" dirty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فالنار</a:t>
                      </a:r>
                      <a:r>
                        <a:rPr lang="ar-SA" sz="2400" b="0" dirty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 بدل من الأخدود مجرور بالكسرة .</a:t>
                      </a:r>
                      <a:endParaRPr lang="en-US" sz="2400" b="0" dirty="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835696" y="1412776"/>
            <a:ext cx="6840760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/>
              <a:t>2- إعراب الأعداد </a:t>
            </a:r>
            <a:r>
              <a:rPr lang="ar-SA" sz="2400" dirty="0" err="1" smtClean="0"/>
              <a:t>المفردة :</a:t>
            </a:r>
            <a:r>
              <a:rPr lang="ar-SA" sz="2400" dirty="0" smtClean="0"/>
              <a:t> </a:t>
            </a:r>
          </a:p>
          <a:p>
            <a:endParaRPr lang="ar-SA" dirty="0"/>
          </a:p>
        </p:txBody>
      </p:sp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611560" y="2060848"/>
          <a:ext cx="8112225" cy="4480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04075"/>
                <a:gridCol w="2255009"/>
                <a:gridCol w="3153141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1-2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3-10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100,</a:t>
                      </a:r>
                      <a:r>
                        <a:rPr kumimoji="0" lang="ar-SA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240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200...</a:t>
                      </a:r>
                      <a:r>
                        <a:rPr kumimoji="0" lang="ar-S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,1000 ...</a:t>
                      </a:r>
                      <a:r>
                        <a:rPr kumimoji="0" lang="ar-S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,1000.000 ,1000.000.000, ...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يعربان صفة </a:t>
                      </a:r>
                      <a:r>
                        <a:rPr kumimoji="0" lang="ar-S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للمعدود </a:t>
                      </a:r>
                      <a:r>
                        <a:rPr lang="ar-SA" sz="1800" dirty="0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, </a:t>
                      </a:r>
                      <a:r>
                        <a:rPr lang="ar-SA" sz="1800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نحو:</a:t>
                      </a:r>
                      <a:r>
                        <a:rPr lang="ar-SA" sz="18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 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 smtClean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+mn-cs"/>
                        </a:rPr>
                        <a:t>رجل </a:t>
                      </a:r>
                      <a:r>
                        <a:rPr lang="ar-SA" sz="1800" b="1" dirty="0" err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+mn-cs"/>
                        </a:rPr>
                        <a:t>واحد </a:t>
                      </a:r>
                      <a:r>
                        <a:rPr lang="ar-SA" sz="18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+mn-cs"/>
                        </a:rPr>
                        <a:t>,امرأة </a:t>
                      </a:r>
                      <a:r>
                        <a:rPr lang="ar-SA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+mn-cs"/>
                        </a:rPr>
                        <a:t>واحدة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+mn-cs"/>
                        </a:rPr>
                        <a:t>رجلان </a:t>
                      </a:r>
                      <a:r>
                        <a:rPr lang="ar-SA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+mn-cs"/>
                        </a:rPr>
                        <a:t>اثنان </a:t>
                      </a:r>
                      <a:endParaRPr lang="ar-SA" sz="1800" b="1" dirty="0" smtClean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+mn-cs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+mn-cs"/>
                        </a:rPr>
                        <a:t>وفي الغالب لا يستعملهما</a:t>
                      </a:r>
                      <a:r>
                        <a:rPr lang="ar-SA" sz="1800" b="1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+mn-cs"/>
                        </a:rPr>
                        <a:t> العرب ويكتفون بذكر المعدود مفردًا أو مثنى للدلالة </a:t>
                      </a:r>
                      <a:r>
                        <a:rPr lang="ar-SA" sz="1800" b="1" baseline="0" dirty="0" err="1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+mn-cs"/>
                        </a:rPr>
                        <a:t>عليه </a:t>
                      </a:r>
                      <a:r>
                        <a:rPr lang="ar-SA" sz="1800" b="1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+mn-cs"/>
                        </a:rPr>
                        <a:t>, ولا يصلح تقديمها على </a:t>
                      </a:r>
                      <a:r>
                        <a:rPr lang="ar-SA" sz="1800" b="1" baseline="0" dirty="0" err="1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+mn-cs"/>
                        </a:rPr>
                        <a:t>المعدود </a:t>
                      </a:r>
                      <a:r>
                        <a:rPr lang="ar-SA" sz="1800" b="1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+mn-cs"/>
                        </a:rPr>
                        <a:t>,فلا </a:t>
                      </a:r>
                      <a:r>
                        <a:rPr lang="ar-SA" sz="1800" b="1" baseline="0" dirty="0" err="1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+mn-cs"/>
                        </a:rPr>
                        <a:t>نقول </a:t>
                      </a:r>
                      <a:r>
                        <a:rPr lang="ar-SA" sz="1800" b="1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+mn-cs"/>
                        </a:rPr>
                        <a:t>: واحد </a:t>
                      </a:r>
                      <a:r>
                        <a:rPr lang="ar-SA" sz="1800" b="1" baseline="0" dirty="0" err="1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+mn-cs"/>
                        </a:rPr>
                        <a:t>رجل </a:t>
                      </a:r>
                      <a:r>
                        <a:rPr lang="ar-SA" sz="1800" b="1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+mn-cs"/>
                        </a:rPr>
                        <a:t>, ولا اثنان </a:t>
                      </a:r>
                      <a:r>
                        <a:rPr lang="ar-SA" sz="1800" b="1" baseline="0" dirty="0" err="1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+mn-cs"/>
                        </a:rPr>
                        <a:t>رجلان </a:t>
                      </a:r>
                      <a:r>
                        <a:rPr lang="ar-SA" sz="1800" b="1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+mn-cs"/>
                        </a:rPr>
                        <a:t>, واحدة </a:t>
                      </a:r>
                      <a:r>
                        <a:rPr lang="ar-SA" sz="1800" b="1" baseline="0" dirty="0" err="1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+mn-cs"/>
                        </a:rPr>
                        <a:t>امراة</a:t>
                      </a:r>
                      <a:r>
                        <a:rPr lang="ar-SA" sz="1800" b="1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+mn-cs"/>
                        </a:rPr>
                        <a:t> </a:t>
                      </a:r>
                      <a:r>
                        <a:rPr lang="ar-SA" sz="1800" b="1" baseline="0" dirty="0" err="1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+mn-cs"/>
                        </a:rPr>
                        <a:t>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تعرب حسب موقعها من الإعراب, </a:t>
                      </a:r>
                      <a:r>
                        <a:rPr kumimoji="0" lang="ar-S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نحو: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r>
                        <a:rPr lang="ar-SA" b="1" dirty="0" smtClean="0">
                          <a:solidFill>
                            <a:schemeClr val="tx1"/>
                          </a:solidFill>
                        </a:rPr>
                        <a:t>رأيت</a:t>
                      </a:r>
                      <a:r>
                        <a:rPr lang="ar-SA" b="1" dirty="0" smtClean="0">
                          <a:solidFill>
                            <a:srgbClr val="FF0000"/>
                          </a:solidFill>
                        </a:rPr>
                        <a:t> سبعة</a:t>
                      </a:r>
                      <a:r>
                        <a:rPr lang="ar-SA" b="1" dirty="0" smtClean="0"/>
                        <a:t> </a:t>
                      </a:r>
                      <a:r>
                        <a:rPr lang="ar-SA" b="1" dirty="0" err="1" smtClean="0"/>
                        <a:t>رجال</a:t>
                      </a:r>
                      <a:r>
                        <a:rPr lang="ar-SA" b="1" baseline="0" dirty="0" err="1" smtClean="0"/>
                        <a:t> </a:t>
                      </a:r>
                      <a:r>
                        <a:rPr lang="ar-SA" b="1" baseline="0" dirty="0" smtClean="0"/>
                        <a:t>, </a:t>
                      </a:r>
                      <a:r>
                        <a:rPr lang="ar-SA" b="1" baseline="0" dirty="0" smtClean="0">
                          <a:solidFill>
                            <a:srgbClr val="FF0000"/>
                          </a:solidFill>
                        </a:rPr>
                        <a:t> مررت بسبع </a:t>
                      </a:r>
                      <a:r>
                        <a:rPr lang="ar-SA" b="1" baseline="0" dirty="0" smtClean="0"/>
                        <a:t>فتيات </a:t>
                      </a:r>
                      <a:endParaRPr lang="ar-SA" b="1" dirty="0" smtClean="0"/>
                    </a:p>
                    <a:p>
                      <a:pPr rtl="1"/>
                      <a:r>
                        <a:rPr kumimoji="0" lang="ar-SA" sz="1800" b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سبعة</a:t>
                      </a:r>
                      <a:r>
                        <a:rPr kumimoji="0" lang="ar-SA" sz="1800" b="0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18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ar-SA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مفعول </a:t>
                      </a:r>
                      <a:r>
                        <a:rPr kumimoji="0" lang="ar-SA" sz="18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به</a:t>
                      </a:r>
                      <a:r>
                        <a:rPr kumimoji="0" lang="ar-SA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منصوب بالفتحة </a:t>
                      </a:r>
                      <a:r>
                        <a:rPr kumimoji="0" lang="ar-SA" sz="18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الظاهرة .</a:t>
                      </a:r>
                      <a:endParaRPr kumimoji="0" lang="ar-SA" sz="1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kumimoji="0" lang="ar-SA" sz="1800" b="0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سبع </a:t>
                      </a:r>
                      <a:r>
                        <a:rPr kumimoji="0" lang="ar-SA" sz="18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ar-SA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اسم مجرور بحرف الجر الباء وعلامة جره الكسر </a:t>
                      </a:r>
                    </a:p>
                    <a:p>
                      <a:pPr rtl="1"/>
                      <a:r>
                        <a:rPr kumimoji="0" lang="ar-SA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إذا تقدم المعدود على العدد يعرب المعدود بحسب موقعه من الجملة والعدد صفة </a:t>
                      </a:r>
                      <a:r>
                        <a:rPr kumimoji="0" lang="ar-SA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له </a:t>
                      </a:r>
                      <a:r>
                        <a:rPr kumimoji="0" lang="ar-SA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,نحو: قرأت كتبًا أربعة </a:t>
                      </a:r>
                      <a:endParaRPr lang="ar-SA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تعرب حسب موقعها من </a:t>
                      </a:r>
                      <a:r>
                        <a:rPr kumimoji="0" lang="ar-S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الجملة 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., </a:t>
                      </a:r>
                      <a:r>
                        <a:rPr kumimoji="0" lang="ar-S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نحو: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rtl="1"/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اشتريت </a:t>
                      </a:r>
                      <a:r>
                        <a:rPr kumimoji="0" lang="ar-S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ألف</a:t>
                      </a:r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كتاب </a:t>
                      </a:r>
                      <a:r>
                        <a:rPr kumimoji="0" lang="ar-S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kumimoji="0" lang="ar-SA" sz="1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مئة</a:t>
                      </a:r>
                      <a:r>
                        <a:rPr kumimoji="0" lang="ar-S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دفتر و</a:t>
                      </a:r>
                      <a:r>
                        <a:rPr kumimoji="0" lang="ar-S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مليون</a:t>
                      </a:r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قلم و</a:t>
                      </a:r>
                    </a:p>
                    <a:p>
                      <a:pPr rtl="1"/>
                      <a:r>
                        <a:rPr kumimoji="0" lang="ar-S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مليار </a:t>
                      </a:r>
                      <a:r>
                        <a:rPr kumimoji="0" lang="ar-S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ورقة</a:t>
                      </a:r>
                      <a:r>
                        <a:rPr kumimoji="0" lang="ar-S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.</a:t>
                      </a:r>
                      <a:endParaRPr kumimoji="0" lang="ar-S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kumimoji="0" lang="ar-SA" sz="1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ألف</a:t>
                      </a:r>
                      <a:r>
                        <a:rPr kumimoji="0" lang="ar-S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kumimoji="0" lang="ar-SA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مفعول </a:t>
                      </a:r>
                      <a:r>
                        <a:rPr kumimoji="0" lang="ar-SA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به</a:t>
                      </a:r>
                      <a:r>
                        <a:rPr kumimoji="0" lang="ar-SA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منصوب بالفتحة </a:t>
                      </a:r>
                      <a:r>
                        <a:rPr kumimoji="0" lang="ar-SA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الظاهرة .</a:t>
                      </a:r>
                      <a:endParaRPr kumimoji="0" lang="ar-SA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1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مئة</a:t>
                      </a:r>
                      <a:r>
                        <a:rPr kumimoji="0" lang="ar-SA" sz="1800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18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ar-SA" sz="1800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مليون </a:t>
                      </a:r>
                      <a:r>
                        <a:rPr kumimoji="0" lang="ar-SA" sz="18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ar-SA" sz="1800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مليار </a:t>
                      </a:r>
                      <a:r>
                        <a:rPr kumimoji="0" lang="ar-SA" sz="18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ar-SA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معطوفة</a:t>
                      </a:r>
                      <a:r>
                        <a:rPr kumimoji="0" lang="ar-SA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على ألف منصوب بالفتحة </a:t>
                      </a:r>
                      <a:r>
                        <a:rPr kumimoji="0" lang="ar-SA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الظاهرة .</a:t>
                      </a:r>
                      <a:endParaRPr kumimoji="0" lang="ar-SA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kumimoji="0" lang="ar-SA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kumimoji="0" lang="ar-SA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في حالة المضاعفات ما قبلها يعرب حسب موقعه وهي تعرب مضاف إليه مجرور 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683568" y="1196752"/>
            <a:ext cx="79928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3- </a:t>
            </a:r>
            <a:r>
              <a:rPr lang="ar-SA" b="1" dirty="0" smtClean="0"/>
              <a:t>تمييز </a:t>
            </a:r>
            <a:r>
              <a:rPr lang="ar-SA" b="1" dirty="0" err="1" smtClean="0"/>
              <a:t>العدد :</a:t>
            </a:r>
            <a:r>
              <a:rPr lang="ar-SA" b="1" dirty="0" smtClean="0"/>
              <a:t> </a:t>
            </a:r>
            <a:endParaRPr lang="ar-SA" dirty="0"/>
          </a:p>
        </p:txBody>
      </p:sp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611560" y="2060848"/>
          <a:ext cx="8112225" cy="3383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04075"/>
                <a:gridCol w="2255009"/>
                <a:gridCol w="3153141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1-2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3-10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100,</a:t>
                      </a:r>
                      <a:r>
                        <a:rPr kumimoji="0" lang="ar-SA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240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200...</a:t>
                      </a:r>
                      <a:r>
                        <a:rPr kumimoji="0" lang="ar-S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,1000 ...</a:t>
                      </a:r>
                      <a:r>
                        <a:rPr kumimoji="0" lang="ar-S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,1000.000 ,1000.000.000, ...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ar-SA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لا تمييز </a:t>
                      </a:r>
                      <a:r>
                        <a:rPr kumimoji="0" lang="ar-SA" sz="18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لها </a:t>
                      </a:r>
                      <a:r>
                        <a:rPr kumimoji="0" lang="ar-SA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لأنهما يذكران بعد المعدود فلا يحتاجان إلى </a:t>
                      </a:r>
                      <a:r>
                        <a:rPr kumimoji="0" lang="ar-S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تمييز 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SA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تمييزها جمعا مجرورًا </a:t>
                      </a:r>
                      <a:r>
                        <a:rPr kumimoji="0" lang="ar-SA" sz="18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بالإضافة</a:t>
                      </a:r>
                      <a:r>
                        <a:rPr kumimoji="0" lang="ar-S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و يعرب مضاف إليه </a:t>
                      </a:r>
                      <a:r>
                        <a:rPr kumimoji="0" lang="ar-S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مجرور  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ar-S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نحو 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جاء </a:t>
                      </a:r>
                      <a:r>
                        <a:rPr kumimoji="0" lang="ar-S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ثلاثة</a:t>
                      </a:r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رجال </a:t>
                      </a:r>
                    </a:p>
                    <a:p>
                      <a:pPr rtl="1"/>
                      <a:endParaRPr lang="ar-SA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rtl="1"/>
                      <a:r>
                        <a:rPr lang="ar-SA" b="0" dirty="0" err="1" smtClean="0">
                          <a:solidFill>
                            <a:srgbClr val="FF0000"/>
                          </a:solidFill>
                        </a:rPr>
                        <a:t>ثلاثة</a:t>
                      </a:r>
                      <a:r>
                        <a:rPr lang="ar-SA" b="0" dirty="0" err="1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SA" b="0" dirty="0" smtClean="0">
                          <a:solidFill>
                            <a:schemeClr val="tx1"/>
                          </a:solidFill>
                        </a:rPr>
                        <a:t>: فاعل مرفوع </a:t>
                      </a:r>
                      <a:r>
                        <a:rPr lang="ar-SA" b="0" smtClean="0">
                          <a:solidFill>
                            <a:schemeClr val="tx1"/>
                          </a:solidFill>
                        </a:rPr>
                        <a:t>بالضمة الظاهرة ,وهو </a:t>
                      </a:r>
                      <a:r>
                        <a:rPr lang="ar-SA" b="0" dirty="0" err="1" smtClean="0">
                          <a:solidFill>
                            <a:schemeClr val="tx1"/>
                          </a:solidFill>
                        </a:rPr>
                        <a:t>مضاف .</a:t>
                      </a:r>
                      <a:endParaRPr lang="ar-SA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rtl="1"/>
                      <a:r>
                        <a:rPr lang="ar-SA" b="0" dirty="0" err="1" smtClean="0">
                          <a:solidFill>
                            <a:srgbClr val="FF0000"/>
                          </a:solidFill>
                        </a:rPr>
                        <a:t>رجال </a:t>
                      </a:r>
                      <a:r>
                        <a:rPr lang="ar-SA" b="0" dirty="0" smtClean="0">
                          <a:solidFill>
                            <a:schemeClr val="tx1"/>
                          </a:solidFill>
                        </a:rPr>
                        <a:t>: مضاف إليه مجرور وعلامة جره الكسرة الظاهرة.</a:t>
                      </a:r>
                    </a:p>
                    <a:p>
                      <a:pPr rtl="1"/>
                      <a:endParaRPr lang="ar-SA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يكون مفرد مجرور </a:t>
                      </a:r>
                      <a:r>
                        <a:rPr kumimoji="0" lang="ar-S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بالإضافة 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ar-S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نحو: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rtl="1"/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اشتريت </a:t>
                      </a:r>
                      <a:r>
                        <a:rPr kumimoji="0" lang="ar-S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ألف</a:t>
                      </a:r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كتاب </a:t>
                      </a:r>
                      <a:r>
                        <a:rPr kumimoji="0" lang="ar-S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kumimoji="0" lang="ar-SA" sz="1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مئة</a:t>
                      </a:r>
                      <a:r>
                        <a:rPr kumimoji="0" lang="ar-S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دفتر و</a:t>
                      </a:r>
                      <a:r>
                        <a:rPr kumimoji="0" lang="ar-S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مليون</a:t>
                      </a:r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قلم و</a:t>
                      </a:r>
                    </a:p>
                    <a:p>
                      <a:pPr rtl="1"/>
                      <a:r>
                        <a:rPr kumimoji="0" lang="ar-S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مليار </a:t>
                      </a:r>
                      <a:r>
                        <a:rPr kumimoji="0" lang="ar-S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ورقة</a:t>
                      </a:r>
                      <a:r>
                        <a:rPr kumimoji="0" lang="ar-S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.</a:t>
                      </a:r>
                      <a:endParaRPr kumimoji="0" lang="ar-S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kumimoji="0" lang="ar-SA" sz="1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كتاب </a:t>
                      </a:r>
                      <a:r>
                        <a:rPr kumimoji="0" lang="ar-S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ar-SA" sz="1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دفتر </a:t>
                      </a:r>
                      <a:r>
                        <a:rPr kumimoji="0" lang="ar-S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ar-SA" sz="1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قلم</a:t>
                      </a:r>
                      <a:r>
                        <a:rPr kumimoji="0" lang="ar-SA" sz="1800" b="1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1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ar-SA" sz="1800" b="1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ورقة </a:t>
                      </a:r>
                      <a:r>
                        <a:rPr kumimoji="0" lang="ar-SA" sz="1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ar-SA" sz="1800" b="1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مضاف إليه مجرور بالكسرة </a:t>
                      </a:r>
                      <a:r>
                        <a:rPr kumimoji="0" lang="ar-SA" sz="1800" b="1" kern="12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الظاهرة .</a:t>
                      </a:r>
                      <a:endParaRPr lang="ar-SA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ar-SA" sz="3200" dirty="0" smtClean="0">
                <a:solidFill>
                  <a:srgbClr val="0070C0"/>
                </a:solidFill>
                <a:cs typeface="+mn-cs"/>
              </a:rPr>
              <a:t>2- الأعداد المركبة</a:t>
            </a:r>
            <a:r>
              <a:rPr lang="en-US" sz="2400" dirty="0" smtClean="0">
                <a:solidFill>
                  <a:srgbClr val="0070C0"/>
                </a:solidFill>
                <a:cs typeface="+mn-cs"/>
              </a:rPr>
              <a:t/>
            </a:r>
            <a:br>
              <a:rPr lang="en-US" sz="2400" dirty="0" smtClean="0">
                <a:solidFill>
                  <a:srgbClr val="0070C0"/>
                </a:solidFill>
                <a:cs typeface="+mn-cs"/>
              </a:rPr>
            </a:br>
            <a:r>
              <a:rPr lang="ar-SA" sz="2400" dirty="0" smtClean="0">
                <a:solidFill>
                  <a:srgbClr val="0070C0"/>
                </a:solidFill>
                <a:cs typeface="+mn-cs"/>
              </a:rPr>
              <a:t>وهو ما تركب تركيباً مزجياً من عددين لا فاصل </a:t>
            </a:r>
            <a:r>
              <a:rPr lang="ar-SA" sz="2400" dirty="0" err="1" smtClean="0">
                <a:solidFill>
                  <a:srgbClr val="0070C0"/>
                </a:solidFill>
                <a:cs typeface="+mn-cs"/>
              </a:rPr>
              <a:t>بينهما .</a:t>
            </a:r>
            <a:r>
              <a:rPr lang="ar-SA" sz="2400" dirty="0" smtClean="0">
                <a:solidFill>
                  <a:srgbClr val="0070C0"/>
                </a:solidFill>
                <a:cs typeface="+mn-cs"/>
              </a:rPr>
              <a:t> وينحصر </a:t>
            </a:r>
            <a:r>
              <a:rPr lang="ar-SA" sz="2400" dirty="0" err="1" smtClean="0">
                <a:solidFill>
                  <a:srgbClr val="0070C0"/>
                </a:solidFill>
                <a:cs typeface="+mn-cs"/>
              </a:rPr>
              <a:t>العددالمركب</a:t>
            </a:r>
            <a:r>
              <a:rPr lang="ar-SA" sz="2400" dirty="0" smtClean="0">
                <a:solidFill>
                  <a:srgbClr val="0070C0"/>
                </a:solidFill>
                <a:cs typeface="+mn-cs"/>
              </a:rPr>
              <a:t> في </a:t>
            </a:r>
            <a:r>
              <a:rPr lang="ar-SA" sz="2400" dirty="0" err="1" smtClean="0">
                <a:solidFill>
                  <a:srgbClr val="0070C0"/>
                </a:solidFill>
                <a:cs typeface="+mn-cs"/>
              </a:rPr>
              <a:t>الأعداد </a:t>
            </a:r>
            <a:r>
              <a:rPr lang="ar-SA" sz="2400" dirty="0" smtClean="0">
                <a:solidFill>
                  <a:srgbClr val="0070C0"/>
                </a:solidFill>
                <a:cs typeface="+mn-cs"/>
              </a:rPr>
              <a:t>: أحد </a:t>
            </a:r>
            <a:r>
              <a:rPr lang="ar-SA" sz="2400" dirty="0" err="1" smtClean="0">
                <a:solidFill>
                  <a:srgbClr val="0070C0"/>
                </a:solidFill>
                <a:cs typeface="+mn-cs"/>
              </a:rPr>
              <a:t>عشر </a:t>
            </a:r>
            <a:r>
              <a:rPr lang="ar-SA" sz="2400" dirty="0" smtClean="0">
                <a:solidFill>
                  <a:srgbClr val="0070C0"/>
                </a:solidFill>
                <a:cs typeface="+mn-cs"/>
              </a:rPr>
              <a:t>، وتسعة عشر وما </a:t>
            </a:r>
            <a:r>
              <a:rPr lang="ar-SA" sz="2400" dirty="0" err="1" smtClean="0">
                <a:solidFill>
                  <a:srgbClr val="0070C0"/>
                </a:solidFill>
                <a:cs typeface="+mn-cs"/>
              </a:rPr>
              <a:t>بينهما .</a:t>
            </a:r>
            <a:r>
              <a:rPr lang="ar-SA" sz="2400" dirty="0" smtClean="0">
                <a:solidFill>
                  <a:srgbClr val="0070C0"/>
                </a:solidFill>
                <a:cs typeface="+mn-cs"/>
              </a:rPr>
              <a:t/>
            </a:r>
            <a:br>
              <a:rPr lang="ar-SA" sz="2400" dirty="0" smtClean="0">
                <a:solidFill>
                  <a:srgbClr val="0070C0"/>
                </a:solidFill>
                <a:cs typeface="+mn-cs"/>
              </a:rPr>
            </a:br>
            <a:r>
              <a:rPr lang="ar-SA" sz="2400" b="1" u="sng" dirty="0" smtClean="0"/>
              <a:t>1- تذكير العدد المركب </a:t>
            </a:r>
            <a:r>
              <a:rPr lang="ar-SA" sz="2400" b="1" u="sng" dirty="0" err="1" smtClean="0"/>
              <a:t>وتأنيثه :</a:t>
            </a:r>
            <a:r>
              <a:rPr lang="ar-SA" sz="2400" b="1" u="sng" dirty="0" smtClean="0"/>
              <a:t/>
            </a:r>
            <a:br>
              <a:rPr lang="ar-SA" sz="2400" b="1" u="sng" dirty="0" smtClean="0"/>
            </a:br>
            <a:r>
              <a:rPr lang="en-US" sz="2400" dirty="0" smtClean="0">
                <a:solidFill>
                  <a:srgbClr val="0070C0"/>
                </a:solidFill>
                <a:cs typeface="+mn-cs"/>
              </a:rPr>
              <a:t/>
            </a:r>
            <a:br>
              <a:rPr lang="en-US" sz="2400" dirty="0" smtClean="0">
                <a:solidFill>
                  <a:srgbClr val="0070C0"/>
                </a:solidFill>
                <a:cs typeface="+mn-cs"/>
              </a:rPr>
            </a:br>
            <a:endParaRPr lang="ar-SA" sz="2400" dirty="0">
              <a:solidFill>
                <a:srgbClr val="0070C0"/>
              </a:solidFill>
              <a:cs typeface="+mn-cs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395536" y="2132856"/>
          <a:ext cx="7920880" cy="194208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94680"/>
                <a:gridCol w="4326200"/>
              </a:tblGrid>
              <a:tr h="74168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11, 12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13- 19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u="sng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يطابقان </a:t>
                      </a:r>
                      <a:r>
                        <a:rPr lang="ar-SA" sz="1800" u="sng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المعدود</a:t>
                      </a:r>
                      <a:r>
                        <a:rPr lang="ar-SA" sz="1800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 </a:t>
                      </a:r>
                      <a:r>
                        <a:rPr lang="ar-SA" sz="18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, </a:t>
                      </a:r>
                      <a:r>
                        <a:rPr lang="ar-SA" sz="1800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نحو </a:t>
                      </a:r>
                      <a:r>
                        <a:rPr lang="ar-SA" sz="1800" dirty="0" err="1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:</a:t>
                      </a:r>
                      <a:endParaRPr lang="ar-SA" sz="1800" dirty="0" smtClean="0">
                        <a:solidFill>
                          <a:srgbClr val="0D0D0D"/>
                        </a:solidFill>
                        <a:latin typeface="Calibri"/>
                        <a:ea typeface="Calibri"/>
                        <a:cs typeface="Traditional Arabic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dirty="0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 </a:t>
                      </a:r>
                      <a:r>
                        <a:rPr lang="ar-SA" sz="1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أ</a:t>
                      </a:r>
                      <a:r>
                        <a:rPr lang="ar-SA" sz="180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raditional Arabic"/>
                        </a:rPr>
                        <a:t>حدَ </a:t>
                      </a:r>
                      <a:r>
                        <a:rPr lang="ar-SA" sz="1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raditional Arabic"/>
                        </a:rPr>
                        <a:t>عشرَ </a:t>
                      </a:r>
                      <a:r>
                        <a:rPr lang="ar-SA" sz="1800" dirty="0" err="1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raditional Arabic"/>
                        </a:rPr>
                        <a:t>رجلاً </a:t>
                      </a:r>
                      <a:r>
                        <a:rPr lang="ar-SA" sz="1800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raditional Arabic"/>
                        </a:rPr>
                        <a:t>,</a:t>
                      </a:r>
                      <a:r>
                        <a:rPr lang="ar-SA" sz="1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raditional Arabic"/>
                        </a:rPr>
                        <a:t>إحدى عشرةَ </a:t>
                      </a:r>
                      <a:r>
                        <a:rPr lang="ar-SA" sz="1800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raditional Arabic"/>
                        </a:rPr>
                        <a:t>امرأة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raditional Arabic"/>
                        </a:rPr>
                        <a:t>اثنا عشرَ </a:t>
                      </a:r>
                      <a:r>
                        <a:rPr lang="ar-SA" sz="1800" dirty="0" err="1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raditional Arabic"/>
                        </a:rPr>
                        <a:t>رجلاً  </a:t>
                      </a:r>
                      <a:r>
                        <a:rPr lang="ar-SA" sz="1800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raditional Arabic"/>
                        </a:rPr>
                        <a:t>,</a:t>
                      </a:r>
                      <a:r>
                        <a:rPr lang="ar-SA" sz="1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raditional Arabic"/>
                        </a:rPr>
                        <a:t>اثنتا عشرةَ </a:t>
                      </a:r>
                      <a:r>
                        <a:rPr lang="ar-SA" sz="1800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  <a:cs typeface="Traditional Arabic"/>
                        </a:rPr>
                        <a:t>امرأة 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u="sng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تخالف المعدود في جزئها </a:t>
                      </a:r>
                      <a:r>
                        <a:rPr lang="ar-SA" sz="1800" u="sng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الأول </a:t>
                      </a:r>
                      <a:r>
                        <a:rPr lang="ar-SA" sz="1800" u="sng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, وتطابقه في جزئها </a:t>
                      </a:r>
                      <a:r>
                        <a:rPr lang="ar-SA" sz="1800" u="sng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الثاني </a:t>
                      </a:r>
                      <a:r>
                        <a:rPr lang="ar-SA" sz="18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, </a:t>
                      </a:r>
                      <a:r>
                        <a:rPr lang="ar-SA" sz="1800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نحو :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ثلاثة عشر </a:t>
                      </a:r>
                      <a:r>
                        <a:rPr lang="ar-SA" sz="1800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قلم </a:t>
                      </a:r>
                      <a:r>
                        <a:rPr lang="ar-SA" sz="18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, </a:t>
                      </a:r>
                      <a:r>
                        <a:rPr lang="ar-SA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ثلاث عشرة </a:t>
                      </a:r>
                      <a:r>
                        <a:rPr lang="ar-SA" sz="1800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محفظة .</a:t>
                      </a:r>
                      <a:r>
                        <a:rPr lang="ar-SA" sz="18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 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683568" y="4581128"/>
            <a:ext cx="8208912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العدد 12 لا يخرج عن الصيغ </a:t>
            </a:r>
            <a:r>
              <a:rPr lang="ar-SA" b="1" dirty="0" err="1" smtClean="0"/>
              <a:t>التالية :</a:t>
            </a:r>
            <a:endParaRPr lang="en-US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r>
              <a:rPr lang="ar-SA" b="1" dirty="0" smtClean="0"/>
              <a:t>نلاحظ أن نونه </a:t>
            </a:r>
            <a:r>
              <a:rPr lang="ar-SA" b="1" dirty="0" err="1" smtClean="0"/>
              <a:t>تحذف </a:t>
            </a:r>
            <a:r>
              <a:rPr lang="ar-SA" b="1" dirty="0" smtClean="0"/>
              <a:t>؛لأنه </a:t>
            </a:r>
            <a:r>
              <a:rPr lang="ar-SA" b="1" dirty="0" err="1" smtClean="0"/>
              <a:t>أُضيف </a:t>
            </a:r>
            <a:r>
              <a:rPr lang="ar-SA" b="1" dirty="0" smtClean="0"/>
              <a:t>.وكما نعرف فإن نون المثنى وجمع المذكر السالم تحذف عند </a:t>
            </a:r>
            <a:r>
              <a:rPr lang="ar-SA" b="1" dirty="0" err="1" smtClean="0"/>
              <a:t>الإضافة .</a:t>
            </a:r>
            <a:endParaRPr lang="en-US" dirty="0" smtClean="0"/>
          </a:p>
          <a:p>
            <a:endParaRPr lang="ar-SA" dirty="0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251520" y="4581128"/>
          <a:ext cx="6096001" cy="1166680"/>
        </p:xfrm>
        <a:graphic>
          <a:graphicData uri="http://schemas.openxmlformats.org/drawingml/2006/table">
            <a:tbl>
              <a:tblPr rtl="1"/>
              <a:tblGrid>
                <a:gridCol w="2030897"/>
                <a:gridCol w="2032552"/>
                <a:gridCol w="2032552"/>
              </a:tblGrid>
              <a:tr h="55878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Arial"/>
                        </a:rPr>
                        <a:t>                                   نوعه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Arial"/>
                        </a:rPr>
                        <a:t>إعرابه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586" marR="59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Arial"/>
                        </a:rPr>
                        <a:t>المرفوع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586" marR="59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Arial"/>
                        </a:rPr>
                        <a:t>المنصوب والمجرور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586" marR="59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82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Arial"/>
                        </a:rPr>
                        <a:t>المذكر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586" marR="59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Arial"/>
                        </a:rPr>
                        <a:t>اثـنـــا عشرَ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586" marR="59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Arial"/>
                        </a:rPr>
                        <a:t>اثـنـي عشرَ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586" marR="59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82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Arial"/>
                        </a:rPr>
                        <a:t>المؤنث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586" marR="59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Arial"/>
                        </a:rPr>
                        <a:t>اثنتا عشرة َ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586" marR="59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Arial"/>
                        </a:rPr>
                        <a:t>اثـنتي عشرة َ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586" marR="59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>
          <a:xfrm>
            <a:off x="6049615" y="1484784"/>
            <a:ext cx="2371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dirty="0" smtClean="0">
                <a:solidFill>
                  <a:srgbClr val="0070C0"/>
                </a:solidFill>
              </a:rPr>
              <a:t>2- إعراب الأعداد </a:t>
            </a:r>
            <a:r>
              <a:rPr lang="ar-SA" sz="2400" dirty="0" err="1" smtClean="0">
                <a:solidFill>
                  <a:srgbClr val="0070C0"/>
                </a:solidFill>
              </a:rPr>
              <a:t>المركبة :</a:t>
            </a:r>
            <a:r>
              <a:rPr lang="ar-SA" sz="2400" dirty="0" smtClean="0">
                <a:solidFill>
                  <a:srgbClr val="0070C0"/>
                </a:solidFill>
              </a:rPr>
              <a:t> </a:t>
            </a:r>
          </a:p>
        </p:txBody>
      </p:sp>
      <p:graphicFrame>
        <p:nvGraphicFramePr>
          <p:cNvPr id="11" name="جدول 10"/>
          <p:cNvGraphicFramePr>
            <a:graphicFrameLocks noGrp="1"/>
          </p:cNvGraphicFramePr>
          <p:nvPr/>
        </p:nvGraphicFramePr>
        <p:xfrm>
          <a:off x="395536" y="2132856"/>
          <a:ext cx="7920880" cy="36443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94680"/>
                <a:gridCol w="4326200"/>
              </a:tblGrid>
              <a:tr h="74168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11, 12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13- 19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dirty="0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يعرب: </a:t>
                      </a:r>
                      <a:r>
                        <a:rPr lang="ar-SA" sz="18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اسم عدد مركب مبني على فتح الجزأين في </a:t>
                      </a:r>
                      <a:r>
                        <a:rPr lang="ar-SA" sz="1800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محل </a:t>
                      </a:r>
                      <a:r>
                        <a:rPr lang="ar-SA" sz="18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( حسب موقعه من </a:t>
                      </a:r>
                      <a:r>
                        <a:rPr lang="ar-SA" sz="1800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الإعراب ) </a:t>
                      </a:r>
                      <a:r>
                        <a:rPr lang="ar-SA" sz="1800" dirty="0" err="1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.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أما </a:t>
                      </a:r>
                      <a:r>
                        <a:rPr kumimoji="0" lang="ar-S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العدد 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(12) يعرب الجزء </a:t>
                      </a:r>
                      <a:r>
                        <a:rPr kumimoji="0" lang="ar-S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الأولإعراب</a:t>
                      </a:r>
                      <a:r>
                        <a:rPr kumimoji="0" lang="ar-SA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المثنى </a:t>
                      </a:r>
                      <a:r>
                        <a:rPr kumimoji="0" lang="ar-SA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 يرفع بالألف وينصب ويجر </a:t>
                      </a:r>
                      <a:r>
                        <a:rPr kumimoji="0" lang="ar-SA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بالياء ) 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,أما الجزء الثاني من العدد فيعرب مبني على الفتح لا محل له من </a:t>
                      </a:r>
                      <a:r>
                        <a:rPr kumimoji="0" lang="ar-S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الإعراب 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,نحو:</a:t>
                      </a:r>
                      <a:r>
                        <a:rPr kumimoji="0" lang="ar-SA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ar-SA" sz="1800" b="1" dirty="0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اشتريتُ اث</a:t>
                      </a:r>
                      <a:r>
                        <a:rPr lang="ar-SA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ني عشرَ </a:t>
                      </a:r>
                      <a:r>
                        <a:rPr lang="ar-SA" sz="1800" b="1" dirty="0" err="1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قلمـًا .</a:t>
                      </a:r>
                      <a:endParaRPr kumimoji="0" lang="ar-SA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ar-SA" sz="1800" b="0" dirty="0" err="1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اثني </a:t>
                      </a:r>
                      <a:r>
                        <a:rPr lang="ar-SA" sz="1800" b="0" dirty="0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: مفعول </a:t>
                      </a:r>
                      <a:r>
                        <a:rPr lang="ar-SA" sz="1800" b="0" dirty="0" err="1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به</a:t>
                      </a:r>
                      <a:r>
                        <a:rPr lang="ar-SA" sz="1800" b="0" dirty="0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 منصوب وعلامة نصبه الياء لأنه </a:t>
                      </a:r>
                      <a:r>
                        <a:rPr lang="ar-SA" sz="1800" b="0" dirty="0" err="1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مثنى .</a:t>
                      </a:r>
                      <a:endParaRPr lang="en-US" sz="1800" b="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ar-SA" sz="1800" b="0" dirty="0" err="1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عشرَ </a:t>
                      </a:r>
                      <a:r>
                        <a:rPr lang="ar-SA" sz="1800" b="0" dirty="0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:عدد مبني على الفتح  لا محل له من </a:t>
                      </a:r>
                      <a:r>
                        <a:rPr lang="ar-SA" sz="1800" b="0" dirty="0" err="1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الإعراب .</a:t>
                      </a:r>
                      <a:endParaRPr lang="en-US" sz="1800" b="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308304" y="1124744"/>
            <a:ext cx="13293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 smtClean="0"/>
              <a:t>3- </a:t>
            </a:r>
            <a:r>
              <a:rPr lang="ar-SA" b="1" dirty="0" smtClean="0"/>
              <a:t>تمييز </a:t>
            </a:r>
            <a:r>
              <a:rPr lang="ar-SA" b="1" dirty="0" err="1" smtClean="0"/>
              <a:t>العدد :</a:t>
            </a:r>
            <a:r>
              <a:rPr lang="ar-SA" b="1" dirty="0" smtClean="0"/>
              <a:t> </a:t>
            </a:r>
            <a:endParaRPr lang="ar-SA" dirty="0"/>
          </a:p>
        </p:txBody>
      </p:sp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395536" y="2132856"/>
          <a:ext cx="7920880" cy="224688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94680"/>
                <a:gridCol w="4326200"/>
              </a:tblGrid>
              <a:tr h="74168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11, 12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13- 19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ar-SA" sz="1800" u="sng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تمييزها يأتي مفردًا </a:t>
                      </a:r>
                      <a:r>
                        <a:rPr lang="ar-SA" sz="1800" u="sng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منصوبًا</a:t>
                      </a:r>
                      <a:r>
                        <a:rPr lang="ar-SA" sz="1800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 , </a:t>
                      </a:r>
                      <a:r>
                        <a:rPr lang="ar-SA" sz="1800" u="sng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, </a:t>
                      </a:r>
                      <a:r>
                        <a:rPr lang="ar-SA" sz="1800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نحو </a:t>
                      </a:r>
                      <a:r>
                        <a:rPr lang="ar-SA" sz="18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: رأيت أحدَ عشرَ </a:t>
                      </a:r>
                      <a:r>
                        <a:rPr lang="ar-SA" sz="1800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كوكبًا   .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ar-SA" sz="1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أحدَ </a:t>
                      </a:r>
                      <a:r>
                        <a:rPr lang="ar-SA" sz="18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عشرَ </a:t>
                      </a:r>
                      <a:r>
                        <a:rPr lang="ar-SA" sz="18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: عدد مبني على فتح </a:t>
                      </a:r>
                      <a:r>
                        <a:rPr lang="ar-SA" sz="1800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الجزئين</a:t>
                      </a:r>
                      <a:r>
                        <a:rPr lang="ar-SA" sz="18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 في محل نصب مفعول </a:t>
                      </a:r>
                      <a:r>
                        <a:rPr lang="ar-SA" sz="1800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به</a:t>
                      </a:r>
                      <a:r>
                        <a:rPr lang="ar-SA" sz="18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 </a:t>
                      </a:r>
                      <a:r>
                        <a:rPr lang="ar-SA" sz="1800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ar-SA" sz="18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كوكبا</a:t>
                      </a:r>
                      <a:r>
                        <a:rPr lang="ar-SA" sz="1800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 </a:t>
                      </a:r>
                      <a:r>
                        <a:rPr lang="ar-SA" sz="18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: تمييز منصوب وعلامة نصبه الفتحة الظاهرة على </a:t>
                      </a:r>
                      <a:r>
                        <a:rPr lang="ar-SA" sz="1800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آخره .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2800" dirty="0" smtClean="0"/>
              <a:t>3- ألفاظ </a:t>
            </a:r>
            <a:r>
              <a:rPr lang="ar-SA" sz="2800" dirty="0" err="1" smtClean="0"/>
              <a:t>العقود </a:t>
            </a:r>
            <a:r>
              <a:rPr lang="ar-SA" sz="2000" dirty="0" err="1" smtClean="0"/>
              <a:t>:</a:t>
            </a:r>
            <a:r>
              <a:rPr lang="ar-SA" sz="2000" dirty="0" smtClean="0"/>
              <a:t/>
            </a:r>
            <a:br>
              <a:rPr lang="ar-SA" sz="2000" dirty="0" smtClean="0"/>
            </a:br>
            <a:r>
              <a:rPr lang="ar-SA" sz="2000" b="1" dirty="0" smtClean="0"/>
              <a:t> وينحصر اصطلاحاً في </a:t>
            </a:r>
            <a:r>
              <a:rPr lang="ar-SA" sz="2000" b="1" dirty="0" err="1" smtClean="0"/>
              <a:t>الألفاظ </a:t>
            </a:r>
            <a:r>
              <a:rPr lang="ar-SA" sz="2000" b="1" dirty="0" smtClean="0"/>
              <a:t>: </a:t>
            </a:r>
            <a:r>
              <a:rPr lang="ar-SA" sz="2000" b="1" dirty="0" err="1" smtClean="0"/>
              <a:t>عشرين </a:t>
            </a:r>
            <a:r>
              <a:rPr lang="ar-SA" sz="2000" b="1" dirty="0" smtClean="0"/>
              <a:t>، </a:t>
            </a:r>
            <a:r>
              <a:rPr lang="ar-SA" sz="2000" b="1" dirty="0" err="1" smtClean="0"/>
              <a:t>ثلاثين </a:t>
            </a:r>
            <a:r>
              <a:rPr lang="ar-SA" sz="2000" b="1" dirty="0" smtClean="0"/>
              <a:t>، </a:t>
            </a:r>
            <a:r>
              <a:rPr lang="ar-SA" sz="2000" b="1" dirty="0" err="1" smtClean="0"/>
              <a:t>أربعين </a:t>
            </a:r>
            <a:r>
              <a:rPr lang="ar-SA" sz="2000" b="1" dirty="0" smtClean="0"/>
              <a:t>، </a:t>
            </a:r>
            <a:r>
              <a:rPr lang="ar-SA" sz="2000" b="1" dirty="0" err="1" smtClean="0"/>
              <a:t>خمسين </a:t>
            </a:r>
            <a:r>
              <a:rPr lang="ar-SA" sz="2000" b="1" dirty="0" smtClean="0"/>
              <a:t>، </a:t>
            </a:r>
            <a:r>
              <a:rPr lang="ar-SA" sz="2000" b="1" dirty="0" err="1" smtClean="0"/>
              <a:t>ستّين </a:t>
            </a:r>
            <a:r>
              <a:rPr lang="ar-SA" sz="2000" b="1" dirty="0" smtClean="0"/>
              <a:t>، </a:t>
            </a:r>
            <a:r>
              <a:rPr lang="ar-SA" sz="2000" b="1" dirty="0" err="1" smtClean="0"/>
              <a:t>سبعين </a:t>
            </a:r>
            <a:r>
              <a:rPr lang="ar-SA" sz="2000" b="1" dirty="0" smtClean="0"/>
              <a:t>، </a:t>
            </a:r>
            <a:r>
              <a:rPr lang="ar-SA" sz="2000" b="1" dirty="0" err="1" smtClean="0"/>
              <a:t>ثمانين </a:t>
            </a:r>
            <a:r>
              <a:rPr lang="ar-SA" sz="2000" b="1" dirty="0" smtClean="0"/>
              <a:t>، </a:t>
            </a:r>
            <a:r>
              <a:rPr lang="ar-SA" sz="2000" b="1" dirty="0" err="1" smtClean="0"/>
              <a:t>تسعين .</a:t>
            </a:r>
            <a:r>
              <a:rPr lang="ar-SA" sz="2000" b="1" dirty="0" smtClean="0"/>
              <a:t/>
            </a:r>
            <a:br>
              <a:rPr lang="ar-SA" sz="2000" b="1" dirty="0" smtClean="0"/>
            </a:br>
            <a:endParaRPr lang="ar-SA" sz="2000" dirty="0"/>
          </a:p>
        </p:txBody>
      </p:sp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467544" y="2564904"/>
          <a:ext cx="7320136" cy="325831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68746"/>
                <a:gridCol w="525139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من حيث التذكير والتأنيث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SA" sz="1800" b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ثابتة تلتزم صورة </a:t>
                      </a:r>
                      <a:r>
                        <a:rPr kumimoji="0" lang="ar-SA" sz="1800" b="1" u="sng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واحدة</a:t>
                      </a:r>
                      <a:r>
                        <a:rPr kumimoji="0" lang="ar-SA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ar-SA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نحو </a:t>
                      </a:r>
                      <a:r>
                        <a:rPr kumimoji="0" lang="ar-S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 تسعون </a:t>
                      </a:r>
                      <a:r>
                        <a:rPr kumimoji="0" lang="ar-SA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رجل </a:t>
                      </a:r>
                      <a:r>
                        <a:rPr kumimoji="0" lang="ar-S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تسعون </a:t>
                      </a:r>
                      <a:r>
                        <a:rPr kumimoji="0" lang="ar-SA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فتاة .</a:t>
                      </a:r>
                      <a:r>
                        <a:rPr kumimoji="0" lang="ar-S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إعرابها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تعرب حسب موقعها من </a:t>
                      </a:r>
                      <a:r>
                        <a:rPr kumimoji="0" lang="ar-S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الإعراب 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 ملحقه بجمع المذكر </a:t>
                      </a:r>
                      <a:r>
                        <a:rPr kumimoji="0" lang="ar-S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السالم </a:t>
                      </a:r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أي تكون مرفوعة </a:t>
                      </a:r>
                      <a:r>
                        <a:rPr kumimoji="0" lang="ar-S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بالواو .</a:t>
                      </a:r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ومنصوبة ومجرورة </a:t>
                      </a:r>
                      <a:r>
                        <a:rPr kumimoji="0" lang="ar-S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بالياء .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kumimoji="0" lang="ar-S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ar-SA" sz="1800" b="1" dirty="0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مررتُ </a:t>
                      </a:r>
                      <a:r>
                        <a:rPr lang="ar-SA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بثلاثين</a:t>
                      </a:r>
                      <a:r>
                        <a:rPr lang="ar-SA" sz="1800" b="1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 </a:t>
                      </a:r>
                      <a:r>
                        <a:rPr lang="ar-SA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 </a:t>
                      </a:r>
                      <a:r>
                        <a:rPr lang="ar-SA" sz="1800" b="1" dirty="0" err="1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امرأةً     </a:t>
                      </a:r>
                      <a:r>
                        <a:rPr lang="ar-SA" sz="1800" dirty="0" err="1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.</a:t>
                      </a:r>
                      <a:endParaRPr lang="ar-SA" sz="1100" dirty="0" smtClean="0">
                        <a:solidFill>
                          <a:schemeClr val="dk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ar-SA" sz="180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بثلاثين</a:t>
                      </a:r>
                      <a:r>
                        <a:rPr lang="ar-SA" sz="1800" baseline="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 </a:t>
                      </a:r>
                      <a:r>
                        <a:rPr lang="ar-SA" sz="1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: </a:t>
                      </a:r>
                      <a:r>
                        <a:rPr lang="ar-SA" sz="1800" dirty="0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الباء حرف </a:t>
                      </a:r>
                      <a:r>
                        <a:rPr lang="ar-SA" sz="1800" dirty="0" err="1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جر ,ثلاثين </a:t>
                      </a:r>
                      <a:r>
                        <a:rPr lang="ar-SA" sz="1800" dirty="0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:</a:t>
                      </a:r>
                      <a:r>
                        <a:rPr lang="ar-SA" sz="1800" baseline="0" dirty="0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 اسم مجرور </a:t>
                      </a:r>
                      <a:r>
                        <a:rPr lang="ar-SA" sz="1800" baseline="0" dirty="0" err="1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بالياء </a:t>
                      </a:r>
                      <a:r>
                        <a:rPr lang="ar-SA" sz="18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ar-SA" sz="18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لانه</a:t>
                      </a:r>
                      <a:r>
                        <a:rPr lang="ar-SA" sz="18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ملحق بجمع المذكر السالم </a:t>
                      </a:r>
                      <a:endParaRPr lang="en-US" sz="1100" dirty="0" smtClean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تمييز</a:t>
                      </a:r>
                      <a:r>
                        <a:rPr lang="ar-SA" baseline="0" dirty="0" smtClean="0"/>
                        <a:t> العدد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ar-SA" sz="1800" u="sng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تمييزها يأتي </a:t>
                      </a:r>
                      <a:r>
                        <a:rPr lang="ar-SA" sz="1800" u="sng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مفرد </a:t>
                      </a:r>
                      <a:r>
                        <a:rPr lang="ar-SA" sz="1800" u="sng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, ويعرب تمييز </a:t>
                      </a:r>
                      <a:r>
                        <a:rPr lang="ar-SA" sz="1800" u="sng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منصوب</a:t>
                      </a:r>
                      <a:r>
                        <a:rPr lang="ar-SA" sz="1800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  </a:t>
                      </a:r>
                      <a:r>
                        <a:rPr lang="ar-SA" sz="18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, </a:t>
                      </a:r>
                      <a:r>
                        <a:rPr lang="ar-SA" sz="1800" dirty="0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نحو:</a:t>
                      </a:r>
                      <a:r>
                        <a:rPr lang="ar-SA" sz="1800" baseline="0" dirty="0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 شاهدت أربعين </a:t>
                      </a:r>
                      <a:r>
                        <a:rPr lang="ar-SA" sz="1800" b="1" dirty="0" err="1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امرأةً     </a:t>
                      </a:r>
                      <a:r>
                        <a:rPr lang="ar-SA" sz="1800" dirty="0" err="1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.</a:t>
                      </a:r>
                      <a:endParaRPr lang="ar-SA" sz="1100" dirty="0" smtClean="0">
                        <a:solidFill>
                          <a:schemeClr val="dk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ar-SA" sz="180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امرأةً </a:t>
                      </a:r>
                      <a:r>
                        <a:rPr lang="ar-SA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: </a:t>
                      </a:r>
                      <a:r>
                        <a:rPr lang="ar-SA" sz="18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تمييز منصوب وعلامة نصبه الفتحة الظاهرة على </a:t>
                      </a:r>
                      <a:r>
                        <a:rPr lang="ar-SA" sz="1800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آخره .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305800" cy="1860816"/>
          </a:xfrm>
        </p:spPr>
        <p:txBody>
          <a:bodyPr>
            <a:noAutofit/>
          </a:bodyPr>
          <a:lstStyle/>
          <a:p>
            <a:pPr algn="ctr"/>
            <a:r>
              <a:rPr lang="ar-SA" sz="2400" b="1" dirty="0" smtClean="0"/>
              <a:t>4- الأعداد </a:t>
            </a:r>
            <a:r>
              <a:rPr lang="ar-SA" sz="2400" b="1" dirty="0" err="1" smtClean="0"/>
              <a:t>المعطوفة</a:t>
            </a:r>
            <a:r>
              <a:rPr lang="ar-SA" sz="2400" b="1" dirty="0" smtClean="0"/>
              <a:t> : </a:t>
            </a:r>
            <a:br>
              <a:rPr lang="ar-SA" sz="2400" b="1" dirty="0" smtClean="0"/>
            </a:br>
            <a:r>
              <a:rPr lang="ar-SA" sz="2400" b="1" dirty="0" smtClean="0"/>
              <a:t> ينحصر بين عقدين من العقود </a:t>
            </a:r>
            <a:r>
              <a:rPr lang="ar-SA" sz="2400" b="1" dirty="0" err="1" smtClean="0"/>
              <a:t>السالفة .</a:t>
            </a:r>
            <a:r>
              <a:rPr lang="ar-SA" sz="2400" b="1" dirty="0" smtClean="0"/>
              <a:t> وكل عدد محصور بين عقدين على الوجه </a:t>
            </a:r>
            <a:r>
              <a:rPr lang="ar-SA" sz="2400" b="1" dirty="0" err="1" smtClean="0"/>
              <a:t>السابق </a:t>
            </a:r>
            <a:r>
              <a:rPr lang="ar-SA" sz="2400" b="1" dirty="0" smtClean="0"/>
              <a:t>، لا بد أن </a:t>
            </a:r>
            <a:r>
              <a:rPr lang="ar-SA" sz="2400" b="1" dirty="0" err="1" smtClean="0"/>
              <a:t>يشتمل</a:t>
            </a:r>
            <a:r>
              <a:rPr lang="ar-SA" sz="2400" b="1" dirty="0" smtClean="0"/>
              <a:t> على </a:t>
            </a:r>
            <a:r>
              <a:rPr lang="ar-SA" sz="2400" b="1" dirty="0" err="1" smtClean="0"/>
              <a:t>معطوف</a:t>
            </a:r>
            <a:r>
              <a:rPr lang="ar-SA" sz="2400" b="1" dirty="0" smtClean="0"/>
              <a:t> ، </a:t>
            </a:r>
            <a:r>
              <a:rPr lang="ar-SA" sz="2400" b="1" dirty="0" err="1" smtClean="0"/>
              <a:t>ومعطوف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عليه </a:t>
            </a:r>
            <a:r>
              <a:rPr lang="ar-SA" sz="2400" b="1" dirty="0" smtClean="0"/>
              <a:t>، وأداة </a:t>
            </a:r>
            <a:r>
              <a:rPr lang="ar-SA" sz="2400" b="1" dirty="0" err="1" smtClean="0"/>
              <a:t>عطف </a:t>
            </a:r>
            <a:r>
              <a:rPr lang="ar-SA" sz="2400" b="1" dirty="0" smtClean="0"/>
              <a:t>(هي الواو</a:t>
            </a:r>
            <a:r>
              <a:rPr lang="ar-SA" sz="2400" b="1" dirty="0" err="1" smtClean="0"/>
              <a:t>) </a:t>
            </a:r>
            <a:r>
              <a:rPr lang="ar-SA" sz="2400" b="1" dirty="0" smtClean="0"/>
              <a:t>، </a:t>
            </a:r>
            <a:r>
              <a:rPr lang="ar-SA" sz="2400" b="1" dirty="0" err="1" smtClean="0"/>
              <a:t>مثل </a:t>
            </a:r>
            <a:r>
              <a:rPr lang="ar-SA" sz="2400" b="1" dirty="0" smtClean="0"/>
              <a:t>: </a:t>
            </a:r>
            <a:br>
              <a:rPr lang="ar-SA" sz="2400" b="1" dirty="0" smtClean="0"/>
            </a:br>
            <a:r>
              <a:rPr lang="ar-SA" sz="2400" b="1" dirty="0" smtClean="0"/>
              <a:t>واحد </a:t>
            </a:r>
            <a:r>
              <a:rPr lang="ar-SA" sz="2400" b="1" dirty="0" err="1" smtClean="0"/>
              <a:t>وعشرون </a:t>
            </a:r>
            <a:r>
              <a:rPr lang="ar-SA" sz="2400" b="1" dirty="0" smtClean="0"/>
              <a:t>، ستة </a:t>
            </a:r>
            <a:r>
              <a:rPr lang="ar-SA" sz="2400" b="1" dirty="0" err="1" smtClean="0"/>
              <a:t>وخمسون </a:t>
            </a:r>
            <a:r>
              <a:rPr lang="ar-SA" sz="2400" b="1" dirty="0" smtClean="0"/>
              <a:t>، اثنان </a:t>
            </a:r>
            <a:r>
              <a:rPr lang="ar-SA" sz="2400" b="1" dirty="0" err="1" smtClean="0"/>
              <a:t>وثلاثون </a:t>
            </a:r>
            <a:r>
              <a:rPr lang="ar-SA" sz="2400" b="1" dirty="0" smtClean="0"/>
              <a:t>، إحدى </a:t>
            </a:r>
            <a:r>
              <a:rPr lang="ar-SA" sz="2400" b="1" dirty="0" err="1" smtClean="0"/>
              <a:t>وأربعون </a:t>
            </a:r>
            <a:r>
              <a:rPr lang="ar-SA" sz="2400" b="1" dirty="0" smtClean="0"/>
              <a:t>، واثنتان </a:t>
            </a:r>
            <a:r>
              <a:rPr lang="ar-SA" sz="2400" b="1" dirty="0" err="1" smtClean="0"/>
              <a:t>وستون .</a:t>
            </a:r>
            <a:r>
              <a:rPr lang="ar-SA" sz="2400" b="1" dirty="0" smtClean="0"/>
              <a:t> </a:t>
            </a:r>
            <a:br>
              <a:rPr lang="ar-SA" sz="2400" b="1" dirty="0" smtClean="0"/>
            </a:br>
            <a:r>
              <a:rPr lang="ar-SA" sz="2400" b="1" dirty="0" smtClean="0"/>
              <a:t/>
            </a:r>
            <a:br>
              <a:rPr lang="ar-SA" sz="2400" b="1" dirty="0" smtClean="0"/>
            </a:br>
            <a:r>
              <a:rPr lang="ar-SA" sz="2400" b="1" dirty="0" smtClean="0"/>
              <a:t>1- من حيث التذكير </a:t>
            </a:r>
            <a:r>
              <a:rPr lang="ar-SA" sz="2400" b="1" dirty="0" err="1" smtClean="0"/>
              <a:t>والتأنيث :</a:t>
            </a:r>
            <a:r>
              <a:rPr lang="ar-SA" sz="2400" b="1" dirty="0" smtClean="0"/>
              <a:t/>
            </a:r>
            <a:br>
              <a:rPr lang="ar-SA" sz="2400" b="1" dirty="0" smtClean="0"/>
            </a:br>
            <a:endParaRPr lang="ar-SA" sz="2400" b="1" dirty="0"/>
          </a:p>
        </p:txBody>
      </p:sp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1763688" y="3861048"/>
          <a:ext cx="6096000" cy="131724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1*, 2*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3*-9*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u="sng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يطابقان </a:t>
                      </a:r>
                      <a:r>
                        <a:rPr lang="ar-SA" sz="1800" u="sng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المعدود</a:t>
                      </a:r>
                      <a:r>
                        <a:rPr lang="ar-SA" sz="1800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 </a:t>
                      </a:r>
                      <a:r>
                        <a:rPr lang="ar-SA" sz="18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, </a:t>
                      </a:r>
                      <a:r>
                        <a:rPr lang="ar-SA" sz="1800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نحو </a:t>
                      </a:r>
                      <a:r>
                        <a:rPr lang="ar-SA" sz="18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: </a:t>
                      </a:r>
                      <a:r>
                        <a:rPr lang="ar-SA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واحد وعشرون </a:t>
                      </a:r>
                      <a:r>
                        <a:rPr lang="ar-SA" sz="1800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رجلاً </a:t>
                      </a:r>
                      <a:r>
                        <a:rPr lang="ar-SA" sz="18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, </a:t>
                      </a:r>
                      <a:r>
                        <a:rPr lang="ar-SA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اثنتان وخمسون </a:t>
                      </a:r>
                      <a:r>
                        <a:rPr lang="ar-SA" sz="1800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معلمة .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u="sng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تخالف المعدود في جزئها الأول وتبقى ألفاظ القعود في صورة واحدة مع التذكير </a:t>
                      </a:r>
                      <a:r>
                        <a:rPr lang="ar-SA" sz="1800" u="sng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والتأنيث</a:t>
                      </a:r>
                      <a:r>
                        <a:rPr lang="ar-SA" sz="1800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 </a:t>
                      </a:r>
                      <a:r>
                        <a:rPr lang="ar-SA" sz="18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, </a:t>
                      </a:r>
                      <a:r>
                        <a:rPr lang="ar-SA" sz="1800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نحو  :</a:t>
                      </a:r>
                      <a:r>
                        <a:rPr lang="ar-SA" sz="18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  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ثلاثة وسبعين </a:t>
                      </a:r>
                      <a:r>
                        <a:rPr lang="ar-SA" sz="1800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رجلًا </a:t>
                      </a:r>
                      <a:r>
                        <a:rPr lang="ar-SA" sz="18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, </a:t>
                      </a:r>
                      <a:r>
                        <a:rPr lang="ar-SA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ست وتسعون </a:t>
                      </a:r>
                      <a:r>
                        <a:rPr lang="ar-SA" sz="1800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فتاة .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131840" y="1412776"/>
            <a:ext cx="52565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2- من حيث </a:t>
            </a:r>
            <a:r>
              <a:rPr lang="ar-SA" dirty="0" err="1" smtClean="0"/>
              <a:t>الإعراب :</a:t>
            </a:r>
            <a:r>
              <a:rPr lang="ar-SA" dirty="0" smtClean="0"/>
              <a:t> </a:t>
            </a:r>
          </a:p>
          <a:p>
            <a:endParaRPr lang="ar-SA" dirty="0"/>
          </a:p>
        </p:txBody>
      </p:sp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971600" y="1988840"/>
          <a:ext cx="7776864" cy="345638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38284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1*, 2*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raditional Arabic"/>
                        </a:rPr>
                        <a:t>3*-9*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073536"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 smtClean="0">
                          <a:solidFill>
                            <a:srgbClr val="0D0D0D"/>
                          </a:solidFill>
                          <a:ea typeface="Calibri"/>
                          <a:cs typeface="Traditional Arabic"/>
                        </a:rPr>
                        <a:t>تعرب الأعداد </a:t>
                      </a:r>
                      <a:r>
                        <a:rPr lang="ar-SA" sz="1800" dirty="0" err="1" smtClean="0">
                          <a:solidFill>
                            <a:srgbClr val="0D0D0D"/>
                          </a:solidFill>
                          <a:ea typeface="Calibri"/>
                          <a:cs typeface="Traditional Arabic"/>
                        </a:rPr>
                        <a:t>المعطوفة</a:t>
                      </a:r>
                      <a:r>
                        <a:rPr lang="ar-SA" sz="1800" dirty="0" smtClean="0">
                          <a:solidFill>
                            <a:srgbClr val="0D0D0D"/>
                          </a:solidFill>
                          <a:ea typeface="Calibri"/>
                          <a:cs typeface="Traditional Arabic"/>
                        </a:rPr>
                        <a:t> : العدد المفرد حسب موقعه من </a:t>
                      </a:r>
                      <a:r>
                        <a:rPr lang="ar-SA" sz="1800" dirty="0" err="1" smtClean="0">
                          <a:solidFill>
                            <a:srgbClr val="0D0D0D"/>
                          </a:solidFill>
                          <a:ea typeface="Calibri"/>
                          <a:cs typeface="Traditional Arabic"/>
                        </a:rPr>
                        <a:t>الإعراب </a:t>
                      </a:r>
                      <a:r>
                        <a:rPr lang="ar-SA" sz="1800" dirty="0" smtClean="0">
                          <a:solidFill>
                            <a:srgbClr val="0D0D0D"/>
                          </a:solidFill>
                          <a:ea typeface="Calibri"/>
                          <a:cs typeface="Traditional Arabic"/>
                        </a:rPr>
                        <a:t>, والواو حرف </a:t>
                      </a:r>
                      <a:r>
                        <a:rPr lang="ar-SA" sz="1800" dirty="0" err="1" smtClean="0">
                          <a:solidFill>
                            <a:srgbClr val="0D0D0D"/>
                          </a:solidFill>
                          <a:ea typeface="Calibri"/>
                          <a:cs typeface="Traditional Arabic"/>
                        </a:rPr>
                        <a:t>عطف </a:t>
                      </a:r>
                      <a:r>
                        <a:rPr lang="ar-SA" sz="1800" dirty="0" smtClean="0">
                          <a:solidFill>
                            <a:srgbClr val="0D0D0D"/>
                          </a:solidFill>
                          <a:ea typeface="Calibri"/>
                          <a:cs typeface="Traditional Arabic"/>
                        </a:rPr>
                        <a:t>, ولفظ العقد </a:t>
                      </a:r>
                      <a:r>
                        <a:rPr lang="ar-SA" sz="1800" dirty="0" err="1" smtClean="0">
                          <a:solidFill>
                            <a:srgbClr val="0D0D0D"/>
                          </a:solidFill>
                          <a:ea typeface="Calibri"/>
                          <a:cs typeface="Traditional Arabic"/>
                        </a:rPr>
                        <a:t>معطوفة</a:t>
                      </a:r>
                      <a:r>
                        <a:rPr lang="ar-SA" sz="1800" dirty="0" smtClean="0">
                          <a:solidFill>
                            <a:srgbClr val="0D0D0D"/>
                          </a:solidFill>
                          <a:ea typeface="Calibri"/>
                          <a:cs typeface="Traditional Arabic"/>
                        </a:rPr>
                        <a:t> على العدد المفرد,</a:t>
                      </a:r>
                      <a:r>
                        <a:rPr lang="ar-SA" sz="1800" baseline="0" dirty="0" smtClean="0">
                          <a:solidFill>
                            <a:srgbClr val="0D0D0D"/>
                          </a:solidFill>
                          <a:ea typeface="Calibri"/>
                          <a:cs typeface="Traditional Arabic"/>
                        </a:rPr>
                        <a:t> </a:t>
                      </a:r>
                      <a:r>
                        <a:rPr lang="ar-SA" sz="1800" baseline="0" dirty="0" err="1" smtClean="0">
                          <a:solidFill>
                            <a:srgbClr val="0D0D0D"/>
                          </a:solidFill>
                          <a:ea typeface="Calibri"/>
                          <a:cs typeface="Traditional Arabic"/>
                        </a:rPr>
                        <a:t>نحو:</a:t>
                      </a:r>
                      <a:r>
                        <a:rPr lang="ar-SA" sz="1800" baseline="0" dirty="0" smtClean="0">
                          <a:solidFill>
                            <a:srgbClr val="0D0D0D"/>
                          </a:solidFill>
                          <a:ea typeface="Calibri"/>
                          <a:cs typeface="Traditional Arabic"/>
                        </a:rPr>
                        <a:t> </a:t>
                      </a:r>
                      <a:endParaRPr lang="ar-SA" sz="1800" dirty="0" smtClean="0">
                        <a:solidFill>
                          <a:srgbClr val="0D0D0D"/>
                        </a:solidFill>
                        <a:ea typeface="Calibri"/>
                        <a:cs typeface="Traditional Arabic"/>
                      </a:endParaRPr>
                    </a:p>
                    <a:p>
                      <a:pPr rtl="1"/>
                      <a:r>
                        <a:rPr kumimoji="0" lang="ar-S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مررتُ </a:t>
                      </a:r>
                      <a:r>
                        <a:rPr kumimoji="0" lang="ar-SA" sz="1800" b="1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بإحدى و أربعين  </a:t>
                      </a:r>
                      <a:r>
                        <a:rPr kumimoji="0" lang="ar-SA" sz="1800" b="1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امرأةً     .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kumimoji="0" lang="ar-S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بإحدى </a:t>
                      </a:r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:اسم مجرور وعلامة جره الكسرة المقدرة على الألف منع من ظهورها </a:t>
                      </a:r>
                      <a:r>
                        <a:rPr kumimoji="0" lang="ar-S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التعذر .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 أربعين: الواو حرف </a:t>
                      </a:r>
                      <a:r>
                        <a:rPr kumimoji="0" lang="ar-S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عطف </a:t>
                      </a:r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,أربعين اسم </a:t>
                      </a:r>
                      <a:r>
                        <a:rPr kumimoji="0" lang="ar-S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معطوف</a:t>
                      </a:r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مجرور وعلامة جره </a:t>
                      </a:r>
                      <a:r>
                        <a:rPr kumimoji="0" lang="ar-S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الياء  </a:t>
                      </a:r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؛لأنه ملحق بجمع المذكر </a:t>
                      </a:r>
                      <a:r>
                        <a:rPr kumimoji="0" lang="ar-S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السالم .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kumimoji="0" lang="ar-S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شاهدتُ  </a:t>
                      </a:r>
                      <a:r>
                        <a:rPr kumimoji="0" lang="ar-SA" sz="1800" b="1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اثنتين وعشرين </a:t>
                      </a:r>
                      <a:r>
                        <a:rPr kumimoji="0" lang="ar-SA" sz="1800" b="1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فتاةٍ .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kumimoji="0" lang="ar-S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اثنتين </a:t>
                      </a:r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مفعول </a:t>
                      </a:r>
                      <a:r>
                        <a:rPr kumimoji="0" lang="ar-S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به</a:t>
                      </a:r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منصوب وعلامة نصبه الياء لأنه </a:t>
                      </a:r>
                      <a:r>
                        <a:rPr kumimoji="0" lang="ar-S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مثنى .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 عشرين: الواو حرف </a:t>
                      </a:r>
                      <a:r>
                        <a:rPr kumimoji="0" lang="ar-S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عطف </a:t>
                      </a:r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,عشرين اسم </a:t>
                      </a:r>
                      <a:r>
                        <a:rPr kumimoji="0" lang="ar-S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معطوف</a:t>
                      </a:r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منصوب وعلامة نصبه </a:t>
                      </a:r>
                      <a:r>
                        <a:rPr kumimoji="0" lang="ar-S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الياء  </a:t>
                      </a:r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؛لأنه ملحق بجمع المذكر </a:t>
                      </a:r>
                      <a:r>
                        <a:rPr kumimoji="0" lang="ar-S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السالم .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kumimoji="0" lang="ar-S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جاء سبعة ٌ و ثلاثون </a:t>
                      </a:r>
                      <a:r>
                        <a:rPr kumimoji="0" lang="ar-SA" sz="1800" b="1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لاعبًا .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kumimoji="0" lang="ar-S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سبعٌة </a:t>
                      </a:r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:فاعل مرفوع وعلامة رفعه الضمة الظاهرة على </a:t>
                      </a:r>
                      <a:r>
                        <a:rPr kumimoji="0" lang="ar-S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آخره .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 </a:t>
                      </a:r>
                      <a:r>
                        <a:rPr kumimoji="0" lang="ar-S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ثلاثون </a:t>
                      </a:r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الواو حرف </a:t>
                      </a:r>
                      <a:r>
                        <a:rPr kumimoji="0" lang="ar-S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عطف </a:t>
                      </a:r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,ثلاثون اسم </a:t>
                      </a:r>
                      <a:r>
                        <a:rPr kumimoji="0" lang="ar-S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معطوف</a:t>
                      </a:r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مرفوع وعلامة رفعه الواو لأنه ملحق بجمع المذكر السالم 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187624" y="1412776"/>
            <a:ext cx="712879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تمييز ألفاظ </a:t>
            </a:r>
            <a:r>
              <a:rPr lang="ar-SA" dirty="0" err="1" smtClean="0"/>
              <a:t>العقود :</a:t>
            </a:r>
            <a:r>
              <a:rPr lang="ar-SA" dirty="0" smtClean="0"/>
              <a:t> </a:t>
            </a:r>
          </a:p>
          <a:p>
            <a:r>
              <a:rPr lang="ar-SA" u="sng" dirty="0" smtClean="0"/>
              <a:t>تمييزها مفرد, و يعرب تمييز </a:t>
            </a:r>
            <a:r>
              <a:rPr lang="ar-SA" u="sng" dirty="0" err="1" smtClean="0"/>
              <a:t>منصوب</a:t>
            </a:r>
            <a:r>
              <a:rPr lang="ar-SA" dirty="0" err="1" smtClean="0"/>
              <a:t>  ,</a:t>
            </a:r>
            <a:endParaRPr lang="en-US" dirty="0" smtClean="0"/>
          </a:p>
          <a:p>
            <a:r>
              <a:rPr lang="ar-SA" dirty="0" smtClean="0"/>
              <a:t>مررتُ بإحدى و أربعين  امرأةً     </a:t>
            </a:r>
          </a:p>
          <a:p>
            <a:r>
              <a:rPr lang="ar-SA" dirty="0" err="1" smtClean="0"/>
              <a:t>امرأة </a:t>
            </a:r>
            <a:r>
              <a:rPr lang="ar-SA" dirty="0" smtClean="0"/>
              <a:t>: تمييز منصوب وعلامة نصبه الفتحة </a:t>
            </a:r>
            <a:r>
              <a:rPr lang="ar-SA" dirty="0" err="1" smtClean="0"/>
              <a:t>الظاهرة .</a:t>
            </a:r>
            <a:endParaRPr lang="ar-S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755576" y="1268760"/>
            <a:ext cx="7056784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قراءة </a:t>
            </a:r>
            <a:r>
              <a:rPr lang="ar-SA" dirty="0" err="1" smtClean="0"/>
              <a:t>العدد :</a:t>
            </a:r>
            <a:endParaRPr lang="ar-SA" dirty="0" smtClean="0"/>
          </a:p>
          <a:p>
            <a:r>
              <a:rPr lang="ar-SA" b="1" dirty="0" smtClean="0"/>
              <a:t>يرى بعض النحويين واللغويون أن نقرأ الأعداد  من اليمين إلى اليسار كما نقرأ اللغة فنقول </a:t>
            </a:r>
            <a:r>
              <a:rPr lang="ar-SA" b="1" dirty="0" err="1" smtClean="0"/>
              <a:t>في </a:t>
            </a:r>
            <a:r>
              <a:rPr lang="ar-SA" b="1" dirty="0" smtClean="0"/>
              <a:t>: جاء   247 </a:t>
            </a:r>
            <a:r>
              <a:rPr lang="ar-SA" b="1" dirty="0" err="1" smtClean="0"/>
              <a:t>رجل .</a:t>
            </a:r>
            <a:endParaRPr lang="en-US" dirty="0" smtClean="0"/>
          </a:p>
          <a:p>
            <a:r>
              <a:rPr lang="ar-SA" b="1" dirty="0" smtClean="0"/>
              <a:t>جاء سبعة ٌ وأربعون </a:t>
            </a:r>
            <a:r>
              <a:rPr lang="ar-SA" b="1" dirty="0" err="1" smtClean="0"/>
              <a:t>ومئتا</a:t>
            </a:r>
            <a:r>
              <a:rPr lang="ar-SA" b="1" dirty="0" smtClean="0"/>
              <a:t> </a:t>
            </a:r>
            <a:r>
              <a:rPr lang="ar-SA" b="1" dirty="0" err="1" smtClean="0"/>
              <a:t>رجلٍ .</a:t>
            </a:r>
            <a:endParaRPr lang="en-US" dirty="0" smtClean="0"/>
          </a:p>
          <a:p>
            <a:r>
              <a:rPr lang="ar-SA" b="1" dirty="0" smtClean="0"/>
              <a:t>1/ ننظر للعدد </a:t>
            </a:r>
            <a:r>
              <a:rPr lang="ar-SA" b="1" dirty="0" err="1" smtClean="0"/>
              <a:t>الأول (الآحاد </a:t>
            </a:r>
            <a:r>
              <a:rPr lang="ar-SA" b="1" dirty="0" smtClean="0"/>
              <a:t>) فإن كان </a:t>
            </a:r>
            <a:r>
              <a:rPr lang="ar-SA" b="1" dirty="0" err="1" smtClean="0"/>
              <a:t>1 </a:t>
            </a:r>
            <a:r>
              <a:rPr lang="ar-SA" b="1" dirty="0" smtClean="0"/>
              <a:t>-2 طابق </a:t>
            </a:r>
            <a:r>
              <a:rPr lang="ar-SA" b="1" dirty="0" err="1" smtClean="0"/>
              <a:t>المعدود .</a:t>
            </a:r>
            <a:r>
              <a:rPr lang="ar-SA" b="1" dirty="0" smtClean="0"/>
              <a:t> وإن كان من </a:t>
            </a:r>
            <a:r>
              <a:rPr lang="ar-SA" b="1" dirty="0" err="1" smtClean="0"/>
              <a:t>3 </a:t>
            </a:r>
            <a:r>
              <a:rPr lang="ar-SA" b="1" dirty="0" smtClean="0"/>
              <a:t>–  9 خالف </a:t>
            </a:r>
            <a:r>
              <a:rPr lang="ar-SA" b="1" dirty="0" err="1" smtClean="0"/>
              <a:t>المعدود .</a:t>
            </a:r>
            <a:endParaRPr lang="en-US" dirty="0" smtClean="0"/>
          </a:p>
          <a:p>
            <a:r>
              <a:rPr lang="ar-SA" b="1" dirty="0" smtClean="0"/>
              <a:t>وهنا العدد الأول 7 وهو يجب أن يخالف </a:t>
            </a:r>
            <a:r>
              <a:rPr lang="ar-SA" b="1" dirty="0" err="1" smtClean="0"/>
              <a:t>المعدود ,والمعدود (رجل </a:t>
            </a:r>
            <a:r>
              <a:rPr lang="ar-SA" b="1" dirty="0" smtClean="0"/>
              <a:t>) مذكر لذلك كتبنا العدد 7 بصيغة </a:t>
            </a:r>
            <a:r>
              <a:rPr lang="ar-SA" b="1" dirty="0" err="1" smtClean="0"/>
              <a:t>المؤنث </a:t>
            </a:r>
            <a:r>
              <a:rPr lang="ar-SA" b="1" dirty="0" smtClean="0"/>
              <a:t>.وإعراب العدد سبعة </a:t>
            </a:r>
            <a:r>
              <a:rPr lang="ar-SA" b="1" dirty="0" err="1" smtClean="0"/>
              <a:t>هنا </a:t>
            </a:r>
            <a:r>
              <a:rPr lang="ar-SA" b="1" dirty="0" smtClean="0"/>
              <a:t>: فاعل مرفوع وعلامة رفعه الضمة الظاهرة على </a:t>
            </a:r>
            <a:r>
              <a:rPr lang="ar-SA" b="1" dirty="0" err="1" smtClean="0"/>
              <a:t>آخره .</a:t>
            </a:r>
            <a:endParaRPr lang="en-US" dirty="0" smtClean="0"/>
          </a:p>
          <a:p>
            <a:r>
              <a:rPr lang="ar-SA" b="1" dirty="0" err="1" smtClean="0"/>
              <a:t>2/  </a:t>
            </a:r>
            <a:r>
              <a:rPr lang="ar-SA" b="1" dirty="0" smtClean="0"/>
              <a:t>( و </a:t>
            </a:r>
            <a:r>
              <a:rPr lang="ar-SA" b="1" dirty="0" err="1" smtClean="0"/>
              <a:t>أربعون </a:t>
            </a:r>
            <a:r>
              <a:rPr lang="ar-SA" b="1" dirty="0" smtClean="0"/>
              <a:t>) الواو حرف </a:t>
            </a:r>
            <a:r>
              <a:rPr lang="ar-SA" b="1" dirty="0" err="1" smtClean="0"/>
              <a:t>عطف </a:t>
            </a:r>
            <a:r>
              <a:rPr lang="ar-SA" b="1" dirty="0" smtClean="0"/>
              <a:t>, لفظ العقود </a:t>
            </a:r>
            <a:r>
              <a:rPr lang="ar-SA" b="1" dirty="0" err="1" smtClean="0"/>
              <a:t>معطوف</a:t>
            </a:r>
            <a:r>
              <a:rPr lang="ar-SA" b="1" dirty="0" smtClean="0"/>
              <a:t> على العدد </a:t>
            </a:r>
            <a:r>
              <a:rPr lang="ar-SA" b="1" dirty="0" err="1" smtClean="0"/>
              <a:t>المفرد </a:t>
            </a:r>
            <a:r>
              <a:rPr lang="ar-SA" b="1" dirty="0" smtClean="0"/>
              <a:t>, ولأن العدد المفرد هنا مرفوع فإننا كتبنا لفظ العقود هنا بالواو </a:t>
            </a:r>
            <a:r>
              <a:rPr lang="ar-SA" b="1" dirty="0" err="1" smtClean="0"/>
              <a:t>والنون </a:t>
            </a:r>
            <a:r>
              <a:rPr lang="ar-SA" b="1" dirty="0" smtClean="0"/>
              <a:t>,وإعرابه الواو حرف </a:t>
            </a:r>
            <a:r>
              <a:rPr lang="ar-SA" b="1" dirty="0" err="1" smtClean="0"/>
              <a:t>عطف </a:t>
            </a:r>
            <a:r>
              <a:rPr lang="ar-SA" b="1" dirty="0" smtClean="0"/>
              <a:t>,أربعون اسم </a:t>
            </a:r>
            <a:r>
              <a:rPr lang="ar-SA" b="1" dirty="0" err="1" smtClean="0"/>
              <a:t>معطوف</a:t>
            </a:r>
            <a:r>
              <a:rPr lang="ar-SA" b="1" dirty="0" smtClean="0"/>
              <a:t> مرفوع وعلامة رفعه الواو لأنه ملحق بجمع المذكر </a:t>
            </a:r>
            <a:r>
              <a:rPr lang="ar-SA" b="1" dirty="0" err="1" smtClean="0"/>
              <a:t>السالم .</a:t>
            </a:r>
            <a:endParaRPr lang="en-US" dirty="0" smtClean="0"/>
          </a:p>
          <a:p>
            <a:r>
              <a:rPr lang="ar-SA" b="1" dirty="0" smtClean="0"/>
              <a:t>3/ مئة لا تتغير مع المذكر </a:t>
            </a:r>
            <a:r>
              <a:rPr lang="ar-SA" b="1" dirty="0" err="1" smtClean="0"/>
              <a:t>والمؤنث .</a:t>
            </a:r>
            <a:r>
              <a:rPr lang="ar-SA" b="1" dirty="0" smtClean="0"/>
              <a:t> ولكن هنا لأنها مثنى فإنها جاءت على صيغة </a:t>
            </a:r>
            <a:r>
              <a:rPr lang="ar-SA" b="1" dirty="0" err="1" smtClean="0"/>
              <a:t>المثنى </a:t>
            </a:r>
            <a:r>
              <a:rPr lang="ar-SA" b="1" dirty="0" smtClean="0"/>
              <a:t>.وحذفنا النون منها لأن ما بعدها مضاف </a:t>
            </a:r>
            <a:r>
              <a:rPr lang="ar-SA" b="1" dirty="0" err="1" smtClean="0"/>
              <a:t>لها .</a:t>
            </a:r>
            <a:r>
              <a:rPr lang="ar-SA" b="1" dirty="0" smtClean="0"/>
              <a:t> تعرب </a:t>
            </a:r>
            <a:r>
              <a:rPr lang="ar-SA" b="1" dirty="0" err="1" smtClean="0"/>
              <a:t>هنا </a:t>
            </a:r>
            <a:r>
              <a:rPr lang="ar-SA" b="1" dirty="0" smtClean="0"/>
              <a:t>: الواو حرف </a:t>
            </a:r>
            <a:r>
              <a:rPr lang="ar-SA" b="1" dirty="0" err="1" smtClean="0"/>
              <a:t>عطف .</a:t>
            </a:r>
            <a:r>
              <a:rPr lang="ar-SA" b="1" dirty="0" smtClean="0"/>
              <a:t> </a:t>
            </a:r>
            <a:r>
              <a:rPr lang="ar-SA" b="1" dirty="0" err="1" smtClean="0"/>
              <a:t>مئتا</a:t>
            </a:r>
            <a:r>
              <a:rPr lang="ar-SA" b="1" dirty="0" smtClean="0"/>
              <a:t> : اسم </a:t>
            </a:r>
            <a:r>
              <a:rPr lang="ar-SA" b="1" dirty="0" err="1" smtClean="0"/>
              <a:t>معطوف</a:t>
            </a:r>
            <a:r>
              <a:rPr lang="ar-SA" b="1" dirty="0" smtClean="0"/>
              <a:t> (على </a:t>
            </a:r>
            <a:r>
              <a:rPr lang="ar-SA" b="1" dirty="0" err="1" smtClean="0"/>
              <a:t>سبعة </a:t>
            </a:r>
            <a:r>
              <a:rPr lang="ar-SA" b="1" dirty="0" smtClean="0"/>
              <a:t>) مرفوع وعلامة رفعه الألف لأنه </a:t>
            </a:r>
            <a:r>
              <a:rPr lang="ar-SA" b="1" dirty="0" err="1" smtClean="0"/>
              <a:t>مثنى .</a:t>
            </a:r>
            <a:r>
              <a:rPr lang="ar-SA" b="1" dirty="0" smtClean="0"/>
              <a:t> وهو </a:t>
            </a:r>
            <a:r>
              <a:rPr lang="ar-SA" b="1" dirty="0" err="1" smtClean="0"/>
              <a:t>مضاف .</a:t>
            </a:r>
            <a:endParaRPr lang="en-US" dirty="0" smtClean="0"/>
          </a:p>
          <a:p>
            <a:r>
              <a:rPr lang="ar-SA" b="1" dirty="0" err="1" smtClean="0"/>
              <a:t>رجلٍ  </a:t>
            </a:r>
            <a:r>
              <a:rPr lang="ar-SA" b="1" dirty="0" smtClean="0"/>
              <a:t>: مضاف إليه مجرور وعلامة جره الكسرة الظاهرة تحت </a:t>
            </a:r>
            <a:r>
              <a:rPr lang="ar-SA" b="1" dirty="0" err="1" smtClean="0"/>
              <a:t>آخره .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357158" y="214290"/>
          <a:ext cx="8560106" cy="592360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04776"/>
                <a:gridCol w="4019116"/>
                <a:gridCol w="2836214"/>
              </a:tblGrid>
              <a:tr h="642942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الجر بحرف الجر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الجر بالإضافة </a:t>
                      </a:r>
                      <a:endParaRPr lang="ar-SA" sz="2400" b="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الجر بالتبعية </a:t>
                      </a:r>
                      <a:endParaRPr lang="ar-SA" sz="2400" b="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58750" algn="r" rtl="1"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ar-SA" sz="2400" b="0" dirty="0" smtClean="0">
                          <a:solidFill>
                            <a:srgbClr val="00005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ما يحذف عند الإضافة :</a:t>
                      </a:r>
                      <a:endParaRPr lang="en-US" sz="2400" b="0" dirty="0" smtClean="0">
                        <a:solidFill>
                          <a:srgbClr val="000050"/>
                        </a:solidFill>
                        <a:latin typeface="Arabic Typesetting" pitchFamily="66" charset="-78"/>
                        <a:ea typeface="Times New Roman"/>
                        <a:cs typeface="Arabic Typesetting" pitchFamily="66" charset="-78"/>
                      </a:endParaRPr>
                    </a:p>
                    <a:p>
                      <a:pPr indent="158750" algn="r" rtl="1"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ar-SA" sz="2400" b="0" dirty="0" smtClean="0">
                          <a:solidFill>
                            <a:srgbClr val="00005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1/ </a:t>
                      </a:r>
                      <a:r>
                        <a:rPr lang="ar-SA" sz="2400" b="0" u="sng" dirty="0" smtClean="0">
                          <a:solidFill>
                            <a:srgbClr val="00005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يحذف من الاسم المراد إضافته التنوين إن كان مفرداً </a:t>
                      </a:r>
                      <a:r>
                        <a:rPr lang="ar-SA" sz="2400" b="0" dirty="0" smtClean="0">
                          <a:solidFill>
                            <a:srgbClr val="00005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، نحو : </a:t>
                      </a:r>
                      <a:r>
                        <a:rPr lang="ar-SA" sz="24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جاء أستاذ </a:t>
                      </a:r>
                      <a:r>
                        <a:rPr lang="ar-SA" sz="2400" b="0" dirty="0" err="1" smtClean="0">
                          <a:solidFill>
                            <a:srgbClr val="00005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ٌ</a:t>
                      </a:r>
                      <a:r>
                        <a:rPr lang="ar-SA" sz="2400" b="0" dirty="0" smtClean="0">
                          <a:solidFill>
                            <a:srgbClr val="00005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 .عند الإضافة تصبح :جاء </a:t>
                      </a:r>
                      <a:r>
                        <a:rPr lang="ar-SA" sz="24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أستاذ </a:t>
                      </a:r>
                      <a:r>
                        <a:rPr lang="ar-SA" sz="2400" b="0" dirty="0" err="1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ُ</a:t>
                      </a:r>
                      <a:r>
                        <a:rPr lang="ar-SA" sz="24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 </a:t>
                      </a:r>
                      <a:r>
                        <a:rPr lang="ar-SA" sz="2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العلومِ</a:t>
                      </a:r>
                      <a:r>
                        <a:rPr lang="ar-SA" sz="2400" b="0" dirty="0" smtClean="0">
                          <a:solidFill>
                            <a:srgbClr val="00005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 . </a:t>
                      </a:r>
                      <a:endParaRPr lang="en-US" sz="2400" b="0" dirty="0" smtClean="0">
                        <a:solidFill>
                          <a:srgbClr val="000050"/>
                        </a:solidFill>
                        <a:latin typeface="Arabic Typesetting" pitchFamily="66" charset="-78"/>
                        <a:ea typeface="Times New Roman"/>
                        <a:cs typeface="Arabic Typesetting" pitchFamily="66" charset="-78"/>
                      </a:endParaRPr>
                    </a:p>
                    <a:p>
                      <a:pPr indent="158750" algn="r" rtl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2400" b="0" dirty="0" smtClean="0">
                          <a:solidFill>
                            <a:srgbClr val="00005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2</a:t>
                      </a:r>
                      <a:r>
                        <a:rPr lang="ar-SA" sz="2400" b="0" u="sng" dirty="0" smtClean="0">
                          <a:solidFill>
                            <a:srgbClr val="00005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/ نون المثنى </a:t>
                      </a:r>
                      <a:r>
                        <a:rPr lang="ar-SA" sz="2400" b="0" dirty="0" smtClean="0">
                          <a:solidFill>
                            <a:srgbClr val="00005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,نحو: </a:t>
                      </a:r>
                      <a:r>
                        <a:rPr lang="ar-SA" sz="24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حضر مهندسان </a:t>
                      </a:r>
                      <a:r>
                        <a:rPr lang="ar-SA" sz="2400" b="0" dirty="0" smtClean="0">
                          <a:solidFill>
                            <a:srgbClr val="00005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.عند الإضافة تصبح : حضر </a:t>
                      </a:r>
                      <a:r>
                        <a:rPr lang="ar-SA" sz="24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مهندس</a:t>
                      </a:r>
                      <a:r>
                        <a:rPr lang="ar-SA" sz="2400" b="0" dirty="0" smtClean="0">
                          <a:solidFill>
                            <a:srgbClr val="00005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ا </a:t>
                      </a:r>
                      <a:r>
                        <a:rPr lang="ar-SA" sz="2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البناء</a:t>
                      </a:r>
                      <a:r>
                        <a:rPr lang="ar-SA" sz="2400" b="0" dirty="0" smtClean="0">
                          <a:solidFill>
                            <a:srgbClr val="00005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 .</a:t>
                      </a:r>
                      <a:endParaRPr lang="en-US" sz="2400" b="0" dirty="0" smtClean="0">
                        <a:solidFill>
                          <a:srgbClr val="000050"/>
                        </a:solidFill>
                        <a:latin typeface="Arabic Typesetting" pitchFamily="66" charset="-78"/>
                        <a:ea typeface="Times New Roman"/>
                        <a:cs typeface="Arabic Typesetting" pitchFamily="66" charset="-78"/>
                      </a:endParaRPr>
                    </a:p>
                    <a:p>
                      <a:pPr indent="158750" algn="r" rtl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2400" b="0" dirty="0" smtClean="0">
                          <a:solidFill>
                            <a:srgbClr val="00005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3/ </a:t>
                      </a:r>
                      <a:r>
                        <a:rPr lang="ar-SA" sz="2400" b="0" u="sng" dirty="0" smtClean="0">
                          <a:solidFill>
                            <a:srgbClr val="00005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نون جمع المذكر السالم </a:t>
                      </a:r>
                      <a:r>
                        <a:rPr lang="ar-SA" sz="2400" b="0" dirty="0" smtClean="0">
                          <a:solidFill>
                            <a:srgbClr val="00005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,نحو :</a:t>
                      </a:r>
                      <a:r>
                        <a:rPr lang="ar-SA" sz="24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حضر مهندسون </a:t>
                      </a:r>
                      <a:r>
                        <a:rPr lang="ar-SA" sz="2400" b="0" dirty="0" smtClean="0">
                          <a:solidFill>
                            <a:srgbClr val="00005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. تصبح بعد الإضافة : حضر </a:t>
                      </a:r>
                      <a:r>
                        <a:rPr lang="ar-SA" sz="24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مهندسو</a:t>
                      </a:r>
                      <a:r>
                        <a:rPr lang="ar-SA" sz="2400" b="0" dirty="0" smtClean="0">
                          <a:solidFill>
                            <a:srgbClr val="00005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 البناء . </a:t>
                      </a:r>
                      <a:endParaRPr lang="ar-SA" sz="2400" b="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2400" b="0" dirty="0" smtClean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3/ التوكيد :نحو قوله تعالى :</a:t>
                      </a: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Calibri"/>
                          <a:cs typeface="Arabic Typesetting" pitchFamily="66" charset="-78"/>
                          <a:sym typeface="AGA Arabesque"/>
                        </a:rPr>
                        <a:t></a:t>
                      </a: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 </a:t>
                      </a:r>
                      <a:r>
                        <a:rPr lang="ar-SA" sz="24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وَأْتُونِي بِأَهْلِكُمْ أَجْمَعِينَ </a:t>
                      </a:r>
                      <a:r>
                        <a:rPr lang="en-US" sz="2400" b="0" dirty="0" smtClean="0">
                          <a:latin typeface="Arabic Typesetting" pitchFamily="66" charset="-78"/>
                          <a:ea typeface="Calibri"/>
                          <a:cs typeface="Arabic Typesetting" pitchFamily="66" charset="-78"/>
                          <a:sym typeface="AGA Arabesque"/>
                        </a:rPr>
                        <a:t></a:t>
                      </a:r>
                      <a:r>
                        <a:rPr lang="ar-SA" sz="2400" b="0" dirty="0" smtClean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 </a:t>
                      </a:r>
                      <a:r>
                        <a:rPr lang="ar-SA" sz="2400" b="0" dirty="0" err="1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فأجمعين</a:t>
                      </a:r>
                      <a:r>
                        <a:rPr lang="ar-SA" sz="2400" b="0" dirty="0" smtClean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 توكيد لفظي لأهل مجرور بالياء .</a:t>
                      </a:r>
                      <a:endParaRPr lang="en-US" sz="2400" b="0" dirty="0" smtClean="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2400" b="0" dirty="0" smtClean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4/ العطف :نحو قوله تعالى :</a:t>
                      </a:r>
                      <a:r>
                        <a:rPr lang="en-US" sz="2400" b="0" dirty="0" smtClean="0">
                          <a:latin typeface="Arabic Typesetting" pitchFamily="66" charset="-78"/>
                          <a:ea typeface="Calibri"/>
                          <a:cs typeface="Arabic Typesetting" pitchFamily="66" charset="-78"/>
                          <a:sym typeface="AGA Arabesque"/>
                        </a:rPr>
                        <a:t></a:t>
                      </a:r>
                      <a:r>
                        <a:rPr lang="en-US" sz="2400" b="0" dirty="0" smtClean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 </a:t>
                      </a:r>
                      <a:r>
                        <a:rPr lang="ar-SA" sz="24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مَا جَاءَنَا مِنْ بَشِيرٍ وَلا نَذِيرٍ </a:t>
                      </a: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Calibri"/>
                          <a:cs typeface="Arabic Typesetting" pitchFamily="66" charset="-78"/>
                          <a:sym typeface="AGA Arabesque"/>
                        </a:rPr>
                        <a:t></a:t>
                      </a:r>
                      <a:r>
                        <a:rPr lang="ar-SA" sz="24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 فنذير</a:t>
                      </a:r>
                      <a:r>
                        <a:rPr lang="ar-SA" sz="2400" b="0" dirty="0" smtClean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 </a:t>
                      </a:r>
                      <a:r>
                        <a:rPr lang="ar-SA" sz="2400" b="0" dirty="0" err="1" smtClean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معطوفة</a:t>
                      </a:r>
                      <a:r>
                        <a:rPr lang="ar-SA" sz="2400" b="0" dirty="0" smtClean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 على بشير مجرور بالكسرة0</a:t>
                      </a:r>
                      <a:br>
                        <a:rPr lang="ar-SA" sz="2400" b="0" dirty="0" smtClean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</a:br>
                      <a:endParaRPr lang="ar-SA" sz="2400" b="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5875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معاني</a:t>
                      </a:r>
                      <a:r>
                        <a:rPr lang="ar-SA" sz="2400" b="0" baseline="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الإضافة : </a:t>
                      </a:r>
                    </a:p>
                    <a:p>
                      <a:pPr indent="158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SA" sz="2400" b="0" baseline="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بمعنى اللام : </a:t>
                      </a:r>
                      <a:r>
                        <a:rPr lang="ar-SA" sz="2400" b="0" baseline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هذا ولد علي</a:t>
                      </a:r>
                      <a:r>
                        <a:rPr lang="ar-SA" sz="2400" b="0" baseline="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: أي ولد </a:t>
                      </a:r>
                      <a:r>
                        <a:rPr lang="ar-SA" sz="2400" b="0" baseline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لعلي </a:t>
                      </a:r>
                    </a:p>
                    <a:p>
                      <a:pPr indent="158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SA" sz="2400" b="0" baseline="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بمعنى من : </a:t>
                      </a:r>
                      <a:r>
                        <a:rPr lang="ar-SA" sz="2400" b="0" baseline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هذا ثوب حرير  </a:t>
                      </a:r>
                      <a:r>
                        <a:rPr lang="ar-SA" sz="2400" b="0" baseline="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: أي ثوب </a:t>
                      </a:r>
                      <a:r>
                        <a:rPr lang="ar-SA" sz="2400" b="0" baseline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من حرير </a:t>
                      </a:r>
                      <a:r>
                        <a:rPr lang="ar-SA" sz="2400" b="0" baseline="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.</a:t>
                      </a:r>
                    </a:p>
                    <a:p>
                      <a:pPr indent="158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SA" sz="2400" b="0" baseline="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- بمعنى في : ( </a:t>
                      </a:r>
                      <a:r>
                        <a:rPr lang="ar-SA" sz="2400" b="0" baseline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بل مكر الليل والنهار </a:t>
                      </a:r>
                      <a:r>
                        <a:rPr lang="ar-SA" sz="2400" b="0" baseline="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) : أي مكر </a:t>
                      </a:r>
                      <a:r>
                        <a:rPr lang="ar-SA" sz="2400" b="0" baseline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في الليل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85720" y="285728"/>
            <a:ext cx="8501122" cy="62786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/>
              <a:t>الوقـف</a:t>
            </a:r>
            <a:endParaRPr lang="ar-SA" sz="2400" b="1" dirty="0" smtClean="0"/>
          </a:p>
          <a:p>
            <a:r>
              <a:rPr lang="ar-SA" dirty="0" smtClean="0"/>
              <a:t> </a:t>
            </a:r>
            <a:endParaRPr lang="ar-SA" sz="20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000" b="1" dirty="0">
                <a:latin typeface="Arabic Typesetting" pitchFamily="66" charset="-78"/>
                <a:cs typeface="Arabic Typesetting" pitchFamily="66" charset="-78"/>
              </a:rPr>
              <a:t>        تعريفـه</a:t>
            </a:r>
            <a:r>
              <a:rPr lang="ar-SA" sz="2000" dirty="0">
                <a:latin typeface="Arabic Typesetting" pitchFamily="66" charset="-78"/>
                <a:cs typeface="Arabic Typesetting" pitchFamily="66" charset="-78"/>
              </a:rPr>
              <a:t> : هو قطع النطق عند آخر الكلمة اختياراً  </a:t>
            </a:r>
            <a:r>
              <a:rPr lang="ar-SA" sz="2000" dirty="0" smtClean="0">
                <a:latin typeface="Arabic Typesetting" pitchFamily="66" charset="-78"/>
                <a:cs typeface="Arabic Typesetting" pitchFamily="66" charset="-78"/>
              </a:rPr>
              <a:t>لجعلها آخر الكلام .</a:t>
            </a:r>
          </a:p>
          <a:p>
            <a:r>
              <a:rPr lang="ar-SA" sz="2000" dirty="0" smtClean="0">
                <a:latin typeface="Arabic Typesetting" pitchFamily="66" charset="-78"/>
                <a:cs typeface="Arabic Typesetting" pitchFamily="66" charset="-78"/>
              </a:rPr>
              <a:t>وهو ظاهرة لغوية </a:t>
            </a:r>
            <a:r>
              <a:rPr lang="ar-SA" sz="2000" dirty="0" err="1" smtClean="0">
                <a:latin typeface="Arabic Typesetting" pitchFamily="66" charset="-78"/>
                <a:cs typeface="Arabic Typesetting" pitchFamily="66" charset="-78"/>
              </a:rPr>
              <a:t>موقعية</a:t>
            </a:r>
            <a:r>
              <a:rPr lang="ar-SA" sz="2000" dirty="0" smtClean="0">
                <a:latin typeface="Arabic Typesetting" pitchFamily="66" charset="-78"/>
                <a:cs typeface="Arabic Typesetting" pitchFamily="66" charset="-78"/>
              </a:rPr>
              <a:t> تؤثر في المعنى من جهة </a:t>
            </a:r>
            <a:r>
              <a:rPr lang="ar-SA" sz="2000" dirty="0" err="1" smtClean="0">
                <a:latin typeface="Arabic Typesetting" pitchFamily="66" charset="-78"/>
                <a:cs typeface="Arabic Typesetting" pitchFamily="66" charset="-78"/>
              </a:rPr>
              <a:t>وتسلب</a:t>
            </a:r>
            <a:r>
              <a:rPr lang="ar-SA" sz="2000" dirty="0" smtClean="0">
                <a:latin typeface="Arabic Typesetting" pitchFamily="66" charset="-78"/>
                <a:cs typeface="Arabic Typesetting" pitchFamily="66" charset="-78"/>
              </a:rPr>
              <a:t> الحركة استمرارها من جهة أخرى .</a:t>
            </a:r>
          </a:p>
          <a:p>
            <a:r>
              <a:rPr lang="ar-SA" sz="2000" dirty="0" smtClean="0">
                <a:latin typeface="Arabic Typesetting" pitchFamily="66" charset="-78"/>
                <a:cs typeface="Arabic Typesetting" pitchFamily="66" charset="-78"/>
              </a:rPr>
              <a:t>صور الوقف : </a:t>
            </a:r>
          </a:p>
          <a:p>
            <a:r>
              <a:rPr lang="ar-SA" sz="2000" dirty="0" smtClean="0">
                <a:latin typeface="Arabic Typesetting" pitchFamily="66" charset="-78"/>
                <a:cs typeface="Arabic Typesetting" pitchFamily="66" charset="-78"/>
              </a:rPr>
              <a:t>1- </a:t>
            </a:r>
            <a:r>
              <a:rPr lang="ar-SA" sz="2000" b="1" dirty="0">
                <a:latin typeface="Arabic Typesetting" pitchFamily="66" charset="-78"/>
                <a:cs typeface="Arabic Typesetting" pitchFamily="66" charset="-78"/>
              </a:rPr>
              <a:t>الوقف على الاسم الساكن </a:t>
            </a:r>
            <a:r>
              <a:rPr lang="ar-SA" sz="2000" b="1" dirty="0" smtClean="0">
                <a:latin typeface="Arabic Typesetting" pitchFamily="66" charset="-78"/>
                <a:cs typeface="Arabic Typesetting" pitchFamily="66" charset="-78"/>
              </a:rPr>
              <a:t>:</a:t>
            </a:r>
          </a:p>
          <a:p>
            <a:r>
              <a:rPr lang="ar-SA" sz="2000" b="1" dirty="0" smtClean="0">
                <a:latin typeface="Arabic Typesetting" pitchFamily="66" charset="-78"/>
                <a:cs typeface="Arabic Typesetting" pitchFamily="66" charset="-78"/>
              </a:rPr>
              <a:t>هو الأصل في الوقف على المتحرك .</a:t>
            </a:r>
            <a:endParaRPr lang="ar-SA" sz="20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000" dirty="0">
                <a:latin typeface="Arabic Typesetting" pitchFamily="66" charset="-78"/>
                <a:cs typeface="Arabic Typesetting" pitchFamily="66" charset="-78"/>
              </a:rPr>
              <a:t>إذا كانت الكلمة الآخر وقفت عليها بسكونها ، ويعرف أيضاً بالوقف على غير المنون ، وذلك كالأسماء المعرفة </a:t>
            </a:r>
            <a:r>
              <a:rPr lang="ar-SA" sz="2000" dirty="0" err="1">
                <a:latin typeface="Arabic Typesetting" pitchFamily="66" charset="-78"/>
                <a:cs typeface="Arabic Typesetting" pitchFamily="66" charset="-78"/>
              </a:rPr>
              <a:t>بأل</a:t>
            </a:r>
            <a:r>
              <a:rPr lang="ar-SA" sz="2000" dirty="0">
                <a:latin typeface="Arabic Typesetting" pitchFamily="66" charset="-78"/>
                <a:cs typeface="Arabic Typesetting" pitchFamily="66" charset="-78"/>
              </a:rPr>
              <a:t> ، أو الممنونة من الصرف ، أو الأفعال بأنواعها الصحية والمعتلة .</a:t>
            </a:r>
            <a:endParaRPr lang="ar-SA" sz="20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000" dirty="0">
                <a:latin typeface="Arabic Typesetting" pitchFamily="66" charset="-78"/>
                <a:cs typeface="Arabic Typesetting" pitchFamily="66" charset="-78"/>
              </a:rPr>
              <a:t>مثل : </a:t>
            </a:r>
            <a:r>
              <a:rPr lang="ar-SA" sz="20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جاء الرجلْ ، محمد قرأْ ، لن أسافرْ .</a:t>
            </a:r>
            <a:endParaRPr lang="ar-SA" sz="2000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0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       مررت بيوسفْ . الطفل لن </a:t>
            </a:r>
            <a:r>
              <a:rPr lang="ar-SA" sz="2000" dirty="0" err="1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يحبوْ</a:t>
            </a:r>
            <a:r>
              <a:rPr lang="ar-SA" sz="20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. اللاعب لن يجريْ </a:t>
            </a:r>
            <a:r>
              <a:rPr lang="ar-SA" sz="20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r>
              <a:rPr lang="ar-SA" sz="2000" dirty="0" smtClean="0">
                <a:latin typeface="Arabic Typesetting" pitchFamily="66" charset="-78"/>
                <a:cs typeface="Arabic Typesetting" pitchFamily="66" charset="-78"/>
              </a:rPr>
              <a:t>2- </a:t>
            </a:r>
            <a:r>
              <a:rPr lang="ar-SA" sz="2000" b="1" dirty="0">
                <a:latin typeface="Arabic Typesetting" pitchFamily="66" charset="-78"/>
                <a:cs typeface="Arabic Typesetting" pitchFamily="66" charset="-78"/>
              </a:rPr>
              <a:t>الوقف على الاسم المنون :</a:t>
            </a:r>
            <a:endParaRPr lang="ar-SA" sz="20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000" dirty="0">
                <a:latin typeface="Arabic Typesetting" pitchFamily="66" charset="-78"/>
                <a:cs typeface="Arabic Typesetting" pitchFamily="66" charset="-78"/>
              </a:rPr>
              <a:t>إذا كان الاسم المنون مرفوعاً أو مجروراً حذفنا التنوين ، ووقفنا على الحرف الأخير بالسكون ، فإذا كان منصوباً أبدلنا تنوينه ألفاً .</a:t>
            </a:r>
            <a:endParaRPr lang="ar-SA" sz="20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000" dirty="0">
                <a:latin typeface="Arabic Typesetting" pitchFamily="66" charset="-78"/>
                <a:cs typeface="Arabic Typesetting" pitchFamily="66" charset="-78"/>
              </a:rPr>
              <a:t>مثل : </a:t>
            </a:r>
            <a:r>
              <a:rPr lang="ar-SA" sz="20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حضر محمدْ . سافر سعيدْ .</a:t>
            </a:r>
            <a:endParaRPr lang="ar-SA" sz="2000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0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       مررت بعليْ . سلمت على رجلْ . ومثل : رأيت سعيداً .</a:t>
            </a:r>
            <a:endParaRPr lang="ar-SA" sz="2000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000" dirty="0" smtClean="0">
                <a:latin typeface="Arabic Typesetting" pitchFamily="66" charset="-78"/>
                <a:cs typeface="Arabic Typesetting" pitchFamily="66" charset="-78"/>
              </a:rPr>
              <a:t>3- </a:t>
            </a:r>
            <a:r>
              <a:rPr lang="ar-SA" sz="2000" b="1" dirty="0">
                <a:latin typeface="Arabic Typesetting" pitchFamily="66" charset="-78"/>
                <a:cs typeface="Arabic Typesetting" pitchFamily="66" charset="-78"/>
              </a:rPr>
              <a:t>الوقف على تاء التأنيث :</a:t>
            </a:r>
            <a:endParaRPr lang="ar-SA" sz="20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000" dirty="0">
                <a:latin typeface="Arabic Typesetting" pitchFamily="66" charset="-78"/>
                <a:cs typeface="Arabic Typesetting" pitchFamily="66" charset="-78"/>
              </a:rPr>
              <a:t>أ – إذا كانت تاء التأنيث في آخر الاسم ، يكون الوقف عليها بإبدالها هاء .</a:t>
            </a:r>
            <a:endParaRPr lang="ar-SA" sz="20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000" dirty="0">
                <a:latin typeface="Arabic Typesetting" pitchFamily="66" charset="-78"/>
                <a:cs typeface="Arabic Typesetting" pitchFamily="66" charset="-78"/>
              </a:rPr>
              <a:t>مثل : </a:t>
            </a:r>
            <a:r>
              <a:rPr lang="ar-SA" sz="20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حضرت فاطمةْ . كافأت المعلمة الفائزةْ . مررت بعائشةْ .</a:t>
            </a:r>
            <a:endParaRPr lang="ar-SA" sz="2000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000" dirty="0">
                <a:latin typeface="Arabic Typesetting" pitchFamily="66" charset="-78"/>
                <a:cs typeface="Arabic Typesetting" pitchFamily="66" charset="-78"/>
              </a:rPr>
              <a:t>ب – إذا كانت تاء التأنيث في آخر الاسم وقبلها حرف صحيح ساكن يكون الوقف عليها بالتاء المفتوحة الساكنة .</a:t>
            </a:r>
            <a:endParaRPr lang="ar-SA" sz="20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000" dirty="0">
                <a:latin typeface="Arabic Typesetting" pitchFamily="66" charset="-78"/>
                <a:cs typeface="Arabic Typesetting" pitchFamily="66" charset="-78"/>
              </a:rPr>
              <a:t>مثل : </a:t>
            </a:r>
            <a:r>
              <a:rPr lang="ar-SA" sz="20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هذه بنتْ . ومررت بأختْ </a:t>
            </a:r>
            <a:r>
              <a:rPr lang="ar-SA" sz="20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  <a:endParaRPr lang="ar-SA" sz="2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357290" y="1500174"/>
            <a:ext cx="7215238" cy="33239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abic Typesetting" pitchFamily="66" charset="-78"/>
                <a:cs typeface="Arabic Typesetting" pitchFamily="66" charset="-78"/>
              </a:rPr>
              <a:t>ج - ونقف </a:t>
            </a:r>
            <a:r>
              <a:rPr lang="ar-SA" sz="2400" b="1" dirty="0">
                <a:latin typeface="Arabic Typesetting" pitchFamily="66" charset="-78"/>
                <a:cs typeface="Arabic Typesetting" pitchFamily="66" charset="-78"/>
              </a:rPr>
              <a:t>على جمع المؤنث السالم بتسكين التاء .</a:t>
            </a:r>
            <a:endParaRPr lang="ar-SA" sz="2400" b="1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مثل : 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جاءت الطالباتْ . وصافحت المعلماتْ . وأثنيت على الفائزاتْ .</a:t>
            </a:r>
            <a:endParaRPr lang="ar-SA" sz="2400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b="1" dirty="0">
                <a:latin typeface="Arabic Typesetting" pitchFamily="66" charset="-78"/>
                <a:cs typeface="Arabic Typesetting" pitchFamily="66" charset="-78"/>
              </a:rPr>
              <a:t>د – إذا كانت تاء التأنيث في آخر الفعل ، يكون الوقف عليها بتسكينها .</a:t>
            </a:r>
            <a:endParaRPr lang="ar-SA" sz="2400" b="1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مثل : 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المجتهدة فازتْ . هند وصلتْ </a:t>
            </a:r>
            <a:r>
              <a:rPr lang="ar-SA" sz="2400" dirty="0" err="1">
                <a:latin typeface="Arabic Typesetting" pitchFamily="66" charset="-78"/>
                <a:cs typeface="Arabic Typesetting" pitchFamily="66" charset="-78"/>
              </a:rPr>
              <a:t>.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 </a:t>
            </a:r>
            <a:endParaRPr lang="ar-SA" sz="24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4_</a:t>
            </a:r>
            <a:r>
              <a:rPr lang="ar-SA" sz="2400" b="1" dirty="0" smtClean="0">
                <a:latin typeface="Arabic Typesetting" pitchFamily="66" charset="-78"/>
                <a:cs typeface="Arabic Typesetting" pitchFamily="66" charset="-78"/>
              </a:rPr>
              <a:t> ونقف على الاسم المنقوص مرفوعًا أو مجرورًا بحذف </a:t>
            </a:r>
            <a:r>
              <a:rPr lang="ar-SA" sz="2400" b="1" dirty="0" err="1" smtClean="0">
                <a:latin typeface="Arabic Typesetting" pitchFamily="66" charset="-78"/>
                <a:cs typeface="Arabic Typesetting" pitchFamily="66" charset="-78"/>
              </a:rPr>
              <a:t>الياء </a:t>
            </a:r>
            <a:r>
              <a:rPr lang="ar-SA" sz="2400" b="1" dirty="0" smtClean="0">
                <a:latin typeface="Arabic Typesetting" pitchFamily="66" charset="-78"/>
                <a:cs typeface="Arabic Typesetting" pitchFamily="66" charset="-78"/>
              </a:rPr>
              <a:t>,أما في حالة النصب تثبت الياء وإبدال التنوين </a:t>
            </a:r>
            <a:r>
              <a:rPr lang="ar-SA" sz="2400" b="1" dirty="0" err="1" smtClean="0">
                <a:latin typeface="Arabic Typesetting" pitchFamily="66" charset="-78"/>
                <a:cs typeface="Arabic Typesetting" pitchFamily="66" charset="-78"/>
              </a:rPr>
              <a:t>ألفًا ,</a:t>
            </a:r>
            <a:r>
              <a:rPr lang="ar-SA" sz="2400" dirty="0" err="1" smtClean="0">
                <a:latin typeface="Arabic Typesetting" pitchFamily="66" charset="-78"/>
                <a:cs typeface="Arabic Typesetting" pitchFamily="66" charset="-78"/>
              </a:rPr>
              <a:t>مثل 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: </a:t>
            </a:r>
            <a:r>
              <a:rPr lang="ar-SA" sz="24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هذا </a:t>
            </a:r>
            <a:r>
              <a:rPr lang="ar-SA" sz="2400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قاضْ </a:t>
            </a:r>
            <a:r>
              <a:rPr lang="ar-SA" sz="24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, سلمت على </a:t>
            </a:r>
            <a:r>
              <a:rPr lang="ar-SA" sz="2400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قاضْ </a:t>
            </a:r>
            <a:r>
              <a:rPr lang="ar-SA" sz="24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, رأيت قاضيًا </a:t>
            </a:r>
          </a:p>
          <a:p>
            <a:r>
              <a:rPr lang="ar-SA" sz="2400" b="1" dirty="0" smtClean="0">
                <a:latin typeface="Arabic Typesetting" pitchFamily="66" charset="-78"/>
                <a:cs typeface="Arabic Typesetting" pitchFamily="66" charset="-78"/>
              </a:rPr>
              <a:t>5_ونقف على الاسم المقصور بالألف سواء كان معرفا </a:t>
            </a:r>
            <a:r>
              <a:rPr lang="ar-SA" sz="2400" b="1" dirty="0" err="1" smtClean="0">
                <a:latin typeface="Arabic Typesetting" pitchFamily="66" charset="-78"/>
                <a:cs typeface="Arabic Typesetting" pitchFamily="66" charset="-78"/>
              </a:rPr>
              <a:t>بأل</a:t>
            </a:r>
            <a:r>
              <a:rPr lang="ar-SA" sz="2400" b="1" dirty="0" smtClean="0">
                <a:latin typeface="Arabic Typesetting" pitchFamily="66" charset="-78"/>
                <a:cs typeface="Arabic Typesetting" pitchFamily="66" charset="-78"/>
              </a:rPr>
              <a:t> أو </a:t>
            </a:r>
            <a:r>
              <a:rPr lang="ar-SA" sz="2400" b="1" dirty="0" err="1" smtClean="0">
                <a:latin typeface="Arabic Typesetting" pitchFamily="66" charset="-78"/>
                <a:cs typeface="Arabic Typesetting" pitchFamily="66" charset="-78"/>
              </a:rPr>
              <a:t>منونًا .</a:t>
            </a:r>
            <a:endParaRPr lang="ar-SA" sz="2400" b="1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b="1" dirty="0" smtClean="0">
                <a:latin typeface="Arabic Typesetting" pitchFamily="66" charset="-78"/>
                <a:cs typeface="Arabic Typesetting" pitchFamily="66" charset="-78"/>
              </a:rPr>
              <a:t>مثل: </a:t>
            </a:r>
            <a:r>
              <a:rPr lang="ar-SA" sz="24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جاء الفتىْ, شاهدت الفتىْ, مررت بالفتىْ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285720" y="245248"/>
          <a:ext cx="8572560" cy="626681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74576"/>
                <a:gridCol w="7697984"/>
              </a:tblGrid>
              <a:tr h="46036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 smtClean="0">
                          <a:latin typeface="Calibri"/>
                          <a:ea typeface="Calibri"/>
                          <a:cs typeface="Arial"/>
                        </a:rPr>
                        <a:t>الحرف </a:t>
                      </a:r>
                      <a:endParaRPr lang="en-US" sz="1400" dirty="0" smtClean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dirty="0" smtClean="0"/>
                        <a:t>معناه</a:t>
                      </a:r>
                      <a:endParaRPr lang="ar-SA" dirty="0"/>
                    </a:p>
                  </a:txBody>
                  <a:tcPr/>
                </a:tc>
              </a:tr>
              <a:tr h="114300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من</a:t>
                      </a: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: </a:t>
                      </a:r>
                      <a:endParaRPr lang="en-US" sz="2000" b="0" dirty="0" smtClean="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  <a:sym typeface="Wingdings"/>
                        </a:rPr>
                        <a:t></a:t>
                      </a:r>
                      <a:r>
                        <a:rPr lang="ar-SA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ابتداء الغاية المكانية : </a:t>
                      </a:r>
                      <a:r>
                        <a:rPr lang="ar-SA" sz="20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سافرت من مكة إلى المدينة </a:t>
                      </a:r>
                      <a:r>
                        <a:rPr lang="ar-SA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. </a:t>
                      </a:r>
                      <a:endParaRPr lang="en-US" sz="2000" b="0" dirty="0" smtClean="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  <a:sym typeface="Wingdings"/>
                        </a:rPr>
                        <a:t></a:t>
                      </a:r>
                      <a:r>
                        <a:rPr lang="ar-SA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 ابتداء الغاية </a:t>
                      </a:r>
                      <a:r>
                        <a:rPr lang="ar-SA" sz="2000" b="0" dirty="0" err="1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الزمانية</a:t>
                      </a:r>
                      <a:r>
                        <a:rPr lang="ar-SA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 :</a:t>
                      </a:r>
                      <a:r>
                        <a:rPr lang="ar-SA" sz="20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مكثت عنده من الضحى إلى العصر </a:t>
                      </a: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.</a:t>
                      </a:r>
                      <a:br>
                        <a:rPr lang="en-US" sz="20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</a:b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  <a:sym typeface="Wingdings"/>
                        </a:rPr>
                        <a:t></a:t>
                      </a:r>
                      <a:r>
                        <a:rPr lang="ar-SA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 التبعيض:</a:t>
                      </a:r>
                      <a:r>
                        <a:rPr lang="ar-SA" sz="20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 أنشدنا من شعرك </a:t>
                      </a: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.</a:t>
                      </a:r>
                      <a:endParaRPr lang="ar-SA" sz="2000" b="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2000" b="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إلى: </a:t>
                      </a:r>
                      <a:endParaRPr lang="ar-SA" sz="2000" b="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  <a:sym typeface="Wingdings"/>
                        </a:rPr>
                        <a:t></a:t>
                      </a: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 </a:t>
                      </a:r>
                      <a:r>
                        <a:rPr lang="ar-SA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انتهاء الغاية المكانية , نحو: </a:t>
                      </a:r>
                      <a:r>
                        <a:rPr lang="ar-SA" sz="20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وصلت إلى القرية  </a:t>
                      </a:r>
                      <a:r>
                        <a:rPr lang="ar-SA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. انتهاء الغاية </a:t>
                      </a:r>
                      <a:r>
                        <a:rPr lang="ar-SA" sz="2000" b="0" dirty="0" err="1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الزمانية</a:t>
                      </a:r>
                      <a:r>
                        <a:rPr lang="ar-SA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 ,نحو :</a:t>
                      </a:r>
                      <a:r>
                        <a:rPr lang="ar-SA" sz="20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سهرت إلى طلوع الفجر </a:t>
                      </a:r>
                      <a:r>
                        <a:rPr lang="ar-SA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.</a:t>
                      </a:r>
                      <a:endParaRPr lang="ar-SA" sz="2000" b="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في</a:t>
                      </a: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: </a:t>
                      </a:r>
                      <a:endParaRPr lang="ar-SA" sz="2000" b="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  <a:sym typeface="Wingdings"/>
                        </a:rPr>
                        <a:t></a:t>
                      </a:r>
                      <a:r>
                        <a:rPr lang="ar-SA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 الظرفية المكانية : </a:t>
                      </a:r>
                      <a:r>
                        <a:rPr lang="ar-SA" sz="20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محمد في البيت</a:t>
                      </a: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.</a:t>
                      </a:r>
                      <a:endParaRPr lang="en-US" sz="2000" b="0" dirty="0" smtClean="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  <a:sym typeface="Wingdings"/>
                        </a:rPr>
                        <a:t></a:t>
                      </a:r>
                      <a:r>
                        <a:rPr lang="ar-SA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 الظرفية </a:t>
                      </a:r>
                      <a:r>
                        <a:rPr lang="ar-SA" sz="2000" b="0" dirty="0" err="1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الزمانية</a:t>
                      </a:r>
                      <a:r>
                        <a:rPr lang="ar-SA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 :</a:t>
                      </a: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  <a:sym typeface="AGA Arabesque"/>
                        </a:rPr>
                        <a:t></a:t>
                      </a: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 </a:t>
                      </a:r>
                      <a:r>
                        <a:rPr lang="ar-SA" sz="20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فِي بِضْعِ سِنِينَ </a:t>
                      </a: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  <a:sym typeface="AGA Arabesque"/>
                        </a:rPr>
                        <a:t></a:t>
                      </a: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 </a:t>
                      </a: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/>
                      </a:r>
                      <a:b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</a:b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  <a:sym typeface="Wingdings"/>
                        </a:rPr>
                        <a:t></a:t>
                      </a:r>
                      <a:r>
                        <a:rPr lang="ar-SA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 التعليل: </a:t>
                      </a:r>
                      <a:r>
                        <a:rPr lang="ar-SA" sz="20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دخل السجن في سرقة</a:t>
                      </a: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.</a:t>
                      </a:r>
                      <a:endParaRPr lang="ar-SA" sz="2000" b="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عن</a:t>
                      </a: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: </a:t>
                      </a:r>
                      <a:endParaRPr lang="ar-SA" sz="2000" b="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0" dirty="0" smtClean="0">
                          <a:latin typeface="Arabic Typesetting" pitchFamily="66" charset="-78"/>
                          <a:ea typeface="Calibri"/>
                          <a:cs typeface="Arabic Typesetting" pitchFamily="66" charset="-78"/>
                          <a:sym typeface="Wingdings"/>
                        </a:rPr>
                        <a:t></a:t>
                      </a:r>
                      <a:r>
                        <a:rPr lang="ar-SA" sz="2000" b="0" dirty="0" smtClean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المجاوزة وهي أكثر ما تكون نحو : </a:t>
                      </a:r>
                      <a:r>
                        <a:rPr lang="ar-SA" sz="20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رميت السهم عن القوس </a:t>
                      </a:r>
                      <a:r>
                        <a:rPr lang="ar-SA" sz="2000" b="0" dirty="0" smtClean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.أي تجاوز القوس السهم </a:t>
                      </a:r>
                      <a:r>
                        <a:rPr lang="en-US" sz="2000" b="0" dirty="0" smtClean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 .</a:t>
                      </a:r>
                      <a:br>
                        <a:rPr lang="en-US" sz="2000" b="0" dirty="0" smtClean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</a:br>
                      <a:r>
                        <a:rPr lang="en-US" sz="2000" b="0" dirty="0" smtClean="0">
                          <a:latin typeface="Arabic Typesetting" pitchFamily="66" charset="-78"/>
                          <a:ea typeface="Calibri"/>
                          <a:cs typeface="Arabic Typesetting" pitchFamily="66" charset="-78"/>
                          <a:sym typeface="Wingdings"/>
                        </a:rPr>
                        <a:t></a:t>
                      </a:r>
                      <a:r>
                        <a:rPr lang="ar-SA" sz="2000" b="0" dirty="0" smtClean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بمعنى (بعد ) نحو قول الله تعالى : </a:t>
                      </a:r>
                      <a:r>
                        <a:rPr lang="en-US" sz="2000" b="0" dirty="0" smtClean="0">
                          <a:latin typeface="Arabic Typesetting" pitchFamily="66" charset="-78"/>
                          <a:ea typeface="Calibri"/>
                          <a:cs typeface="Arabic Typesetting" pitchFamily="66" charset="-78"/>
                          <a:sym typeface="AGA Arabesque"/>
                        </a:rPr>
                        <a:t></a:t>
                      </a:r>
                      <a:r>
                        <a:rPr lang="en-US" sz="2000" b="0" dirty="0" smtClean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 </a:t>
                      </a:r>
                      <a:r>
                        <a:rPr lang="ar-SA" sz="2000" b="0" dirty="0" smtClean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 </a:t>
                      </a:r>
                      <a:r>
                        <a:rPr lang="ar-SA" sz="20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لَتَرْكَبُنَّ طَبَقاً عَنْ طَبَقٍ </a:t>
                      </a:r>
                      <a:r>
                        <a:rPr lang="en-US" sz="2000" b="0" dirty="0" smtClean="0">
                          <a:latin typeface="Arabic Typesetting" pitchFamily="66" charset="-78"/>
                          <a:ea typeface="Calibri"/>
                          <a:cs typeface="Arabic Typesetting" pitchFamily="66" charset="-78"/>
                          <a:sym typeface="AGA Arabesque"/>
                        </a:rPr>
                        <a:t></a:t>
                      </a:r>
                      <a:r>
                        <a:rPr lang="ar-SA" sz="2000" b="0" dirty="0" smtClean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 أي بعد طبق </a:t>
                      </a:r>
                      <a:r>
                        <a:rPr lang="en-US" sz="2000" b="0" dirty="0" smtClean="0">
                          <a:latin typeface="Arabic Typesetting" pitchFamily="66" charset="-78"/>
                          <a:ea typeface="Calibri"/>
                          <a:cs typeface="Arabic Typesetting" pitchFamily="66" charset="-78"/>
                        </a:rPr>
                        <a:t>.</a:t>
                      </a:r>
                      <a:endParaRPr lang="ar-SA" sz="2000" b="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على</a:t>
                      </a: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: </a:t>
                      </a:r>
                      <a:endParaRPr lang="ar-SA" sz="2000" b="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  <a:sym typeface="Wingdings"/>
                        </a:rPr>
                        <a:t></a:t>
                      </a:r>
                      <a:r>
                        <a:rPr lang="ar-SA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 الاستعلاء: </a:t>
                      </a:r>
                      <a:r>
                        <a:rPr lang="ar-SA" sz="20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سرت على الجسر</a:t>
                      </a: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.</a:t>
                      </a:r>
                      <a:endParaRPr lang="en-US" sz="2000" b="0" dirty="0" smtClean="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اللام</a:t>
                      </a: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: </a:t>
                      </a:r>
                      <a:endParaRPr lang="ar-SA" sz="2000" b="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  <a:sym typeface="Wingdings"/>
                        </a:rPr>
                        <a:t></a:t>
                      </a:r>
                      <a:r>
                        <a:rPr lang="ar-SA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 الاختصاص: </a:t>
                      </a:r>
                      <a:r>
                        <a:rPr lang="ar-SA" sz="20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الدار لبكر </a:t>
                      </a: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.</a:t>
                      </a:r>
                      <a:r>
                        <a:rPr lang="ar-SA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أي تخص بكرًا .</a:t>
                      </a: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/>
                      </a:r>
                      <a:b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</a:b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  <a:sym typeface="Wingdings"/>
                        </a:rPr>
                        <a:t></a:t>
                      </a:r>
                      <a:r>
                        <a:rPr lang="ar-SA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 التعليل: </a:t>
                      </a:r>
                      <a:r>
                        <a:rPr lang="ar-SA" sz="20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جئت لأشكرك</a:t>
                      </a: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.</a:t>
                      </a:r>
                      <a:endParaRPr lang="ar-SA" sz="2000" b="0" dirty="0">
                        <a:solidFill>
                          <a:srgbClr val="FF0000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الباء</a:t>
                      </a: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: </a:t>
                      </a:r>
                      <a:endParaRPr lang="ar-SA" sz="2000" b="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  <a:sym typeface="Wingdings"/>
                        </a:rPr>
                        <a:t></a:t>
                      </a:r>
                      <a:r>
                        <a:rPr lang="ar-SA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الاستعانة: </a:t>
                      </a:r>
                      <a:r>
                        <a:rPr lang="ar-SA" sz="20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قطعت اللحم بالسكين</a:t>
                      </a: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.</a:t>
                      </a:r>
                      <a:r>
                        <a:rPr lang="ar-SA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أي استعنتٌُ بالسكين لقطع اللحم .</a:t>
                      </a:r>
                      <a:r>
                        <a:rPr lang="ar-SA" sz="2000" b="0" baseline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 </a:t>
                      </a:r>
                      <a:r>
                        <a:rPr lang="ar-SA" sz="20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كتبت بالقلم </a:t>
                      </a:r>
                      <a:r>
                        <a:rPr lang="ar-SA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.أي استعنت بالقلم للكتابة .</a:t>
                      </a: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/>
                      </a:r>
                      <a:b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</a:b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  <a:sym typeface="Wingdings"/>
                        </a:rPr>
                        <a:t></a:t>
                      </a:r>
                      <a:r>
                        <a:rPr lang="ar-SA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 السببية</a:t>
                      </a: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: </a:t>
                      </a:r>
                      <a:r>
                        <a:rPr lang="ar-SA" sz="20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عاقبته بذنبه</a:t>
                      </a: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.</a:t>
                      </a:r>
                      <a:endParaRPr lang="ar-SA" sz="2000" b="0" dirty="0">
                        <a:solidFill>
                          <a:srgbClr val="FF0000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 </a:t>
                      </a:r>
                      <a:r>
                        <a:rPr lang="ar-SA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الكاف</a:t>
                      </a: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: </a:t>
                      </a:r>
                      <a:endParaRPr lang="ar-SA" sz="2000" b="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  <a:sym typeface="Wingdings"/>
                        </a:rPr>
                        <a:t></a:t>
                      </a:r>
                      <a:r>
                        <a:rPr lang="ar-SA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التشبيه: </a:t>
                      </a: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  <a:sym typeface="AGA Arabesque"/>
                        </a:rPr>
                        <a:t></a:t>
                      </a: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 </a:t>
                      </a:r>
                      <a:r>
                        <a:rPr lang="ar-SA" sz="2000" b="0" dirty="0" smtClean="0">
                          <a:solidFill>
                            <a:srgbClr val="FF0000"/>
                          </a:solidFill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يَوْمَ تَكُونُ السَّمَاء كَالْمُهْلِ </a:t>
                      </a: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  <a:sym typeface="AGA Arabesque"/>
                        </a:rPr>
                        <a:t></a:t>
                      </a:r>
                      <a:r>
                        <a:rPr lang="en-US" sz="2000" b="0" dirty="0" smtClean="0">
                          <a:latin typeface="Arabic Typesetting" pitchFamily="66" charset="-78"/>
                          <a:ea typeface="Times New Roman"/>
                          <a:cs typeface="Arabic Typesetting" pitchFamily="66" charset="-78"/>
                        </a:rPr>
                        <a:t> </a:t>
                      </a:r>
                      <a:endParaRPr lang="ar-SA" sz="2000" b="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071670" y="857232"/>
            <a:ext cx="6357982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15000"/>
              </a:lnSpc>
            </a:pPr>
            <a:r>
              <a:rPr lang="ar-SA" sz="2400" dirty="0" smtClean="0">
                <a:latin typeface="Arabic Typesetting" pitchFamily="66" charset="-78"/>
                <a:ea typeface="Times New Roman"/>
                <a:cs typeface="Arabic Typesetting" pitchFamily="66" charset="-78"/>
              </a:rPr>
              <a:t>علامات الجر :</a:t>
            </a:r>
            <a:endParaRPr lang="en-US" sz="2400" dirty="0" smtClean="0">
              <a:latin typeface="Arabic Typesetting" pitchFamily="66" charset="-78"/>
              <a:ea typeface="Calibri"/>
              <a:cs typeface="Arabic Typesetting" pitchFamily="66" charset="-78"/>
            </a:endParaRPr>
          </a:p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ar-SA" sz="2400" dirty="0" smtClean="0">
                <a:latin typeface="Arabic Typesetting" pitchFamily="66" charset="-78"/>
                <a:ea typeface="Calibri"/>
                <a:cs typeface="Arabic Typesetting" pitchFamily="66" charset="-78"/>
              </a:rPr>
              <a:t>قد تكون واحدة من ثلاثة : الكسرة - الفتحة - الياء .</a:t>
            </a:r>
            <a:r>
              <a:rPr lang="en-US" sz="2400" dirty="0" smtClean="0">
                <a:latin typeface="Arabic Typesetting" pitchFamily="66" charset="-78"/>
                <a:ea typeface="Times New Roman"/>
                <a:cs typeface="Arabic Typesetting" pitchFamily="66" charset="-78"/>
              </a:rPr>
              <a:t/>
            </a:r>
            <a:br>
              <a:rPr lang="en-US" sz="2400" dirty="0" smtClean="0">
                <a:latin typeface="Arabic Typesetting" pitchFamily="66" charset="-78"/>
                <a:ea typeface="Times New Roman"/>
                <a:cs typeface="Arabic Typesetting" pitchFamily="66" charset="-78"/>
              </a:rPr>
            </a:br>
            <a:r>
              <a:rPr lang="ar-SA" sz="2400" dirty="0" smtClean="0">
                <a:solidFill>
                  <a:srgbClr val="FF0000"/>
                </a:solidFill>
                <a:latin typeface="Arabic Typesetting" pitchFamily="66" charset="-78"/>
                <a:ea typeface="Times New Roman"/>
                <a:cs typeface="Arabic Typesetting" pitchFamily="66" charset="-78"/>
              </a:rPr>
              <a:t>الكسرة</a:t>
            </a:r>
            <a:r>
              <a:rPr lang="ar-SA" sz="2400" dirty="0" smtClean="0">
                <a:latin typeface="Arabic Typesetting" pitchFamily="66" charset="-78"/>
                <a:ea typeface="Times New Roman"/>
                <a:cs typeface="Arabic Typesetting" pitchFamily="66" charset="-78"/>
              </a:rPr>
              <a:t>: إذا كان الاسم مفردا أو جمع تكسير أو جمع مؤنث سالم .</a:t>
            </a:r>
            <a:endParaRPr lang="en-US" sz="2400" dirty="0" smtClean="0">
              <a:latin typeface="Arabic Typesetting" pitchFamily="66" charset="-78"/>
              <a:ea typeface="Calibri"/>
              <a:cs typeface="Arabic Typesetting" pitchFamily="66" charset="-78"/>
            </a:endParaRPr>
          </a:p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ar-SA" sz="2400" dirty="0" smtClean="0">
                <a:solidFill>
                  <a:srgbClr val="FF0000"/>
                </a:solidFill>
                <a:latin typeface="Arabic Typesetting" pitchFamily="66" charset="-78"/>
                <a:ea typeface="Times New Roman"/>
                <a:cs typeface="Arabic Typesetting" pitchFamily="66" charset="-78"/>
              </a:rPr>
              <a:t>الفتحة </a:t>
            </a:r>
            <a:r>
              <a:rPr lang="ar-SA" sz="2400" dirty="0" smtClean="0">
                <a:latin typeface="Arabic Typesetting" pitchFamily="66" charset="-78"/>
                <a:ea typeface="Times New Roman"/>
                <a:cs typeface="Arabic Typesetting" pitchFamily="66" charset="-78"/>
              </a:rPr>
              <a:t>: إذا كان الاسم ممنوعا من الصرف .</a:t>
            </a:r>
            <a:endParaRPr lang="en-US" sz="2400" dirty="0" smtClean="0">
              <a:latin typeface="Arabic Typesetting" pitchFamily="66" charset="-78"/>
              <a:ea typeface="Calibri"/>
              <a:cs typeface="Arabic Typesetting" pitchFamily="66" charset="-78"/>
            </a:endParaRPr>
          </a:p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ar-SA" sz="2400" dirty="0" smtClean="0">
                <a:solidFill>
                  <a:srgbClr val="FF0000"/>
                </a:solidFill>
                <a:latin typeface="Arabic Typesetting" pitchFamily="66" charset="-78"/>
                <a:ea typeface="Times New Roman"/>
                <a:cs typeface="Arabic Typesetting" pitchFamily="66" charset="-78"/>
              </a:rPr>
              <a:t>الياء </a:t>
            </a:r>
            <a:r>
              <a:rPr lang="ar-SA" sz="2400" dirty="0" smtClean="0">
                <a:latin typeface="Arabic Typesetting" pitchFamily="66" charset="-78"/>
                <a:ea typeface="Times New Roman"/>
                <a:cs typeface="Arabic Typesetting" pitchFamily="66" charset="-78"/>
              </a:rPr>
              <a:t>:إذا كان الاسم مثنى أو جمع مذكر سالم . </a:t>
            </a:r>
            <a:endParaRPr lang="en-US" sz="2400" dirty="0" smtClean="0">
              <a:latin typeface="Arabic Typesetting" pitchFamily="66" charset="-78"/>
              <a:ea typeface="Calibri"/>
              <a:cs typeface="Arabic Typesetting" pitchFamily="66" charset="-78"/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714348" y="214290"/>
            <a:ext cx="8215370" cy="43704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 smtClean="0"/>
          </a:p>
          <a:p>
            <a:pPr algn="ctr"/>
            <a:r>
              <a:rPr lang="ar-SA" sz="4400" dirty="0" smtClean="0">
                <a:latin typeface="Arabic Typesetting" pitchFamily="66" charset="-78"/>
                <a:cs typeface="Arabic Typesetting" pitchFamily="66" charset="-78"/>
              </a:rPr>
              <a:t>النعت</a:t>
            </a:r>
            <a:r>
              <a:rPr lang="ar-SA" sz="2800" dirty="0" smtClean="0">
                <a:latin typeface="Arabic Typesetting" pitchFamily="66" charset="-78"/>
                <a:cs typeface="Arabic Typesetting" pitchFamily="66" charset="-78"/>
              </a:rPr>
              <a:t> : </a:t>
            </a:r>
          </a:p>
          <a:p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تعريفه : اسم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تابع مشتق ، أو مؤول </a:t>
            </a:r>
            <a:r>
              <a:rPr lang="ar-SA" sz="2400" dirty="0" err="1">
                <a:latin typeface="Arabic Typesetting" pitchFamily="66" charset="-78"/>
                <a:cs typeface="Arabic Typesetting" pitchFamily="66" charset="-78"/>
              </a:rPr>
              <a:t>يه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 ، 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يتبع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الاسم الذي سبقه ليفيد تخصيصه ، أو  توضيحه ، أو مدحه ، أو ذمه ، أو تأكيده ، أو الترحم عليه 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( أي يبين صفه من صفاته ) </a:t>
            </a:r>
          </a:p>
          <a:p>
            <a:r>
              <a:rPr lang="ar-SA" sz="2400" dirty="0" err="1">
                <a:latin typeface="Arabic Typesetting" pitchFamily="66" charset="-78"/>
                <a:cs typeface="Arabic Typesetting" pitchFamily="66" charset="-78"/>
              </a:rPr>
              <a:t>ويطابقه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</a:rPr>
              <a:t> في :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1/ </a:t>
            </a:r>
            <a:r>
              <a:rPr lang="ar-SA" sz="2400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التعريف والتنكير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.المعرفة نحو :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جاء الرجلُ الفاضلُ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. النكرة نحو :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جاء رجل </a:t>
            </a:r>
            <a:r>
              <a:rPr lang="ar-SA" sz="2400" dirty="0" err="1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ٌ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فاضلٌ 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</a:rPr>
              <a:t>.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2/الإفراد والتثنية والجمع .المفرد نحو :ق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رأتُ كتابًا مفيدًا.</a:t>
            </a:r>
            <a:r>
              <a:rPr lang="ar-SA" sz="2400" u="sng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المثنى نحو :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مررتُ بالطالبين المجتهدين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. الجمع نحو :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سافرتْ المعلمات الفاضلات .</a:t>
            </a:r>
            <a:endParaRPr lang="en-US" sz="2400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3/ </a:t>
            </a:r>
            <a:r>
              <a:rPr lang="ar-SA" sz="2400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التذكير والتأنيث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. التذكير نحو : 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يعجبني الأخ المهذب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. التأنيث نحو : 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تعجبني الأخت المهذبة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.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4/ </a:t>
            </a:r>
            <a:r>
              <a:rPr lang="ar-SA" sz="2400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الإعراب رفعاً ونصباً وجرّاً .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الرفع نحو : 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جاء الصديقُ الفاضلُ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. النصب نحو : 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أحببتُ الصديقَ الفاضلَ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.الجر نحو : 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مررت بالصديقِ الفاضلِ .</a:t>
            </a:r>
            <a:endParaRPr lang="en-US" sz="2400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57158" y="1285860"/>
            <a:ext cx="8429684" cy="40626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نموذج معرب 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:</a:t>
            </a:r>
          </a:p>
          <a:p>
            <a:r>
              <a:rPr lang="ar-SA" sz="24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سلمت على الرجل العالم </a:t>
            </a:r>
            <a:endParaRPr lang="en-US" sz="2400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سلمتُ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 :فعل ماض مبني على السكون ؛لاتصاله بتاء الفاعل .وتاء الفاعل ضمير متصل مبني على الضم في محل رفع فاعل .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على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 :حرف جر .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الرجلِ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 : (الموصوف = المنعوت ) اسم مجرور وعلامة جره الكسرة الظاهرة تحت آخره .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العالمِ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 :صفة = نعت ,مجرورة وعلامة جرها الكسرة الظاهرة تحت آخرها .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  <a:p>
            <a:endParaRPr lang="ar-SA" sz="24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i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أقسام النعت </a:t>
            </a:r>
            <a:r>
              <a:rPr lang="ar-SA" sz="2400" i="1" dirty="0">
                <a:latin typeface="Arabic Typesetting" pitchFamily="66" charset="-78"/>
                <a:cs typeface="Arabic Typesetting" pitchFamily="66" charset="-78"/>
              </a:rPr>
              <a:t>: </a:t>
            </a:r>
            <a:endParaRPr lang="ar-SA" sz="24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ينقسم النعت إلى قسمين : </a:t>
            </a:r>
            <a:endParaRPr lang="ar-SA" sz="24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1 </a:t>
            </a:r>
            <a:r>
              <a:rPr lang="ar-SA" sz="2400" dirty="0" err="1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ـ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نعت حقيقي . 2 </a:t>
            </a:r>
            <a:r>
              <a:rPr lang="ar-SA" sz="2400" dirty="0" err="1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ـ</a:t>
            </a:r>
            <a:r>
              <a:rPr lang="ar-SA" sz="24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نعت سببي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. </a:t>
            </a:r>
            <a:endParaRPr lang="ar-SA" sz="2400" dirty="0" smtClean="0">
              <a:latin typeface="Arabic Typesetting" pitchFamily="66" charset="-78"/>
              <a:cs typeface="Arabic Typesetting" pitchFamily="66" charset="-78"/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28596" y="714356"/>
            <a:ext cx="8501122" cy="59093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- النعت الحقيقي : </a:t>
            </a:r>
          </a:p>
          <a:p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هو </a:t>
            </a:r>
            <a:r>
              <a:rPr lang="ar-SA" sz="2400" dirty="0" err="1" smtClean="0">
                <a:latin typeface="Arabic Typesetting" pitchFamily="66" charset="-78"/>
                <a:cs typeface="Arabic Typesetting" pitchFamily="66" charset="-78"/>
              </a:rPr>
              <a:t>مادل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 على صفة من أوصاف </a:t>
            </a:r>
            <a:r>
              <a:rPr lang="ar-SA" sz="2400" dirty="0" err="1" smtClean="0">
                <a:latin typeface="Arabic Typesetting" pitchFamily="66" charset="-78"/>
                <a:cs typeface="Arabic Typesetting" pitchFamily="66" charset="-78"/>
              </a:rPr>
              <a:t>متبوعه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400" dirty="0" err="1" smtClean="0">
                <a:latin typeface="Arabic Typesetting" pitchFamily="66" charset="-78"/>
                <a:cs typeface="Arabic Typesetting" pitchFamily="66" charset="-78"/>
              </a:rPr>
              <a:t>.</a:t>
            </a:r>
            <a:endParaRPr lang="ar-SA" sz="24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    مثال الإتباع في الرفع : " </a:t>
            </a:r>
            <a:r>
              <a:rPr lang="ar-SA" sz="24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على بن أبي طالب رضي الله عنه مؤمن صادق في إيمانه " </a:t>
            </a:r>
            <a:r>
              <a:rPr lang="ar-SA" sz="2400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</a:p>
          <a:p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ومثال النصب : </a:t>
            </a:r>
            <a:r>
              <a:rPr lang="ar-SA" sz="24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رأيت منظرا جميلا ، وسلكت طريقا وعرا 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. </a:t>
            </a:r>
          </a:p>
          <a:p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ومثال الجر : </a:t>
            </a:r>
            <a:r>
              <a:rPr lang="ar-SA" sz="24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جلست مع رجل فاضل 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. </a:t>
            </a:r>
          </a:p>
          <a:p>
            <a:endParaRPr lang="ar-SA" sz="24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2- النعت </a:t>
            </a:r>
            <a:r>
              <a:rPr lang="ar-SA" sz="2400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السببي</a:t>
            </a:r>
            <a:r>
              <a:rPr lang="ar-SA" sz="24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</a:p>
          <a:p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تعريفه </a:t>
            </a:r>
            <a:r>
              <a:rPr lang="ar-SA" sz="2400" b="1" dirty="0" smtClean="0">
                <a:latin typeface="Arabic Typesetting" pitchFamily="66" charset="-78"/>
                <a:cs typeface="Arabic Typesetting" pitchFamily="66" charset="-78"/>
              </a:rPr>
              <a:t>: </a:t>
            </a:r>
            <a:endParaRPr lang="ar-SA" sz="24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       هو ما دل على صفة في نفس </a:t>
            </a:r>
            <a:r>
              <a:rPr lang="ar-SA" sz="2400" dirty="0" err="1" smtClean="0">
                <a:latin typeface="Arabic Typesetting" pitchFamily="66" charset="-78"/>
                <a:cs typeface="Arabic Typesetting" pitchFamily="66" charset="-78"/>
              </a:rPr>
              <a:t>متبوعه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 ، ويكون مفردا دائما . </a:t>
            </a:r>
          </a:p>
          <a:p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نحو : </a:t>
            </a:r>
            <a:r>
              <a:rPr lang="ar-SA" sz="24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دعاني صديق كريم خلقه .</a:t>
            </a:r>
          </a:p>
          <a:p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4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دعان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ي : دعا فعل ماض مبني على الفتح المقدر منع من ظهوره التعذر ، والنون للوقاية ، والياء ضمير المتكلم في محل نصب مفعول </a:t>
            </a:r>
            <a:r>
              <a:rPr lang="ar-SA" sz="2400" dirty="0" err="1" smtClean="0">
                <a:latin typeface="Arabic Typesetting" pitchFamily="66" charset="-78"/>
                <a:cs typeface="Arabic Typesetting" pitchFamily="66" charset="-78"/>
              </a:rPr>
              <a:t>به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 . </a:t>
            </a:r>
          </a:p>
          <a:p>
            <a:r>
              <a:rPr lang="ar-SA" sz="24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صديق 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: فاعل مرفوع بالضمة . </a:t>
            </a:r>
          </a:p>
          <a:p>
            <a:r>
              <a:rPr lang="ar-SA" sz="24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كريم 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: نعت سببي مرفوع بالضمة . </a:t>
            </a:r>
          </a:p>
          <a:p>
            <a:r>
              <a:rPr lang="ar-SA" sz="24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خلقه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 : فاعل لكريم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12048</TotalTime>
  <Words>3035</Words>
  <Application>Microsoft Office PowerPoint</Application>
  <PresentationFormat>عرض على الشاشة (3:4)‏</PresentationFormat>
  <Paragraphs>354</Paragraphs>
  <Slides>31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31</vt:i4>
      </vt:variant>
    </vt:vector>
  </HeadingPairs>
  <TitlesOfParts>
    <vt:vector size="32" baseType="lpstr">
      <vt:lpstr>تدفق</vt:lpstr>
      <vt:lpstr>المجرورات من الأسماء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الأعداد</vt:lpstr>
      <vt:lpstr>1- الأعداد المفرد </vt:lpstr>
      <vt:lpstr>الشريحة 20</vt:lpstr>
      <vt:lpstr>الشريحة 21</vt:lpstr>
      <vt:lpstr>2- الأعداد المركبة وهو ما تركب تركيباً مزجياً من عددين لا فاصل بينهما . وينحصر العددالمركب في الأعداد : أحد عشر ، وتسعة عشر وما بينهما . 1- تذكير العدد المركب وتأنيثه :  </vt:lpstr>
      <vt:lpstr>الشريحة 23</vt:lpstr>
      <vt:lpstr>الشريحة 24</vt:lpstr>
      <vt:lpstr>3- ألفاظ العقود :  وينحصر اصطلاحاً في الألفاظ : عشرين ، ثلاثين ، أربعين ، خمسين ، ستّين ، سبعين ، ثمانين ، تسعين . </vt:lpstr>
      <vt:lpstr>4- الأعداد المعطوفة :   ينحصر بين عقدين من العقود السالفة . وكل عدد محصور بين عقدين على الوجه السابق ، لا بد أن يشتمل على معطوف ، ومعطوف عليه ، وأداة عطف (هي الواو) ، مثل :  واحد وعشرون ، ستة وخمسون ، اثنان وثلاثون ، إحدى وأربعون ، واثنتان وستون .   1- من حيث التذكير والتأنيث : </vt:lpstr>
      <vt:lpstr>الشريحة 27</vt:lpstr>
      <vt:lpstr>الشريحة 28</vt:lpstr>
      <vt:lpstr>الشريحة 29</vt:lpstr>
      <vt:lpstr>الشريحة 30</vt:lpstr>
      <vt:lpstr>الشريحة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المجرورات</dc:title>
  <dc:creator>SONY</dc:creator>
  <cp:lastModifiedBy>turki</cp:lastModifiedBy>
  <cp:revision>44</cp:revision>
  <dcterms:created xsi:type="dcterms:W3CDTF">2014-04-16T21:41:47Z</dcterms:created>
  <dcterms:modified xsi:type="dcterms:W3CDTF">2015-11-26T08:00:23Z</dcterms:modified>
</cp:coreProperties>
</file>