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notesMasterIdLst>
    <p:notesMasterId r:id="rId25"/>
  </p:notesMasterIdLst>
  <p:sldIdLst>
    <p:sldId id="256" r:id="rId2"/>
    <p:sldId id="257" r:id="rId3"/>
    <p:sldId id="258" r:id="rId4"/>
    <p:sldId id="259" r:id="rId5"/>
    <p:sldId id="260" r:id="rId6"/>
    <p:sldId id="261" r:id="rId7"/>
    <p:sldId id="262" r:id="rId8"/>
    <p:sldId id="279" r:id="rId9"/>
    <p:sldId id="263" r:id="rId10"/>
    <p:sldId id="266" r:id="rId11"/>
    <p:sldId id="264" r:id="rId12"/>
    <p:sldId id="265" r:id="rId13"/>
    <p:sldId id="267" r:id="rId14"/>
    <p:sldId id="268" r:id="rId15"/>
    <p:sldId id="269" r:id="rId16"/>
    <p:sldId id="270" r:id="rId17"/>
    <p:sldId id="271" r:id="rId18"/>
    <p:sldId id="272" r:id="rId19"/>
    <p:sldId id="273" r:id="rId20"/>
    <p:sldId id="274" r:id="rId21"/>
    <p:sldId id="275" r:id="rId22"/>
    <p:sldId id="276" r:id="rId23"/>
    <p:sldId id="278" r:id="rId24"/>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89625" autoAdjust="0"/>
  </p:normalViewPr>
  <p:slideViewPr>
    <p:cSldViewPr>
      <p:cViewPr>
        <p:scale>
          <a:sx n="90" d="100"/>
          <a:sy n="90" d="100"/>
        </p:scale>
        <p:origin x="-1404" y="-2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FE320AA-D985-4304-9AEA-C361AA84BDFB}" type="datetimeFigureOut">
              <a:rPr lang="ar-SA" smtClean="0"/>
              <a:t>07/05/35</a:t>
            </a:fld>
            <a:endParaRPr lang="ar-SA"/>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ar-SA"/>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6925669A-4E80-4BAB-AB12-D4D45903B325}" type="slidenum">
              <a:rPr lang="ar-SA" smtClean="0"/>
              <a:t>‹#›</a:t>
            </a:fld>
            <a:endParaRPr lang="ar-SA"/>
          </a:p>
        </p:txBody>
      </p:sp>
    </p:spTree>
    <p:extLst>
      <p:ext uri="{BB962C8B-B14F-4D97-AF65-F5344CB8AC3E}">
        <p14:creationId xmlns:p14="http://schemas.microsoft.com/office/powerpoint/2010/main" val="3717768589"/>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SA" dirty="0" smtClean="0"/>
              <a:t>تحديدتبويب نمطي  للإيراد امر صعب يمكن للأسباب التالية:</a:t>
            </a:r>
          </a:p>
          <a:p>
            <a:r>
              <a:rPr lang="ar-SA" b="1" dirty="0" smtClean="0"/>
              <a:t>1. </a:t>
            </a:r>
            <a:r>
              <a:rPr lang="ar-SA" dirty="0" smtClean="0"/>
              <a:t>بعض أنواع الإيرادات قد تتلائم مع أكثر من تبويب</a:t>
            </a:r>
          </a:p>
          <a:p>
            <a:r>
              <a:rPr lang="ar-SA" b="1" dirty="0" smtClean="0"/>
              <a:t>2. </a:t>
            </a:r>
            <a:r>
              <a:rPr lang="ar-SA" dirty="0" smtClean="0"/>
              <a:t>تعدد التبويبات الفرعية لكل نوع من أنواع الإيرادات الرئيسية</a:t>
            </a:r>
          </a:p>
          <a:p>
            <a:r>
              <a:rPr lang="ar-SA" b="1" dirty="0" smtClean="0"/>
              <a:t>3. </a:t>
            </a:r>
            <a:r>
              <a:rPr lang="ar-SA" dirty="0" smtClean="0"/>
              <a:t>اختلاف أنواع الإيرادات التى تحصلها كل وحدة حكومية.</a:t>
            </a:r>
          </a:p>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4</a:t>
            </a:fld>
            <a:endParaRPr lang="ar-SA"/>
          </a:p>
        </p:txBody>
      </p:sp>
    </p:spTree>
    <p:extLst>
      <p:ext uri="{BB962C8B-B14F-4D97-AF65-F5344CB8AC3E}">
        <p14:creationId xmlns:p14="http://schemas.microsoft.com/office/powerpoint/2010/main" val="2025650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17</a:t>
            </a:fld>
            <a:endParaRPr lang="ar-SA"/>
          </a:p>
        </p:txBody>
      </p:sp>
    </p:spTree>
    <p:extLst>
      <p:ext uri="{BB962C8B-B14F-4D97-AF65-F5344CB8AC3E}">
        <p14:creationId xmlns:p14="http://schemas.microsoft.com/office/powerpoint/2010/main" val="369049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20</a:t>
            </a:fld>
            <a:endParaRPr lang="ar-SA"/>
          </a:p>
        </p:txBody>
      </p:sp>
    </p:spTree>
    <p:extLst>
      <p:ext uri="{BB962C8B-B14F-4D97-AF65-F5344CB8AC3E}">
        <p14:creationId xmlns:p14="http://schemas.microsoft.com/office/powerpoint/2010/main" val="231372523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21</a:t>
            </a:fld>
            <a:endParaRPr lang="ar-SA"/>
          </a:p>
        </p:txBody>
      </p:sp>
    </p:spTree>
    <p:extLst>
      <p:ext uri="{BB962C8B-B14F-4D97-AF65-F5344CB8AC3E}">
        <p14:creationId xmlns:p14="http://schemas.microsoft.com/office/powerpoint/2010/main" val="130565966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22</a:t>
            </a:fld>
            <a:endParaRPr lang="ar-SA"/>
          </a:p>
        </p:txBody>
      </p:sp>
    </p:spTree>
    <p:extLst>
      <p:ext uri="{BB962C8B-B14F-4D97-AF65-F5344CB8AC3E}">
        <p14:creationId xmlns:p14="http://schemas.microsoft.com/office/powerpoint/2010/main" val="231763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ar-SA" sz="1200" b="1" i="0" u="none" strike="noStrike" kern="1200" baseline="0" dirty="0" smtClean="0">
                <a:solidFill>
                  <a:schemeClr val="tx1"/>
                </a:solidFill>
                <a:latin typeface="+mn-lt"/>
                <a:ea typeface="+mn-ea"/>
                <a:cs typeface="+mn-cs"/>
              </a:rPr>
              <a:t>طريقة التقدير المباشر يتم تقدير الإيرادات بناء على دراسة فنية جادة لكل نوع من انواع الإيرادات على حده على ضوء الظروف الاقتصادية والاجتماعية والسياسية والقانونية المتوقع أن تسود خلال السنة المالية التالية</a:t>
            </a:r>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5</a:t>
            </a:fld>
            <a:endParaRPr lang="ar-SA"/>
          </a:p>
        </p:txBody>
      </p:sp>
    </p:spTree>
    <p:extLst>
      <p:ext uri="{BB962C8B-B14F-4D97-AF65-F5344CB8AC3E}">
        <p14:creationId xmlns:p14="http://schemas.microsoft.com/office/powerpoint/2010/main" val="6481790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6</a:t>
            </a:fld>
            <a:endParaRPr lang="ar-SA"/>
          </a:p>
        </p:txBody>
      </p:sp>
    </p:spTree>
    <p:extLst>
      <p:ext uri="{BB962C8B-B14F-4D97-AF65-F5344CB8AC3E}">
        <p14:creationId xmlns:p14="http://schemas.microsoft.com/office/powerpoint/2010/main" val="3107061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7</a:t>
            </a:fld>
            <a:endParaRPr lang="ar-SA"/>
          </a:p>
        </p:txBody>
      </p:sp>
    </p:spTree>
    <p:extLst>
      <p:ext uri="{BB962C8B-B14F-4D97-AF65-F5344CB8AC3E}">
        <p14:creationId xmlns:p14="http://schemas.microsoft.com/office/powerpoint/2010/main" val="298890067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8</a:t>
            </a:fld>
            <a:endParaRPr lang="ar-SA"/>
          </a:p>
        </p:txBody>
      </p:sp>
    </p:spTree>
    <p:extLst>
      <p:ext uri="{BB962C8B-B14F-4D97-AF65-F5344CB8AC3E}">
        <p14:creationId xmlns:p14="http://schemas.microsoft.com/office/powerpoint/2010/main" val="29889006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10</a:t>
            </a:fld>
            <a:endParaRPr lang="ar-SA"/>
          </a:p>
        </p:txBody>
      </p:sp>
    </p:spTree>
    <p:extLst>
      <p:ext uri="{BB962C8B-B14F-4D97-AF65-F5344CB8AC3E}">
        <p14:creationId xmlns:p14="http://schemas.microsoft.com/office/powerpoint/2010/main" val="24695028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14300" indent="0">
              <a:buNone/>
            </a:pPr>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11</a:t>
            </a:fld>
            <a:endParaRPr lang="ar-SA"/>
          </a:p>
        </p:txBody>
      </p:sp>
    </p:spTree>
    <p:extLst>
      <p:ext uri="{BB962C8B-B14F-4D97-AF65-F5344CB8AC3E}">
        <p14:creationId xmlns:p14="http://schemas.microsoft.com/office/powerpoint/2010/main" val="149091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14</a:t>
            </a:fld>
            <a:endParaRPr lang="ar-SA"/>
          </a:p>
        </p:txBody>
      </p:sp>
    </p:spTree>
    <p:extLst>
      <p:ext uri="{BB962C8B-B14F-4D97-AF65-F5344CB8AC3E}">
        <p14:creationId xmlns:p14="http://schemas.microsoft.com/office/powerpoint/2010/main" val="332031493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ar-SA" dirty="0"/>
          </a:p>
        </p:txBody>
      </p:sp>
      <p:sp>
        <p:nvSpPr>
          <p:cNvPr id="4" name="Slide Number Placeholder 3"/>
          <p:cNvSpPr>
            <a:spLocks noGrp="1"/>
          </p:cNvSpPr>
          <p:nvPr>
            <p:ph type="sldNum" sz="quarter" idx="10"/>
          </p:nvPr>
        </p:nvSpPr>
        <p:spPr/>
        <p:txBody>
          <a:bodyPr/>
          <a:lstStyle/>
          <a:p>
            <a:fld id="{6925669A-4E80-4BAB-AB12-D4D45903B325}" type="slidenum">
              <a:rPr lang="ar-SA" smtClean="0"/>
              <a:t>15</a:t>
            </a:fld>
            <a:endParaRPr lang="ar-SA"/>
          </a:p>
        </p:txBody>
      </p:sp>
    </p:spTree>
    <p:extLst>
      <p:ext uri="{BB962C8B-B14F-4D97-AF65-F5344CB8AC3E}">
        <p14:creationId xmlns:p14="http://schemas.microsoft.com/office/powerpoint/2010/main" val="3415803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2E6A98F-C437-41AC-B1EF-7BBA4982F0A5}" type="datetimeFigureOut">
              <a:rPr lang="ar-SA" smtClean="0"/>
              <a:t>07/05/35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6A98F-C437-41AC-B1EF-7BBA4982F0A5}" type="datetimeFigureOut">
              <a:rPr lang="ar-SA" smtClean="0"/>
              <a:t>07/05/35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6A98F-C437-41AC-B1EF-7BBA4982F0A5}" type="datetimeFigureOut">
              <a:rPr lang="ar-SA" smtClean="0"/>
              <a:t>07/05/35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E6A98F-C437-41AC-B1EF-7BBA4982F0A5}" type="datetimeFigureOut">
              <a:rPr lang="ar-SA" smtClean="0"/>
              <a:t>07/05/35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E6A98F-C437-41AC-B1EF-7BBA4982F0A5}" type="datetimeFigureOut">
              <a:rPr lang="ar-SA" smtClean="0"/>
              <a:t>07/05/35</a:t>
            </a:fld>
            <a:endParaRPr lang="ar-SA"/>
          </a:p>
        </p:txBody>
      </p:sp>
      <p:sp>
        <p:nvSpPr>
          <p:cNvPr id="5" name="Footer Placeholder 4"/>
          <p:cNvSpPr>
            <a:spLocks noGrp="1"/>
          </p:cNvSpPr>
          <p:nvPr>
            <p:ph type="ftr" sz="quarter" idx="11"/>
          </p:nvPr>
        </p:nvSpPr>
        <p:spPr/>
        <p:txBody>
          <a:bodyPr/>
          <a:lstStyle/>
          <a:p>
            <a:endParaRPr lang="ar-SA"/>
          </a:p>
        </p:txBody>
      </p:sp>
      <p:sp>
        <p:nvSpPr>
          <p:cNvPr id="6" name="Slide Number Placeholder 5"/>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2E6A98F-C437-41AC-B1EF-7BBA4982F0A5}" type="datetimeFigureOut">
              <a:rPr lang="ar-SA" smtClean="0"/>
              <a:t>07/05/35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E6A98F-C437-41AC-B1EF-7BBA4982F0A5}" type="datetimeFigureOut">
              <a:rPr lang="ar-SA" smtClean="0"/>
              <a:t>07/05/35</a:t>
            </a:fld>
            <a:endParaRPr lang="ar-SA"/>
          </a:p>
        </p:txBody>
      </p:sp>
      <p:sp>
        <p:nvSpPr>
          <p:cNvPr id="8" name="Footer Placeholder 7"/>
          <p:cNvSpPr>
            <a:spLocks noGrp="1"/>
          </p:cNvSpPr>
          <p:nvPr>
            <p:ph type="ftr" sz="quarter" idx="11"/>
          </p:nvPr>
        </p:nvSpPr>
        <p:spPr/>
        <p:txBody>
          <a:bodyPr/>
          <a:lstStyle/>
          <a:p>
            <a:endParaRPr lang="ar-SA"/>
          </a:p>
        </p:txBody>
      </p:sp>
      <p:sp>
        <p:nvSpPr>
          <p:cNvPr id="9" name="Slide Number Placeholder 8"/>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E6A98F-C437-41AC-B1EF-7BBA4982F0A5}" type="datetimeFigureOut">
              <a:rPr lang="ar-SA" smtClean="0"/>
              <a:t>07/05/35</a:t>
            </a:fld>
            <a:endParaRPr lang="ar-SA"/>
          </a:p>
        </p:txBody>
      </p:sp>
      <p:sp>
        <p:nvSpPr>
          <p:cNvPr id="4" name="Footer Placeholder 3"/>
          <p:cNvSpPr>
            <a:spLocks noGrp="1"/>
          </p:cNvSpPr>
          <p:nvPr>
            <p:ph type="ftr" sz="quarter" idx="11"/>
          </p:nvPr>
        </p:nvSpPr>
        <p:spPr/>
        <p:txBody>
          <a:bodyPr/>
          <a:lstStyle/>
          <a:p>
            <a:endParaRPr lang="ar-SA"/>
          </a:p>
        </p:txBody>
      </p:sp>
      <p:sp>
        <p:nvSpPr>
          <p:cNvPr id="5" name="Slide Number Placeholder 4"/>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E6A98F-C437-41AC-B1EF-7BBA4982F0A5}" type="datetimeFigureOut">
              <a:rPr lang="ar-SA" smtClean="0"/>
              <a:t>07/05/35</a:t>
            </a:fld>
            <a:endParaRPr lang="ar-SA"/>
          </a:p>
        </p:txBody>
      </p:sp>
      <p:sp>
        <p:nvSpPr>
          <p:cNvPr id="3" name="Footer Placeholder 2"/>
          <p:cNvSpPr>
            <a:spLocks noGrp="1"/>
          </p:cNvSpPr>
          <p:nvPr>
            <p:ph type="ftr" sz="quarter" idx="11"/>
          </p:nvPr>
        </p:nvSpPr>
        <p:spPr/>
        <p:txBody>
          <a:bodyPr/>
          <a:lstStyle/>
          <a:p>
            <a:endParaRPr lang="ar-SA"/>
          </a:p>
        </p:txBody>
      </p:sp>
      <p:sp>
        <p:nvSpPr>
          <p:cNvPr id="4" name="Slide Number Placeholder 3"/>
          <p:cNvSpPr>
            <a:spLocks noGrp="1"/>
          </p:cNvSpPr>
          <p:nvPr>
            <p:ph type="sldNum" sz="quarter" idx="12"/>
          </p:nvPr>
        </p:nvSpPr>
        <p:spPr/>
        <p:txBody>
          <a:bodyPr/>
          <a:lstStyle/>
          <a:p>
            <a:fld id="{1CC03FB8-E82A-4372-A246-82A7B1E422AD}" type="slidenum">
              <a:rPr lang="ar-SA" smtClean="0"/>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E6A98F-C437-41AC-B1EF-7BBA4982F0A5}" type="datetimeFigureOut">
              <a:rPr lang="ar-SA" smtClean="0"/>
              <a:t>07/05/35</a:t>
            </a:fld>
            <a:endParaRPr lang="ar-SA"/>
          </a:p>
        </p:txBody>
      </p:sp>
      <p:sp>
        <p:nvSpPr>
          <p:cNvPr id="6" name="Footer Placeholder 5"/>
          <p:cNvSpPr>
            <a:spLocks noGrp="1"/>
          </p:cNvSpPr>
          <p:nvPr>
            <p:ph type="ftr" sz="quarter" idx="11"/>
          </p:nvPr>
        </p:nvSpPr>
        <p:spPr/>
        <p:txBody>
          <a:bodyPr/>
          <a:lstStyle/>
          <a:p>
            <a:endParaRPr lang="ar-SA"/>
          </a:p>
        </p:txBody>
      </p:sp>
      <p:sp>
        <p:nvSpPr>
          <p:cNvPr id="7" name="Slide Number Placeholder 6"/>
          <p:cNvSpPr>
            <a:spLocks noGrp="1"/>
          </p:cNvSpPr>
          <p:nvPr>
            <p:ph type="sldNum" sz="quarter" idx="12"/>
          </p:nvPr>
        </p:nvSpPr>
        <p:spPr/>
        <p:txBody>
          <a:bodyPr/>
          <a:lstStyle/>
          <a:p>
            <a:fld id="{1CC03FB8-E82A-4372-A246-82A7B1E422AD}" type="slidenum">
              <a:rPr lang="ar-SA" smtClean="0"/>
              <a:t>‹#›</a:t>
            </a:fld>
            <a:endParaRPr lang="ar-SA"/>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42E6A98F-C437-41AC-B1EF-7BBA4982F0A5}" type="datetimeFigureOut">
              <a:rPr lang="ar-SA" smtClean="0"/>
              <a:t>07/05/35</a:t>
            </a:fld>
            <a:endParaRPr lang="ar-SA"/>
          </a:p>
        </p:txBody>
      </p:sp>
      <p:sp>
        <p:nvSpPr>
          <p:cNvPr id="9" name="Slide Number Placeholder 8"/>
          <p:cNvSpPr>
            <a:spLocks noGrp="1"/>
          </p:cNvSpPr>
          <p:nvPr>
            <p:ph type="sldNum" sz="quarter" idx="11"/>
          </p:nvPr>
        </p:nvSpPr>
        <p:spPr/>
        <p:txBody>
          <a:bodyPr/>
          <a:lstStyle/>
          <a:p>
            <a:fld id="{1CC03FB8-E82A-4372-A246-82A7B1E422AD}" type="slidenum">
              <a:rPr lang="ar-SA" smtClean="0"/>
              <a:t>‹#›</a:t>
            </a:fld>
            <a:endParaRPr lang="ar-SA"/>
          </a:p>
        </p:txBody>
      </p:sp>
      <p:sp>
        <p:nvSpPr>
          <p:cNvPr id="10" name="Footer Placeholder 9"/>
          <p:cNvSpPr>
            <a:spLocks noGrp="1"/>
          </p:cNvSpPr>
          <p:nvPr>
            <p:ph type="ftr" sz="quarter" idx="12"/>
          </p:nvPr>
        </p:nvSpPr>
        <p:spPr/>
        <p:txBody>
          <a:bodyPr/>
          <a:lstStyle/>
          <a:p>
            <a:endParaRPr lang="ar-SA"/>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1CC03FB8-E82A-4372-A246-82A7B1E422AD}" type="slidenum">
              <a:rPr lang="ar-SA" smtClean="0"/>
              <a:t>‹#›</a:t>
            </a:fld>
            <a:endParaRPr lang="ar-SA"/>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ar-SA"/>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42E6A98F-C437-41AC-B1EF-7BBA4982F0A5}" type="datetimeFigureOut">
              <a:rPr lang="ar-SA" smtClean="0"/>
              <a:t>07/05/35</a:t>
            </a:fld>
            <a:endParaRPr lang="ar-SA"/>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1"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r" defTabSz="914400" rtl="1"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r" defTabSz="914400" rtl="1"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r" defTabSz="914400" rtl="1"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r" defTabSz="914400" rtl="1"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r" defTabSz="914400" rtl="1"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SA" dirty="0" smtClean="0"/>
              <a:t>المحاسبة عن ايرادات الميزانية </a:t>
            </a:r>
            <a:endParaRPr lang="ar-SA" dirty="0"/>
          </a:p>
        </p:txBody>
      </p:sp>
      <p:sp>
        <p:nvSpPr>
          <p:cNvPr id="3" name="Subtitle 2"/>
          <p:cNvSpPr>
            <a:spLocks noGrp="1"/>
          </p:cNvSpPr>
          <p:nvPr>
            <p:ph type="subTitle" idx="1"/>
          </p:nvPr>
        </p:nvSpPr>
        <p:spPr/>
        <p:txBody>
          <a:bodyPr/>
          <a:lstStyle/>
          <a:p>
            <a:r>
              <a:rPr lang="ar-SA" dirty="0" smtClean="0"/>
              <a:t>الفصل السادس</a:t>
            </a:r>
            <a:endParaRPr lang="ar-SA" dirty="0"/>
          </a:p>
        </p:txBody>
      </p:sp>
    </p:spTree>
    <p:extLst>
      <p:ext uri="{BB962C8B-B14F-4D97-AF65-F5344CB8AC3E}">
        <p14:creationId xmlns:p14="http://schemas.microsoft.com/office/powerpoint/2010/main" val="418920037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a:bodyPr>
          <a:lstStyle/>
          <a:p>
            <a:r>
              <a:rPr lang="ar-SA" b="1" dirty="0"/>
              <a:t>الحالة </a:t>
            </a:r>
            <a:r>
              <a:rPr lang="ar-SA" b="1" dirty="0" smtClean="0"/>
              <a:t>الأولى</a:t>
            </a:r>
            <a:r>
              <a:rPr lang="ar-SA" dirty="0" smtClean="0"/>
              <a:t> </a:t>
            </a:r>
          </a:p>
          <a:p>
            <a:pPr marL="411480" lvl="1" indent="0">
              <a:buNone/>
            </a:pPr>
            <a:r>
              <a:rPr lang="ar-SA" b="1" dirty="0"/>
              <a:t>أ - عندما يتم تحصيل </a:t>
            </a:r>
            <a:r>
              <a:rPr lang="ar-SA" b="1" dirty="0" smtClean="0"/>
              <a:t>المبلغ كاملاً </a:t>
            </a:r>
            <a:r>
              <a:rPr lang="ar-SA" b="1" dirty="0"/>
              <a:t>نقداً فور </a:t>
            </a:r>
            <a:r>
              <a:rPr lang="ar-SA" b="1" dirty="0" smtClean="0"/>
              <a:t>اكتشاف </a:t>
            </a:r>
            <a:r>
              <a:rPr lang="ar-SA" b="1" dirty="0"/>
              <a:t>الخطأ</a:t>
            </a:r>
          </a:p>
          <a:p>
            <a:pPr lvl="1"/>
            <a:r>
              <a:rPr lang="ar-SA" dirty="0"/>
              <a:t>يتم قيد المبلغ </a:t>
            </a:r>
            <a:r>
              <a:rPr lang="ar-SA" dirty="0" smtClean="0"/>
              <a:t>باللون </a:t>
            </a:r>
            <a:r>
              <a:rPr lang="ar-SA" dirty="0"/>
              <a:t>الأحمر </a:t>
            </a:r>
            <a:r>
              <a:rPr lang="ar-SA" dirty="0" smtClean="0"/>
              <a:t>فى حقل </a:t>
            </a:r>
            <a:r>
              <a:rPr lang="ar-SA" dirty="0"/>
              <a:t>مصروفات الميزانية </a:t>
            </a:r>
            <a:r>
              <a:rPr lang="ar-SA" dirty="0" smtClean="0"/>
              <a:t>بدفتر اليومية </a:t>
            </a:r>
            <a:r>
              <a:rPr lang="ar-SA" dirty="0"/>
              <a:t>العامة </a:t>
            </a:r>
            <a:r>
              <a:rPr lang="ar-SA" dirty="0" smtClean="0"/>
              <a:t>وعند </a:t>
            </a:r>
            <a:r>
              <a:rPr lang="ar-SA" dirty="0" smtClean="0"/>
              <a:t>التحصيل النقدي </a:t>
            </a:r>
            <a:r>
              <a:rPr lang="ar-SA" dirty="0"/>
              <a:t>يحرر إذن تسوية </a:t>
            </a:r>
            <a:r>
              <a:rPr lang="ar-SA" dirty="0" smtClean="0"/>
              <a:t>يكون القيد </a:t>
            </a:r>
            <a:r>
              <a:rPr lang="ar-SA" dirty="0"/>
              <a:t>من واقعه :</a:t>
            </a:r>
          </a:p>
          <a:p>
            <a:pPr marL="777240" lvl="2" indent="0">
              <a:buNone/>
            </a:pPr>
            <a:r>
              <a:rPr lang="ar-SA" dirty="0"/>
              <a:t>من ح / الصندوق </a:t>
            </a:r>
            <a:endParaRPr lang="ar-SA" dirty="0" smtClean="0"/>
          </a:p>
          <a:p>
            <a:pPr marL="777240" lvl="2" indent="0">
              <a:buNone/>
            </a:pPr>
            <a:r>
              <a:rPr lang="ar-SA" dirty="0" smtClean="0"/>
              <a:t>إلى </a:t>
            </a:r>
            <a:r>
              <a:rPr lang="ar-SA" dirty="0"/>
              <a:t>ح/ المصروفات </a:t>
            </a:r>
            <a:r>
              <a:rPr lang="ar-SA" dirty="0" smtClean="0"/>
              <a:t>بالاستبعاد</a:t>
            </a:r>
          </a:p>
          <a:p>
            <a:pPr marL="411480" lvl="1" indent="0">
              <a:buNone/>
            </a:pPr>
            <a:r>
              <a:rPr lang="ar-SA" b="1" dirty="0" smtClean="0"/>
              <a:t>ب- </a:t>
            </a:r>
            <a:r>
              <a:rPr lang="ar-SA" b="1" dirty="0"/>
              <a:t>إذا تعذر تحصيل </a:t>
            </a:r>
            <a:r>
              <a:rPr lang="ar-SA" b="1" dirty="0" smtClean="0"/>
              <a:t>كامل </a:t>
            </a:r>
            <a:r>
              <a:rPr lang="ar-SA" b="1" dirty="0"/>
              <a:t>المبلغ أو جزء </a:t>
            </a:r>
            <a:r>
              <a:rPr lang="ar-SA" b="1" dirty="0" smtClean="0"/>
              <a:t>منه</a:t>
            </a:r>
          </a:p>
          <a:p>
            <a:pPr lvl="1"/>
            <a:r>
              <a:rPr lang="ar-SA" dirty="0"/>
              <a:t>إثبات المبلغ المطلوب تحصيله </a:t>
            </a:r>
            <a:r>
              <a:rPr lang="ar-SA" dirty="0" smtClean="0"/>
              <a:t>عند اكتشاف الخطأ ( بموجب اذن تسويه)</a:t>
            </a:r>
          </a:p>
          <a:p>
            <a:pPr marL="777240" lvl="2" indent="0">
              <a:buNone/>
            </a:pPr>
            <a:r>
              <a:rPr lang="ar-SA" dirty="0"/>
              <a:t> </a:t>
            </a:r>
            <a:r>
              <a:rPr lang="ar-SA" dirty="0" smtClean="0"/>
              <a:t>من ح/ العهد تحت التحصيل – طرف من صرف له المبلغ زياده</a:t>
            </a:r>
          </a:p>
          <a:p>
            <a:pPr marL="777240" lvl="2" indent="0">
              <a:buNone/>
            </a:pPr>
            <a:r>
              <a:rPr lang="ar-SA" dirty="0" smtClean="0"/>
              <a:t>الى ح/ المصروفات بالاستبعاد  </a:t>
            </a:r>
          </a:p>
          <a:p>
            <a:pPr lvl="1"/>
            <a:r>
              <a:rPr lang="ar-SA" b="1" dirty="0"/>
              <a:t>عند تحصيل المبلغ نقدا او </a:t>
            </a:r>
            <a:r>
              <a:rPr lang="ar-SA" b="1" dirty="0" smtClean="0"/>
              <a:t>عن طريق </a:t>
            </a:r>
            <a:r>
              <a:rPr lang="ar-SA" b="1" dirty="0"/>
              <a:t>الاستقطاع من </a:t>
            </a:r>
            <a:r>
              <a:rPr lang="ar-SA" b="1" dirty="0" smtClean="0"/>
              <a:t>حسابات أخرى</a:t>
            </a:r>
          </a:p>
          <a:p>
            <a:pPr marL="777240" lvl="2" indent="0">
              <a:buNone/>
            </a:pPr>
            <a:r>
              <a:rPr lang="ar-SA" dirty="0" smtClean="0"/>
              <a:t>من ح/ الصندوق </a:t>
            </a:r>
            <a:r>
              <a:rPr lang="ar-SA" dirty="0" smtClean="0"/>
              <a:t> ( نقدا ) اوالمصروفات </a:t>
            </a:r>
            <a:r>
              <a:rPr lang="ar-SA" dirty="0" smtClean="0"/>
              <a:t>او </a:t>
            </a:r>
            <a:r>
              <a:rPr lang="ar-SA" dirty="0" smtClean="0"/>
              <a:t>الأمانات ( الاستقطاع )</a:t>
            </a:r>
            <a:endParaRPr lang="ar-SA" dirty="0" smtClean="0"/>
          </a:p>
          <a:p>
            <a:pPr marL="1051560" lvl="3" indent="0">
              <a:buNone/>
            </a:pPr>
            <a:r>
              <a:rPr lang="ar-SA" b="1" dirty="0" smtClean="0"/>
              <a:t> </a:t>
            </a:r>
            <a:r>
              <a:rPr lang="ar-SA" sz="1800" dirty="0" smtClean="0"/>
              <a:t>الى ح / العهد تحت التحصيل – طرف ____</a:t>
            </a:r>
          </a:p>
          <a:p>
            <a:pPr marL="1051560" lvl="3" indent="0">
              <a:buNone/>
            </a:pPr>
            <a:endParaRPr lang="ar-SA" b="1" dirty="0" smtClean="0"/>
          </a:p>
        </p:txBody>
      </p:sp>
    </p:spTree>
    <p:extLst>
      <p:ext uri="{BB962C8B-B14F-4D97-AF65-F5344CB8AC3E}">
        <p14:creationId xmlns:p14="http://schemas.microsoft.com/office/powerpoint/2010/main" val="197727564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a:xfrm>
            <a:off x="457200" y="1268760"/>
            <a:ext cx="7620000" cy="5256584"/>
          </a:xfrm>
        </p:spPr>
        <p:txBody>
          <a:bodyPr>
            <a:normAutofit/>
          </a:bodyPr>
          <a:lstStyle/>
          <a:p>
            <a:pPr marL="114300" indent="0">
              <a:buNone/>
            </a:pPr>
            <a:r>
              <a:rPr lang="ar-SA" b="1" u="sng" dirty="0" smtClean="0"/>
              <a:t>مثال </a:t>
            </a:r>
            <a:r>
              <a:rPr lang="ar-SA" b="1" u="sng" dirty="0" smtClean="0"/>
              <a:t>1</a:t>
            </a:r>
          </a:p>
          <a:p>
            <a:pPr marL="114300" indent="0">
              <a:buNone/>
            </a:pPr>
            <a:r>
              <a:rPr lang="ar-SA" b="1" dirty="0" smtClean="0"/>
              <a:t> </a:t>
            </a:r>
            <a:r>
              <a:rPr lang="ar-SA" b="1" dirty="0" smtClean="0"/>
              <a:t>اكتشف </a:t>
            </a:r>
            <a:r>
              <a:rPr lang="ar-SA" b="1" dirty="0"/>
              <a:t>ديوان المراقبة العامة في </a:t>
            </a:r>
            <a:r>
              <a:rPr lang="ar-SA" b="1" dirty="0" smtClean="0"/>
              <a:t>تاريخ 12</a:t>
            </a:r>
            <a:r>
              <a:rPr lang="ar-SA" b="1" dirty="0"/>
              <a:t>/ 10 </a:t>
            </a:r>
            <a:r>
              <a:rPr lang="ar-SA" b="1" dirty="0" smtClean="0"/>
              <a:t>/1433 هـ </a:t>
            </a:r>
            <a:r>
              <a:rPr lang="ar-SA" b="1" dirty="0"/>
              <a:t>أن الموظف أحمد السالم قد صرف له زيادة </a:t>
            </a:r>
            <a:r>
              <a:rPr lang="ar-SA" b="1" dirty="0" smtClean="0"/>
              <a:t>في راتبه </a:t>
            </a:r>
            <a:r>
              <a:rPr lang="ar-SA" b="1" dirty="0"/>
              <a:t>بمبلغ 200 ريال من شهر جمادى الأول إلى شهر رمضان من عام </a:t>
            </a:r>
            <a:r>
              <a:rPr lang="ar-SA" b="1" dirty="0" smtClean="0"/>
              <a:t>1433 هـ</a:t>
            </a:r>
          </a:p>
          <a:p>
            <a:pPr marL="114300" indent="0">
              <a:buNone/>
            </a:pPr>
            <a:r>
              <a:rPr lang="ar-SA" b="1" dirty="0" smtClean="0"/>
              <a:t>المطلوب </a:t>
            </a:r>
            <a:r>
              <a:rPr lang="ar-SA" b="1" dirty="0"/>
              <a:t>: اجراء القيود المحاسبية اللازمة في الحالات التالية :</a:t>
            </a:r>
          </a:p>
          <a:p>
            <a:pPr marL="114300" indent="0">
              <a:buNone/>
            </a:pPr>
            <a:r>
              <a:rPr lang="ar-SA" b="1" dirty="0"/>
              <a:t>أ - قام الموظف بتوريد المبلغ نقدا إلى صندوق الجهة الحكومية فور </a:t>
            </a:r>
            <a:r>
              <a:rPr lang="ar-SA" b="1" dirty="0" smtClean="0"/>
              <a:t>اكتشاف </a:t>
            </a:r>
            <a:r>
              <a:rPr lang="ar-SA" b="1" dirty="0"/>
              <a:t>الخطأ </a:t>
            </a:r>
            <a:r>
              <a:rPr lang="ar-SA" b="1" dirty="0" smtClean="0"/>
              <a:t>. </a:t>
            </a:r>
          </a:p>
          <a:p>
            <a:pPr marL="114300" indent="0">
              <a:buNone/>
            </a:pPr>
            <a:r>
              <a:rPr lang="ar-SA" b="1" dirty="0" smtClean="0"/>
              <a:t>ب </a:t>
            </a:r>
            <a:r>
              <a:rPr lang="ar-SA" b="1" dirty="0" smtClean="0"/>
              <a:t>– في حال لم </a:t>
            </a:r>
            <a:r>
              <a:rPr lang="ar-SA" b="1" dirty="0" smtClean="0"/>
              <a:t>يتم تحصيل المبلغ فورا إنما قام الموظف بسداده في 18/11/1433هـ</a:t>
            </a:r>
          </a:p>
          <a:p>
            <a:pPr marL="114300" indent="0">
              <a:buNone/>
            </a:pPr>
            <a:r>
              <a:rPr lang="ar-SA" b="1" dirty="0" smtClean="0"/>
              <a:t>الحل </a:t>
            </a:r>
            <a:r>
              <a:rPr lang="ar-SA" b="1" dirty="0" smtClean="0"/>
              <a:t>: .. </a:t>
            </a:r>
            <a:endParaRPr lang="ar-SA" b="1" dirty="0"/>
          </a:p>
        </p:txBody>
      </p:sp>
    </p:spTree>
    <p:extLst>
      <p:ext uri="{BB962C8B-B14F-4D97-AF65-F5344CB8AC3E}">
        <p14:creationId xmlns:p14="http://schemas.microsoft.com/office/powerpoint/2010/main" val="239859903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fontScale="92500" lnSpcReduction="10000"/>
          </a:bodyPr>
          <a:lstStyle/>
          <a:p>
            <a:r>
              <a:rPr lang="ar-SA" b="1" dirty="0"/>
              <a:t>الحالة الثانية </a:t>
            </a:r>
            <a:endParaRPr lang="ar-SA" b="1" dirty="0" smtClean="0"/>
          </a:p>
          <a:p>
            <a:pPr lvl="1"/>
            <a:r>
              <a:rPr lang="ar-SA" dirty="0"/>
              <a:t>لا يتم استبعاد المبلغ من مصروفات السنة بل يجب إضافته لحساب </a:t>
            </a:r>
            <a:r>
              <a:rPr lang="ar-SA" dirty="0" smtClean="0"/>
              <a:t>الإيرادات</a:t>
            </a:r>
            <a:endParaRPr lang="ar-SA" b="1" dirty="0" smtClean="0"/>
          </a:p>
          <a:p>
            <a:pPr marL="868680" lvl="1" indent="-457200">
              <a:buFont typeface="+mj-lt"/>
              <a:buAutoNum type="arabicPeriod"/>
            </a:pPr>
            <a:r>
              <a:rPr lang="ar-SA" b="1" dirty="0" smtClean="0"/>
              <a:t>عندما </a:t>
            </a:r>
            <a:r>
              <a:rPr lang="ar-SA" b="1" dirty="0"/>
              <a:t>يتم تحصيل المبلغ ك</a:t>
            </a:r>
            <a:r>
              <a:rPr lang="ar-SA" b="1" dirty="0" smtClean="0"/>
              <a:t>املا نقداً فورا اكتشاف الخطأ</a:t>
            </a:r>
            <a:endParaRPr lang="ar-SA" b="1" dirty="0"/>
          </a:p>
          <a:p>
            <a:pPr lvl="2"/>
            <a:r>
              <a:rPr lang="ar-SA" dirty="0"/>
              <a:t>عند التحصيل النقدي يحرر </a:t>
            </a:r>
            <a:r>
              <a:rPr lang="ar-SA" dirty="0" smtClean="0"/>
              <a:t>إذن تسوية </a:t>
            </a:r>
            <a:r>
              <a:rPr lang="ar-SA" dirty="0"/>
              <a:t>يكون القيد من واقعه :</a:t>
            </a:r>
          </a:p>
          <a:p>
            <a:pPr marL="1051560" lvl="3" indent="0">
              <a:buNone/>
            </a:pPr>
            <a:r>
              <a:rPr lang="ar-SA" dirty="0"/>
              <a:t>من ح / الصندوق </a:t>
            </a:r>
            <a:endParaRPr lang="ar-SA" dirty="0" smtClean="0"/>
          </a:p>
          <a:p>
            <a:pPr marL="1051560" lvl="3" indent="0">
              <a:buNone/>
            </a:pPr>
            <a:r>
              <a:rPr lang="ar-SA" dirty="0" smtClean="0"/>
              <a:t>إلى </a:t>
            </a:r>
            <a:r>
              <a:rPr lang="ar-SA" dirty="0"/>
              <a:t>ح/ الايرادات </a:t>
            </a:r>
            <a:r>
              <a:rPr lang="ar-SA" dirty="0" smtClean="0"/>
              <a:t>المتنوعة</a:t>
            </a:r>
          </a:p>
          <a:p>
            <a:pPr marL="868680" lvl="1" indent="-457200">
              <a:buFont typeface="+mj-lt"/>
              <a:buAutoNum type="arabicPeriod" startAt="2"/>
            </a:pPr>
            <a:r>
              <a:rPr lang="ar-SA" b="1" dirty="0" smtClean="0"/>
              <a:t>إذا </a:t>
            </a:r>
            <a:r>
              <a:rPr lang="ar-SA" b="1" dirty="0"/>
              <a:t>تعذر تحصيل </a:t>
            </a:r>
            <a:r>
              <a:rPr lang="ar-SA" b="1" dirty="0" smtClean="0"/>
              <a:t>كامل </a:t>
            </a:r>
            <a:r>
              <a:rPr lang="ar-SA" b="1" dirty="0"/>
              <a:t>المبلغ أو جزء </a:t>
            </a:r>
            <a:r>
              <a:rPr lang="ar-SA" b="1" dirty="0" smtClean="0"/>
              <a:t>منه</a:t>
            </a:r>
          </a:p>
          <a:p>
            <a:pPr lvl="2"/>
            <a:r>
              <a:rPr lang="ar-SA" dirty="0"/>
              <a:t>إثبات المبلغ المطلوب </a:t>
            </a:r>
            <a:r>
              <a:rPr lang="ar-SA" dirty="0" smtClean="0"/>
              <a:t>تحصيله عند اكتشاف الخطأ ( بموجب اذن تسوية )</a:t>
            </a:r>
          </a:p>
          <a:p>
            <a:pPr marL="1051560" lvl="3" indent="0">
              <a:buNone/>
            </a:pPr>
            <a:r>
              <a:rPr lang="ar-SA" dirty="0"/>
              <a:t>من ح/ العهد تحت التحصيل – طرف من صرف له المبلغ زياده</a:t>
            </a:r>
          </a:p>
          <a:p>
            <a:pPr marL="1051560" lvl="3" indent="0">
              <a:buNone/>
            </a:pPr>
            <a:r>
              <a:rPr lang="ar-SA" dirty="0"/>
              <a:t>الى ح/ </a:t>
            </a:r>
            <a:r>
              <a:rPr lang="ar-SA" dirty="0" smtClean="0"/>
              <a:t>المطلوبات </a:t>
            </a:r>
            <a:endParaRPr lang="ar-SA" dirty="0"/>
          </a:p>
          <a:p>
            <a:pPr lvl="2"/>
            <a:r>
              <a:rPr lang="ar-SA" dirty="0"/>
              <a:t>عند تحصيل المبلغ نقدا او </a:t>
            </a:r>
            <a:r>
              <a:rPr lang="ar-SA" dirty="0" smtClean="0"/>
              <a:t>عن طريق </a:t>
            </a:r>
            <a:r>
              <a:rPr lang="ar-SA" dirty="0"/>
              <a:t>الاستقطاع من حسابات </a:t>
            </a:r>
            <a:r>
              <a:rPr lang="ar-SA" dirty="0" smtClean="0"/>
              <a:t>أخرى</a:t>
            </a:r>
            <a:endParaRPr lang="ar-SA" dirty="0"/>
          </a:p>
          <a:p>
            <a:pPr marL="1051560" lvl="3" indent="0">
              <a:buNone/>
            </a:pPr>
            <a:r>
              <a:rPr lang="ar-SA" dirty="0"/>
              <a:t>من </a:t>
            </a:r>
            <a:r>
              <a:rPr lang="ar-SA" dirty="0" smtClean="0"/>
              <a:t>مذكورين</a:t>
            </a:r>
            <a:endParaRPr lang="ar-SA" dirty="0"/>
          </a:p>
          <a:p>
            <a:pPr marL="1051560" lvl="3" indent="0">
              <a:buNone/>
            </a:pPr>
            <a:r>
              <a:rPr lang="ar-SA" dirty="0"/>
              <a:t>ح / الصندوق ( أو أي حساب </a:t>
            </a:r>
            <a:r>
              <a:rPr lang="ar-SA" dirty="0" smtClean="0"/>
              <a:t>آخر حسب </a:t>
            </a:r>
            <a:r>
              <a:rPr lang="ar-SA" dirty="0"/>
              <a:t>الحال )</a:t>
            </a:r>
          </a:p>
          <a:p>
            <a:pPr marL="1051560" lvl="3" indent="0">
              <a:buNone/>
            </a:pPr>
            <a:r>
              <a:rPr lang="ar-SA" dirty="0"/>
              <a:t>ح /المطلوبات</a:t>
            </a:r>
          </a:p>
          <a:p>
            <a:pPr marL="1051560" lvl="3" indent="0">
              <a:buNone/>
            </a:pPr>
            <a:r>
              <a:rPr lang="ar-SA" dirty="0"/>
              <a:t>الى </a:t>
            </a:r>
            <a:r>
              <a:rPr lang="ar-SA" dirty="0" smtClean="0"/>
              <a:t>مذكورين</a:t>
            </a:r>
            <a:endParaRPr lang="ar-SA" dirty="0"/>
          </a:p>
          <a:p>
            <a:pPr marL="1051560" lvl="3" indent="0">
              <a:buNone/>
            </a:pPr>
            <a:r>
              <a:rPr lang="ar-SA" dirty="0"/>
              <a:t>ح/ الايرادات المتنوعة</a:t>
            </a:r>
          </a:p>
          <a:p>
            <a:pPr marL="1051560" lvl="3" indent="0">
              <a:buNone/>
            </a:pPr>
            <a:r>
              <a:rPr lang="ar-SA" dirty="0"/>
              <a:t>ح/ العهد تحت التحصيل</a:t>
            </a:r>
          </a:p>
        </p:txBody>
      </p:sp>
    </p:spTree>
    <p:extLst>
      <p:ext uri="{BB962C8B-B14F-4D97-AF65-F5344CB8AC3E}">
        <p14:creationId xmlns:p14="http://schemas.microsoft.com/office/powerpoint/2010/main" val="321134424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a:xfrm>
            <a:off x="457200" y="1412776"/>
            <a:ext cx="7787208" cy="4988024"/>
          </a:xfrm>
        </p:spPr>
        <p:txBody>
          <a:bodyPr/>
          <a:lstStyle/>
          <a:p>
            <a:r>
              <a:rPr lang="ar-SA" dirty="0"/>
              <a:t>فى حال </a:t>
            </a:r>
            <a:r>
              <a:rPr lang="ar-SA" dirty="0" smtClean="0"/>
              <a:t>كانت </a:t>
            </a:r>
            <a:r>
              <a:rPr lang="ar-SA" dirty="0"/>
              <a:t>المبالغ التي صرفت زيادة عن المستحق نتيجة لعدم </a:t>
            </a:r>
            <a:r>
              <a:rPr lang="ar-SA" dirty="0" smtClean="0"/>
              <a:t>إجراء الحسميات الخاصة بالإيرادات </a:t>
            </a:r>
            <a:r>
              <a:rPr lang="ar-SA" dirty="0"/>
              <a:t>بصورة صحيحة فسيتم تحرير اذن تسوية </a:t>
            </a:r>
            <a:r>
              <a:rPr lang="ar-SA" dirty="0" smtClean="0"/>
              <a:t>يكون </a:t>
            </a:r>
            <a:r>
              <a:rPr lang="ar-SA" dirty="0"/>
              <a:t>قيد إثبات </a:t>
            </a:r>
            <a:r>
              <a:rPr lang="ar-SA" dirty="0" smtClean="0"/>
              <a:t>الخطأ من واقعه </a:t>
            </a:r>
            <a:r>
              <a:rPr lang="ar-SA" dirty="0"/>
              <a:t>:</a:t>
            </a:r>
          </a:p>
          <a:p>
            <a:pPr marL="411480" lvl="1" indent="0">
              <a:buNone/>
            </a:pPr>
            <a:r>
              <a:rPr lang="ar-SA" dirty="0"/>
              <a:t>من ح / العهد تحت التحصيل</a:t>
            </a:r>
          </a:p>
          <a:p>
            <a:pPr marL="411480" lvl="1" indent="0">
              <a:buNone/>
            </a:pPr>
            <a:r>
              <a:rPr lang="ar-SA" dirty="0"/>
              <a:t>الى ح/ الإيرادات – حسب نوع </a:t>
            </a:r>
            <a:r>
              <a:rPr lang="ar-SA" dirty="0" smtClean="0"/>
              <a:t>الايراد</a:t>
            </a:r>
          </a:p>
          <a:p>
            <a:pPr marL="411480" lvl="1" indent="0">
              <a:buNone/>
            </a:pPr>
            <a:endParaRPr lang="ar-SA" dirty="0"/>
          </a:p>
          <a:p>
            <a:r>
              <a:rPr lang="ar-SA" sz="2000" b="1" dirty="0"/>
              <a:t>ملاحظة : </a:t>
            </a:r>
            <a:r>
              <a:rPr lang="ar-SA" sz="2000" dirty="0"/>
              <a:t>يستثنى من هذه القاعدة الأعمال الجديدة التي </a:t>
            </a:r>
            <a:r>
              <a:rPr lang="ar-SA" sz="2000" dirty="0" smtClean="0"/>
              <a:t>يحتاج </a:t>
            </a:r>
            <a:r>
              <a:rPr lang="ar-SA" sz="2000" dirty="0"/>
              <a:t>تنفيذها </a:t>
            </a:r>
            <a:r>
              <a:rPr lang="ar-SA" sz="2000" dirty="0" smtClean="0"/>
              <a:t>أكثر </a:t>
            </a:r>
            <a:r>
              <a:rPr lang="ar-SA" sz="2000" dirty="0"/>
              <a:t>من سنة حيث </a:t>
            </a:r>
            <a:r>
              <a:rPr lang="ar-SA" sz="2000" dirty="0" smtClean="0"/>
              <a:t>تستبعد من </a:t>
            </a:r>
            <a:r>
              <a:rPr lang="ar-SA" sz="2000" dirty="0"/>
              <a:t>مصروفاتها بدلا من اضافتها للايرادات المتنوعة ، وذلك بغية اظهار التكاليف الكلية </a:t>
            </a:r>
            <a:r>
              <a:rPr lang="ar-SA" sz="2000" dirty="0" smtClean="0"/>
              <a:t>لكل مشروع </a:t>
            </a:r>
            <a:r>
              <a:rPr lang="ar-SA" sz="2000" dirty="0"/>
              <a:t>على حقيقتها</a:t>
            </a:r>
          </a:p>
        </p:txBody>
      </p:sp>
    </p:spTree>
    <p:extLst>
      <p:ext uri="{BB962C8B-B14F-4D97-AF65-F5344CB8AC3E}">
        <p14:creationId xmlns:p14="http://schemas.microsoft.com/office/powerpoint/2010/main" val="419933058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lstStyle/>
          <a:p>
            <a:pPr marL="114300" indent="0">
              <a:buNone/>
            </a:pPr>
            <a:r>
              <a:rPr lang="ar-SA" b="1" u="sng" dirty="0" smtClean="0"/>
              <a:t>مثال 2 </a:t>
            </a:r>
            <a:r>
              <a:rPr lang="ar-SA" b="1" u="sng" dirty="0" smtClean="0"/>
              <a:t>:</a:t>
            </a:r>
          </a:p>
          <a:p>
            <a:r>
              <a:rPr lang="ar-SA" b="1" dirty="0" smtClean="0"/>
              <a:t> </a:t>
            </a:r>
            <a:r>
              <a:rPr lang="ar-SA" b="1" dirty="0" smtClean="0"/>
              <a:t>اكتشف </a:t>
            </a:r>
            <a:r>
              <a:rPr lang="ar-SA" b="1" dirty="0"/>
              <a:t>ديوان المراقبة العامة في </a:t>
            </a:r>
            <a:r>
              <a:rPr lang="ar-SA" b="1" dirty="0" smtClean="0"/>
              <a:t>تاريخ 12-1- 1233هـ أن </a:t>
            </a:r>
            <a:r>
              <a:rPr lang="ar-SA" b="1" dirty="0"/>
              <a:t>الموظف أحمد السالم قد صرف له زيادة في راتبه بمبلغ 200 ريال من شهر جمادى الأول إلى شهر رمضان من عام </a:t>
            </a:r>
            <a:r>
              <a:rPr lang="ar-SA" b="1" dirty="0" smtClean="0"/>
              <a:t>1432هـ</a:t>
            </a:r>
          </a:p>
          <a:p>
            <a:r>
              <a:rPr lang="ar-SA" b="1" dirty="0"/>
              <a:t>المطلوب : اجراء القيود المحاسبية اللازمة في الحالات التالية :</a:t>
            </a:r>
          </a:p>
          <a:p>
            <a:pPr marL="411480" lvl="1" indent="0">
              <a:buNone/>
            </a:pPr>
            <a:r>
              <a:rPr lang="ar-SA" b="1" dirty="0"/>
              <a:t>أ - قام الموظف بتوريد المبلغ نقدا إلى صندوق الجهة الحكومية فور </a:t>
            </a:r>
            <a:r>
              <a:rPr lang="ar-SA" b="1" dirty="0" smtClean="0"/>
              <a:t>اكتشاف </a:t>
            </a:r>
            <a:r>
              <a:rPr lang="ar-SA" b="1" dirty="0"/>
              <a:t>الخطأ </a:t>
            </a:r>
            <a:endParaRPr lang="ar-SA" b="1" dirty="0" smtClean="0"/>
          </a:p>
          <a:p>
            <a:pPr marL="411480" lvl="1" indent="0">
              <a:buNone/>
            </a:pPr>
            <a:r>
              <a:rPr lang="ar-SA" b="1" dirty="0" smtClean="0"/>
              <a:t>ب </a:t>
            </a:r>
            <a:r>
              <a:rPr lang="ar-SA" b="1" dirty="0"/>
              <a:t>- لم يتم تحصيل المبلغ فورا إنما قام الموظف بسداده </a:t>
            </a:r>
            <a:r>
              <a:rPr lang="ar-SA" b="1" dirty="0" smtClean="0"/>
              <a:t>في 18-2-1433هـ</a:t>
            </a:r>
            <a:endParaRPr lang="ar-SA" dirty="0"/>
          </a:p>
        </p:txBody>
      </p:sp>
    </p:spTree>
    <p:extLst>
      <p:ext uri="{BB962C8B-B14F-4D97-AF65-F5344CB8AC3E}">
        <p14:creationId xmlns:p14="http://schemas.microsoft.com/office/powerpoint/2010/main" val="34969624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fontScale="92500" lnSpcReduction="20000"/>
          </a:bodyPr>
          <a:lstStyle/>
          <a:p>
            <a:r>
              <a:rPr lang="ar-SA" b="1" dirty="0"/>
              <a:t>الحالة الثالثة </a:t>
            </a:r>
            <a:endParaRPr lang="ar-SA" b="1" dirty="0" smtClean="0"/>
          </a:p>
          <a:p>
            <a:pPr lvl="1"/>
            <a:r>
              <a:rPr lang="ar-SA" dirty="0"/>
              <a:t>يتم أولاً حصر المبلغ في كل السنوات</a:t>
            </a:r>
          </a:p>
          <a:p>
            <a:pPr lvl="1"/>
            <a:r>
              <a:rPr lang="ar-SA" dirty="0"/>
              <a:t> يتم معالجة المبلغ حسب سرعة السداد فيضاف المبلغ الذي تم صرفه خطأ في </a:t>
            </a:r>
            <a:r>
              <a:rPr lang="ar-SA" dirty="0" smtClean="0"/>
              <a:t>السنة او السنوات  </a:t>
            </a:r>
            <a:r>
              <a:rPr lang="ar-SA" dirty="0"/>
              <a:t>السابقة لحساب الإيرادات المتنوعة أما </a:t>
            </a:r>
            <a:r>
              <a:rPr lang="ar-SA" dirty="0" smtClean="0"/>
              <a:t>ما تم </a:t>
            </a:r>
            <a:r>
              <a:rPr lang="ar-SA" dirty="0"/>
              <a:t>صرفه خطأ في نفس السنة المالية التي اكتشف فيها الخطأ قيستبعد من حساب مصروفات </a:t>
            </a:r>
            <a:r>
              <a:rPr lang="ar-SA" dirty="0" smtClean="0"/>
              <a:t>الميزانية</a:t>
            </a:r>
            <a:endParaRPr lang="ar-SA" b="1" dirty="0" smtClean="0"/>
          </a:p>
          <a:p>
            <a:pPr lvl="1"/>
            <a:r>
              <a:rPr lang="ar-SA" b="1" dirty="0"/>
              <a:t>أ.عندما يتم تحصيل المبلغ ك</a:t>
            </a:r>
            <a:r>
              <a:rPr lang="ar-SA" b="1" dirty="0" smtClean="0"/>
              <a:t>املاً نقداً </a:t>
            </a:r>
            <a:r>
              <a:rPr lang="ar-SA" b="1" dirty="0"/>
              <a:t>فور </a:t>
            </a:r>
            <a:r>
              <a:rPr lang="ar-SA" b="1" dirty="0" smtClean="0"/>
              <a:t>اكتشاف الخطأ</a:t>
            </a:r>
          </a:p>
          <a:p>
            <a:pPr lvl="2"/>
            <a:r>
              <a:rPr lang="ar-SA" dirty="0"/>
              <a:t>عند التحصيل النقدي يحرر </a:t>
            </a:r>
            <a:r>
              <a:rPr lang="ar-SA" dirty="0" smtClean="0"/>
              <a:t>إذن تسوية </a:t>
            </a:r>
            <a:r>
              <a:rPr lang="ar-SA" dirty="0"/>
              <a:t>يكون القيد من واقعه :</a:t>
            </a:r>
          </a:p>
          <a:p>
            <a:pPr marL="1051560" lvl="3" indent="0">
              <a:buNone/>
            </a:pPr>
            <a:r>
              <a:rPr lang="ar-SA" dirty="0"/>
              <a:t>من ح / الصندوق </a:t>
            </a:r>
            <a:endParaRPr lang="ar-SA" dirty="0" smtClean="0"/>
          </a:p>
          <a:p>
            <a:pPr marL="1051560" lvl="3" indent="0">
              <a:buNone/>
            </a:pPr>
            <a:r>
              <a:rPr lang="ar-SA" dirty="0" smtClean="0"/>
              <a:t>إلى مذكورين</a:t>
            </a:r>
            <a:endParaRPr lang="ar-SA" dirty="0"/>
          </a:p>
          <a:p>
            <a:pPr marL="1051560" lvl="3" indent="0">
              <a:buNone/>
            </a:pPr>
            <a:r>
              <a:rPr lang="ar-SA" dirty="0" smtClean="0"/>
              <a:t>  ح</a:t>
            </a:r>
            <a:r>
              <a:rPr lang="ar-SA" dirty="0"/>
              <a:t>/ الايرادات المتنوعة </a:t>
            </a:r>
            <a:r>
              <a:rPr lang="ar-SA" b="1" dirty="0"/>
              <a:t>(المبالغ </a:t>
            </a:r>
            <a:r>
              <a:rPr lang="ar-SA" b="1" dirty="0" smtClean="0"/>
              <a:t>التي </a:t>
            </a:r>
            <a:r>
              <a:rPr lang="ar-SA" b="1" dirty="0"/>
              <a:t>تخص السنة أو </a:t>
            </a:r>
            <a:r>
              <a:rPr lang="ar-SA" b="1" dirty="0" smtClean="0"/>
              <a:t>السنوات السابقة</a:t>
            </a:r>
            <a:r>
              <a:rPr lang="ar-SA" b="1" dirty="0"/>
              <a:t>)</a:t>
            </a:r>
          </a:p>
          <a:p>
            <a:pPr marL="1051560" lvl="3" indent="0">
              <a:buNone/>
            </a:pPr>
            <a:r>
              <a:rPr lang="ar-SA" dirty="0" smtClean="0"/>
              <a:t>ح/ المصروفات بالاستبعاد</a:t>
            </a:r>
            <a:r>
              <a:rPr lang="ar-SA" b="1" dirty="0" smtClean="0"/>
              <a:t>(المبالغ </a:t>
            </a:r>
            <a:r>
              <a:rPr lang="ar-SA" b="1" dirty="0"/>
              <a:t>التي تخص السنة </a:t>
            </a:r>
            <a:r>
              <a:rPr lang="ar-SA" b="1" dirty="0" smtClean="0"/>
              <a:t>المالية التي اكتسف </a:t>
            </a:r>
            <a:r>
              <a:rPr lang="ar-SA" b="1" dirty="0"/>
              <a:t>فيها الخطأ </a:t>
            </a:r>
            <a:r>
              <a:rPr lang="ar-SA" b="1" dirty="0" smtClean="0"/>
              <a:t>)</a:t>
            </a:r>
          </a:p>
          <a:p>
            <a:pPr lvl="1"/>
            <a:r>
              <a:rPr lang="ar-SA" b="1" dirty="0"/>
              <a:t>ب</a:t>
            </a:r>
            <a:r>
              <a:rPr lang="ar-SA" b="1" dirty="0" smtClean="0"/>
              <a:t>. </a:t>
            </a:r>
            <a:r>
              <a:rPr lang="ar-SA" b="1" dirty="0"/>
              <a:t>إذا تعذر تحصيل </a:t>
            </a:r>
            <a:r>
              <a:rPr lang="ar-SA" b="1" dirty="0" smtClean="0"/>
              <a:t>كامل </a:t>
            </a:r>
            <a:r>
              <a:rPr lang="ar-SA" b="1" dirty="0"/>
              <a:t>المبلغ أو جزء </a:t>
            </a:r>
            <a:r>
              <a:rPr lang="ar-SA" b="1" dirty="0" smtClean="0"/>
              <a:t>منه</a:t>
            </a:r>
          </a:p>
          <a:p>
            <a:pPr lvl="2"/>
            <a:r>
              <a:rPr lang="ar-SA" dirty="0"/>
              <a:t>إثبات المبلغ </a:t>
            </a:r>
            <a:r>
              <a:rPr lang="ar-SA" dirty="0" smtClean="0"/>
              <a:t>المطلوب تحصيله </a:t>
            </a:r>
            <a:r>
              <a:rPr lang="ar-SA" dirty="0"/>
              <a:t>عند </a:t>
            </a:r>
            <a:r>
              <a:rPr lang="ar-SA" dirty="0" smtClean="0"/>
              <a:t>اكتشاف الخطأ وذلك </a:t>
            </a:r>
            <a:r>
              <a:rPr lang="ar-SA" dirty="0"/>
              <a:t>بتحرير إذن </a:t>
            </a:r>
            <a:r>
              <a:rPr lang="ar-SA" dirty="0" smtClean="0"/>
              <a:t>تسوية يكون </a:t>
            </a:r>
            <a:r>
              <a:rPr lang="ar-SA" dirty="0"/>
              <a:t>القيد من واقعه :</a:t>
            </a:r>
          </a:p>
          <a:p>
            <a:pPr marL="1051560" lvl="3" indent="0">
              <a:buNone/>
            </a:pPr>
            <a:r>
              <a:rPr lang="ar-SA" dirty="0"/>
              <a:t>من ح / العهد </a:t>
            </a:r>
            <a:r>
              <a:rPr lang="ar-SA" dirty="0" smtClean="0"/>
              <a:t>تحت</a:t>
            </a:r>
            <a:r>
              <a:rPr lang="ar-SA" dirty="0"/>
              <a:t> </a:t>
            </a:r>
            <a:r>
              <a:rPr lang="ar-SA" dirty="0" smtClean="0"/>
              <a:t>التحصيل</a:t>
            </a:r>
            <a:endParaRPr lang="ar-SA" dirty="0"/>
          </a:p>
          <a:p>
            <a:pPr marL="1051560" lvl="3" indent="0">
              <a:buNone/>
            </a:pPr>
            <a:r>
              <a:rPr lang="ar-SA" b="1" dirty="0"/>
              <a:t>إلى </a:t>
            </a:r>
            <a:r>
              <a:rPr lang="ar-SA" b="1" dirty="0" smtClean="0"/>
              <a:t>مذكورين</a:t>
            </a:r>
            <a:endParaRPr lang="ar-SA" b="1" dirty="0"/>
          </a:p>
          <a:p>
            <a:pPr marL="1051560" lvl="3" indent="0">
              <a:buNone/>
            </a:pPr>
            <a:r>
              <a:rPr lang="ar-SA" dirty="0"/>
              <a:t>ح/ </a:t>
            </a:r>
            <a:r>
              <a:rPr lang="ar-SA" dirty="0" smtClean="0"/>
              <a:t>مصروفات. بالاستبعاد </a:t>
            </a:r>
            <a:r>
              <a:rPr lang="ar-SA" b="1" dirty="0" smtClean="0"/>
              <a:t>(ما يخص السنة </a:t>
            </a:r>
            <a:r>
              <a:rPr lang="ar-SA" b="1" dirty="0"/>
              <a:t>الحالية)</a:t>
            </a:r>
          </a:p>
          <a:p>
            <a:pPr marL="1051560" lvl="3" indent="0">
              <a:buNone/>
            </a:pPr>
            <a:r>
              <a:rPr lang="ar-SA" dirty="0"/>
              <a:t>ح/ المطلوبات </a:t>
            </a:r>
            <a:r>
              <a:rPr lang="ar-SA" b="1" dirty="0" smtClean="0"/>
              <a:t>(</a:t>
            </a:r>
            <a:r>
              <a:rPr lang="ar-SA" b="1" dirty="0"/>
              <a:t>ما </a:t>
            </a:r>
            <a:r>
              <a:rPr lang="ar-SA" b="1" dirty="0" smtClean="0"/>
              <a:t>يخص السنوات </a:t>
            </a:r>
            <a:r>
              <a:rPr lang="ar-SA" b="1" dirty="0"/>
              <a:t>السابقة)</a:t>
            </a:r>
            <a:endParaRPr lang="ar-SA" dirty="0"/>
          </a:p>
        </p:txBody>
      </p:sp>
    </p:spTree>
    <p:extLst>
      <p:ext uri="{BB962C8B-B14F-4D97-AF65-F5344CB8AC3E}">
        <p14:creationId xmlns:p14="http://schemas.microsoft.com/office/powerpoint/2010/main" val="155827624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fontScale="92500" lnSpcReduction="10000"/>
          </a:bodyPr>
          <a:lstStyle/>
          <a:p>
            <a:pPr lvl="1"/>
            <a:r>
              <a:rPr lang="ar-SA" b="1" dirty="0"/>
              <a:t>عند تحصيل المبلغ نقدا او عن طريق </a:t>
            </a:r>
            <a:r>
              <a:rPr lang="ar-SA" b="1" dirty="0" smtClean="0"/>
              <a:t>الاستقطاع من </a:t>
            </a:r>
            <a:r>
              <a:rPr lang="ar-SA" b="1" dirty="0"/>
              <a:t>حسابات أخرى</a:t>
            </a:r>
          </a:p>
          <a:p>
            <a:pPr marL="777240" lvl="2" indent="0">
              <a:buNone/>
            </a:pPr>
            <a:r>
              <a:rPr lang="ar-SA" b="1" dirty="0"/>
              <a:t>أ. في حالة السداد النقدي</a:t>
            </a:r>
          </a:p>
          <a:p>
            <a:pPr marL="1051560" lvl="3" indent="0">
              <a:buNone/>
            </a:pPr>
            <a:r>
              <a:rPr lang="ar-SA" b="1" dirty="0"/>
              <a:t>من </a:t>
            </a:r>
            <a:r>
              <a:rPr lang="ar-SA" b="1" dirty="0" smtClean="0"/>
              <a:t>مذكورين</a:t>
            </a:r>
            <a:endParaRPr lang="ar-SA" b="1" dirty="0"/>
          </a:p>
          <a:p>
            <a:pPr marL="1051560" lvl="3" indent="0">
              <a:buNone/>
            </a:pPr>
            <a:r>
              <a:rPr lang="ar-SA" dirty="0"/>
              <a:t>ح/ </a:t>
            </a:r>
            <a:r>
              <a:rPr lang="ar-SA" dirty="0" smtClean="0"/>
              <a:t>الصندوق</a:t>
            </a:r>
          </a:p>
          <a:p>
            <a:pPr marL="1051560" lvl="3" indent="0">
              <a:buNone/>
            </a:pPr>
            <a:r>
              <a:rPr lang="ar-SA" dirty="0" smtClean="0"/>
              <a:t>ح</a:t>
            </a:r>
            <a:r>
              <a:rPr lang="ar-SA" dirty="0"/>
              <a:t>/ المطلوبات </a:t>
            </a:r>
          </a:p>
          <a:p>
            <a:pPr marL="1051560" lvl="3" indent="0">
              <a:buNone/>
            </a:pPr>
            <a:r>
              <a:rPr lang="ar-SA" b="1" dirty="0"/>
              <a:t>إلى </a:t>
            </a:r>
            <a:r>
              <a:rPr lang="ar-SA" b="1" dirty="0" smtClean="0"/>
              <a:t>مذكورين</a:t>
            </a:r>
            <a:endParaRPr lang="ar-SA" b="1" dirty="0"/>
          </a:p>
          <a:p>
            <a:pPr marL="1051560" lvl="3" indent="0">
              <a:buNone/>
            </a:pPr>
            <a:r>
              <a:rPr lang="ar-SA" dirty="0"/>
              <a:t>ح/ الإيرادات المتنوعة </a:t>
            </a:r>
          </a:p>
          <a:p>
            <a:pPr marL="1051560" lvl="3" indent="0">
              <a:buNone/>
            </a:pPr>
            <a:r>
              <a:rPr lang="ar-SA" dirty="0"/>
              <a:t>ح/ العهد تحت التحصيل </a:t>
            </a:r>
          </a:p>
          <a:p>
            <a:pPr marL="777240" lvl="2" indent="0">
              <a:buNone/>
            </a:pPr>
            <a:r>
              <a:rPr lang="ar-SA" b="1" dirty="0"/>
              <a:t>ب - قد يطلب الموظف حسم المبلغ المدفوع </a:t>
            </a:r>
            <a:r>
              <a:rPr lang="ar-SA" b="1" dirty="0" smtClean="0"/>
              <a:t>خطأ عن </a:t>
            </a:r>
            <a:r>
              <a:rPr lang="ar-SA" b="1" dirty="0"/>
              <a:t>طريق استقطاع المبلغ من راتبه:</a:t>
            </a:r>
          </a:p>
          <a:p>
            <a:pPr marL="777240" lvl="2" indent="0">
              <a:buNone/>
            </a:pPr>
            <a:r>
              <a:rPr lang="ar-SA" dirty="0"/>
              <a:t>من ح/ المصروفات – الباب الأول – بند </a:t>
            </a:r>
            <a:r>
              <a:rPr lang="ar-SA" dirty="0" smtClean="0"/>
              <a:t>___</a:t>
            </a:r>
            <a:endParaRPr lang="ar-SA" dirty="0"/>
          </a:p>
          <a:p>
            <a:pPr marL="777240" lvl="2" indent="0">
              <a:buNone/>
            </a:pPr>
            <a:r>
              <a:rPr lang="ar-SA" dirty="0"/>
              <a:t>إلى </a:t>
            </a:r>
            <a:r>
              <a:rPr lang="ar-SA" dirty="0" smtClean="0"/>
              <a:t>مذكورين</a:t>
            </a:r>
            <a:endParaRPr lang="ar-SA" dirty="0"/>
          </a:p>
          <a:p>
            <a:pPr marL="777240" lvl="2" indent="0">
              <a:buNone/>
            </a:pPr>
            <a:r>
              <a:rPr lang="ar-SA" dirty="0"/>
              <a:t>ح/ العهد تحت التحصيل(السنة الحالية) </a:t>
            </a:r>
          </a:p>
          <a:p>
            <a:pPr marL="777240" lvl="2" indent="0">
              <a:buNone/>
            </a:pPr>
            <a:r>
              <a:rPr lang="ar-SA" dirty="0"/>
              <a:t>ح/ الإيرادات المتنوعة (السنة السابقة) </a:t>
            </a:r>
            <a:endParaRPr lang="ar-SA" dirty="0" smtClean="0"/>
          </a:p>
          <a:p>
            <a:pPr marL="411480" lvl="1" indent="0">
              <a:buNone/>
            </a:pPr>
            <a:r>
              <a:rPr lang="ar-SA" dirty="0" smtClean="0"/>
              <a:t>ثم يتم الغاء المطلوبات التي سبق فتحها :</a:t>
            </a:r>
          </a:p>
          <a:p>
            <a:pPr marL="777240" lvl="2" indent="0">
              <a:buNone/>
            </a:pPr>
            <a:r>
              <a:rPr lang="ar-SA" dirty="0" smtClean="0"/>
              <a:t>من ح/ المطلوبات ( السنه السابقه)</a:t>
            </a:r>
          </a:p>
          <a:p>
            <a:pPr marL="777240" lvl="2" indent="0">
              <a:buNone/>
            </a:pPr>
            <a:r>
              <a:rPr lang="ar-SA" dirty="0" smtClean="0"/>
              <a:t>الى ح/ العهد تحت التحصيل</a:t>
            </a:r>
            <a:endParaRPr lang="ar-SA" dirty="0"/>
          </a:p>
        </p:txBody>
      </p:sp>
    </p:spTree>
    <p:extLst>
      <p:ext uri="{BB962C8B-B14F-4D97-AF65-F5344CB8AC3E}">
        <p14:creationId xmlns:p14="http://schemas.microsoft.com/office/powerpoint/2010/main" val="79770478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lstStyle/>
          <a:p>
            <a:pPr marL="114300" indent="0">
              <a:buNone/>
            </a:pPr>
            <a:r>
              <a:rPr lang="ar-SA" b="1" u="sng" dirty="0" smtClean="0"/>
              <a:t>مثال 3 </a:t>
            </a:r>
            <a:r>
              <a:rPr lang="ar-SA" b="1" u="sng" dirty="0" smtClean="0"/>
              <a:t>:</a:t>
            </a:r>
          </a:p>
          <a:p>
            <a:r>
              <a:rPr lang="ar-SA" b="1" dirty="0" smtClean="0"/>
              <a:t> </a:t>
            </a:r>
            <a:r>
              <a:rPr lang="ar-SA" b="1" dirty="0" smtClean="0"/>
              <a:t>اكتشف </a:t>
            </a:r>
            <a:r>
              <a:rPr lang="ar-SA" b="1" dirty="0"/>
              <a:t>ديوان المراقبة العامة أن أحد الموظفين صرف له راتبه بزيادة 300 ريال شهريا ، وقد حدث </a:t>
            </a:r>
            <a:r>
              <a:rPr lang="ar-SA" b="1" dirty="0" smtClean="0"/>
              <a:t>هذا الخطأ </a:t>
            </a:r>
            <a:r>
              <a:rPr lang="ar-SA" b="1" dirty="0"/>
              <a:t>في الفترة من راتب شهر جمادى الأول لعام </a:t>
            </a:r>
            <a:r>
              <a:rPr lang="ar-SA" b="1" dirty="0" smtClean="0"/>
              <a:t>1430هـ حتى </a:t>
            </a:r>
            <a:r>
              <a:rPr lang="ar-SA" b="1" dirty="0"/>
              <a:t>راتب شهر ربيع الثاني لعام </a:t>
            </a:r>
            <a:r>
              <a:rPr lang="ar-SA" b="1" dirty="0" smtClean="0"/>
              <a:t>1431هـ،</a:t>
            </a:r>
            <a:r>
              <a:rPr lang="ar-SA" b="1" dirty="0"/>
              <a:t> </a:t>
            </a:r>
            <a:r>
              <a:rPr lang="ar-SA" b="1" dirty="0" smtClean="0"/>
              <a:t>وبفرض </a:t>
            </a:r>
            <a:r>
              <a:rPr lang="ar-SA" b="1" dirty="0"/>
              <a:t>أن السنة المالية تنتهي في </a:t>
            </a:r>
            <a:r>
              <a:rPr lang="ar-SA" b="1" dirty="0" smtClean="0"/>
              <a:t>30-9-30 المطلوب </a:t>
            </a:r>
            <a:r>
              <a:rPr lang="ar-SA" b="1" dirty="0"/>
              <a:t>إجراء القيود المحاسبية اللازمة :</a:t>
            </a:r>
          </a:p>
          <a:p>
            <a:pPr marL="571500" indent="-457200">
              <a:buAutoNum type="arabicParenR"/>
            </a:pPr>
            <a:r>
              <a:rPr lang="ar-SA" b="1" dirty="0" smtClean="0"/>
              <a:t>بفرض </a:t>
            </a:r>
            <a:r>
              <a:rPr lang="ar-SA" b="1" dirty="0"/>
              <a:t>أنه تم توريد المبلغ نقدا </a:t>
            </a:r>
            <a:r>
              <a:rPr lang="ar-SA" b="1" dirty="0" smtClean="0"/>
              <a:t>بتاريخ 7-5- 31</a:t>
            </a:r>
          </a:p>
          <a:p>
            <a:pPr marL="571500" indent="-457200">
              <a:buAutoNum type="arabicParenR"/>
            </a:pPr>
            <a:r>
              <a:rPr lang="ar-SA" b="1" dirty="0" smtClean="0"/>
              <a:t>بفرض </a:t>
            </a:r>
            <a:r>
              <a:rPr lang="ar-SA" b="1" dirty="0"/>
              <a:t>أنه تم خصم المبلغ من راتب جمادى الأول لعام </a:t>
            </a:r>
            <a:r>
              <a:rPr lang="ar-SA" b="1" dirty="0" smtClean="0"/>
              <a:t>1431 هـ </a:t>
            </a:r>
            <a:r>
              <a:rPr lang="ar-SA" b="1" dirty="0"/>
              <a:t>.</a:t>
            </a:r>
            <a:endParaRPr lang="ar-SA" dirty="0"/>
          </a:p>
        </p:txBody>
      </p:sp>
    </p:spTree>
    <p:extLst>
      <p:ext uri="{BB962C8B-B14F-4D97-AF65-F5344CB8AC3E}">
        <p14:creationId xmlns:p14="http://schemas.microsoft.com/office/powerpoint/2010/main" val="170274563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lstStyle/>
          <a:p>
            <a:r>
              <a:rPr lang="ar-SA" b="1" dirty="0"/>
              <a:t>معالجة </a:t>
            </a:r>
            <a:r>
              <a:rPr lang="ar-SA" b="1" dirty="0" smtClean="0"/>
              <a:t>اكتشاف </a:t>
            </a:r>
            <a:r>
              <a:rPr lang="ar-SA" b="1" dirty="0"/>
              <a:t>عجز فى الصندوق أثناء الجرد </a:t>
            </a:r>
            <a:r>
              <a:rPr lang="ar-SA" b="1" dirty="0" smtClean="0"/>
              <a:t>المفاجئ :</a:t>
            </a:r>
          </a:p>
          <a:p>
            <a:pPr lvl="1"/>
            <a:r>
              <a:rPr lang="ar-SA" dirty="0"/>
              <a:t>إذا ظهر عجز لدى أمين الصندوق أثناء جرد صندوق الجهة الحكومية فإن ذلك يتطلب </a:t>
            </a:r>
            <a:r>
              <a:rPr lang="ar-SA" dirty="0" smtClean="0"/>
              <a:t>إجراء التحقيق </a:t>
            </a:r>
            <a:r>
              <a:rPr lang="ar-SA" dirty="0"/>
              <a:t>الإداري اللازم لمعرفة أسباب </a:t>
            </a:r>
            <a:r>
              <a:rPr lang="ar-SA" dirty="0" smtClean="0"/>
              <a:t>العجز</a:t>
            </a:r>
            <a:endParaRPr lang="ar-SA" dirty="0"/>
          </a:p>
          <a:p>
            <a:pPr lvl="1"/>
            <a:r>
              <a:rPr lang="ar-SA" dirty="0" smtClean="0"/>
              <a:t>إذا </a:t>
            </a:r>
            <a:r>
              <a:rPr lang="ar-SA" dirty="0"/>
              <a:t>ثبت أن أمين الصندوق هو المسؤول عن </a:t>
            </a:r>
            <a:r>
              <a:rPr lang="ar-SA" dirty="0" smtClean="0"/>
              <a:t>العجز:</a:t>
            </a:r>
          </a:p>
          <a:p>
            <a:pPr lvl="2"/>
            <a:r>
              <a:rPr lang="ar-SA" dirty="0"/>
              <a:t>إذ </a:t>
            </a:r>
            <a:r>
              <a:rPr lang="ar-SA" dirty="0" smtClean="0"/>
              <a:t>سدد المبلغ فورا فلا </a:t>
            </a:r>
            <a:r>
              <a:rPr lang="ar-SA" dirty="0"/>
              <a:t>يتم تحرير </a:t>
            </a:r>
            <a:r>
              <a:rPr lang="ar-SA" dirty="0" smtClean="0"/>
              <a:t>إذن تسوية </a:t>
            </a:r>
            <a:r>
              <a:rPr lang="ar-SA" dirty="0"/>
              <a:t>ولكن </a:t>
            </a:r>
            <a:r>
              <a:rPr lang="ar-SA" dirty="0" smtClean="0"/>
              <a:t>يكتفى بإثبات </a:t>
            </a:r>
            <a:r>
              <a:rPr lang="ar-SA" dirty="0"/>
              <a:t>ذلك </a:t>
            </a:r>
            <a:r>
              <a:rPr lang="ar-SA" dirty="0" smtClean="0"/>
              <a:t>في محضر الجرد</a:t>
            </a:r>
          </a:p>
          <a:p>
            <a:pPr lvl="2"/>
            <a:r>
              <a:rPr lang="ar-SA" dirty="0"/>
              <a:t>إذا تعذرعلى أمين الصندوق سداد المبلغ </a:t>
            </a:r>
            <a:r>
              <a:rPr lang="ar-SA" dirty="0" smtClean="0"/>
              <a:t>فورا :</a:t>
            </a:r>
          </a:p>
          <a:p>
            <a:pPr lvl="3"/>
            <a:r>
              <a:rPr lang="ar-SA" dirty="0" smtClean="0"/>
              <a:t>يتم تحرير اذن تسوية بالقيد </a:t>
            </a:r>
          </a:p>
          <a:p>
            <a:pPr marL="1051560" lvl="3" indent="0">
              <a:buNone/>
            </a:pPr>
            <a:r>
              <a:rPr lang="ar-SA" dirty="0" smtClean="0"/>
              <a:t>من ح/ عهد تحت التحصيل – امين الصندوق</a:t>
            </a:r>
          </a:p>
          <a:p>
            <a:pPr marL="1051560" lvl="3" indent="0">
              <a:buNone/>
            </a:pPr>
            <a:r>
              <a:rPr lang="ar-SA" dirty="0" smtClean="0"/>
              <a:t>الى ح/ الصندوق</a:t>
            </a:r>
          </a:p>
          <a:p>
            <a:pPr lvl="3"/>
            <a:r>
              <a:rPr lang="ar-SA" dirty="0" smtClean="0"/>
              <a:t>عند سداده للقيمة المطلوبه نقدا :</a:t>
            </a:r>
          </a:p>
          <a:p>
            <a:pPr marL="1051560" lvl="3" indent="0">
              <a:buNone/>
            </a:pPr>
            <a:r>
              <a:rPr lang="ar-SA" dirty="0" smtClean="0"/>
              <a:t>من ح/ الصندوق </a:t>
            </a:r>
          </a:p>
          <a:p>
            <a:pPr marL="1051560" lvl="3" indent="0">
              <a:buNone/>
            </a:pPr>
            <a:r>
              <a:rPr lang="ar-SA" dirty="0" smtClean="0"/>
              <a:t>الى ح/ </a:t>
            </a:r>
            <a:r>
              <a:rPr lang="ar-SA" dirty="0"/>
              <a:t>عهد تحت التحصيل – </a:t>
            </a:r>
            <a:r>
              <a:rPr lang="ar-SA" dirty="0" smtClean="0"/>
              <a:t>طرف امين الصندوق</a:t>
            </a:r>
          </a:p>
          <a:p>
            <a:pPr lvl="3"/>
            <a:r>
              <a:rPr lang="ar-SA" dirty="0" smtClean="0"/>
              <a:t>اذا طلب امين الصندوق استقطاع المبلغ من راتبه الشهري </a:t>
            </a:r>
          </a:p>
          <a:p>
            <a:pPr marL="1051560" lvl="3" indent="0">
              <a:buNone/>
            </a:pPr>
            <a:r>
              <a:rPr lang="ar-SA" dirty="0" smtClean="0"/>
              <a:t>من ح/ المصروفات – الباب الاول – بند الرواتب </a:t>
            </a:r>
          </a:p>
          <a:p>
            <a:pPr marL="1051560" lvl="3" indent="0">
              <a:buNone/>
            </a:pPr>
            <a:r>
              <a:rPr lang="ar-SA" dirty="0" smtClean="0"/>
              <a:t>الى ح/ العهد – تحت التحصيل </a:t>
            </a:r>
          </a:p>
          <a:p>
            <a:pPr lvl="2"/>
            <a:endParaRPr lang="ar-SA" dirty="0"/>
          </a:p>
        </p:txBody>
      </p:sp>
    </p:spTree>
    <p:extLst>
      <p:ext uri="{BB962C8B-B14F-4D97-AF65-F5344CB8AC3E}">
        <p14:creationId xmlns:p14="http://schemas.microsoft.com/office/powerpoint/2010/main" val="341543151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lstStyle/>
          <a:p>
            <a:r>
              <a:rPr lang="ar-SA" dirty="0"/>
              <a:t>في حال تم تحرير إذن تسوية وإثبات </a:t>
            </a:r>
            <a:r>
              <a:rPr lang="ar-SA" dirty="0" smtClean="0"/>
              <a:t>العجز </a:t>
            </a:r>
            <a:r>
              <a:rPr lang="ar-SA" dirty="0"/>
              <a:t>ثم تم </a:t>
            </a:r>
            <a:r>
              <a:rPr lang="ar-SA" dirty="0" smtClean="0"/>
              <a:t>اكتشاف </a:t>
            </a:r>
            <a:r>
              <a:rPr lang="ar-SA" dirty="0"/>
              <a:t>أن العجز نتج بسبب الخطأ </a:t>
            </a:r>
            <a:r>
              <a:rPr lang="ar-SA" dirty="0" smtClean="0"/>
              <a:t>فى </a:t>
            </a:r>
            <a:r>
              <a:rPr lang="ar-SA" dirty="0"/>
              <a:t>تسجيل أمر قبض </a:t>
            </a:r>
            <a:r>
              <a:rPr lang="ar-SA" dirty="0" smtClean="0"/>
              <a:t>- مثلاً تسجيله بالزيادة- </a:t>
            </a:r>
            <a:r>
              <a:rPr lang="ar-SA" dirty="0"/>
              <a:t>فإنه يجب تصحيح الرقم الخاطئ فى </a:t>
            </a:r>
            <a:r>
              <a:rPr lang="ar-SA" dirty="0" smtClean="0"/>
              <a:t>يومية الصندوق </a:t>
            </a:r>
            <a:r>
              <a:rPr lang="ar-SA" dirty="0"/>
              <a:t>ثم عمل قيد يلغى القيد السابق الذى تم فيه إثبات العجز.</a:t>
            </a:r>
          </a:p>
          <a:p>
            <a:pPr marL="411480" lvl="1" indent="0">
              <a:buNone/>
            </a:pPr>
            <a:r>
              <a:rPr lang="ar-SA" dirty="0"/>
              <a:t>من ح / الصندوق</a:t>
            </a:r>
          </a:p>
          <a:p>
            <a:pPr marL="411480" lvl="1" indent="0">
              <a:buNone/>
            </a:pPr>
            <a:r>
              <a:rPr lang="ar-SA" dirty="0"/>
              <a:t>الى ح/ العهد تحت التحصيل – أمين الصندوق</a:t>
            </a:r>
          </a:p>
        </p:txBody>
      </p:sp>
    </p:spTree>
    <p:extLst>
      <p:ext uri="{BB962C8B-B14F-4D97-AF65-F5344CB8AC3E}">
        <p14:creationId xmlns:p14="http://schemas.microsoft.com/office/powerpoint/2010/main" val="185325367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الأجندة </a:t>
            </a:r>
            <a:endParaRPr lang="ar-SA" dirty="0"/>
          </a:p>
        </p:txBody>
      </p:sp>
      <p:sp>
        <p:nvSpPr>
          <p:cNvPr id="3" name="Content Placeholder 2"/>
          <p:cNvSpPr>
            <a:spLocks noGrp="1"/>
          </p:cNvSpPr>
          <p:nvPr>
            <p:ph idx="1"/>
          </p:nvPr>
        </p:nvSpPr>
        <p:spPr/>
        <p:txBody>
          <a:bodyPr/>
          <a:lstStyle/>
          <a:p>
            <a:r>
              <a:rPr lang="ar-SA" dirty="0" smtClean="0"/>
              <a:t>أهمية </a:t>
            </a:r>
            <a:r>
              <a:rPr lang="ar-SA" dirty="0"/>
              <a:t>المحاسبة عن الايرادات </a:t>
            </a:r>
          </a:p>
          <a:p>
            <a:r>
              <a:rPr lang="ar-SA" dirty="0" smtClean="0"/>
              <a:t>طرق </a:t>
            </a:r>
            <a:r>
              <a:rPr lang="ar-SA" dirty="0"/>
              <a:t>تبويب الايرادات </a:t>
            </a:r>
          </a:p>
          <a:p>
            <a:r>
              <a:rPr lang="ar-SA" dirty="0" smtClean="0"/>
              <a:t>طرق </a:t>
            </a:r>
            <a:r>
              <a:rPr lang="ar-SA" dirty="0"/>
              <a:t>تقدير الايرادات </a:t>
            </a:r>
          </a:p>
          <a:p>
            <a:r>
              <a:rPr lang="ar-SA" dirty="0" smtClean="0"/>
              <a:t>طرق </a:t>
            </a:r>
            <a:r>
              <a:rPr lang="ar-SA" dirty="0"/>
              <a:t>تحصيل الايرادات</a:t>
            </a:r>
          </a:p>
          <a:p>
            <a:r>
              <a:rPr lang="ar-SA" dirty="0" smtClean="0"/>
              <a:t>المعالجة </a:t>
            </a:r>
            <a:r>
              <a:rPr lang="ar-SA" dirty="0"/>
              <a:t>المحاسبية لايرادات الميزانية</a:t>
            </a:r>
          </a:p>
        </p:txBody>
      </p:sp>
    </p:spTree>
    <p:extLst>
      <p:ext uri="{BB962C8B-B14F-4D97-AF65-F5344CB8AC3E}">
        <p14:creationId xmlns:p14="http://schemas.microsoft.com/office/powerpoint/2010/main" val="285146053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a:bodyPr>
          <a:lstStyle/>
          <a:p>
            <a:pPr marL="114300" indent="0">
              <a:buNone/>
            </a:pPr>
            <a:r>
              <a:rPr lang="ar-SA" b="1" u="sng" dirty="0" smtClean="0"/>
              <a:t>مثال 4 </a:t>
            </a:r>
            <a:r>
              <a:rPr lang="ar-SA" b="1" dirty="0" smtClean="0"/>
              <a:t>:</a:t>
            </a:r>
          </a:p>
          <a:p>
            <a:r>
              <a:rPr lang="ar-SA" b="1" dirty="0" smtClean="0"/>
              <a:t> </a:t>
            </a:r>
            <a:r>
              <a:rPr lang="ar-SA" b="1" dirty="0" smtClean="0"/>
              <a:t>كلف </a:t>
            </a:r>
            <a:r>
              <a:rPr lang="ar-SA" b="1" dirty="0"/>
              <a:t>رئيس المصلحة أحد الموظفين بجرد الصندوق </a:t>
            </a:r>
            <a:r>
              <a:rPr lang="ar-SA" b="1" dirty="0" smtClean="0"/>
              <a:t>وكان </a:t>
            </a:r>
            <a:r>
              <a:rPr lang="ar-SA" b="1" dirty="0"/>
              <a:t>رصيد حساب الصندوق </a:t>
            </a:r>
            <a:r>
              <a:rPr lang="ar-SA" b="1" dirty="0" smtClean="0"/>
              <a:t>كما </a:t>
            </a:r>
            <a:r>
              <a:rPr lang="ar-SA" b="1" dirty="0"/>
              <a:t>هو في دفتر </a:t>
            </a:r>
            <a:r>
              <a:rPr lang="ar-SA" b="1" dirty="0" smtClean="0"/>
              <a:t>يومية الصندوق 27300 </a:t>
            </a:r>
            <a:r>
              <a:rPr lang="ar-SA" b="1" dirty="0"/>
              <a:t>ريال وعند الجرد اتضح أن الرصيد الموجود فعلا يبلغ </a:t>
            </a:r>
            <a:r>
              <a:rPr lang="ar-SA" b="1" dirty="0" smtClean="0"/>
              <a:t>26300 أي </a:t>
            </a:r>
            <a:r>
              <a:rPr lang="ar-SA" b="1" dirty="0"/>
              <a:t>بعجز قدره 1000 ريال .</a:t>
            </a:r>
          </a:p>
          <a:p>
            <a:pPr marL="114300" indent="0">
              <a:buNone/>
            </a:pPr>
            <a:r>
              <a:rPr lang="ar-SA" b="1" dirty="0"/>
              <a:t>المطلوب : إجراء القيود المحاسبية اللازمة في الحالات التالية :</a:t>
            </a:r>
          </a:p>
          <a:p>
            <a:pPr marL="114300" indent="0">
              <a:buNone/>
            </a:pPr>
            <a:r>
              <a:rPr lang="ar-SA" b="1" dirty="0"/>
              <a:t>1) فى حال قام أمين الصندوق بسداد قيمة العجز فوراً أثناء الجرد</a:t>
            </a:r>
          </a:p>
          <a:p>
            <a:pPr marL="114300" indent="0">
              <a:buNone/>
            </a:pPr>
            <a:r>
              <a:rPr lang="ar-SA" b="1" dirty="0"/>
              <a:t>2) فى حال لم يتم سداد قيمة العجز فوراً وثبتت مسؤولية أمين الصندوق </a:t>
            </a:r>
            <a:r>
              <a:rPr lang="ar-SA" b="1" dirty="0" smtClean="0"/>
              <a:t>شخصيا الذي قام بتسديده نقدا في وقت لاحق </a:t>
            </a:r>
            <a:endParaRPr lang="ar-SA" b="1" dirty="0"/>
          </a:p>
          <a:p>
            <a:pPr marL="114300" indent="0">
              <a:buNone/>
            </a:pPr>
            <a:r>
              <a:rPr lang="ar-SA" b="1" dirty="0"/>
              <a:t>3) في حال أثبتت مسؤولية أمين الصندوق ومن ثم </a:t>
            </a:r>
            <a:r>
              <a:rPr lang="ar-SA" b="1" dirty="0" smtClean="0"/>
              <a:t>اكتشف </a:t>
            </a:r>
            <a:r>
              <a:rPr lang="ar-SA" b="1" dirty="0"/>
              <a:t>أن الفرق ناتج عن خطأ حسابي حيث تم إثبات </a:t>
            </a:r>
            <a:r>
              <a:rPr lang="ar-SA" b="1" dirty="0" smtClean="0"/>
              <a:t>أمر قبض </a:t>
            </a:r>
            <a:r>
              <a:rPr lang="ar-SA" b="1" dirty="0"/>
              <a:t>بالخطأ </a:t>
            </a:r>
            <a:r>
              <a:rPr lang="ar-SA" b="1" dirty="0" smtClean="0"/>
              <a:t>كانت </a:t>
            </a:r>
            <a:r>
              <a:rPr lang="ar-SA" b="1" dirty="0"/>
              <a:t>جملته 3200 ريال وقام أمين الصندوق بتسجيله في يومية الصندوق بمبلغ </a:t>
            </a:r>
            <a:r>
              <a:rPr lang="ar-SA" b="1" dirty="0" smtClean="0"/>
              <a:t>4200 ريال </a:t>
            </a:r>
            <a:r>
              <a:rPr lang="ar-SA" b="1" dirty="0"/>
              <a:t>.</a:t>
            </a:r>
            <a:endParaRPr lang="ar-SA" dirty="0"/>
          </a:p>
        </p:txBody>
      </p:sp>
    </p:spTree>
    <p:extLst>
      <p:ext uri="{BB962C8B-B14F-4D97-AF65-F5344CB8AC3E}">
        <p14:creationId xmlns:p14="http://schemas.microsoft.com/office/powerpoint/2010/main" val="426549353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تمارين </a:t>
            </a:r>
            <a:endParaRPr lang="ar-SA" dirty="0"/>
          </a:p>
        </p:txBody>
      </p:sp>
      <p:sp>
        <p:nvSpPr>
          <p:cNvPr id="3" name="Content Placeholder 2"/>
          <p:cNvSpPr>
            <a:spLocks noGrp="1"/>
          </p:cNvSpPr>
          <p:nvPr>
            <p:ph idx="1"/>
          </p:nvPr>
        </p:nvSpPr>
        <p:spPr>
          <a:xfrm>
            <a:off x="467544" y="1268760"/>
            <a:ext cx="7620000" cy="4800600"/>
          </a:xfrm>
        </p:spPr>
        <p:txBody>
          <a:bodyPr/>
          <a:lstStyle/>
          <a:p>
            <a:r>
              <a:rPr lang="ar-SA" b="1" dirty="0" smtClean="0"/>
              <a:t>تمرين </a:t>
            </a:r>
            <a:r>
              <a:rPr lang="ar-SA" b="1" dirty="0"/>
              <a:t>1 </a:t>
            </a:r>
            <a:r>
              <a:rPr lang="ar-SA" b="1" dirty="0" smtClean="0"/>
              <a:t>:</a:t>
            </a:r>
          </a:p>
          <a:p>
            <a:pPr marL="114300" indent="0">
              <a:buNone/>
            </a:pPr>
            <a:r>
              <a:rPr lang="ar-SA" b="1" dirty="0" smtClean="0"/>
              <a:t>في </a:t>
            </a:r>
            <a:r>
              <a:rPr lang="ar-SA" b="1" dirty="0"/>
              <a:t>يوم الاثنين الموافق </a:t>
            </a:r>
            <a:r>
              <a:rPr lang="ar-SA" b="1" dirty="0" smtClean="0"/>
              <a:t>23</a:t>
            </a:r>
            <a:r>
              <a:rPr lang="ar-SA" b="1" dirty="0"/>
              <a:t>/ 2 </a:t>
            </a:r>
            <a:r>
              <a:rPr lang="ar-SA" b="1" dirty="0" smtClean="0"/>
              <a:t>/1433 هـ </a:t>
            </a:r>
            <a:r>
              <a:rPr lang="ar-SA" b="1" dirty="0"/>
              <a:t>ورد للإدارة المالية في إحدى الجهات</a:t>
            </a:r>
          </a:p>
          <a:p>
            <a:pPr marL="114300" indent="0">
              <a:buNone/>
            </a:pPr>
            <a:r>
              <a:rPr lang="ar-SA" b="1" dirty="0"/>
              <a:t>الحكومية </a:t>
            </a:r>
            <a:r>
              <a:rPr lang="ar-SA" b="1" dirty="0" smtClean="0"/>
              <a:t>كشف </a:t>
            </a:r>
            <a:r>
              <a:rPr lang="ar-SA" b="1" dirty="0"/>
              <a:t>بمتحصلات </a:t>
            </a:r>
            <a:r>
              <a:rPr lang="ar-SA" b="1" dirty="0" smtClean="0"/>
              <a:t>الصندوق </a:t>
            </a:r>
            <a:r>
              <a:rPr lang="ar-SA" b="1" dirty="0" smtClean="0"/>
              <a:t>وكان </a:t>
            </a:r>
            <a:r>
              <a:rPr lang="ar-SA" b="1" dirty="0"/>
              <a:t>تبويب المتحصلات على النحو التالي </a:t>
            </a:r>
            <a:r>
              <a:rPr lang="ar-SA" b="1" dirty="0" smtClean="0"/>
              <a:t>:</a:t>
            </a:r>
          </a:p>
          <a:p>
            <a:pPr marL="114300" indent="0">
              <a:buNone/>
            </a:pPr>
            <a:endParaRPr lang="ar-SA" b="1" dirty="0" smtClean="0"/>
          </a:p>
          <a:p>
            <a:pPr marL="114300" indent="0">
              <a:buNone/>
            </a:pPr>
            <a:endParaRPr lang="ar-SA" b="1" dirty="0"/>
          </a:p>
          <a:p>
            <a:pPr marL="114300" indent="0">
              <a:buNone/>
            </a:pPr>
            <a:endParaRPr lang="ar-SA" b="1" dirty="0" smtClean="0"/>
          </a:p>
          <a:p>
            <a:pPr marL="114300" indent="0">
              <a:buNone/>
            </a:pPr>
            <a:endParaRPr lang="ar-SA" b="1" dirty="0"/>
          </a:p>
          <a:p>
            <a:pPr marL="114300" indent="0">
              <a:buNone/>
            </a:pPr>
            <a:endParaRPr lang="ar-SA" b="1" dirty="0" smtClean="0"/>
          </a:p>
          <a:p>
            <a:pPr marL="114300" indent="0">
              <a:buNone/>
            </a:pPr>
            <a:endParaRPr lang="ar-SA" b="1" dirty="0"/>
          </a:p>
          <a:p>
            <a:pPr marL="114300" indent="0">
              <a:buNone/>
            </a:pPr>
            <a:r>
              <a:rPr lang="ar-SA" b="1" dirty="0"/>
              <a:t>المطلوب : بيان </a:t>
            </a:r>
            <a:r>
              <a:rPr lang="ar-SA" b="1" dirty="0" smtClean="0"/>
              <a:t>القيود </a:t>
            </a:r>
            <a:r>
              <a:rPr lang="ar-SA" b="1" dirty="0"/>
              <a:t>الواجب إجراؤها على العمليات التي تمت </a:t>
            </a:r>
            <a:r>
              <a:rPr lang="ar-SA" b="1" dirty="0" smtClean="0"/>
              <a:t>يوم 23-2-33  </a:t>
            </a:r>
          </a:p>
        </p:txBody>
      </p:sp>
      <p:graphicFrame>
        <p:nvGraphicFramePr>
          <p:cNvPr id="4" name="Table 3"/>
          <p:cNvGraphicFramePr>
            <a:graphicFrameLocks noGrp="1"/>
          </p:cNvGraphicFramePr>
          <p:nvPr>
            <p:extLst>
              <p:ext uri="{D42A27DB-BD31-4B8C-83A1-F6EECF244321}">
                <p14:modId xmlns:p14="http://schemas.microsoft.com/office/powerpoint/2010/main" val="3723911858"/>
              </p:ext>
            </p:extLst>
          </p:nvPr>
        </p:nvGraphicFramePr>
        <p:xfrm>
          <a:off x="1331640" y="2564904"/>
          <a:ext cx="6624736" cy="2297048"/>
        </p:xfrm>
        <a:graphic>
          <a:graphicData uri="http://schemas.openxmlformats.org/drawingml/2006/table">
            <a:tbl>
              <a:tblPr rtl="1" firstRow="1" bandRow="1">
                <a:tableStyleId>{2D5ABB26-0587-4C30-8999-92F81FD0307C}</a:tableStyleId>
              </a:tblPr>
              <a:tblGrid>
                <a:gridCol w="1381581"/>
                <a:gridCol w="5243155"/>
              </a:tblGrid>
              <a:tr h="442848">
                <a:tc>
                  <a:txBody>
                    <a:bodyPr/>
                    <a:lstStyle/>
                    <a:p>
                      <a:pPr rtl="1"/>
                      <a:r>
                        <a:rPr lang="ar-SA" sz="1800" b="1" i="0" u="none" strike="noStrike" kern="1200" baseline="0" dirty="0" smtClean="0">
                          <a:solidFill>
                            <a:schemeClr val="tx1"/>
                          </a:solidFill>
                          <a:latin typeface="+mn-lt"/>
                          <a:ea typeface="+mn-ea"/>
                          <a:cs typeface="+mn-cs"/>
                        </a:rPr>
                        <a:t>89000 ريال</a:t>
                      </a:r>
                      <a:endParaRPr lang="ar-SA" dirty="0"/>
                    </a:p>
                  </a:txBody>
                  <a:tcPr/>
                </a:tc>
                <a:tc>
                  <a:txBody>
                    <a:bodyPr/>
                    <a:lstStyle/>
                    <a:p>
                      <a:pPr rtl="1"/>
                      <a:r>
                        <a:rPr lang="ar-SA" sz="1800" b="1" i="0" u="none" strike="noStrike" kern="1200" baseline="0" dirty="0" smtClean="0">
                          <a:solidFill>
                            <a:schemeClr val="tx1"/>
                          </a:solidFill>
                          <a:latin typeface="+mn-lt"/>
                          <a:ea typeface="+mn-ea"/>
                          <a:cs typeface="+mn-cs"/>
                        </a:rPr>
                        <a:t>ايرادات مبوبة حسب حساباتها الرئيسية والفرعية</a:t>
                      </a:r>
                      <a:endParaRPr lang="ar-SA" dirty="0"/>
                    </a:p>
                  </a:txBody>
                  <a:tcPr/>
                </a:tc>
              </a:tr>
              <a:tr h="370840">
                <a:tc>
                  <a:txBody>
                    <a:bodyPr/>
                    <a:lstStyle/>
                    <a:p>
                      <a:pPr rtl="1"/>
                      <a:r>
                        <a:rPr lang="ar-SA" sz="1800" b="1" i="0" u="none" strike="noStrike" kern="1200" baseline="0" dirty="0" smtClean="0">
                          <a:solidFill>
                            <a:schemeClr val="tx1"/>
                          </a:solidFill>
                          <a:latin typeface="+mn-lt"/>
                          <a:ea typeface="+mn-ea"/>
                          <a:cs typeface="+mn-cs"/>
                        </a:rPr>
                        <a:t>17000 ريال </a:t>
                      </a:r>
                    </a:p>
                  </a:txBody>
                  <a:tcPr/>
                </a:tc>
                <a:tc>
                  <a:txBody>
                    <a:bodyPr/>
                    <a:lstStyle/>
                    <a:p>
                      <a:pPr rtl="1"/>
                      <a:r>
                        <a:rPr lang="ar-SA" sz="1800" b="1" i="0" u="none" strike="noStrike" kern="1200" baseline="0" dirty="0" smtClean="0">
                          <a:solidFill>
                            <a:schemeClr val="tx1"/>
                          </a:solidFill>
                          <a:latin typeface="+mn-lt"/>
                          <a:ea typeface="+mn-ea"/>
                          <a:cs typeface="+mn-cs"/>
                        </a:rPr>
                        <a:t>أمانات وتمثل مرتب حسام السلطان</a:t>
                      </a:r>
                      <a:endParaRPr lang="ar-SA" dirty="0"/>
                    </a:p>
                  </a:txBody>
                  <a:tcPr/>
                </a:tc>
              </a:tr>
              <a:tr h="370840">
                <a:tc>
                  <a:txBody>
                    <a:bodyPr/>
                    <a:lstStyle/>
                    <a:p>
                      <a:pPr rtl="1"/>
                      <a:r>
                        <a:rPr lang="ar-SA" sz="1800" b="1" i="0" u="none" strike="noStrike" kern="1200" baseline="0" dirty="0" smtClean="0">
                          <a:solidFill>
                            <a:schemeClr val="tx1"/>
                          </a:solidFill>
                          <a:latin typeface="+mn-lt"/>
                          <a:ea typeface="+mn-ea"/>
                          <a:cs typeface="+mn-cs"/>
                        </a:rPr>
                        <a:t>5800 ريال</a:t>
                      </a:r>
                    </a:p>
                  </a:txBody>
                  <a:tcPr/>
                </a:tc>
                <a:tc>
                  <a:txBody>
                    <a:bodyPr/>
                    <a:lstStyle/>
                    <a:p>
                      <a:pPr rtl="1"/>
                      <a:r>
                        <a:rPr lang="ar-SA" sz="1800" b="1" i="0" u="none" strike="noStrike" kern="1200" baseline="0" dirty="0" smtClean="0">
                          <a:solidFill>
                            <a:schemeClr val="tx1"/>
                          </a:solidFill>
                          <a:latin typeface="+mn-lt"/>
                          <a:ea typeface="+mn-ea"/>
                          <a:cs typeface="+mn-cs"/>
                        </a:rPr>
                        <a:t>عهد مصروفة للموظف نعيم النعمان لأغراض مصلحية</a:t>
                      </a:r>
                      <a:endParaRPr lang="ar-SA" dirty="0"/>
                    </a:p>
                  </a:txBody>
                  <a:tcPr/>
                </a:tc>
              </a:tr>
              <a:tr h="370840">
                <a:tc>
                  <a:txBody>
                    <a:bodyPr/>
                    <a:lstStyle/>
                    <a:p>
                      <a:pPr rtl="1"/>
                      <a:r>
                        <a:rPr lang="ar-SA" sz="1800" b="1" i="0" u="none" strike="noStrike" kern="1200" baseline="0" dirty="0" smtClean="0">
                          <a:solidFill>
                            <a:schemeClr val="tx1"/>
                          </a:solidFill>
                          <a:latin typeface="+mn-lt"/>
                          <a:ea typeface="+mn-ea"/>
                          <a:cs typeface="+mn-cs"/>
                        </a:rPr>
                        <a:t>4000 ريال</a:t>
                      </a:r>
                    </a:p>
                  </a:txBody>
                  <a:tcPr/>
                </a:tc>
                <a:tc>
                  <a:txBody>
                    <a:bodyPr/>
                    <a:lstStyle/>
                    <a:p>
                      <a:pPr rtl="1"/>
                      <a:r>
                        <a:rPr lang="ar-SA" sz="1800" b="1" i="0" u="none" strike="noStrike" kern="1200" baseline="0" dirty="0" smtClean="0">
                          <a:solidFill>
                            <a:schemeClr val="tx1"/>
                          </a:solidFill>
                          <a:latin typeface="+mn-lt"/>
                          <a:ea typeface="+mn-ea"/>
                          <a:cs typeface="+mn-cs"/>
                        </a:rPr>
                        <a:t>أمانات ، تحصيل خطاب ضمان من المتعهد سالم السالم</a:t>
                      </a:r>
                      <a:endParaRPr lang="ar-SA" dirty="0"/>
                    </a:p>
                  </a:txBody>
                  <a:tcPr/>
                </a:tc>
              </a:tr>
              <a:tr h="370840">
                <a:tc>
                  <a:txBody>
                    <a:bodyPr/>
                    <a:lstStyle/>
                    <a:p>
                      <a:pPr rtl="1"/>
                      <a:r>
                        <a:rPr lang="ar-SA" sz="1800" b="1" i="0" u="none" strike="noStrike" kern="1200" baseline="0" dirty="0" smtClean="0">
                          <a:solidFill>
                            <a:schemeClr val="tx1"/>
                          </a:solidFill>
                          <a:latin typeface="+mn-lt"/>
                          <a:ea typeface="+mn-ea"/>
                          <a:cs typeface="+mn-cs"/>
                        </a:rPr>
                        <a:t>1200 ريال</a:t>
                      </a:r>
                    </a:p>
                  </a:txBody>
                  <a:tcPr/>
                </a:tc>
                <a:tc>
                  <a:txBody>
                    <a:bodyPr/>
                    <a:lstStyle/>
                    <a:p>
                      <a:pPr rtl="1"/>
                      <a:r>
                        <a:rPr lang="ar-SA" sz="1800" b="1" i="0" u="none" strike="noStrike" kern="1200" baseline="0" dirty="0" smtClean="0">
                          <a:solidFill>
                            <a:schemeClr val="tx1"/>
                          </a:solidFill>
                          <a:latin typeface="+mn-lt"/>
                          <a:ea typeface="+mn-ea"/>
                          <a:cs typeface="+mn-cs"/>
                        </a:rPr>
                        <a:t>مبالغ مصروفة بالخطأ عن نفس السنة المالية من الباب الأول</a:t>
                      </a:r>
                      <a:endParaRPr lang="ar-SA" dirty="0"/>
                    </a:p>
                  </a:txBody>
                  <a:tcPr/>
                </a:tc>
              </a:tr>
              <a:tr h="370840">
                <a:tc>
                  <a:txBody>
                    <a:bodyPr/>
                    <a:lstStyle/>
                    <a:p>
                      <a:pPr rtl="1"/>
                      <a:r>
                        <a:rPr lang="ar-SA" sz="1800" b="1" i="0" u="sng" strike="noStrike" kern="1200" baseline="0" dirty="0" smtClean="0">
                          <a:solidFill>
                            <a:schemeClr val="tx1"/>
                          </a:solidFill>
                          <a:latin typeface="+mn-lt"/>
                          <a:ea typeface="+mn-ea"/>
                          <a:cs typeface="+mn-cs"/>
                        </a:rPr>
                        <a:t>117000</a:t>
                      </a:r>
                      <a:r>
                        <a:rPr lang="ar-SA" sz="1800" b="1" i="0" u="none" strike="noStrike" kern="1200" baseline="0" dirty="0" smtClean="0">
                          <a:solidFill>
                            <a:schemeClr val="tx1"/>
                          </a:solidFill>
                          <a:latin typeface="+mn-lt"/>
                          <a:ea typeface="+mn-ea"/>
                          <a:cs typeface="+mn-cs"/>
                        </a:rPr>
                        <a:t> </a:t>
                      </a:r>
                      <a:r>
                        <a:rPr lang="ar-SA" sz="1800" b="1" i="0" u="none" strike="noStrike" kern="1200" baseline="0" dirty="0" smtClean="0">
                          <a:solidFill>
                            <a:schemeClr val="tx1"/>
                          </a:solidFill>
                          <a:latin typeface="+mn-lt"/>
                          <a:ea typeface="+mn-ea"/>
                          <a:cs typeface="+mn-cs"/>
                        </a:rPr>
                        <a:t>ريال</a:t>
                      </a:r>
                    </a:p>
                  </a:txBody>
                  <a:tcPr/>
                </a:tc>
                <a:tc>
                  <a:txBody>
                    <a:bodyPr/>
                    <a:lstStyle/>
                    <a:p>
                      <a:pPr rtl="1"/>
                      <a:r>
                        <a:rPr lang="ar-SA" dirty="0" smtClean="0"/>
                        <a:t>الاجمالي </a:t>
                      </a:r>
                      <a:endParaRPr lang="ar-SA" dirty="0"/>
                    </a:p>
                  </a:txBody>
                  <a:tcPr/>
                </a:tc>
              </a:tr>
            </a:tbl>
          </a:graphicData>
        </a:graphic>
      </p:graphicFrame>
    </p:spTree>
    <p:extLst>
      <p:ext uri="{BB962C8B-B14F-4D97-AF65-F5344CB8AC3E}">
        <p14:creationId xmlns:p14="http://schemas.microsoft.com/office/powerpoint/2010/main" val="338412029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تمارين</a:t>
            </a:r>
            <a:endParaRPr lang="ar-SA" dirty="0"/>
          </a:p>
        </p:txBody>
      </p:sp>
      <p:sp>
        <p:nvSpPr>
          <p:cNvPr id="3" name="Content Placeholder 2"/>
          <p:cNvSpPr>
            <a:spLocks noGrp="1"/>
          </p:cNvSpPr>
          <p:nvPr>
            <p:ph idx="1"/>
          </p:nvPr>
        </p:nvSpPr>
        <p:spPr>
          <a:xfrm>
            <a:off x="395536" y="1268760"/>
            <a:ext cx="7620000" cy="4800600"/>
          </a:xfrm>
        </p:spPr>
        <p:txBody>
          <a:bodyPr/>
          <a:lstStyle/>
          <a:p>
            <a:r>
              <a:rPr lang="ar-SA" b="1" dirty="0" smtClean="0"/>
              <a:t>تمرين </a:t>
            </a:r>
            <a:r>
              <a:rPr lang="ar-SA" b="1" dirty="0"/>
              <a:t>2 </a:t>
            </a:r>
            <a:r>
              <a:rPr lang="ar-SA" b="1" dirty="0" smtClean="0"/>
              <a:t>:</a:t>
            </a:r>
          </a:p>
          <a:p>
            <a:pPr marL="114300" indent="0">
              <a:buNone/>
            </a:pPr>
            <a:r>
              <a:rPr lang="ar-SA" b="1" dirty="0" smtClean="0"/>
              <a:t> </a:t>
            </a:r>
            <a:r>
              <a:rPr lang="ar-SA" b="1" dirty="0"/>
              <a:t>ك</a:t>
            </a:r>
            <a:r>
              <a:rPr lang="ar-SA" b="1" dirty="0" smtClean="0"/>
              <a:t>ان </a:t>
            </a:r>
            <a:r>
              <a:rPr lang="ar-SA" b="1" dirty="0"/>
              <a:t>رصيد الصندوق يوم </a:t>
            </a:r>
            <a:r>
              <a:rPr lang="ar-SA" b="1" dirty="0" smtClean="0"/>
              <a:t>الثلاثاء 13-5-33 </a:t>
            </a:r>
            <a:r>
              <a:rPr lang="ar-SA" b="1" dirty="0"/>
              <a:t>يبلغ 23.000 ريال ، وبلغت </a:t>
            </a:r>
            <a:r>
              <a:rPr lang="ar-SA" b="1" dirty="0" smtClean="0"/>
              <a:t>جملة</a:t>
            </a:r>
          </a:p>
          <a:p>
            <a:pPr marL="114300" indent="0">
              <a:buNone/>
            </a:pPr>
            <a:r>
              <a:rPr lang="ar-SA" b="1" dirty="0"/>
              <a:t>المتحصلات في ذلك اليوم 26.000 ريال ، وفي نهاية اليوم قام أمين الصندوق بتوريد مبلغ </a:t>
            </a:r>
            <a:r>
              <a:rPr lang="ar-SA" b="1" dirty="0" smtClean="0"/>
              <a:t>40.000 ريال </a:t>
            </a:r>
            <a:r>
              <a:rPr lang="ar-SA" b="1" dirty="0"/>
              <a:t>إلى مؤسسة النقد العربي السعودي </a:t>
            </a:r>
            <a:r>
              <a:rPr lang="ar-SA" b="1" dirty="0" smtClean="0"/>
              <a:t>وكانت </a:t>
            </a:r>
            <a:r>
              <a:rPr lang="ar-SA" b="1" dirty="0"/>
              <a:t>تبويبات المتحصلات على النحو التالي :</a:t>
            </a:r>
          </a:p>
          <a:p>
            <a:pPr marL="114300" indent="0">
              <a:buNone/>
            </a:pPr>
            <a:r>
              <a:rPr lang="ar-SA" b="1" dirty="0"/>
              <a:t>15000 ريال ايرادات ، نوع ......</a:t>
            </a:r>
          </a:p>
          <a:p>
            <a:pPr marL="114300" indent="0">
              <a:buNone/>
            </a:pPr>
            <a:r>
              <a:rPr lang="ar-SA" b="1" dirty="0"/>
              <a:t>5000 ريال مرتجع رواتب ( مرتب الخليل )</a:t>
            </a:r>
          </a:p>
          <a:p>
            <a:pPr marL="114300" indent="0">
              <a:buNone/>
            </a:pPr>
            <a:r>
              <a:rPr lang="ar-SA" b="1" dirty="0"/>
              <a:t>2000 ريال متحصل من عهد ، ( </a:t>
            </a:r>
            <a:r>
              <a:rPr lang="ar-SA" b="1" dirty="0" smtClean="0"/>
              <a:t>كانت </a:t>
            </a:r>
            <a:r>
              <a:rPr lang="ar-SA" b="1" dirty="0"/>
              <a:t>مستحقة على الحبيب )</a:t>
            </a:r>
          </a:p>
          <a:p>
            <a:pPr marL="114300" indent="0">
              <a:buNone/>
            </a:pPr>
            <a:r>
              <a:rPr lang="ar-SA" b="1" dirty="0"/>
              <a:t>4000 ريال </a:t>
            </a:r>
            <a:r>
              <a:rPr lang="ar-SA" b="1" dirty="0" smtClean="0"/>
              <a:t>أمانات </a:t>
            </a:r>
            <a:r>
              <a:rPr lang="ar-SA" b="1" dirty="0"/>
              <a:t>، ( من المتعهد السكران </a:t>
            </a:r>
            <a:r>
              <a:rPr lang="ar-SA" b="1" dirty="0" smtClean="0"/>
              <a:t>)</a:t>
            </a:r>
          </a:p>
          <a:p>
            <a:pPr marL="114300" indent="0">
              <a:buNone/>
            </a:pPr>
            <a:r>
              <a:rPr lang="ar-SA" b="1" dirty="0"/>
              <a:t>المطلوب : بيان </a:t>
            </a:r>
            <a:r>
              <a:rPr lang="ar-SA" b="1" dirty="0" smtClean="0"/>
              <a:t>القيود </a:t>
            </a:r>
            <a:r>
              <a:rPr lang="ar-SA" b="1" dirty="0"/>
              <a:t>الواجب إجراؤها على العمليات التي تمت </a:t>
            </a:r>
            <a:r>
              <a:rPr lang="ar-SA" b="1" smtClean="0"/>
              <a:t>يوم </a:t>
            </a:r>
            <a:r>
              <a:rPr lang="ar-SA" b="1" smtClean="0"/>
              <a:t>13-5-33</a:t>
            </a:r>
            <a:endParaRPr lang="ar-SA" dirty="0"/>
          </a:p>
        </p:txBody>
      </p:sp>
    </p:spTree>
    <p:extLst>
      <p:ext uri="{BB962C8B-B14F-4D97-AF65-F5344CB8AC3E}">
        <p14:creationId xmlns:p14="http://schemas.microsoft.com/office/powerpoint/2010/main" val="302675813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dirty="0" smtClean="0"/>
              <a:t>المصادر </a:t>
            </a:r>
            <a:endParaRPr lang="ar-SA" dirty="0"/>
          </a:p>
        </p:txBody>
      </p:sp>
      <p:sp>
        <p:nvSpPr>
          <p:cNvPr id="3" name="Content Placeholder 2"/>
          <p:cNvSpPr>
            <a:spLocks noGrp="1"/>
          </p:cNvSpPr>
          <p:nvPr>
            <p:ph idx="1"/>
          </p:nvPr>
        </p:nvSpPr>
        <p:spPr/>
        <p:txBody>
          <a:bodyPr/>
          <a:lstStyle/>
          <a:p>
            <a:r>
              <a:rPr lang="ar-SA" dirty="0"/>
              <a:t>المحاسبه الحكوميه للدكتور سلطان بن محمد بن علي السلطان</a:t>
            </a:r>
          </a:p>
          <a:p>
            <a:r>
              <a:rPr lang="ar-SA" dirty="0"/>
              <a:t>ملخص (المحاسبه الحكوميه ) للاستاذه ايمان العقيل </a:t>
            </a:r>
          </a:p>
        </p:txBody>
      </p:sp>
    </p:spTree>
    <p:extLst>
      <p:ext uri="{BB962C8B-B14F-4D97-AF65-F5344CB8AC3E}">
        <p14:creationId xmlns:p14="http://schemas.microsoft.com/office/powerpoint/2010/main" val="37332420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أهمية المحاسبة عن الايرادات</a:t>
            </a:r>
            <a:br>
              <a:rPr lang="ar-SA" b="1" dirty="0"/>
            </a:br>
            <a:endParaRPr lang="ar-SA" dirty="0"/>
          </a:p>
        </p:txBody>
      </p:sp>
      <p:sp>
        <p:nvSpPr>
          <p:cNvPr id="3" name="Content Placeholder 2"/>
          <p:cNvSpPr>
            <a:spLocks noGrp="1"/>
          </p:cNvSpPr>
          <p:nvPr>
            <p:ph idx="1"/>
          </p:nvPr>
        </p:nvSpPr>
        <p:spPr/>
        <p:txBody>
          <a:bodyPr/>
          <a:lstStyle/>
          <a:p>
            <a:r>
              <a:rPr lang="ar-SA" dirty="0" smtClean="0"/>
              <a:t>الإيرادات مهمه لانها مصدر </a:t>
            </a:r>
            <a:r>
              <a:rPr lang="ar-SA" dirty="0"/>
              <a:t>لتمويل </a:t>
            </a:r>
            <a:r>
              <a:rPr lang="ar-SA" dirty="0" smtClean="0"/>
              <a:t>النفقات</a:t>
            </a:r>
          </a:p>
          <a:p>
            <a:r>
              <a:rPr lang="ar-SA" dirty="0" smtClean="0"/>
              <a:t>تبعات التقصير </a:t>
            </a:r>
            <a:r>
              <a:rPr lang="ar-SA" dirty="0"/>
              <a:t>في عمليات التحصيل خلال </a:t>
            </a:r>
            <a:r>
              <a:rPr lang="ar-SA" dirty="0" smtClean="0"/>
              <a:t>العام </a:t>
            </a:r>
          </a:p>
          <a:p>
            <a:pPr lvl="2"/>
            <a:r>
              <a:rPr lang="ar-SA" dirty="0" smtClean="0"/>
              <a:t>تعطيل </a:t>
            </a:r>
            <a:r>
              <a:rPr lang="ar-SA" dirty="0"/>
              <a:t>إنجاز الأعمال بسبب نقص </a:t>
            </a:r>
            <a:r>
              <a:rPr lang="ar-SA" dirty="0" smtClean="0"/>
              <a:t>االتمويل</a:t>
            </a:r>
          </a:p>
          <a:p>
            <a:pPr lvl="2"/>
            <a:r>
              <a:rPr lang="ar-SA" dirty="0" smtClean="0"/>
              <a:t> فعالية </a:t>
            </a:r>
            <a:r>
              <a:rPr lang="ar-SA" dirty="0"/>
              <a:t>عملية </a:t>
            </a:r>
            <a:r>
              <a:rPr lang="ar-SA" dirty="0" smtClean="0"/>
              <a:t>تحصيل الإيرادات </a:t>
            </a:r>
            <a:r>
              <a:rPr lang="ar-SA" dirty="0"/>
              <a:t>تقلل من الاعتماد على </a:t>
            </a:r>
            <a:r>
              <a:rPr lang="ar-SA" dirty="0" smtClean="0"/>
              <a:t>القروض</a:t>
            </a:r>
            <a:endParaRPr lang="ar-SA" dirty="0"/>
          </a:p>
        </p:txBody>
      </p:sp>
    </p:spTree>
    <p:extLst>
      <p:ext uri="{BB962C8B-B14F-4D97-AF65-F5344CB8AC3E}">
        <p14:creationId xmlns:p14="http://schemas.microsoft.com/office/powerpoint/2010/main" val="18697499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طرق </a:t>
            </a:r>
            <a:r>
              <a:rPr lang="ar-SA" b="1" dirty="0"/>
              <a:t>تبويب الايرادات</a:t>
            </a:r>
            <a:br>
              <a:rPr lang="ar-SA" b="1" dirty="0"/>
            </a:br>
            <a:endParaRPr lang="ar-SA" dirty="0"/>
          </a:p>
        </p:txBody>
      </p:sp>
      <p:sp>
        <p:nvSpPr>
          <p:cNvPr id="3" name="Content Placeholder 2"/>
          <p:cNvSpPr>
            <a:spLocks noGrp="1"/>
          </p:cNvSpPr>
          <p:nvPr>
            <p:ph idx="1"/>
          </p:nvPr>
        </p:nvSpPr>
        <p:spPr>
          <a:xfrm>
            <a:off x="457200" y="1268760"/>
            <a:ext cx="7620000" cy="5132040"/>
          </a:xfrm>
        </p:spPr>
        <p:txBody>
          <a:bodyPr>
            <a:normAutofit/>
          </a:bodyPr>
          <a:lstStyle/>
          <a:p>
            <a:r>
              <a:rPr lang="ar-SA" dirty="0" smtClean="0"/>
              <a:t>التبويب </a:t>
            </a:r>
            <a:r>
              <a:rPr lang="ar-SA" b="1" dirty="0"/>
              <a:t>النوعي أو الموضوعي </a:t>
            </a:r>
            <a:r>
              <a:rPr lang="ar-SA" dirty="0"/>
              <a:t>هو التبويب الشائع للإيرادات </a:t>
            </a:r>
            <a:endParaRPr lang="ar-SA" dirty="0" smtClean="0"/>
          </a:p>
          <a:p>
            <a:pPr lvl="1"/>
            <a:r>
              <a:rPr lang="ar-SA" dirty="0" smtClean="0"/>
              <a:t>يتم </a:t>
            </a:r>
            <a:r>
              <a:rPr lang="ar-SA" dirty="0" smtClean="0"/>
              <a:t>تبويبها </a:t>
            </a:r>
            <a:r>
              <a:rPr lang="ar-SA" dirty="0" smtClean="0"/>
              <a:t>وفقاً لمصادرها الرئيسيه ثم </a:t>
            </a:r>
            <a:r>
              <a:rPr lang="ar-SA" dirty="0"/>
              <a:t>يقسم </a:t>
            </a:r>
            <a:r>
              <a:rPr lang="ar-SA" dirty="0" smtClean="0"/>
              <a:t>كل </a:t>
            </a:r>
            <a:r>
              <a:rPr lang="ar-SA" dirty="0"/>
              <a:t>نوع رئيسى إلى تبويبات فرعية لأغراض </a:t>
            </a:r>
            <a:r>
              <a:rPr lang="ar-SA" dirty="0" smtClean="0"/>
              <a:t>رقابية تخطيطية</a:t>
            </a:r>
            <a:endParaRPr lang="ar-SA" dirty="0"/>
          </a:p>
          <a:p>
            <a:r>
              <a:rPr lang="ar-SA" dirty="0" smtClean="0"/>
              <a:t>يتم </a:t>
            </a:r>
            <a:r>
              <a:rPr lang="ar-SA" dirty="0"/>
              <a:t>تبويب إيرادات الميزانية في المملكة وفقاً لمصادرها الأساسية والفرعية وذلك </a:t>
            </a:r>
            <a:r>
              <a:rPr lang="ar-SA" dirty="0" smtClean="0"/>
              <a:t>حسب التصنيف </a:t>
            </a:r>
            <a:r>
              <a:rPr lang="ar-SA" dirty="0"/>
              <a:t>المعتمد فى ميزانية </a:t>
            </a:r>
            <a:r>
              <a:rPr lang="ar-SA" dirty="0" smtClean="0"/>
              <a:t>الدولة </a:t>
            </a:r>
            <a:endParaRPr lang="ar-SA" dirty="0" smtClean="0"/>
          </a:p>
          <a:p>
            <a:endParaRPr lang="ar-SA" dirty="0"/>
          </a:p>
          <a:p>
            <a:pPr marL="114300" indent="0">
              <a:buNone/>
            </a:pPr>
            <a:endParaRPr lang="ar-SA" dirty="0" smtClean="0"/>
          </a:p>
          <a:p>
            <a:r>
              <a:rPr lang="ar-SA" dirty="0" smtClean="0">
                <a:solidFill>
                  <a:srgbClr val="FF0000"/>
                </a:solidFill>
              </a:rPr>
              <a:t>هل من السهل تحديد تبويب نمطي للايرادات ؟ </a:t>
            </a:r>
            <a:endParaRPr lang="ar-SA" dirty="0">
              <a:solidFill>
                <a:srgbClr val="FF0000"/>
              </a:solidFill>
            </a:endParaRPr>
          </a:p>
        </p:txBody>
      </p:sp>
    </p:spTree>
    <p:extLst>
      <p:ext uri="{BB962C8B-B14F-4D97-AF65-F5344CB8AC3E}">
        <p14:creationId xmlns:p14="http://schemas.microsoft.com/office/powerpoint/2010/main" val="16696696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طرق تقدير الايرادات</a:t>
            </a:r>
            <a:br>
              <a:rPr lang="ar-SA" b="1" dirty="0"/>
            </a:br>
            <a:endParaRPr lang="ar-SA" dirty="0"/>
          </a:p>
        </p:txBody>
      </p:sp>
      <p:sp>
        <p:nvSpPr>
          <p:cNvPr id="3" name="Content Placeholder 2"/>
          <p:cNvSpPr>
            <a:spLocks noGrp="1"/>
          </p:cNvSpPr>
          <p:nvPr>
            <p:ph idx="1"/>
          </p:nvPr>
        </p:nvSpPr>
        <p:spPr>
          <a:xfrm>
            <a:off x="457200" y="1412776"/>
            <a:ext cx="7620000" cy="4988024"/>
          </a:xfrm>
        </p:spPr>
        <p:txBody>
          <a:bodyPr>
            <a:normAutofit/>
          </a:bodyPr>
          <a:lstStyle/>
          <a:p>
            <a:r>
              <a:rPr lang="ar-SA" dirty="0" smtClean="0"/>
              <a:t>تقدير </a:t>
            </a:r>
            <a:r>
              <a:rPr lang="ar-SA" dirty="0"/>
              <a:t>الإيرادات فى المملكة باستخدام </a:t>
            </a:r>
            <a:r>
              <a:rPr lang="ar-SA" dirty="0" smtClean="0"/>
              <a:t>طريقه متوسط </a:t>
            </a:r>
            <a:r>
              <a:rPr lang="ar-SA" dirty="0"/>
              <a:t>الإيرادات خلال الثلاث </a:t>
            </a:r>
            <a:r>
              <a:rPr lang="ar-SA" dirty="0" smtClean="0"/>
              <a:t>سنوات السابقة على أن </a:t>
            </a:r>
            <a:r>
              <a:rPr lang="ar-SA" dirty="0"/>
              <a:t>يتم التعديل على المتوسط بالزيادة أو </a:t>
            </a:r>
            <a:r>
              <a:rPr lang="ar-SA" dirty="0" smtClean="0"/>
              <a:t>بالنقص حسب الظروف المتوقعه مع تبرير ذلك </a:t>
            </a:r>
          </a:p>
          <a:p>
            <a:r>
              <a:rPr lang="ar-SA" dirty="0" smtClean="0"/>
              <a:t>التقديرللايرادات فى </a:t>
            </a:r>
            <a:r>
              <a:rPr lang="ar-SA" dirty="0"/>
              <a:t>المملكة يتم </a:t>
            </a:r>
            <a:r>
              <a:rPr lang="ar-SA" dirty="0" smtClean="0"/>
              <a:t>على </a:t>
            </a:r>
            <a:r>
              <a:rPr lang="ar-SA" dirty="0"/>
              <a:t>أساس شهري </a:t>
            </a:r>
            <a:r>
              <a:rPr lang="ar-SA" dirty="0" smtClean="0"/>
              <a:t>وسنوي</a:t>
            </a:r>
            <a:endParaRPr lang="ar-SA" dirty="0"/>
          </a:p>
          <a:p>
            <a:r>
              <a:rPr lang="ar-SA" dirty="0" smtClean="0"/>
              <a:t>النقد الموجه لطريقه المتوسط : </a:t>
            </a:r>
          </a:p>
          <a:p>
            <a:pPr lvl="1"/>
            <a:r>
              <a:rPr lang="ar-SA" dirty="0" smtClean="0"/>
              <a:t>لا </a:t>
            </a:r>
            <a:r>
              <a:rPr lang="ar-SA" dirty="0"/>
              <a:t>يعتبر </a:t>
            </a:r>
            <a:r>
              <a:rPr lang="ar-SA" dirty="0" smtClean="0"/>
              <a:t>أسلوباً </a:t>
            </a:r>
            <a:r>
              <a:rPr lang="ar-SA" dirty="0"/>
              <a:t>منطقياً حيث </a:t>
            </a:r>
            <a:r>
              <a:rPr lang="ar-SA" dirty="0" smtClean="0"/>
              <a:t>لا يعد </a:t>
            </a:r>
            <a:r>
              <a:rPr lang="ar-SA" dirty="0"/>
              <a:t>المتوسط مؤشراً منطقياً لتقدير معظم بنود الإيرادات </a:t>
            </a:r>
            <a:r>
              <a:rPr lang="ar-SA" dirty="0" smtClean="0"/>
              <a:t>(</a:t>
            </a:r>
            <a:r>
              <a:rPr lang="ar-SA" dirty="0"/>
              <a:t>ك</a:t>
            </a:r>
            <a:r>
              <a:rPr lang="ar-SA" dirty="0" smtClean="0"/>
              <a:t>الجزاءات </a:t>
            </a:r>
            <a:r>
              <a:rPr lang="ar-SA" dirty="0"/>
              <a:t>والغرامات </a:t>
            </a:r>
            <a:r>
              <a:rPr lang="ar-SA" dirty="0" smtClean="0"/>
              <a:t>المرورية، والإيرادات </a:t>
            </a:r>
            <a:r>
              <a:rPr lang="ar-SA" dirty="0"/>
              <a:t>من إنتاج الزيت، وضريبة الدخل</a:t>
            </a:r>
            <a:r>
              <a:rPr lang="ar-SA" dirty="0" smtClean="0"/>
              <a:t>)</a:t>
            </a:r>
            <a:endParaRPr lang="ar-SA" dirty="0"/>
          </a:p>
          <a:p>
            <a:r>
              <a:rPr lang="ar-SA" dirty="0" smtClean="0"/>
              <a:t>ينصح ان يتم </a:t>
            </a:r>
            <a:r>
              <a:rPr lang="ar-SA" dirty="0"/>
              <a:t>تقدير الإيرادات باستخدام </a:t>
            </a:r>
            <a:r>
              <a:rPr lang="ar-SA" dirty="0" smtClean="0"/>
              <a:t>الأسلوب التقدير </a:t>
            </a:r>
            <a:r>
              <a:rPr lang="ar-SA" dirty="0"/>
              <a:t>المباشر بحيث تؤخذ متغيرات </a:t>
            </a:r>
            <a:r>
              <a:rPr lang="ar-SA" dirty="0" smtClean="0"/>
              <a:t>كل بند فى </a:t>
            </a:r>
            <a:r>
              <a:rPr lang="ar-SA" dirty="0"/>
              <a:t>عين الاعتبار</a:t>
            </a:r>
          </a:p>
        </p:txBody>
      </p:sp>
    </p:spTree>
    <p:extLst>
      <p:ext uri="{BB962C8B-B14F-4D97-AF65-F5344CB8AC3E}">
        <p14:creationId xmlns:p14="http://schemas.microsoft.com/office/powerpoint/2010/main" val="5105500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smtClean="0"/>
              <a:t>طرق </a:t>
            </a:r>
            <a:r>
              <a:rPr lang="ar-SA" b="1" dirty="0"/>
              <a:t>تحصيل الايرادات </a:t>
            </a:r>
            <a:endParaRPr lang="ar-SA" dirty="0"/>
          </a:p>
        </p:txBody>
      </p:sp>
      <p:sp>
        <p:nvSpPr>
          <p:cNvPr id="3" name="Content Placeholder 2"/>
          <p:cNvSpPr>
            <a:spLocks noGrp="1"/>
          </p:cNvSpPr>
          <p:nvPr>
            <p:ph idx="1"/>
          </p:nvPr>
        </p:nvSpPr>
        <p:spPr>
          <a:xfrm>
            <a:off x="457200" y="1340768"/>
            <a:ext cx="7620000" cy="5060032"/>
          </a:xfrm>
        </p:spPr>
        <p:txBody>
          <a:bodyPr>
            <a:normAutofit/>
          </a:bodyPr>
          <a:lstStyle/>
          <a:p>
            <a:r>
              <a:rPr lang="ar-SA" dirty="0" smtClean="0"/>
              <a:t> </a:t>
            </a:r>
            <a:r>
              <a:rPr lang="ar-SA" b="1" dirty="0"/>
              <a:t>لا تقتصر </a:t>
            </a:r>
            <a:r>
              <a:rPr lang="ar-SA" b="1" u="sng" dirty="0"/>
              <a:t>المتحصلات</a:t>
            </a:r>
            <a:r>
              <a:rPr lang="ar-SA" b="1" dirty="0"/>
              <a:t> الحكومية على إيرادات الميزانية العامة للدولة </a:t>
            </a:r>
            <a:r>
              <a:rPr lang="ar-SA" b="1" dirty="0" smtClean="0"/>
              <a:t>بل </a:t>
            </a:r>
            <a:r>
              <a:rPr lang="ar-SA" b="1" dirty="0" smtClean="0"/>
              <a:t>تشمل </a:t>
            </a:r>
            <a:r>
              <a:rPr lang="ar-SA" b="1" dirty="0"/>
              <a:t>أيضاً:</a:t>
            </a:r>
          </a:p>
          <a:p>
            <a:pPr marL="868680" lvl="1" indent="-457200">
              <a:buFont typeface="+mj-lt"/>
              <a:buAutoNum type="arabicPeriod"/>
            </a:pPr>
            <a:r>
              <a:rPr lang="ar-SA" dirty="0" smtClean="0"/>
              <a:t>المبالغ </a:t>
            </a:r>
            <a:r>
              <a:rPr lang="ar-SA" dirty="0"/>
              <a:t>التي يتم تعليتها فى حسابات الأمانات</a:t>
            </a:r>
          </a:p>
          <a:p>
            <a:pPr marL="868680" lvl="1" indent="-457200">
              <a:buFont typeface="+mj-lt"/>
              <a:buAutoNum type="arabicPeriod"/>
            </a:pPr>
            <a:r>
              <a:rPr lang="ar-SA" dirty="0" smtClean="0"/>
              <a:t>المبالغ </a:t>
            </a:r>
            <a:r>
              <a:rPr lang="ar-SA" dirty="0"/>
              <a:t>اللازمة لتسوية حسابات العهد</a:t>
            </a:r>
          </a:p>
          <a:p>
            <a:pPr marL="868680" lvl="1" indent="-457200">
              <a:buFont typeface="+mj-lt"/>
              <a:buAutoNum type="arabicPeriod"/>
            </a:pPr>
            <a:r>
              <a:rPr lang="ar-SA" dirty="0" smtClean="0"/>
              <a:t>المبالغ </a:t>
            </a:r>
            <a:r>
              <a:rPr lang="ar-SA" dirty="0"/>
              <a:t>اللازمة </a:t>
            </a:r>
            <a:r>
              <a:rPr lang="ar-SA" dirty="0" smtClean="0"/>
              <a:t>لتسوية </a:t>
            </a:r>
            <a:r>
              <a:rPr lang="ar-SA" dirty="0"/>
              <a:t>اعتمادات الميزانية وذلك بالاستبعاد من </a:t>
            </a:r>
            <a:r>
              <a:rPr lang="ar-SA" dirty="0" smtClean="0"/>
              <a:t>المصروفات</a:t>
            </a:r>
            <a:endParaRPr lang="ar-SA" dirty="0"/>
          </a:p>
          <a:p>
            <a:r>
              <a:rPr lang="ar-SA" b="1" dirty="0" smtClean="0"/>
              <a:t>وتتمثل </a:t>
            </a:r>
            <a:r>
              <a:rPr lang="ar-SA" b="1" dirty="0"/>
              <a:t>طرق تحصيل الايرادات في :</a:t>
            </a:r>
          </a:p>
          <a:p>
            <a:pPr marL="868680" lvl="1" indent="-457200">
              <a:buFont typeface="+mj-lt"/>
              <a:buAutoNum type="arabicPeriod"/>
            </a:pPr>
            <a:r>
              <a:rPr lang="ar-SA" dirty="0" smtClean="0"/>
              <a:t>التحصيل </a:t>
            </a:r>
            <a:r>
              <a:rPr lang="ar-SA" dirty="0"/>
              <a:t>النقدي </a:t>
            </a:r>
          </a:p>
          <a:p>
            <a:pPr marL="868680" lvl="1" indent="-457200">
              <a:buFont typeface="+mj-lt"/>
              <a:buAutoNum type="arabicPeriod"/>
            </a:pPr>
            <a:r>
              <a:rPr lang="ar-SA" dirty="0" smtClean="0"/>
              <a:t>التحصيل </a:t>
            </a:r>
            <a:r>
              <a:rPr lang="ar-SA" dirty="0"/>
              <a:t>بشيكات مصدقة </a:t>
            </a:r>
          </a:p>
          <a:p>
            <a:pPr marL="868680" lvl="1" indent="-457200">
              <a:buFont typeface="+mj-lt"/>
              <a:buAutoNum type="arabicPeriod"/>
            </a:pPr>
            <a:r>
              <a:rPr lang="ar-SA" dirty="0" smtClean="0"/>
              <a:t>الاستقطاع </a:t>
            </a:r>
            <a:r>
              <a:rPr lang="ar-SA" dirty="0"/>
              <a:t>من المنبع </a:t>
            </a:r>
          </a:p>
        </p:txBody>
      </p:sp>
    </p:spTree>
    <p:extLst>
      <p:ext uri="{BB962C8B-B14F-4D97-AF65-F5344CB8AC3E}">
        <p14:creationId xmlns:p14="http://schemas.microsoft.com/office/powerpoint/2010/main" val="154751832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طرق تحصيل الايرادات </a:t>
            </a:r>
            <a:endParaRPr lang="ar-SA" dirty="0"/>
          </a:p>
        </p:txBody>
      </p:sp>
      <p:sp>
        <p:nvSpPr>
          <p:cNvPr id="3" name="Content Placeholder 2"/>
          <p:cNvSpPr>
            <a:spLocks noGrp="1"/>
          </p:cNvSpPr>
          <p:nvPr>
            <p:ph idx="1"/>
          </p:nvPr>
        </p:nvSpPr>
        <p:spPr>
          <a:xfrm>
            <a:off x="457200" y="1268760"/>
            <a:ext cx="7620000" cy="5132040"/>
          </a:xfrm>
        </p:spPr>
        <p:txBody>
          <a:bodyPr>
            <a:normAutofit/>
          </a:bodyPr>
          <a:lstStyle/>
          <a:p>
            <a:r>
              <a:rPr lang="ar-SA" b="1" dirty="0" smtClean="0"/>
              <a:t>أنواع الإيرادات </a:t>
            </a:r>
            <a:r>
              <a:rPr lang="ar-SA" b="1" dirty="0"/>
              <a:t>التى يتم تحصيلها عن طريق حجزها من المنبع باستقطاعها من بنود مصروفات الميزانية</a:t>
            </a:r>
          </a:p>
          <a:p>
            <a:pPr marL="868680" lvl="1" indent="-457200">
              <a:buFont typeface="+mj-lt"/>
              <a:buAutoNum type="arabicPeriod"/>
            </a:pPr>
            <a:r>
              <a:rPr lang="ar-SA" dirty="0"/>
              <a:t>المبالغ المستقطعة من مستحقات أحد المتعهدين أو المقاولين مقابل غرامات </a:t>
            </a:r>
            <a:r>
              <a:rPr lang="ar-SA" dirty="0" smtClean="0"/>
              <a:t>التأخير</a:t>
            </a:r>
          </a:p>
          <a:p>
            <a:pPr lvl="2"/>
            <a:r>
              <a:rPr lang="ar-SA" dirty="0" smtClean="0"/>
              <a:t>( </a:t>
            </a:r>
            <a:r>
              <a:rPr lang="ar-SA" dirty="0"/>
              <a:t>+ الغرامة إلى حساب الإيرادات ).</a:t>
            </a:r>
          </a:p>
          <a:p>
            <a:pPr marL="868680" lvl="1" indent="-457200">
              <a:buFont typeface="+mj-lt"/>
              <a:buAutoNum type="arabicPeriod"/>
            </a:pPr>
            <a:r>
              <a:rPr lang="ar-SA" dirty="0"/>
              <a:t>المبالغ المستقطعة من مستحقات الموظفين مقابل الجزاءات نتيجة لتغيبهم عن العمل أو لأى سبب آخر </a:t>
            </a:r>
            <a:endParaRPr lang="ar-SA" dirty="0" smtClean="0"/>
          </a:p>
          <a:p>
            <a:pPr lvl="2"/>
            <a:r>
              <a:rPr lang="ar-SA" dirty="0" smtClean="0"/>
              <a:t>( </a:t>
            </a:r>
            <a:r>
              <a:rPr lang="ar-SA" dirty="0"/>
              <a:t>+ مبلغ الجزاءات إلى ح/الإيرادات المختص أثناء صرف المرتبات </a:t>
            </a:r>
            <a:r>
              <a:rPr lang="ar-SA" dirty="0" smtClean="0"/>
              <a:t>)</a:t>
            </a:r>
            <a:endParaRPr lang="ar-SA" dirty="0"/>
          </a:p>
          <a:p>
            <a:pPr marL="868680" lvl="1" indent="-457200">
              <a:buFont typeface="+mj-lt"/>
              <a:buAutoNum type="arabicPeriod"/>
            </a:pPr>
            <a:r>
              <a:rPr lang="ar-SA" dirty="0" smtClean="0"/>
              <a:t>المبالغ </a:t>
            </a:r>
            <a:r>
              <a:rPr lang="ar-SA" dirty="0"/>
              <a:t>المستقطعة من مستحقات الموظفين عن مبالغ سبق صرفها دون وجه حق أو </a:t>
            </a:r>
            <a:r>
              <a:rPr lang="ar-SA" dirty="0" smtClean="0"/>
              <a:t>زيادة عن </a:t>
            </a:r>
            <a:r>
              <a:rPr lang="ar-SA" dirty="0"/>
              <a:t>المستحق ويتم </a:t>
            </a:r>
            <a:r>
              <a:rPr lang="ar-SA" dirty="0" smtClean="0"/>
              <a:t>اكتشافها </a:t>
            </a:r>
            <a:r>
              <a:rPr lang="ar-SA" dirty="0"/>
              <a:t>فى السنة المالية التالية للسنة التى صرف فيها المبلغ </a:t>
            </a:r>
            <a:r>
              <a:rPr lang="ar-SA" dirty="0" smtClean="0"/>
              <a:t>وتعذر تحصيل </a:t>
            </a:r>
            <a:r>
              <a:rPr lang="ar-SA" dirty="0"/>
              <a:t>المبلغ </a:t>
            </a:r>
            <a:r>
              <a:rPr lang="ar-SA" dirty="0" smtClean="0"/>
              <a:t>فوراً</a:t>
            </a:r>
          </a:p>
          <a:p>
            <a:pPr lvl="2"/>
            <a:r>
              <a:rPr lang="ar-SA" dirty="0" smtClean="0"/>
              <a:t>(+ </a:t>
            </a:r>
            <a:r>
              <a:rPr lang="ar-SA" dirty="0" smtClean="0"/>
              <a:t>المبلغ </a:t>
            </a:r>
            <a:r>
              <a:rPr lang="ar-SA" dirty="0"/>
              <a:t>إلى ح/الإيرادات المتنوعة ) </a:t>
            </a:r>
          </a:p>
        </p:txBody>
      </p:sp>
    </p:spTree>
    <p:extLst>
      <p:ext uri="{BB962C8B-B14F-4D97-AF65-F5344CB8AC3E}">
        <p14:creationId xmlns:p14="http://schemas.microsoft.com/office/powerpoint/2010/main" val="296345129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طرق تحصيل الايرادات </a:t>
            </a:r>
            <a:endParaRPr lang="ar-SA" dirty="0"/>
          </a:p>
        </p:txBody>
      </p:sp>
      <p:sp>
        <p:nvSpPr>
          <p:cNvPr id="3" name="Content Placeholder 2"/>
          <p:cNvSpPr>
            <a:spLocks noGrp="1"/>
          </p:cNvSpPr>
          <p:nvPr>
            <p:ph idx="1"/>
          </p:nvPr>
        </p:nvSpPr>
        <p:spPr>
          <a:xfrm>
            <a:off x="457200" y="1268760"/>
            <a:ext cx="7620000" cy="5132040"/>
          </a:xfrm>
        </p:spPr>
        <p:txBody>
          <a:bodyPr>
            <a:normAutofit/>
          </a:bodyPr>
          <a:lstStyle/>
          <a:p>
            <a:pPr marL="868680" lvl="1" indent="-457200">
              <a:buFont typeface="+mj-lt"/>
              <a:buAutoNum type="arabicPeriod" startAt="4"/>
            </a:pPr>
            <a:endParaRPr lang="ar-SA" dirty="0" smtClean="0"/>
          </a:p>
          <a:p>
            <a:pPr marL="868680" lvl="1" indent="-457200">
              <a:buFont typeface="+mj-lt"/>
              <a:buAutoNum type="arabicPeriod" startAt="4"/>
            </a:pPr>
            <a:r>
              <a:rPr lang="ar-SA" dirty="0" smtClean="0"/>
              <a:t>المبالغ </a:t>
            </a:r>
            <a:r>
              <a:rPr lang="ar-SA" dirty="0"/>
              <a:t>التى يتم قيدها فى حساب تسوية المستحقات العامة مقابل الخدمات التى تؤديها </a:t>
            </a:r>
            <a:r>
              <a:rPr lang="ar-SA" dirty="0" smtClean="0"/>
              <a:t>وزارة أو </a:t>
            </a:r>
            <a:r>
              <a:rPr lang="ar-SA" dirty="0"/>
              <a:t>مصلحة حكومية إلى وزارة أو مصلحة حكومية </a:t>
            </a:r>
            <a:r>
              <a:rPr lang="ar-SA" dirty="0" smtClean="0"/>
              <a:t>أخرى</a:t>
            </a:r>
          </a:p>
          <a:p>
            <a:pPr lvl="2"/>
            <a:r>
              <a:rPr lang="ar-SA" dirty="0" smtClean="0"/>
              <a:t>(</a:t>
            </a:r>
            <a:r>
              <a:rPr lang="ar-SA" dirty="0" smtClean="0"/>
              <a:t>الجهة </a:t>
            </a:r>
            <a:r>
              <a:rPr lang="ar-SA" dirty="0"/>
              <a:t>الحكومية التي أدت الخدمة </a:t>
            </a:r>
            <a:r>
              <a:rPr lang="ar-SA" dirty="0" smtClean="0"/>
              <a:t>تجعل الإيرادات </a:t>
            </a:r>
            <a:r>
              <a:rPr lang="ar-SA" dirty="0"/>
              <a:t>دائنة بالمبلغ المستحق و ح/تسوية المستحقات العامة مديناً بنفس المبلغ )</a:t>
            </a:r>
          </a:p>
          <a:p>
            <a:pPr marL="868680" lvl="1" indent="-457200">
              <a:buFont typeface="+mj-lt"/>
              <a:buAutoNum type="arabicPeriod" startAt="4"/>
            </a:pPr>
            <a:r>
              <a:rPr lang="ar-SA" dirty="0" smtClean="0"/>
              <a:t>الإزالة </a:t>
            </a:r>
            <a:r>
              <a:rPr lang="ar-SA" dirty="0"/>
              <a:t>من حسابات الأمانات أو العهد مقابل الإضافة إلى حساب الإيرادات </a:t>
            </a:r>
            <a:r>
              <a:rPr lang="ar-SA" dirty="0" smtClean="0"/>
              <a:t>المتنوعة مثل :</a:t>
            </a:r>
          </a:p>
          <a:p>
            <a:pPr marL="1234440" lvl="2" indent="-457200">
              <a:buFont typeface="+mj-lt"/>
              <a:buAutoNum type="arabic1Minus"/>
            </a:pPr>
            <a:r>
              <a:rPr lang="ar-SA" dirty="0" smtClean="0"/>
              <a:t>المبالغ </a:t>
            </a:r>
            <a:r>
              <a:rPr lang="ar-SA" dirty="0"/>
              <a:t>المقيدة فى حساب الأمانات – مرتجع رواتب ولم </a:t>
            </a:r>
            <a:r>
              <a:rPr lang="ar-SA" dirty="0" smtClean="0"/>
              <a:t>يستلمها أ</a:t>
            </a:r>
            <a:r>
              <a:rPr lang="ar-SA" dirty="0" smtClean="0"/>
              <a:t>صحابها </a:t>
            </a:r>
            <a:r>
              <a:rPr lang="ar-SA" dirty="0" smtClean="0"/>
              <a:t>خلال السنة </a:t>
            </a:r>
            <a:r>
              <a:rPr lang="ar-SA" dirty="0" smtClean="0"/>
              <a:t>المالية</a:t>
            </a:r>
          </a:p>
          <a:p>
            <a:pPr lvl="3"/>
            <a:r>
              <a:rPr lang="ar-SA" dirty="0" smtClean="0"/>
              <a:t> </a:t>
            </a:r>
            <a:r>
              <a:rPr lang="ar-SA" dirty="0" smtClean="0"/>
              <a:t>(يجب </a:t>
            </a:r>
            <a:r>
              <a:rPr lang="ar-SA" dirty="0"/>
              <a:t>فى نهاية السنة المالية إزالة هذه المبالغ من حساب الأمانات </a:t>
            </a:r>
            <a:r>
              <a:rPr lang="ar-SA" dirty="0" smtClean="0"/>
              <a:t>– مرتجع </a:t>
            </a:r>
            <a:r>
              <a:rPr lang="ar-SA" dirty="0"/>
              <a:t>رواتب مقابل إضافتها إلى حساب الإيرادات المتنوعة </a:t>
            </a:r>
            <a:r>
              <a:rPr lang="ar-SA" dirty="0" smtClean="0"/>
              <a:t>)</a:t>
            </a:r>
          </a:p>
          <a:p>
            <a:pPr marL="1234440" lvl="2" indent="-457200">
              <a:buFont typeface="+mj-cs"/>
              <a:buAutoNum type="arabic1Minus"/>
            </a:pPr>
            <a:r>
              <a:rPr lang="ar-SA" dirty="0" smtClean="0"/>
              <a:t>المبالغ </a:t>
            </a:r>
            <a:r>
              <a:rPr lang="ar-SA" dirty="0"/>
              <a:t>المصروفة على حساب العهد – اعتمادات مستندية ويتم تخفيضها أو إلغاؤها </a:t>
            </a:r>
            <a:r>
              <a:rPr lang="ar-SA" dirty="0" smtClean="0"/>
              <a:t>فى سنة </a:t>
            </a:r>
            <a:r>
              <a:rPr lang="ar-SA" dirty="0"/>
              <a:t>مالية تالية للسنة التى تم فيها منح الاعتماد المستندى</a:t>
            </a:r>
            <a:r>
              <a:rPr lang="ar-SA" dirty="0" smtClean="0"/>
              <a:t>.</a:t>
            </a:r>
          </a:p>
          <a:p>
            <a:pPr lvl="3"/>
            <a:r>
              <a:rPr lang="ar-SA" dirty="0" smtClean="0"/>
              <a:t>( </a:t>
            </a:r>
            <a:r>
              <a:rPr lang="ar-SA" dirty="0"/>
              <a:t>حيث يتم قيد المبلغ </a:t>
            </a:r>
            <a:r>
              <a:rPr lang="ar-SA" dirty="0" smtClean="0"/>
              <a:t>فى حساب </a:t>
            </a:r>
            <a:r>
              <a:rPr lang="ar-SA" dirty="0"/>
              <a:t>الإيرادات المتنوعة مقابل قيد نفس المبلغ مديناً فى حساب جارى وزارة </a:t>
            </a:r>
            <a:r>
              <a:rPr lang="ar-SA" dirty="0" smtClean="0"/>
              <a:t>المالية)</a:t>
            </a:r>
            <a:endParaRPr lang="ar-SA" dirty="0"/>
          </a:p>
        </p:txBody>
      </p:sp>
    </p:spTree>
    <p:extLst>
      <p:ext uri="{BB962C8B-B14F-4D97-AF65-F5344CB8AC3E}">
        <p14:creationId xmlns:p14="http://schemas.microsoft.com/office/powerpoint/2010/main" val="228847815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b="1" dirty="0"/>
              <a:t>المعالجة المحاسبية لايرادات الميزانية</a:t>
            </a:r>
            <a:endParaRPr lang="ar-SA" dirty="0"/>
          </a:p>
        </p:txBody>
      </p:sp>
      <p:sp>
        <p:nvSpPr>
          <p:cNvPr id="3" name="Content Placeholder 2"/>
          <p:cNvSpPr>
            <a:spLocks noGrp="1"/>
          </p:cNvSpPr>
          <p:nvPr>
            <p:ph idx="1"/>
          </p:nvPr>
        </p:nvSpPr>
        <p:spPr/>
        <p:txBody>
          <a:bodyPr>
            <a:normAutofit/>
          </a:bodyPr>
          <a:lstStyle/>
          <a:p>
            <a:r>
              <a:rPr lang="ar-SA" dirty="0"/>
              <a:t>يتم إيداع الإيرادات فى مؤسسة النقد أو أحد فروعها أو البنوك الوطنية حسب المواعيد </a:t>
            </a:r>
            <a:r>
              <a:rPr lang="ar-SA" dirty="0" smtClean="0"/>
              <a:t>التي تحددها </a:t>
            </a:r>
            <a:r>
              <a:rPr lang="ar-SA" dirty="0"/>
              <a:t>وزارة المالية فى" تعليمات جباية وإيداع الإيرادات" التي </a:t>
            </a:r>
            <a:r>
              <a:rPr lang="ar-SA" dirty="0" smtClean="0"/>
              <a:t>تصدرها كل </a:t>
            </a:r>
            <a:r>
              <a:rPr lang="ar-SA" dirty="0"/>
              <a:t>سنة مع </a:t>
            </a:r>
            <a:r>
              <a:rPr lang="ar-SA" dirty="0" smtClean="0"/>
              <a:t>صدور الميزانية العامة </a:t>
            </a:r>
          </a:p>
          <a:p>
            <a:r>
              <a:rPr lang="ar-SA" b="1" dirty="0" smtClean="0"/>
              <a:t>يتم معالجة المبالغ التي سبق </a:t>
            </a:r>
            <a:r>
              <a:rPr lang="ar-SA" b="1" dirty="0"/>
              <a:t>صرفها دون وجه حق أو زيادة عن المستحق </a:t>
            </a:r>
            <a:r>
              <a:rPr lang="ar-SA" b="1" dirty="0" smtClean="0"/>
              <a:t>وفقاً لاحدى حالات </a:t>
            </a:r>
            <a:r>
              <a:rPr lang="ar-SA" b="1" dirty="0"/>
              <a:t>الثلاث التالية </a:t>
            </a:r>
            <a:r>
              <a:rPr lang="ar-SA" b="1" dirty="0" smtClean="0"/>
              <a:t>:</a:t>
            </a:r>
          </a:p>
          <a:p>
            <a:pPr lvl="1"/>
            <a:r>
              <a:rPr lang="ar-SA" u="sng" dirty="0"/>
              <a:t>الحالة الأولى : </a:t>
            </a:r>
            <a:r>
              <a:rPr lang="ar-SA" dirty="0"/>
              <a:t> </a:t>
            </a:r>
            <a:r>
              <a:rPr lang="ar-SA" dirty="0" smtClean="0"/>
              <a:t>اذا  تم اكتشاف </a:t>
            </a:r>
            <a:r>
              <a:rPr lang="ar-SA" dirty="0"/>
              <a:t>الخطأ فى نفس السنة المالية التي تم فيها الصرف </a:t>
            </a:r>
            <a:r>
              <a:rPr lang="ar-SA" dirty="0" smtClean="0"/>
              <a:t>بالزيادة وتحصيل </a:t>
            </a:r>
            <a:r>
              <a:rPr lang="ar-SA" dirty="0"/>
              <a:t>المبلغ في نفس السنة المالية سواء </a:t>
            </a:r>
            <a:r>
              <a:rPr lang="ar-SA" dirty="0" smtClean="0"/>
              <a:t>كان </a:t>
            </a:r>
            <a:r>
              <a:rPr lang="ar-SA" dirty="0"/>
              <a:t>نقداً أو </a:t>
            </a:r>
            <a:r>
              <a:rPr lang="ar-SA" dirty="0" smtClean="0"/>
              <a:t>غيره</a:t>
            </a:r>
          </a:p>
          <a:p>
            <a:pPr lvl="1"/>
            <a:r>
              <a:rPr lang="ar-SA" u="sng" dirty="0"/>
              <a:t>الحالة الثانية : </a:t>
            </a:r>
            <a:r>
              <a:rPr lang="ar-SA" dirty="0" smtClean="0"/>
              <a:t>اذا تم اكتشاف </a:t>
            </a:r>
            <a:r>
              <a:rPr lang="ar-SA" dirty="0"/>
              <a:t>الخطأ فى سنة مالية لاحقة للسنة المالية التي صرف فيها المبلغ </a:t>
            </a:r>
            <a:r>
              <a:rPr lang="ar-SA" dirty="0" smtClean="0"/>
              <a:t>بالزيادة</a:t>
            </a:r>
          </a:p>
          <a:p>
            <a:pPr lvl="1"/>
            <a:r>
              <a:rPr lang="ar-SA" u="sng" dirty="0" smtClean="0"/>
              <a:t>الحالة </a:t>
            </a:r>
            <a:r>
              <a:rPr lang="ar-SA" u="sng" dirty="0"/>
              <a:t>الثالثة : </a:t>
            </a:r>
            <a:r>
              <a:rPr lang="ar-SA" dirty="0"/>
              <a:t>إذا </a:t>
            </a:r>
            <a:r>
              <a:rPr lang="ar-SA" dirty="0" smtClean="0"/>
              <a:t>اكتشف </a:t>
            </a:r>
            <a:r>
              <a:rPr lang="ar-SA" dirty="0"/>
              <a:t>الخطأ فى سنة مالية تالية للسنة المالية التي بدأ فيها صرف </a:t>
            </a:r>
            <a:r>
              <a:rPr lang="ar-SA" dirty="0" smtClean="0"/>
              <a:t>المبلغ بالزيادة </a:t>
            </a:r>
            <a:r>
              <a:rPr lang="ar-SA" dirty="0"/>
              <a:t>بحيث استمر صرف المبلغ من سنة لأخرى حتى تم </a:t>
            </a:r>
            <a:r>
              <a:rPr lang="ar-SA" dirty="0" smtClean="0"/>
              <a:t>اكتشاف </a:t>
            </a:r>
            <a:r>
              <a:rPr lang="ar-SA" dirty="0"/>
              <a:t>الخطأ </a:t>
            </a:r>
            <a:endParaRPr lang="ar-SA" dirty="0" smtClean="0"/>
          </a:p>
        </p:txBody>
      </p:sp>
    </p:spTree>
    <p:extLst>
      <p:ext uri="{BB962C8B-B14F-4D97-AF65-F5344CB8AC3E}">
        <p14:creationId xmlns:p14="http://schemas.microsoft.com/office/powerpoint/2010/main" val="2199525612"/>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3431</TotalTime>
  <Words>2055</Words>
  <Application>Microsoft Office PowerPoint</Application>
  <PresentationFormat>On-screen Show (4:3)</PresentationFormat>
  <Paragraphs>225</Paragraphs>
  <Slides>23</Slides>
  <Notes>13</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Adjacency</vt:lpstr>
      <vt:lpstr>المحاسبة عن ايرادات الميزانية </vt:lpstr>
      <vt:lpstr>الأجندة </vt:lpstr>
      <vt:lpstr>أهمية المحاسبة عن الايرادات </vt:lpstr>
      <vt:lpstr>طرق تبويب الايرادات </vt:lpstr>
      <vt:lpstr>طرق تقدير الايرادات </vt:lpstr>
      <vt:lpstr>طرق تحصيل الايرادات </vt:lpstr>
      <vt:lpstr>طرق تحصيل الايرادات </vt:lpstr>
      <vt:lpstr>طرق تحصيل الايرادات </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المعالجة المحاسبية لايرادات الميزانية</vt:lpstr>
      <vt:lpstr>تمارين </vt:lpstr>
      <vt:lpstr>تمارين</vt:lpstr>
      <vt:lpstr>المصادر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المحاسبة عن ايرادات الميزانية</dc:title>
  <dc:creator>kayan albalawi</dc:creator>
  <cp:lastModifiedBy>kayan albalawi</cp:lastModifiedBy>
  <cp:revision>117</cp:revision>
  <dcterms:created xsi:type="dcterms:W3CDTF">2013-10-27T18:14:55Z</dcterms:created>
  <dcterms:modified xsi:type="dcterms:W3CDTF">2014-03-08T08:45:11Z</dcterms:modified>
</cp:coreProperties>
</file>