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89481" autoAdjust="0"/>
  </p:normalViewPr>
  <p:slideViewPr>
    <p:cSldViewPr>
      <p:cViewPr>
        <p:scale>
          <a:sx n="80" d="100"/>
          <a:sy n="80" d="100"/>
        </p:scale>
        <p:origin x="-1674"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37888BC-3DEF-4401-9A91-63F5349AF799}" type="datetimeFigureOut">
              <a:rPr lang="ar-SA" smtClean="0"/>
              <a:t>16/05/35</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8E6F52C-5699-4455-9CBD-852DE8A55AE0}" type="slidenum">
              <a:rPr lang="ar-SA" smtClean="0"/>
              <a:t>‹#›</a:t>
            </a:fld>
            <a:endParaRPr lang="ar-SA"/>
          </a:p>
        </p:txBody>
      </p:sp>
    </p:spTree>
    <p:extLst>
      <p:ext uri="{BB962C8B-B14F-4D97-AF65-F5344CB8AC3E}">
        <p14:creationId xmlns:p14="http://schemas.microsoft.com/office/powerpoint/2010/main" val="262968180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sz="2000" b="1" dirty="0" smtClean="0"/>
              <a:t> تقوم الادارة العامة للحسابات في </a:t>
            </a:r>
            <a:r>
              <a:rPr lang="ar-SA" sz="2000" b="1" u="sng" dirty="0" smtClean="0"/>
              <a:t>وزراة المالية </a:t>
            </a:r>
            <a:r>
              <a:rPr lang="ar-SA" sz="2000" b="1" dirty="0" smtClean="0"/>
              <a:t>بقيد العملية كالتالي :</a:t>
            </a:r>
          </a:p>
          <a:p>
            <a:pPr marL="411480" lvl="1" indent="0">
              <a:buNone/>
            </a:pPr>
            <a:r>
              <a:rPr lang="ar-SA" dirty="0" smtClean="0"/>
              <a:t>من ح / جارى الوزارة المعنية </a:t>
            </a:r>
          </a:p>
          <a:p>
            <a:pPr marL="411480" lvl="1" indent="0">
              <a:buNone/>
            </a:pPr>
            <a:r>
              <a:rPr lang="ar-SA" dirty="0" smtClean="0"/>
              <a:t>إلى ح/جاري مؤسسة النقد</a:t>
            </a:r>
          </a:p>
          <a:p>
            <a:endParaRPr lang="ar-SA" dirty="0"/>
          </a:p>
        </p:txBody>
      </p:sp>
      <p:sp>
        <p:nvSpPr>
          <p:cNvPr id="4" name="Slide Number Placeholder 3"/>
          <p:cNvSpPr>
            <a:spLocks noGrp="1"/>
          </p:cNvSpPr>
          <p:nvPr>
            <p:ph type="sldNum" sz="quarter" idx="10"/>
          </p:nvPr>
        </p:nvSpPr>
        <p:spPr/>
        <p:txBody>
          <a:bodyPr/>
          <a:lstStyle/>
          <a:p>
            <a:fld id="{58E6F52C-5699-4455-9CBD-852DE8A55AE0}" type="slidenum">
              <a:rPr lang="ar-SA" smtClean="0"/>
              <a:t>8</a:t>
            </a:fld>
            <a:endParaRPr lang="ar-SA"/>
          </a:p>
        </p:txBody>
      </p:sp>
    </p:spTree>
    <p:extLst>
      <p:ext uri="{BB962C8B-B14F-4D97-AF65-F5344CB8AC3E}">
        <p14:creationId xmlns:p14="http://schemas.microsoft.com/office/powerpoint/2010/main" val="2285343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dirty="0"/>
          </a:p>
        </p:txBody>
      </p:sp>
      <p:sp>
        <p:nvSpPr>
          <p:cNvPr id="4" name="Slide Number Placeholder 3"/>
          <p:cNvSpPr>
            <a:spLocks noGrp="1"/>
          </p:cNvSpPr>
          <p:nvPr>
            <p:ph type="sldNum" sz="quarter" idx="10"/>
          </p:nvPr>
        </p:nvSpPr>
        <p:spPr/>
        <p:txBody>
          <a:bodyPr/>
          <a:lstStyle/>
          <a:p>
            <a:fld id="{58E6F52C-5699-4455-9CBD-852DE8A55AE0}" type="slidenum">
              <a:rPr lang="ar-SA" smtClean="0"/>
              <a:t>30</a:t>
            </a:fld>
            <a:endParaRPr lang="ar-SA"/>
          </a:p>
        </p:txBody>
      </p:sp>
    </p:spTree>
    <p:extLst>
      <p:ext uri="{BB962C8B-B14F-4D97-AF65-F5344CB8AC3E}">
        <p14:creationId xmlns:p14="http://schemas.microsoft.com/office/powerpoint/2010/main" val="3497481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8E6F52C-5699-4455-9CBD-852DE8A55AE0}" type="slidenum">
              <a:rPr lang="ar-SA" smtClean="0"/>
              <a:t>35</a:t>
            </a:fld>
            <a:endParaRPr lang="ar-SA"/>
          </a:p>
        </p:txBody>
      </p:sp>
    </p:spTree>
    <p:extLst>
      <p:ext uri="{BB962C8B-B14F-4D97-AF65-F5344CB8AC3E}">
        <p14:creationId xmlns:p14="http://schemas.microsoft.com/office/powerpoint/2010/main" val="881627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dirty="0" smtClean="0"/>
              <a:t>الوزارة المعنية التي اصدرت</a:t>
            </a:r>
            <a:r>
              <a:rPr lang="ar-SA" baseline="0" dirty="0" smtClean="0"/>
              <a:t> امر الصرف لا تتأثر بالغاء الشيكات</a:t>
            </a:r>
            <a:endParaRPr lang="ar-SA" dirty="0"/>
          </a:p>
        </p:txBody>
      </p:sp>
      <p:sp>
        <p:nvSpPr>
          <p:cNvPr id="4" name="Slide Number Placeholder 3"/>
          <p:cNvSpPr>
            <a:spLocks noGrp="1"/>
          </p:cNvSpPr>
          <p:nvPr>
            <p:ph type="sldNum" sz="quarter" idx="10"/>
          </p:nvPr>
        </p:nvSpPr>
        <p:spPr/>
        <p:txBody>
          <a:bodyPr/>
          <a:lstStyle/>
          <a:p>
            <a:fld id="{58E6F52C-5699-4455-9CBD-852DE8A55AE0}" type="slidenum">
              <a:rPr lang="ar-SA" smtClean="0"/>
              <a:t>9</a:t>
            </a:fld>
            <a:endParaRPr lang="ar-SA"/>
          </a:p>
        </p:txBody>
      </p:sp>
    </p:spTree>
    <p:extLst>
      <p:ext uri="{BB962C8B-B14F-4D97-AF65-F5344CB8AC3E}">
        <p14:creationId xmlns:p14="http://schemas.microsoft.com/office/powerpoint/2010/main" val="3089450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SA" sz="1200" b="0" i="0" u="none" strike="noStrike" kern="1200" baseline="0" dirty="0" smtClean="0">
                <a:solidFill>
                  <a:schemeClr val="tx1"/>
                </a:solidFill>
                <a:latin typeface="+mn-lt"/>
                <a:ea typeface="+mn-ea"/>
                <a:cs typeface="+mn-cs"/>
              </a:rPr>
              <a:t>تقوم إدارة شؤون الموظفين بالجهات الحكومية بإعداد مسيرات الرواتب والأجورو هي كشوف تتضمن الرواتب والأجور والبدلات بالإضافة للبيانات الخاصة بكل موظف أو عامل (اسم الموظف، الوظيفة، الراتب، البدلات، المبالغ المستقطعة كحصة معاشات التقاعد أو التأمينات الاجتماعية بنسبة %9 ، وأي حسميات أو أقساط يتم استقطاعها من الراتب) وصافى الرواتب المستحق صرفها</a:t>
            </a:r>
          </a:p>
          <a:p>
            <a:endParaRPr lang="ar-SA" sz="1200" b="0" i="0" u="none" strike="noStrike" kern="1200" baseline="0" dirty="0" smtClean="0">
              <a:solidFill>
                <a:schemeClr val="tx1"/>
              </a:solidFill>
              <a:latin typeface="+mn-lt"/>
              <a:ea typeface="+mn-ea"/>
              <a:cs typeface="+mn-cs"/>
            </a:endParaRPr>
          </a:p>
          <a:p>
            <a:r>
              <a:rPr lang="ar-SA" sz="1200" b="0" i="0" u="none" strike="noStrike" kern="1200" baseline="0" dirty="0" smtClean="0">
                <a:solidFill>
                  <a:schemeClr val="tx1"/>
                </a:solidFill>
                <a:latin typeface="+mn-lt"/>
                <a:ea typeface="+mn-ea"/>
                <a:cs typeface="+mn-cs"/>
              </a:rPr>
              <a:t>تقضي التعليمات المالية للميزانية والحسابات بأنه لا يجوز الخصم على مصروفات الميزانية والتعلية في حسابات الأمانات سواء آان ذلك خلال السنة المالية أو في نهايتها </a:t>
            </a:r>
            <a:r>
              <a:rPr lang="ar-SA" sz="1200" b="1" i="0" u="none" strike="noStrike" kern="1200" baseline="0" dirty="0" smtClean="0">
                <a:solidFill>
                  <a:schemeClr val="tx1"/>
                </a:solidFill>
                <a:latin typeface="+mn-lt"/>
                <a:ea typeface="+mn-ea"/>
                <a:cs typeface="+mn-cs"/>
              </a:rPr>
              <a:t>ماعدا </a:t>
            </a:r>
            <a:r>
              <a:rPr lang="ar-SA" sz="1200" b="0" i="0" u="none" strike="noStrike" kern="1200" baseline="0" dirty="0" smtClean="0">
                <a:solidFill>
                  <a:schemeClr val="tx1"/>
                </a:solidFill>
                <a:latin typeface="+mn-lt"/>
                <a:ea typeface="+mn-ea"/>
                <a:cs typeface="+mn-cs"/>
              </a:rPr>
              <a:t>مستحقات مصلحة معاشات التقاعد والمؤسسة العامة للتأمينات الإجتماعية ، وبنك التسليف ، وأرصدة الاعتمادات المستندية وأية عمليات مالية أخرى ترى وزارة المالية ضرورة إجراء ذلك .</a:t>
            </a:r>
            <a:endParaRPr lang="ar-SA" dirty="0"/>
          </a:p>
        </p:txBody>
      </p:sp>
      <p:sp>
        <p:nvSpPr>
          <p:cNvPr id="4" name="Slide Number Placeholder 3"/>
          <p:cNvSpPr>
            <a:spLocks noGrp="1"/>
          </p:cNvSpPr>
          <p:nvPr>
            <p:ph type="sldNum" sz="quarter" idx="10"/>
          </p:nvPr>
        </p:nvSpPr>
        <p:spPr/>
        <p:txBody>
          <a:bodyPr/>
          <a:lstStyle/>
          <a:p>
            <a:fld id="{58E6F52C-5699-4455-9CBD-852DE8A55AE0}" type="slidenum">
              <a:rPr lang="ar-SA" smtClean="0"/>
              <a:t>13</a:t>
            </a:fld>
            <a:endParaRPr lang="ar-SA"/>
          </a:p>
        </p:txBody>
      </p:sp>
    </p:spTree>
    <p:extLst>
      <p:ext uri="{BB962C8B-B14F-4D97-AF65-F5344CB8AC3E}">
        <p14:creationId xmlns:p14="http://schemas.microsoft.com/office/powerpoint/2010/main" val="2982477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sz="1200" b="0" i="0" u="none" strike="noStrike" kern="1200" baseline="0" dirty="0" smtClean="0">
              <a:solidFill>
                <a:schemeClr val="tx1"/>
              </a:solidFill>
              <a:latin typeface="+mn-lt"/>
              <a:ea typeface="+mn-ea"/>
              <a:cs typeface="+mn-cs"/>
            </a:endParaRPr>
          </a:p>
          <a:p>
            <a:endParaRPr lang="ar-SA" sz="1200" b="0" i="0" u="none" strike="noStrike" kern="1200" baseline="0" dirty="0" smtClean="0">
              <a:solidFill>
                <a:schemeClr val="tx1"/>
              </a:solidFill>
              <a:latin typeface="+mn-lt"/>
              <a:ea typeface="+mn-ea"/>
              <a:cs typeface="+mn-cs"/>
            </a:endParaRPr>
          </a:p>
          <a:p>
            <a:endParaRPr lang="ar-SA" dirty="0"/>
          </a:p>
        </p:txBody>
      </p:sp>
      <p:sp>
        <p:nvSpPr>
          <p:cNvPr id="4" name="Slide Number Placeholder 3"/>
          <p:cNvSpPr>
            <a:spLocks noGrp="1"/>
          </p:cNvSpPr>
          <p:nvPr>
            <p:ph type="sldNum" sz="quarter" idx="10"/>
          </p:nvPr>
        </p:nvSpPr>
        <p:spPr/>
        <p:txBody>
          <a:bodyPr/>
          <a:lstStyle/>
          <a:p>
            <a:fld id="{58E6F52C-5699-4455-9CBD-852DE8A55AE0}" type="slidenum">
              <a:rPr lang="ar-SA" smtClean="0"/>
              <a:t>15</a:t>
            </a:fld>
            <a:endParaRPr lang="ar-SA"/>
          </a:p>
        </p:txBody>
      </p:sp>
    </p:spTree>
    <p:extLst>
      <p:ext uri="{BB962C8B-B14F-4D97-AF65-F5344CB8AC3E}">
        <p14:creationId xmlns:p14="http://schemas.microsoft.com/office/powerpoint/2010/main" val="1677877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8E6F52C-5699-4455-9CBD-852DE8A55AE0}" type="slidenum">
              <a:rPr lang="ar-SA" smtClean="0"/>
              <a:t>16</a:t>
            </a:fld>
            <a:endParaRPr lang="ar-SA"/>
          </a:p>
        </p:txBody>
      </p:sp>
    </p:spTree>
    <p:extLst>
      <p:ext uri="{BB962C8B-B14F-4D97-AF65-F5344CB8AC3E}">
        <p14:creationId xmlns:p14="http://schemas.microsoft.com/office/powerpoint/2010/main" val="2601156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indent="-457200">
              <a:buFont typeface="+mj-lt"/>
              <a:buAutoNum type="arabicPeriod"/>
            </a:pPr>
            <a:r>
              <a:rPr lang="ar-SA" b="1" dirty="0" smtClean="0"/>
              <a:t>حساب جاري المالية :</a:t>
            </a:r>
          </a:p>
          <a:p>
            <a:pPr lvl="1"/>
            <a:r>
              <a:rPr lang="ar-SA" b="1" dirty="0" smtClean="0"/>
              <a:t>يمثل هذا الحساب المبالغ التالية</a:t>
            </a:r>
            <a:r>
              <a:rPr lang="ar-SA" dirty="0" smtClean="0"/>
              <a:t>:</a:t>
            </a:r>
          </a:p>
          <a:p>
            <a:pPr marL="1120140" lvl="2" indent="-342900">
              <a:buFont typeface="+mj-lt"/>
              <a:buAutoNum type="arabicPeriod"/>
            </a:pPr>
            <a:r>
              <a:rPr lang="ar-SA" dirty="0" smtClean="0"/>
              <a:t>مبالغ الايرادات التي تحصلها الوزارات و المصالح  و الوحدات الحكومية و يتم ايداعها في خزانة مؤسسه النقد لصالح وزارة المالية</a:t>
            </a:r>
          </a:p>
          <a:p>
            <a:pPr marL="1120140" lvl="2" indent="-342900">
              <a:buFont typeface="+mj-lt"/>
              <a:buAutoNum type="arabicPeriod"/>
            </a:pPr>
            <a:r>
              <a:rPr lang="ar-SA" b="1" dirty="0" smtClean="0"/>
              <a:t> </a:t>
            </a:r>
            <a:r>
              <a:rPr lang="ar-SA" dirty="0" smtClean="0"/>
              <a:t>المبالغ المتعلقة بالاعتمادات المستندية الملغاة</a:t>
            </a:r>
          </a:p>
          <a:p>
            <a:pPr marL="1234440" lvl="2" indent="-457200">
              <a:buFont typeface="+mj-lt"/>
              <a:buAutoNum type="arabicPeriod"/>
            </a:pPr>
            <a:r>
              <a:rPr lang="ar-SA" dirty="0" smtClean="0"/>
              <a:t>مبالغ النفقات اللازمة لإنجاز أنشطة وبرامج الوزارات والمصالح والوحدات الحكومية التي يتم صرفها بموجب شيكات مسحوبة</a:t>
            </a:r>
          </a:p>
          <a:p>
            <a:pPr marL="1234440" lvl="2" indent="-457200">
              <a:buFont typeface="+mj-lt"/>
              <a:buAutoNum type="arabicPeriod"/>
            </a:pPr>
            <a:r>
              <a:rPr lang="ar-SA" dirty="0" smtClean="0"/>
              <a:t>المبالغ التي يصل عنها إشعار من وزارة المالية بما يفيد فتح الاعتماد المستندي</a:t>
            </a:r>
          </a:p>
          <a:p>
            <a:pPr lvl="1"/>
            <a:r>
              <a:rPr lang="ar-SA" dirty="0" smtClean="0"/>
              <a:t>يجعل الحساب </a:t>
            </a:r>
            <a:r>
              <a:rPr lang="ar-SA" b="1" dirty="0" smtClean="0"/>
              <a:t>مديناً</a:t>
            </a:r>
            <a:r>
              <a:rPr lang="ar-SA" dirty="0" smtClean="0"/>
              <a:t> بالمبالغ المودعة </a:t>
            </a:r>
            <a:r>
              <a:rPr lang="ar-SA" b="1" dirty="0" smtClean="0"/>
              <a:t>ودائناً</a:t>
            </a:r>
            <a:r>
              <a:rPr lang="ar-SA" dirty="0" smtClean="0"/>
              <a:t> بالمبالغ المسحوبة</a:t>
            </a:r>
          </a:p>
          <a:p>
            <a:endParaRPr lang="ar-SA" dirty="0"/>
          </a:p>
        </p:txBody>
      </p:sp>
      <p:sp>
        <p:nvSpPr>
          <p:cNvPr id="4" name="Slide Number Placeholder 3"/>
          <p:cNvSpPr>
            <a:spLocks noGrp="1"/>
          </p:cNvSpPr>
          <p:nvPr>
            <p:ph type="sldNum" sz="quarter" idx="10"/>
          </p:nvPr>
        </p:nvSpPr>
        <p:spPr/>
        <p:txBody>
          <a:bodyPr/>
          <a:lstStyle/>
          <a:p>
            <a:fld id="{58E6F52C-5699-4455-9CBD-852DE8A55AE0}" type="slidenum">
              <a:rPr lang="ar-SA" smtClean="0"/>
              <a:t>17</a:t>
            </a:fld>
            <a:endParaRPr lang="ar-SA"/>
          </a:p>
        </p:txBody>
      </p:sp>
    </p:spTree>
    <p:extLst>
      <p:ext uri="{BB962C8B-B14F-4D97-AF65-F5344CB8AC3E}">
        <p14:creationId xmlns:p14="http://schemas.microsoft.com/office/powerpoint/2010/main" val="3728227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dirty="0"/>
          </a:p>
        </p:txBody>
      </p:sp>
      <p:sp>
        <p:nvSpPr>
          <p:cNvPr id="4" name="Slide Number Placeholder 3"/>
          <p:cNvSpPr>
            <a:spLocks noGrp="1"/>
          </p:cNvSpPr>
          <p:nvPr>
            <p:ph type="sldNum" sz="quarter" idx="10"/>
          </p:nvPr>
        </p:nvSpPr>
        <p:spPr/>
        <p:txBody>
          <a:bodyPr/>
          <a:lstStyle/>
          <a:p>
            <a:fld id="{58E6F52C-5699-4455-9CBD-852DE8A55AE0}" type="slidenum">
              <a:rPr lang="ar-SA" smtClean="0"/>
              <a:t>19</a:t>
            </a:fld>
            <a:endParaRPr lang="ar-SA"/>
          </a:p>
        </p:txBody>
      </p:sp>
    </p:spTree>
    <p:extLst>
      <p:ext uri="{BB962C8B-B14F-4D97-AF65-F5344CB8AC3E}">
        <p14:creationId xmlns:p14="http://schemas.microsoft.com/office/powerpoint/2010/main" val="428594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dirty="0"/>
          </a:p>
        </p:txBody>
      </p:sp>
      <p:sp>
        <p:nvSpPr>
          <p:cNvPr id="4" name="Slide Number Placeholder 3"/>
          <p:cNvSpPr>
            <a:spLocks noGrp="1"/>
          </p:cNvSpPr>
          <p:nvPr>
            <p:ph type="sldNum" sz="quarter" idx="10"/>
          </p:nvPr>
        </p:nvSpPr>
        <p:spPr/>
        <p:txBody>
          <a:bodyPr/>
          <a:lstStyle/>
          <a:p>
            <a:fld id="{58E6F52C-5699-4455-9CBD-852DE8A55AE0}" type="slidenum">
              <a:rPr lang="ar-SA" smtClean="0"/>
              <a:t>21</a:t>
            </a:fld>
            <a:endParaRPr lang="ar-SA"/>
          </a:p>
        </p:txBody>
      </p:sp>
    </p:spTree>
    <p:extLst>
      <p:ext uri="{BB962C8B-B14F-4D97-AF65-F5344CB8AC3E}">
        <p14:creationId xmlns:p14="http://schemas.microsoft.com/office/powerpoint/2010/main" val="20636218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dirty="0"/>
          </a:p>
        </p:txBody>
      </p:sp>
      <p:sp>
        <p:nvSpPr>
          <p:cNvPr id="4" name="Slide Number Placeholder 3"/>
          <p:cNvSpPr>
            <a:spLocks noGrp="1"/>
          </p:cNvSpPr>
          <p:nvPr>
            <p:ph type="sldNum" sz="quarter" idx="10"/>
          </p:nvPr>
        </p:nvSpPr>
        <p:spPr/>
        <p:txBody>
          <a:bodyPr/>
          <a:lstStyle/>
          <a:p>
            <a:fld id="{58E6F52C-5699-4455-9CBD-852DE8A55AE0}" type="slidenum">
              <a:rPr lang="ar-SA" smtClean="0"/>
              <a:t>25</a:t>
            </a:fld>
            <a:endParaRPr lang="ar-SA"/>
          </a:p>
        </p:txBody>
      </p:sp>
    </p:spTree>
    <p:extLst>
      <p:ext uri="{BB962C8B-B14F-4D97-AF65-F5344CB8AC3E}">
        <p14:creationId xmlns:p14="http://schemas.microsoft.com/office/powerpoint/2010/main" val="4135865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CB2291E-BF49-46A5-B243-5D65945F1CFF}" type="datetimeFigureOut">
              <a:rPr lang="ar-SA" smtClean="0"/>
              <a:t>16/05/35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0E36B8F-6273-48F7-AB42-AC0C82F566CE}"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B2291E-BF49-46A5-B243-5D65945F1CFF}" type="datetimeFigureOut">
              <a:rPr lang="ar-SA" smtClean="0"/>
              <a:t>16/05/35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0E36B8F-6273-48F7-AB42-AC0C82F566CE}"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B2291E-BF49-46A5-B243-5D65945F1CFF}" type="datetimeFigureOut">
              <a:rPr lang="ar-SA" smtClean="0"/>
              <a:t>16/05/35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0E36B8F-6273-48F7-AB42-AC0C82F566CE}"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B2291E-BF49-46A5-B243-5D65945F1CFF}" type="datetimeFigureOut">
              <a:rPr lang="ar-SA" smtClean="0"/>
              <a:t>16/05/35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0E36B8F-6273-48F7-AB42-AC0C82F566CE}"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B2291E-BF49-46A5-B243-5D65945F1CFF}" type="datetimeFigureOut">
              <a:rPr lang="ar-SA" smtClean="0"/>
              <a:t>16/05/35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0E36B8F-6273-48F7-AB42-AC0C82F566CE}"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CB2291E-BF49-46A5-B243-5D65945F1CFF}" type="datetimeFigureOut">
              <a:rPr lang="ar-SA" smtClean="0"/>
              <a:t>16/05/35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0E36B8F-6273-48F7-AB42-AC0C82F566CE}"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B2291E-BF49-46A5-B243-5D65945F1CFF}" type="datetimeFigureOut">
              <a:rPr lang="ar-SA" smtClean="0"/>
              <a:t>16/05/35</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0E36B8F-6273-48F7-AB42-AC0C82F566CE}"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B2291E-BF49-46A5-B243-5D65945F1CFF}" type="datetimeFigureOut">
              <a:rPr lang="ar-SA" smtClean="0"/>
              <a:t>16/05/35</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0E36B8F-6273-48F7-AB42-AC0C82F566CE}"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B2291E-BF49-46A5-B243-5D65945F1CFF}" type="datetimeFigureOut">
              <a:rPr lang="ar-SA" smtClean="0"/>
              <a:t>16/05/35</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0E36B8F-6273-48F7-AB42-AC0C82F566CE}"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B2291E-BF49-46A5-B243-5D65945F1CFF}" type="datetimeFigureOut">
              <a:rPr lang="ar-SA" smtClean="0"/>
              <a:t>16/05/35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0E36B8F-6273-48F7-AB42-AC0C82F566CE}" type="slidenum">
              <a:rPr lang="ar-SA" smtClean="0"/>
              <a:t>‹#›</a:t>
            </a:fld>
            <a:endParaRPr lang="ar-SA"/>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CB2291E-BF49-46A5-B243-5D65945F1CFF}" type="datetimeFigureOut">
              <a:rPr lang="ar-SA" smtClean="0"/>
              <a:t>16/05/35</a:t>
            </a:fld>
            <a:endParaRPr lang="ar-SA"/>
          </a:p>
        </p:txBody>
      </p:sp>
      <p:sp>
        <p:nvSpPr>
          <p:cNvPr id="9" name="Slide Number Placeholder 8"/>
          <p:cNvSpPr>
            <a:spLocks noGrp="1"/>
          </p:cNvSpPr>
          <p:nvPr>
            <p:ph type="sldNum" sz="quarter" idx="11"/>
          </p:nvPr>
        </p:nvSpPr>
        <p:spPr/>
        <p:txBody>
          <a:bodyPr/>
          <a:lstStyle/>
          <a:p>
            <a:fld id="{00E36B8F-6273-48F7-AB42-AC0C82F566CE}" type="slidenum">
              <a:rPr lang="ar-SA" smtClean="0"/>
              <a:t>‹#›</a:t>
            </a:fld>
            <a:endParaRPr lang="ar-SA"/>
          </a:p>
        </p:txBody>
      </p:sp>
      <p:sp>
        <p:nvSpPr>
          <p:cNvPr id="10" name="Footer Placeholder 9"/>
          <p:cNvSpPr>
            <a:spLocks noGrp="1"/>
          </p:cNvSpPr>
          <p:nvPr>
            <p:ph type="ftr" sz="quarter" idx="12"/>
          </p:nvPr>
        </p:nvSpPr>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0E36B8F-6273-48F7-AB42-AC0C82F566CE}" type="slidenum">
              <a:rPr lang="ar-SA" smtClean="0"/>
              <a:t>‹#›</a:t>
            </a:fld>
            <a:endParaRPr lang="ar-SA"/>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SA"/>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CB2291E-BF49-46A5-B243-5D65945F1CFF}" type="datetimeFigureOut">
              <a:rPr lang="ar-SA" smtClean="0"/>
              <a:t>16/05/35</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tenders.3orod.com/detail-id-1304.ht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mohe.gov.sa/ar/Pages/Tender.aspx"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b="1" dirty="0"/>
              <a:t>المحاسبة عن مصروفات الميزانية</a:t>
            </a:r>
            <a:endParaRPr lang="ar-SA" dirty="0"/>
          </a:p>
        </p:txBody>
      </p:sp>
      <p:sp>
        <p:nvSpPr>
          <p:cNvPr id="3" name="Subtitle 2"/>
          <p:cNvSpPr>
            <a:spLocks noGrp="1"/>
          </p:cNvSpPr>
          <p:nvPr>
            <p:ph type="subTitle" idx="1"/>
          </p:nvPr>
        </p:nvSpPr>
        <p:spPr/>
        <p:txBody>
          <a:bodyPr/>
          <a:lstStyle/>
          <a:p>
            <a:r>
              <a:rPr lang="ar-SA" dirty="0" smtClean="0"/>
              <a:t>الفصل السابع</a:t>
            </a:r>
            <a:endParaRPr lang="ar-SA" dirty="0"/>
          </a:p>
        </p:txBody>
      </p:sp>
    </p:spTree>
    <p:extLst>
      <p:ext uri="{BB962C8B-B14F-4D97-AF65-F5344CB8AC3E}">
        <p14:creationId xmlns:p14="http://schemas.microsoft.com/office/powerpoint/2010/main" val="9847810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t>ثانيا:</a:t>
            </a:r>
            <a:r>
              <a:rPr lang="ar-SA" b="1" dirty="0"/>
              <a:t>الصرف بموجب حوالات</a:t>
            </a:r>
          </a:p>
        </p:txBody>
      </p:sp>
      <p:sp>
        <p:nvSpPr>
          <p:cNvPr id="3" name="Content Placeholder 2"/>
          <p:cNvSpPr>
            <a:spLocks noGrp="1"/>
          </p:cNvSpPr>
          <p:nvPr>
            <p:ph idx="1"/>
          </p:nvPr>
        </p:nvSpPr>
        <p:spPr/>
        <p:txBody>
          <a:bodyPr/>
          <a:lstStyle/>
          <a:p>
            <a:r>
              <a:rPr lang="ar-SA" b="1" dirty="0"/>
              <a:t>الحوالة </a:t>
            </a:r>
            <a:r>
              <a:rPr lang="ar-SA" dirty="0" smtClean="0"/>
              <a:t>هي </a:t>
            </a:r>
            <a:r>
              <a:rPr lang="ar-SA" dirty="0"/>
              <a:t>أمر موجه من الإدارة المالية بالجهة الحكومية برقم </a:t>
            </a:r>
            <a:r>
              <a:rPr lang="ar-SA" dirty="0" smtClean="0"/>
              <a:t>معين في تاريخ معين لأمين الصندوق ليدفع </a:t>
            </a:r>
            <a:r>
              <a:rPr lang="ar-SA" dirty="0"/>
              <a:t>مبلغ معين لشخص </a:t>
            </a:r>
            <a:r>
              <a:rPr lang="ar-SA" dirty="0" smtClean="0"/>
              <a:t>معين</a:t>
            </a:r>
          </a:p>
          <a:p>
            <a:r>
              <a:rPr lang="ar-SA" dirty="0"/>
              <a:t>تستخدم للصرف من بنود البابين الأول والثاني إذا قلت المبالغ عن 20000 ريال</a:t>
            </a:r>
            <a:r>
              <a:rPr lang="ar-SA" dirty="0" smtClean="0"/>
              <a:t>.</a:t>
            </a:r>
          </a:p>
          <a:p>
            <a:r>
              <a:rPr lang="ar-SA" dirty="0"/>
              <a:t>عند تحرير الحوالة يكون القيد </a:t>
            </a:r>
            <a:r>
              <a:rPr lang="ar-SA" dirty="0" smtClean="0"/>
              <a:t>من واقع امر اعتماد صرف: </a:t>
            </a:r>
            <a:endParaRPr lang="en-US" b="1" dirty="0"/>
          </a:p>
          <a:p>
            <a:pPr marL="411480" lvl="1" indent="0">
              <a:buNone/>
            </a:pPr>
            <a:r>
              <a:rPr lang="ar-SA" dirty="0"/>
              <a:t>من ح / المصروفات</a:t>
            </a:r>
          </a:p>
          <a:p>
            <a:pPr marL="411480" lvl="1" indent="0">
              <a:buNone/>
            </a:pPr>
            <a:r>
              <a:rPr lang="ar-SA" dirty="0"/>
              <a:t>إلى ح/الحوالات</a:t>
            </a:r>
          </a:p>
          <a:p>
            <a:r>
              <a:rPr lang="ar-SA" dirty="0"/>
              <a:t>عند صرف الحوالة من </a:t>
            </a:r>
            <a:r>
              <a:rPr lang="ar-SA" dirty="0" smtClean="0"/>
              <a:t>الصندوق بموجب اذن تسوية القيد يكون : </a:t>
            </a:r>
            <a:endParaRPr lang="en-US" b="1" dirty="0"/>
          </a:p>
          <a:p>
            <a:pPr marL="411480" lvl="1" indent="0">
              <a:buNone/>
            </a:pPr>
            <a:r>
              <a:rPr lang="ar-SA" dirty="0"/>
              <a:t>من ح / الحوالات</a:t>
            </a:r>
          </a:p>
          <a:p>
            <a:pPr marL="411480" lvl="1" indent="0">
              <a:buNone/>
            </a:pPr>
            <a:r>
              <a:rPr lang="ar-SA" dirty="0"/>
              <a:t>إلى ح/الصندوق</a:t>
            </a:r>
          </a:p>
        </p:txBody>
      </p:sp>
    </p:spTree>
    <p:extLst>
      <p:ext uri="{BB962C8B-B14F-4D97-AF65-F5344CB8AC3E}">
        <p14:creationId xmlns:p14="http://schemas.microsoft.com/office/powerpoint/2010/main" val="15587234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t>ثالثا : </a:t>
            </a:r>
            <a:r>
              <a:rPr lang="ar-SA" b="1" dirty="0"/>
              <a:t>الصرف بموجب شيكات</a:t>
            </a:r>
          </a:p>
        </p:txBody>
      </p:sp>
      <p:sp>
        <p:nvSpPr>
          <p:cNvPr id="3" name="Content Placeholder 2"/>
          <p:cNvSpPr>
            <a:spLocks noGrp="1"/>
          </p:cNvSpPr>
          <p:nvPr>
            <p:ph idx="1"/>
          </p:nvPr>
        </p:nvSpPr>
        <p:spPr/>
        <p:txBody>
          <a:bodyPr/>
          <a:lstStyle/>
          <a:p>
            <a:r>
              <a:rPr lang="ar-SA" b="1" dirty="0"/>
              <a:t>يتم الصرف بشيكات في حالتين</a:t>
            </a:r>
            <a:r>
              <a:rPr lang="ar-SA" dirty="0"/>
              <a:t>: </a:t>
            </a:r>
            <a:endParaRPr lang="en-US" b="1" dirty="0"/>
          </a:p>
          <a:p>
            <a:pPr lvl="1"/>
            <a:r>
              <a:rPr lang="ar-SA" b="1" dirty="0" smtClean="0"/>
              <a:t> </a:t>
            </a:r>
            <a:r>
              <a:rPr lang="ar-SA" dirty="0"/>
              <a:t>صرف مرتبات الموظفين من بنوك </a:t>
            </a:r>
            <a:r>
              <a:rPr lang="ar-SA" dirty="0" smtClean="0"/>
              <a:t>وطنية</a:t>
            </a:r>
          </a:p>
          <a:p>
            <a:pPr lvl="2"/>
            <a:r>
              <a:rPr lang="ar-SA" dirty="0" smtClean="0"/>
              <a:t> مدة </a:t>
            </a:r>
            <a:r>
              <a:rPr lang="ar-SA" dirty="0"/>
              <a:t>صلاحية شيكات </a:t>
            </a:r>
            <a:r>
              <a:rPr lang="ar-SA" dirty="0" smtClean="0"/>
              <a:t>الرواتب</a:t>
            </a:r>
            <a:r>
              <a:rPr lang="ar-SA" dirty="0"/>
              <a:t> </a:t>
            </a:r>
            <a:r>
              <a:rPr lang="ar-SA" dirty="0" smtClean="0"/>
              <a:t>هي 30 يوم</a:t>
            </a:r>
            <a:endParaRPr lang="ar-SA" dirty="0"/>
          </a:p>
          <a:p>
            <a:pPr lvl="1"/>
            <a:r>
              <a:rPr lang="ar-SA" dirty="0" smtClean="0"/>
              <a:t>الصرف من الحسابات </a:t>
            </a:r>
            <a:r>
              <a:rPr lang="ar-SA" dirty="0"/>
              <a:t>المودعة في مؤسسة النقد والتي قد يكون مصدرها مال خاص </a:t>
            </a:r>
            <a:r>
              <a:rPr lang="ar-SA" dirty="0" smtClean="0"/>
              <a:t>أو مال </a:t>
            </a:r>
            <a:r>
              <a:rPr lang="ar-SA" dirty="0"/>
              <a:t>عام </a:t>
            </a:r>
          </a:p>
        </p:txBody>
      </p:sp>
    </p:spTree>
    <p:extLst>
      <p:ext uri="{BB962C8B-B14F-4D97-AF65-F5344CB8AC3E}">
        <p14:creationId xmlns:p14="http://schemas.microsoft.com/office/powerpoint/2010/main" val="16425298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z="4000" b="1" dirty="0" smtClean="0"/>
              <a:t>رابعا :</a:t>
            </a:r>
            <a:r>
              <a:rPr lang="ar-SA" sz="4000" b="1" dirty="0"/>
              <a:t>الصرف بموجب مطالبات من السلفة المستديمة</a:t>
            </a:r>
          </a:p>
        </p:txBody>
      </p:sp>
      <p:sp>
        <p:nvSpPr>
          <p:cNvPr id="3" name="Content Placeholder 2"/>
          <p:cNvSpPr>
            <a:spLocks noGrp="1"/>
          </p:cNvSpPr>
          <p:nvPr>
            <p:ph idx="1"/>
          </p:nvPr>
        </p:nvSpPr>
        <p:spPr/>
        <p:txBody>
          <a:bodyPr/>
          <a:lstStyle/>
          <a:p>
            <a:r>
              <a:rPr lang="ar-SA" dirty="0" smtClean="0"/>
              <a:t>الصرف في الفروع التي لا تمسك حساباتها بنفسها يكون بموجب المطالبات المقدمة للصرف من السلف المستديمة التي تقرر لكل فرع </a:t>
            </a:r>
            <a:endParaRPr lang="ar-SA" dirty="0"/>
          </a:p>
        </p:txBody>
      </p:sp>
    </p:spTree>
    <p:extLst>
      <p:ext uri="{BB962C8B-B14F-4D97-AF65-F5344CB8AC3E}">
        <p14:creationId xmlns:p14="http://schemas.microsoft.com/office/powerpoint/2010/main" val="39586593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t>المعالجة </a:t>
            </a:r>
            <a:r>
              <a:rPr lang="ar-SA" b="1" dirty="0"/>
              <a:t>المحاسبية لمصروفات الميزانية</a:t>
            </a:r>
            <a:endParaRPr lang="ar-SA" dirty="0"/>
          </a:p>
        </p:txBody>
      </p:sp>
      <p:sp>
        <p:nvSpPr>
          <p:cNvPr id="3" name="Content Placeholder 2"/>
          <p:cNvSpPr>
            <a:spLocks noGrp="1"/>
          </p:cNvSpPr>
          <p:nvPr>
            <p:ph idx="1"/>
          </p:nvPr>
        </p:nvSpPr>
        <p:spPr/>
        <p:txBody>
          <a:bodyPr>
            <a:normAutofit/>
          </a:bodyPr>
          <a:lstStyle/>
          <a:p>
            <a:r>
              <a:rPr lang="ar-SA" b="1" dirty="0"/>
              <a:t>أولا : مصروفات الباب </a:t>
            </a:r>
            <a:r>
              <a:rPr lang="ar-SA" b="1" dirty="0" smtClean="0"/>
              <a:t>الأول : الرواتب و الأجور والبدلات </a:t>
            </a:r>
            <a:endParaRPr lang="ar-SA" b="1" dirty="0" smtClean="0"/>
          </a:p>
          <a:p>
            <a:pPr marL="571500" indent="-457200">
              <a:buFont typeface="+mj-lt"/>
              <a:buAutoNum type="arabicPeriod"/>
            </a:pPr>
            <a:r>
              <a:rPr lang="ar-SA" b="1" dirty="0" smtClean="0"/>
              <a:t>الاستقطاعات النظامية</a:t>
            </a:r>
          </a:p>
          <a:p>
            <a:pPr marL="868680" lvl="1" indent="-457200">
              <a:buFont typeface="+mj-lt"/>
              <a:buAutoNum type="arabicPeriod"/>
            </a:pPr>
            <a:r>
              <a:rPr lang="ar-SA" dirty="0" smtClean="0"/>
              <a:t>مثل</a:t>
            </a:r>
            <a:r>
              <a:rPr lang="ar-SA" b="1" dirty="0" smtClean="0"/>
              <a:t> </a:t>
            </a:r>
            <a:r>
              <a:rPr lang="ar-SA" dirty="0" smtClean="0"/>
              <a:t>حصة </a:t>
            </a:r>
            <a:r>
              <a:rPr lang="ar-SA" dirty="0"/>
              <a:t>معاشات التقاعد أو التأمينات الاجتماعية بنسبة %9 </a:t>
            </a:r>
            <a:r>
              <a:rPr lang="ar-SA" dirty="0" smtClean="0"/>
              <a:t>  </a:t>
            </a:r>
          </a:p>
          <a:p>
            <a:pPr marL="868680" lvl="1" indent="-457200">
              <a:buFont typeface="+mj-lt"/>
              <a:buAutoNum type="arabicPeriod"/>
            </a:pPr>
            <a:r>
              <a:rPr lang="ar-SA" dirty="0" smtClean="0"/>
              <a:t>حسميات </a:t>
            </a:r>
            <a:r>
              <a:rPr lang="ar-SA" dirty="0"/>
              <a:t>أو أقساط يتم استقطاعها من </a:t>
            </a:r>
            <a:r>
              <a:rPr lang="ar-SA" dirty="0" smtClean="0"/>
              <a:t>الراتب</a:t>
            </a:r>
            <a:endParaRPr lang="ar-SA" dirty="0"/>
          </a:p>
          <a:p>
            <a:pPr lvl="2"/>
            <a:r>
              <a:rPr lang="ar-SA" b="1" dirty="0"/>
              <a:t>قيد صرف الرواتب:</a:t>
            </a:r>
          </a:p>
          <a:p>
            <a:pPr marL="1051560" lvl="3" indent="0">
              <a:buNone/>
            </a:pPr>
            <a:r>
              <a:rPr lang="ar-SA" dirty="0"/>
              <a:t>من ح /المصروفات – الباب الأول – بند</a:t>
            </a:r>
            <a:r>
              <a:rPr lang="ar-SA" dirty="0" smtClean="0"/>
              <a:t>....(إجمالي الرواتب)</a:t>
            </a:r>
            <a:endParaRPr lang="ar-SA" dirty="0"/>
          </a:p>
          <a:p>
            <a:pPr marL="1051560" lvl="3" indent="0">
              <a:buNone/>
            </a:pPr>
            <a:r>
              <a:rPr lang="ar-SA" dirty="0"/>
              <a:t>إلى </a:t>
            </a:r>
            <a:r>
              <a:rPr lang="ar-SA" dirty="0" smtClean="0"/>
              <a:t>مذكورين</a:t>
            </a:r>
            <a:endParaRPr lang="ar-SA" dirty="0"/>
          </a:p>
          <a:p>
            <a:pPr marL="1051560" lvl="3" indent="0">
              <a:buNone/>
            </a:pPr>
            <a:r>
              <a:rPr lang="ar-SA" dirty="0"/>
              <a:t>ح/الأمانات المتنوعة </a:t>
            </a:r>
            <a:r>
              <a:rPr lang="ar-SA" b="1" dirty="0"/>
              <a:t>أو </a:t>
            </a:r>
            <a:r>
              <a:rPr lang="ar-SA" dirty="0"/>
              <a:t>أوامر الدفع</a:t>
            </a:r>
            <a:r>
              <a:rPr lang="ar-SA" sz="2600" dirty="0"/>
              <a:t> </a:t>
            </a:r>
            <a:r>
              <a:rPr lang="ar-SA" dirty="0"/>
              <a:t>(باسم مصلحة معاشات التقاعد والمؤسسة العامة للتأمينات الاجتماعية)</a:t>
            </a:r>
          </a:p>
          <a:p>
            <a:pPr marL="1051560" lvl="3" indent="0">
              <a:buNone/>
            </a:pPr>
            <a:r>
              <a:rPr lang="ar-SA" dirty="0"/>
              <a:t>ح/ الإيرادات المتنوعة ( الجزاءات والغرامات )</a:t>
            </a:r>
          </a:p>
          <a:p>
            <a:pPr marL="1051560" lvl="3" indent="0">
              <a:buNone/>
            </a:pPr>
            <a:r>
              <a:rPr lang="ar-SA" dirty="0"/>
              <a:t>ح/ الأمانات المتنوعة ( المبالغ التي قد تعلى بالأمانات لسبب أو لآخر )</a:t>
            </a:r>
          </a:p>
          <a:p>
            <a:pPr marL="1051560" lvl="3" indent="0">
              <a:buNone/>
            </a:pPr>
            <a:r>
              <a:rPr lang="ar-SA" dirty="0"/>
              <a:t>ح/ أوامر الدفع – باسم مندوب الصرف أو باسم البنك ( صافي الرواتب المستحقة )</a:t>
            </a:r>
          </a:p>
        </p:txBody>
      </p:sp>
    </p:spTree>
    <p:extLst>
      <p:ext uri="{BB962C8B-B14F-4D97-AF65-F5344CB8AC3E}">
        <p14:creationId xmlns:p14="http://schemas.microsoft.com/office/powerpoint/2010/main" val="37096916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lstStyle/>
          <a:p>
            <a:pPr lvl="1"/>
            <a:r>
              <a:rPr lang="ar-SA" b="1" dirty="0"/>
              <a:t>قيد تسديد قيمة معاشات التقاعد والتأمينات </a:t>
            </a:r>
            <a:r>
              <a:rPr lang="ar-SA" b="1" dirty="0" smtClean="0"/>
              <a:t>والقروض</a:t>
            </a:r>
            <a:endParaRPr lang="ar-SA" b="1" dirty="0"/>
          </a:p>
          <a:p>
            <a:pPr marL="777240" lvl="2" indent="0">
              <a:buNone/>
            </a:pPr>
            <a:r>
              <a:rPr lang="ar-SA" dirty="0"/>
              <a:t>من ح / الأمانات المتنوعة (مصلحة معاشات </a:t>
            </a:r>
            <a:r>
              <a:rPr lang="ar-SA" dirty="0" smtClean="0"/>
              <a:t>التقاعد / مؤسسة التأمنيات / بنك التسليف )</a:t>
            </a:r>
            <a:endParaRPr lang="ar-SA" dirty="0"/>
          </a:p>
          <a:p>
            <a:pPr marL="777240" lvl="2" indent="0">
              <a:buNone/>
            </a:pPr>
            <a:r>
              <a:rPr lang="ar-SA" dirty="0"/>
              <a:t>إلى ح/أوامر الدفع</a:t>
            </a:r>
          </a:p>
          <a:p>
            <a:pPr lvl="1"/>
            <a:r>
              <a:rPr lang="ar-SA" b="1" dirty="0"/>
              <a:t>تحرير إذن التسوية الذي يفيد تحرير وزارة المالية لشيك بقيمة أمر </a:t>
            </a:r>
            <a:r>
              <a:rPr lang="ar-SA" b="1" dirty="0" smtClean="0"/>
              <a:t>الدفع</a:t>
            </a:r>
            <a:endParaRPr lang="ar-SA" b="1" dirty="0"/>
          </a:p>
          <a:p>
            <a:pPr marL="777240" lvl="2" indent="0">
              <a:buNone/>
            </a:pPr>
            <a:r>
              <a:rPr lang="ar-SA" dirty="0"/>
              <a:t>من ح / أوامر الدفع</a:t>
            </a:r>
          </a:p>
          <a:p>
            <a:pPr marL="777240" lvl="2" indent="0">
              <a:buNone/>
            </a:pPr>
            <a:r>
              <a:rPr lang="ar-SA" dirty="0"/>
              <a:t>إلى ح/جارى وزارة المالية</a:t>
            </a:r>
          </a:p>
        </p:txBody>
      </p:sp>
    </p:spTree>
    <p:extLst>
      <p:ext uri="{BB962C8B-B14F-4D97-AF65-F5344CB8AC3E}">
        <p14:creationId xmlns:p14="http://schemas.microsoft.com/office/powerpoint/2010/main" val="30816521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normAutofit/>
          </a:bodyPr>
          <a:lstStyle/>
          <a:p>
            <a:pPr marL="114300" indent="0">
              <a:buNone/>
            </a:pPr>
            <a:r>
              <a:rPr lang="ar-SA" sz="2000" b="1" dirty="0" smtClean="0"/>
              <a:t>مثال 1 </a:t>
            </a:r>
            <a:r>
              <a:rPr lang="ar-SA" sz="2000" b="1" dirty="0"/>
              <a:t>: قامت احدى الوزارات والمصالح الحكومية بإعداد مسيرات رواتب الوزارة عن عام </a:t>
            </a:r>
            <a:r>
              <a:rPr lang="ar-SA" sz="2000" b="1" dirty="0" smtClean="0"/>
              <a:t> 1429وكانت </a:t>
            </a:r>
            <a:r>
              <a:rPr lang="ar-SA" sz="2000" b="1" dirty="0"/>
              <a:t>تفاصيلها </a:t>
            </a:r>
            <a:r>
              <a:rPr lang="ar-SA" sz="2000" b="1" dirty="0" smtClean="0"/>
              <a:t>كالتالي:</a:t>
            </a:r>
          </a:p>
          <a:p>
            <a:pPr marL="114300" indent="0">
              <a:buNone/>
            </a:pPr>
            <a:r>
              <a:rPr lang="ar-SA" sz="2000" b="1" dirty="0" smtClean="0"/>
              <a:t> 152.000</a:t>
            </a:r>
            <a:r>
              <a:rPr lang="ar-SA" sz="2000" b="1" dirty="0"/>
              <a:t>ريال رواتب المدنيين ( بند </a:t>
            </a:r>
            <a:r>
              <a:rPr lang="ar-SA" sz="2000" b="1" dirty="0" smtClean="0"/>
              <a:t>101)</a:t>
            </a:r>
            <a:endParaRPr lang="ar-SA" sz="2000" b="1" dirty="0"/>
          </a:p>
          <a:p>
            <a:pPr marL="114300" indent="0">
              <a:buNone/>
            </a:pPr>
            <a:r>
              <a:rPr lang="ar-SA" sz="2000" b="1" dirty="0"/>
              <a:t>26.000 ريال بدلات ( بند 102 ) </a:t>
            </a:r>
            <a:endParaRPr lang="ar-SA" sz="2000" b="1" dirty="0" smtClean="0"/>
          </a:p>
          <a:p>
            <a:pPr marL="114300" indent="0">
              <a:buNone/>
            </a:pPr>
            <a:r>
              <a:rPr lang="ar-SA" sz="2000" b="1" dirty="0" smtClean="0"/>
              <a:t> وكانت </a:t>
            </a:r>
            <a:r>
              <a:rPr lang="ar-SA" sz="2000" b="1" dirty="0"/>
              <a:t>الحسميات على النحو التالي : </a:t>
            </a:r>
            <a:endParaRPr lang="ar-SA" sz="2000" b="1" dirty="0" smtClean="0"/>
          </a:p>
          <a:p>
            <a:pPr marL="114300" indent="0">
              <a:buNone/>
            </a:pPr>
            <a:r>
              <a:rPr lang="ar-SA" sz="2000" b="1" dirty="0" smtClean="0"/>
              <a:t>13.680 </a:t>
            </a:r>
            <a:r>
              <a:rPr lang="ar-SA" sz="2000" b="1" dirty="0"/>
              <a:t>ريال المستحق </a:t>
            </a:r>
            <a:r>
              <a:rPr lang="ar-SA" sz="2000" b="1" dirty="0" smtClean="0"/>
              <a:t>لمصلحة </a:t>
            </a:r>
            <a:r>
              <a:rPr lang="ar-SA" sz="2000" b="1" dirty="0"/>
              <a:t>معاشات التقاعد ، 1.320 ريال الجزاءات ، 4.000 ريال المستحق لبنك التسليف</a:t>
            </a:r>
          </a:p>
          <a:p>
            <a:pPr marL="114300" indent="0">
              <a:buNone/>
            </a:pPr>
            <a:r>
              <a:rPr lang="ar-SA" sz="2000" b="1" dirty="0"/>
              <a:t>وتم اصدار أمر دفع بصافي القيمة باسم البنك الذي تم الاتفاق معه على صرف مرتبات الموظفين وورد الشيك من وزارة المالية وتم </a:t>
            </a:r>
            <a:r>
              <a:rPr lang="ar-SA" sz="2000" b="1" dirty="0" smtClean="0"/>
              <a:t>ايداع الشيك </a:t>
            </a:r>
            <a:r>
              <a:rPr lang="ar-SA" sz="2000" b="1" dirty="0"/>
              <a:t>في البنك </a:t>
            </a:r>
            <a:r>
              <a:rPr lang="ar-SA" sz="2000" b="1" dirty="0" smtClean="0"/>
              <a:t>كما </a:t>
            </a:r>
            <a:r>
              <a:rPr lang="ar-SA" sz="2000" b="1" dirty="0"/>
              <a:t>تم تسليم الشيكات المحررة باسماء الموظفين لمستحقيها بعد التوقيع على </a:t>
            </a:r>
            <a:r>
              <a:rPr lang="ar-SA" sz="2000" b="1" dirty="0" smtClean="0"/>
              <a:t>أصول المسيرات </a:t>
            </a:r>
            <a:r>
              <a:rPr lang="ar-SA" sz="2000" b="1" dirty="0"/>
              <a:t>بما يفيد الاستلام</a:t>
            </a:r>
          </a:p>
          <a:p>
            <a:pPr marL="114300" indent="0">
              <a:buNone/>
            </a:pPr>
            <a:r>
              <a:rPr lang="ar-SA" sz="2000" b="1" dirty="0"/>
              <a:t>المطلوب : اجراء القيود المحاسبية اللازمة</a:t>
            </a:r>
            <a:endParaRPr lang="ar-SA" sz="2000" dirty="0"/>
          </a:p>
        </p:txBody>
      </p:sp>
    </p:spTree>
    <p:extLst>
      <p:ext uri="{BB962C8B-B14F-4D97-AF65-F5344CB8AC3E}">
        <p14:creationId xmlns:p14="http://schemas.microsoft.com/office/powerpoint/2010/main" val="37897543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lstStyle/>
          <a:p>
            <a:pPr marL="114300" indent="0">
              <a:buNone/>
            </a:pPr>
            <a:r>
              <a:rPr lang="ar-SA" b="1" dirty="0"/>
              <a:t>مثال </a:t>
            </a:r>
            <a:r>
              <a:rPr lang="ar-SA" b="1" dirty="0" smtClean="0"/>
              <a:t>2 : </a:t>
            </a:r>
            <a:endParaRPr lang="ar-SA" b="1" dirty="0"/>
          </a:p>
          <a:p>
            <a:pPr marL="114300" indent="0">
              <a:buNone/>
            </a:pPr>
            <a:r>
              <a:rPr lang="ar-SA" sz="2000" b="1" dirty="0" smtClean="0"/>
              <a:t>لو </a:t>
            </a:r>
            <a:r>
              <a:rPr lang="ar-SA" sz="2000" b="1" dirty="0"/>
              <a:t>أن أحد الموظفين المعينين حديثا طلب صرف راتبه عن شهر ربيع الثاني لعام </a:t>
            </a:r>
            <a:r>
              <a:rPr lang="ar-SA" sz="2000" b="1" dirty="0" smtClean="0"/>
              <a:t>1434 هـ </a:t>
            </a:r>
            <a:r>
              <a:rPr lang="ar-SA" sz="2000" b="1" dirty="0"/>
              <a:t>لعدم إدراجه ضمن مسيرات </a:t>
            </a:r>
            <a:r>
              <a:rPr lang="ar-SA" sz="2000" b="1" dirty="0" smtClean="0"/>
              <a:t>رواتب الموظفين وكان </a:t>
            </a:r>
            <a:r>
              <a:rPr lang="ar-SA" sz="2000" b="1" dirty="0"/>
              <a:t>راتبه 7000 ريال وبدل </a:t>
            </a:r>
            <a:r>
              <a:rPr lang="ar-SA" sz="2000" b="1" dirty="0" smtClean="0"/>
              <a:t>النقل </a:t>
            </a:r>
            <a:r>
              <a:rPr lang="ar-SA" sz="2000" b="1" dirty="0"/>
              <a:t>500 ريال ويخضع الموظف لنظام التأمينات </a:t>
            </a:r>
            <a:r>
              <a:rPr lang="ar-SA" sz="2000" b="1" dirty="0" smtClean="0"/>
              <a:t>الاجتماعية.</a:t>
            </a:r>
          </a:p>
          <a:p>
            <a:r>
              <a:rPr lang="ar-SA" sz="2000" b="1" dirty="0" smtClean="0"/>
              <a:t>المطلوب </a:t>
            </a:r>
            <a:r>
              <a:rPr lang="ar-SA" sz="2000" b="1" dirty="0"/>
              <a:t>: اجراء القيود المحاسبية اللازمة</a:t>
            </a:r>
            <a:endParaRPr lang="ar-SA" sz="2000" dirty="0"/>
          </a:p>
        </p:txBody>
      </p:sp>
    </p:spTree>
    <p:extLst>
      <p:ext uri="{BB962C8B-B14F-4D97-AF65-F5344CB8AC3E}">
        <p14:creationId xmlns:p14="http://schemas.microsoft.com/office/powerpoint/2010/main" val="11064973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a:xfrm>
            <a:off x="457200" y="1340768"/>
            <a:ext cx="7620000" cy="5060032"/>
          </a:xfrm>
        </p:spPr>
        <p:txBody>
          <a:bodyPr>
            <a:normAutofit/>
          </a:bodyPr>
          <a:lstStyle/>
          <a:p>
            <a:pPr marL="571500" indent="-457200">
              <a:buFont typeface="+mj-lt"/>
              <a:buAutoNum type="arabicPeriod" startAt="2"/>
            </a:pPr>
            <a:r>
              <a:rPr lang="ar-SA" b="1" dirty="0" smtClean="0"/>
              <a:t>معالجة </a:t>
            </a:r>
            <a:r>
              <a:rPr lang="ar-SA" b="1" dirty="0"/>
              <a:t>الرواتب التي لم يتقدم أصحابها </a:t>
            </a:r>
            <a:r>
              <a:rPr lang="ar-SA" b="1" dirty="0" smtClean="0"/>
              <a:t>لاستلامها</a:t>
            </a:r>
          </a:p>
          <a:p>
            <a:pPr lvl="1"/>
            <a:r>
              <a:rPr lang="ar-SA" dirty="0" smtClean="0"/>
              <a:t>هي صافي الرواتب و الاجور و المكافات الشهرية التي لم يتسلمها أصحابها في خلال 15 يوما من تاريخ استلام مندوب الصرف لقيمتها </a:t>
            </a:r>
          </a:p>
          <a:p>
            <a:pPr lvl="1"/>
            <a:r>
              <a:rPr lang="ar-SA" dirty="0" smtClean="0"/>
              <a:t>يتم يتعليتها على حسابات الامانات – مرتجع رواتب </a:t>
            </a:r>
          </a:p>
          <a:p>
            <a:pPr lvl="2"/>
            <a:r>
              <a:rPr lang="ar-SA" dirty="0" smtClean="0"/>
              <a:t>قيد </a:t>
            </a:r>
            <a:r>
              <a:rPr lang="ar-SA" dirty="0"/>
              <a:t>التعلية يتطلب تحرير إذن تسوية يكون القيد من </a:t>
            </a:r>
            <a:r>
              <a:rPr lang="ar-SA" dirty="0" smtClean="0"/>
              <a:t>واقعه :</a:t>
            </a:r>
          </a:p>
          <a:p>
            <a:pPr lvl="3"/>
            <a:r>
              <a:rPr lang="ar-SA" b="1" dirty="0"/>
              <a:t>في حالة </a:t>
            </a:r>
            <a:r>
              <a:rPr lang="ar-SA" b="1" dirty="0" smtClean="0"/>
              <a:t>كان </a:t>
            </a:r>
            <a:r>
              <a:rPr lang="ar-SA" b="1" dirty="0"/>
              <a:t>صرف </a:t>
            </a:r>
            <a:r>
              <a:rPr lang="ar-SA" b="1" dirty="0" smtClean="0"/>
              <a:t>المرتبات نقدا </a:t>
            </a:r>
            <a:r>
              <a:rPr lang="ar-SA" b="1" dirty="0"/>
              <a:t>:</a:t>
            </a:r>
          </a:p>
          <a:p>
            <a:pPr marL="1051560" lvl="3" indent="0">
              <a:buNone/>
            </a:pPr>
            <a:r>
              <a:rPr lang="ar-SA" dirty="0"/>
              <a:t>من ح / الصندوق</a:t>
            </a:r>
          </a:p>
          <a:p>
            <a:pPr marL="1051560" lvl="3" indent="0">
              <a:buNone/>
            </a:pPr>
            <a:r>
              <a:rPr lang="ar-SA" dirty="0"/>
              <a:t>إلى ح / الأمانات </a:t>
            </a:r>
            <a:r>
              <a:rPr lang="ar-SA" dirty="0" smtClean="0"/>
              <a:t>- مرتجع </a:t>
            </a:r>
            <a:r>
              <a:rPr lang="ar-SA" dirty="0"/>
              <a:t>رواتب</a:t>
            </a:r>
            <a:r>
              <a:rPr lang="ar-SA" b="1" dirty="0" smtClean="0"/>
              <a:t> </a:t>
            </a:r>
          </a:p>
          <a:p>
            <a:pPr lvl="3"/>
            <a:r>
              <a:rPr lang="ar-SA" b="1" dirty="0"/>
              <a:t>في حالة </a:t>
            </a:r>
            <a:r>
              <a:rPr lang="ar-SA" b="1" dirty="0" smtClean="0"/>
              <a:t>كان </a:t>
            </a:r>
            <a:r>
              <a:rPr lang="ar-SA" b="1" dirty="0"/>
              <a:t>صرف المرتبات عن طريق الشيكات :</a:t>
            </a:r>
          </a:p>
          <a:p>
            <a:pPr marL="1051560" lvl="3" indent="0">
              <a:buNone/>
            </a:pPr>
            <a:r>
              <a:rPr lang="ar-SA" dirty="0"/>
              <a:t>يطلب من البنك المتفق معه على صرف المرتبات أن يودع قيمة </a:t>
            </a:r>
            <a:r>
              <a:rPr lang="ar-SA" dirty="0" smtClean="0"/>
              <a:t>هذه الشيكات </a:t>
            </a:r>
            <a:r>
              <a:rPr lang="ar-SA" dirty="0"/>
              <a:t>في حساب جاري الحكومة لدى مؤسسة النقد </a:t>
            </a:r>
            <a:r>
              <a:rPr lang="ar-SA" dirty="0" smtClean="0"/>
              <a:t>العربي السعودي </a:t>
            </a:r>
            <a:r>
              <a:rPr lang="ar-SA" dirty="0"/>
              <a:t>ومن ثم بعد وصول إشعار الإيداع </a:t>
            </a:r>
            <a:r>
              <a:rPr lang="ar-SA" dirty="0" smtClean="0"/>
              <a:t>يتم تحرير </a:t>
            </a:r>
            <a:r>
              <a:rPr lang="ar-SA" dirty="0"/>
              <a:t>إذن </a:t>
            </a:r>
            <a:r>
              <a:rPr lang="ar-SA" dirty="0" smtClean="0"/>
              <a:t>تسوية القيد </a:t>
            </a:r>
            <a:r>
              <a:rPr lang="ar-SA" dirty="0"/>
              <a:t>من واقعه :</a:t>
            </a:r>
          </a:p>
          <a:p>
            <a:pPr marL="1051560" lvl="3" indent="0">
              <a:buNone/>
            </a:pPr>
            <a:r>
              <a:rPr lang="ar-SA" dirty="0"/>
              <a:t>من ح / جاري وزارة المالية</a:t>
            </a:r>
          </a:p>
          <a:p>
            <a:pPr marL="1051560" lvl="3" indent="0">
              <a:buNone/>
            </a:pPr>
            <a:r>
              <a:rPr lang="ar-SA" dirty="0"/>
              <a:t>إلى ح / الأمانات – مرتجع رواتب</a:t>
            </a:r>
          </a:p>
        </p:txBody>
      </p:sp>
    </p:spTree>
    <p:extLst>
      <p:ext uri="{BB962C8B-B14F-4D97-AF65-F5344CB8AC3E}">
        <p14:creationId xmlns:p14="http://schemas.microsoft.com/office/powerpoint/2010/main" val="9440752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normAutofit/>
          </a:bodyPr>
          <a:lstStyle/>
          <a:p>
            <a:pPr lvl="1"/>
            <a:r>
              <a:rPr lang="ar-SA" b="1" dirty="0" smtClean="0"/>
              <a:t>عند تقدم </a:t>
            </a:r>
            <a:r>
              <a:rPr lang="ar-SA" b="1" dirty="0"/>
              <a:t>الموظفين </a:t>
            </a:r>
            <a:r>
              <a:rPr lang="ar-SA" b="1" dirty="0" smtClean="0"/>
              <a:t>لاستلام </a:t>
            </a:r>
            <a:r>
              <a:rPr lang="ar-SA" b="1" dirty="0"/>
              <a:t>رواتبهم </a:t>
            </a:r>
            <a:r>
              <a:rPr lang="ar-SA" b="1" dirty="0" smtClean="0"/>
              <a:t>المتأخرة</a:t>
            </a:r>
          </a:p>
          <a:p>
            <a:pPr lvl="2"/>
            <a:r>
              <a:rPr lang="ar-SA" dirty="0" smtClean="0"/>
              <a:t>عندما يتقدم </a:t>
            </a:r>
            <a:r>
              <a:rPr lang="ar-SA" dirty="0"/>
              <a:t>الموظف لصرف راتبه في نفس </a:t>
            </a:r>
            <a:r>
              <a:rPr lang="ar-SA" dirty="0" smtClean="0"/>
              <a:t>السنة المالية </a:t>
            </a:r>
            <a:r>
              <a:rPr lang="ar-SA" dirty="0"/>
              <a:t>:</a:t>
            </a:r>
          </a:p>
          <a:p>
            <a:pPr lvl="3"/>
            <a:r>
              <a:rPr lang="ar-SA" dirty="0"/>
              <a:t>يحرر أمر اعتماد صرف يكون القيد من واقعه :</a:t>
            </a:r>
          </a:p>
          <a:p>
            <a:pPr marL="1051560" lvl="3" indent="0">
              <a:buNone/>
            </a:pPr>
            <a:r>
              <a:rPr lang="ar-SA" dirty="0"/>
              <a:t>من ح / الأمانات – مرتجع رواتب</a:t>
            </a:r>
          </a:p>
          <a:p>
            <a:pPr marL="1051560" lvl="3" indent="0">
              <a:buNone/>
            </a:pPr>
            <a:r>
              <a:rPr lang="ar-SA" dirty="0"/>
              <a:t>إلى ح / الحوالات أو أوامر </a:t>
            </a:r>
            <a:r>
              <a:rPr lang="ar-SA" dirty="0" smtClean="0"/>
              <a:t>الدفع ( حسب المبلغ)</a:t>
            </a:r>
          </a:p>
          <a:p>
            <a:pPr lvl="2"/>
            <a:r>
              <a:rPr lang="ar-SA" dirty="0" smtClean="0"/>
              <a:t>اذا جاءت </a:t>
            </a:r>
            <a:r>
              <a:rPr lang="ar-SA" dirty="0"/>
              <a:t>نهاية السنة المالية ولم يتقدم أصحاب </a:t>
            </a:r>
            <a:r>
              <a:rPr lang="ar-SA" dirty="0" smtClean="0"/>
              <a:t>الرواتب لاستلامها </a:t>
            </a:r>
            <a:r>
              <a:rPr lang="ar-SA" dirty="0"/>
              <a:t>:</a:t>
            </a:r>
          </a:p>
          <a:p>
            <a:pPr lvl="3"/>
            <a:r>
              <a:rPr lang="ar-SA" dirty="0"/>
              <a:t>يتم تحرير إذن تسوية يكون القيد فيه :</a:t>
            </a:r>
          </a:p>
          <a:p>
            <a:pPr marL="1051560" lvl="3" indent="0">
              <a:buNone/>
            </a:pPr>
            <a:r>
              <a:rPr lang="ar-SA" dirty="0"/>
              <a:t>من ح / الأمانات – مرتجع رواتب</a:t>
            </a:r>
          </a:p>
          <a:p>
            <a:pPr marL="1051560" lvl="3" indent="0">
              <a:buNone/>
            </a:pPr>
            <a:r>
              <a:rPr lang="ar-SA" dirty="0"/>
              <a:t>إلى ح / الايرادات المتنوعة</a:t>
            </a:r>
          </a:p>
          <a:p>
            <a:pPr lvl="3"/>
            <a:r>
              <a:rPr lang="ar-SA" dirty="0" smtClean="0"/>
              <a:t>عندما </a:t>
            </a:r>
            <a:r>
              <a:rPr lang="ar-SA" dirty="0" smtClean="0"/>
              <a:t>يتقدم </a:t>
            </a:r>
            <a:r>
              <a:rPr lang="ar-SA" dirty="0"/>
              <a:t>صاحب الراتب في السنة التالية ل</a:t>
            </a:r>
            <a:r>
              <a:rPr lang="ar-SA" dirty="0" smtClean="0"/>
              <a:t>طلب صرف راتبه يتم </a:t>
            </a:r>
            <a:r>
              <a:rPr lang="ar-SA" dirty="0"/>
              <a:t>تحرير أمر اعتماد صرف يكون القيد من واقعه :</a:t>
            </a:r>
          </a:p>
          <a:p>
            <a:pPr marL="1051560" lvl="3" indent="0">
              <a:buNone/>
            </a:pPr>
            <a:r>
              <a:rPr lang="ar-SA" dirty="0"/>
              <a:t>من ح / الايرادات المتنوعة – بالاستبعاد </a:t>
            </a:r>
          </a:p>
          <a:p>
            <a:pPr marL="1051560" lvl="3" indent="0">
              <a:buNone/>
            </a:pPr>
            <a:r>
              <a:rPr lang="ar-SA" dirty="0"/>
              <a:t>إلى ح / الحوالات أو أوامر الدفع</a:t>
            </a:r>
          </a:p>
        </p:txBody>
      </p:sp>
    </p:spTree>
    <p:extLst>
      <p:ext uri="{BB962C8B-B14F-4D97-AF65-F5344CB8AC3E}">
        <p14:creationId xmlns:p14="http://schemas.microsoft.com/office/powerpoint/2010/main" val="33647549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normAutofit/>
          </a:bodyPr>
          <a:lstStyle/>
          <a:p>
            <a:pPr marL="114300" indent="0">
              <a:buNone/>
            </a:pPr>
            <a:r>
              <a:rPr lang="ar-SA" b="1" dirty="0"/>
              <a:t>مثال </a:t>
            </a:r>
            <a:r>
              <a:rPr lang="ar-SA" b="1" dirty="0" smtClean="0"/>
              <a:t>3: </a:t>
            </a:r>
            <a:endParaRPr lang="ar-SA" b="1" dirty="0" smtClean="0"/>
          </a:p>
          <a:p>
            <a:pPr marL="114300" indent="0">
              <a:buNone/>
            </a:pPr>
            <a:r>
              <a:rPr lang="ar-SA" sz="2000" b="1" dirty="0" smtClean="0"/>
              <a:t>لم </a:t>
            </a:r>
            <a:r>
              <a:rPr lang="ar-SA" sz="2000" b="1" dirty="0"/>
              <a:t>يتقدم ثلاثة من الموظفين لاستلام رواتبهم لشهر ربيع الثاني عام </a:t>
            </a:r>
            <a:r>
              <a:rPr lang="ar-SA" sz="2000" b="1" dirty="0" smtClean="0"/>
              <a:t>1434 </a:t>
            </a:r>
            <a:r>
              <a:rPr lang="ar-SA" sz="2000" b="1" dirty="0" smtClean="0"/>
              <a:t>هـ </a:t>
            </a:r>
            <a:r>
              <a:rPr lang="ar-SA" sz="2000" b="1" dirty="0"/>
              <a:t>في إحدى الدوائر الحكومية </a:t>
            </a:r>
            <a:r>
              <a:rPr lang="ar-SA" sz="2000" b="1" dirty="0" smtClean="0"/>
              <a:t>خلال خمسة </a:t>
            </a:r>
            <a:r>
              <a:rPr lang="ar-SA" sz="2000" b="1" dirty="0"/>
              <a:t>عشر يوما ويبلغ مجموعها 18000 ريال حيث يبلغ راتب الموظف الأول 4500 ريال وراتب الموظف الثاني </a:t>
            </a:r>
            <a:r>
              <a:rPr lang="ar-SA" sz="2000" b="1" dirty="0" smtClean="0"/>
              <a:t>يبلغ 6500 </a:t>
            </a:r>
            <a:r>
              <a:rPr lang="ar-SA" sz="2000" b="1" dirty="0"/>
              <a:t>ريال ويبلغ مرتب الموظف الثالث 7000 ريال .</a:t>
            </a:r>
          </a:p>
          <a:p>
            <a:pPr marL="114300" indent="0">
              <a:buNone/>
            </a:pPr>
            <a:r>
              <a:rPr lang="ar-SA" sz="2000" b="1" dirty="0"/>
              <a:t>المطلوب : اجراء القيود المحاسبية اللازمة في الحالات التالية :</a:t>
            </a:r>
          </a:p>
          <a:p>
            <a:pPr marL="114300" indent="0">
              <a:buNone/>
            </a:pPr>
            <a:r>
              <a:rPr lang="ar-SA" sz="2000" b="1" dirty="0"/>
              <a:t>1. قيد تعلية الرواتب بعد مرور خمسة عشر يوما في حالة </a:t>
            </a:r>
            <a:r>
              <a:rPr lang="ar-SA" sz="2000" b="1" dirty="0" smtClean="0"/>
              <a:t>الصرف  </a:t>
            </a:r>
            <a:r>
              <a:rPr lang="ar-SA" sz="2000" b="1" dirty="0"/>
              <a:t>نقدا .</a:t>
            </a:r>
          </a:p>
          <a:p>
            <a:pPr marL="114300" indent="0">
              <a:buNone/>
            </a:pPr>
            <a:r>
              <a:rPr lang="ar-SA" sz="2000" b="1" dirty="0"/>
              <a:t>2. في حالة تقدم الموظف الثاني لاستلام راتبه في نهاية شهر رجب من عام </a:t>
            </a:r>
            <a:r>
              <a:rPr lang="ar-SA" sz="2000" b="1" dirty="0" smtClean="0"/>
              <a:t>1434هـ</a:t>
            </a:r>
            <a:endParaRPr lang="ar-SA" sz="2000" b="1" dirty="0"/>
          </a:p>
          <a:p>
            <a:pPr marL="114300" indent="0">
              <a:buNone/>
            </a:pPr>
            <a:r>
              <a:rPr lang="ar-SA" sz="2000" b="1" dirty="0"/>
              <a:t>3. في حال انتهت السنة المالية ولم يتقدم الموظف الأول والثالث لاستلام رواتبهم </a:t>
            </a:r>
          </a:p>
          <a:p>
            <a:pPr marL="114300" indent="0">
              <a:buNone/>
            </a:pPr>
            <a:r>
              <a:rPr lang="ar-SA" sz="2000" b="1" dirty="0"/>
              <a:t>4. في حال تقدم الموظف الأول لاستلام راتبه في شهر صفر لعام </a:t>
            </a:r>
            <a:r>
              <a:rPr lang="ar-SA" sz="2000" b="1" dirty="0" smtClean="0"/>
              <a:t>1435 </a:t>
            </a:r>
            <a:r>
              <a:rPr lang="ar-SA" sz="2000" b="1" dirty="0" smtClean="0"/>
              <a:t>هـ </a:t>
            </a:r>
            <a:r>
              <a:rPr lang="ar-SA" b="1" dirty="0"/>
              <a:t>.</a:t>
            </a:r>
            <a:endParaRPr lang="ar-SA" dirty="0"/>
          </a:p>
        </p:txBody>
      </p:sp>
    </p:spTree>
    <p:extLst>
      <p:ext uri="{BB962C8B-B14F-4D97-AF65-F5344CB8AC3E}">
        <p14:creationId xmlns:p14="http://schemas.microsoft.com/office/powerpoint/2010/main" val="12685683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t>الأجندة</a:t>
            </a:r>
            <a:endParaRPr lang="ar-SA" b="1" dirty="0"/>
          </a:p>
        </p:txBody>
      </p:sp>
      <p:sp>
        <p:nvSpPr>
          <p:cNvPr id="3" name="Content Placeholder 2"/>
          <p:cNvSpPr>
            <a:spLocks noGrp="1"/>
          </p:cNvSpPr>
          <p:nvPr>
            <p:ph idx="1"/>
          </p:nvPr>
        </p:nvSpPr>
        <p:spPr/>
        <p:txBody>
          <a:bodyPr/>
          <a:lstStyle/>
          <a:p>
            <a:r>
              <a:rPr lang="ar-SA" dirty="0" smtClean="0"/>
              <a:t>طرق </a:t>
            </a:r>
            <a:r>
              <a:rPr lang="ar-SA" dirty="0"/>
              <a:t>تبويب وتقدير المصروفات</a:t>
            </a:r>
          </a:p>
          <a:p>
            <a:r>
              <a:rPr lang="ar-SA" dirty="0" smtClean="0"/>
              <a:t>طرق </a:t>
            </a:r>
            <a:r>
              <a:rPr lang="ar-SA" dirty="0"/>
              <a:t>صرف النفقات</a:t>
            </a:r>
          </a:p>
          <a:p>
            <a:r>
              <a:rPr lang="ar-SA" dirty="0" smtClean="0"/>
              <a:t>المعالجة </a:t>
            </a:r>
            <a:r>
              <a:rPr lang="ar-SA" dirty="0"/>
              <a:t>المحاسبية لمصروفات الميزانية</a:t>
            </a:r>
          </a:p>
        </p:txBody>
      </p:sp>
    </p:spTree>
    <p:extLst>
      <p:ext uri="{BB962C8B-B14F-4D97-AF65-F5344CB8AC3E}">
        <p14:creationId xmlns:p14="http://schemas.microsoft.com/office/powerpoint/2010/main" val="31237215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lstStyle/>
          <a:p>
            <a:r>
              <a:rPr lang="ar-SA" b="1" dirty="0"/>
              <a:t>ثانيا : مصروفات الأبواب الثاني والثالث </a:t>
            </a:r>
            <a:r>
              <a:rPr lang="ar-SA" b="1" dirty="0" smtClean="0"/>
              <a:t>والرابع</a:t>
            </a:r>
            <a:endParaRPr lang="ar-SA" b="1" dirty="0"/>
          </a:p>
          <a:p>
            <a:pPr lvl="1"/>
            <a:r>
              <a:rPr lang="ar-SA" dirty="0" smtClean="0"/>
              <a:t>التعاقد مع الغير للحصول على الخدمات و السلع التي تحتاجها المصالح الحكومية يكون باحدى الطرق التالية </a:t>
            </a:r>
          </a:p>
          <a:p>
            <a:pPr marL="1120140" lvl="2" indent="-342900">
              <a:buFont typeface="+mj-lt"/>
              <a:buAutoNum type="arabicPeriod"/>
            </a:pPr>
            <a:r>
              <a:rPr lang="ar-SA" dirty="0"/>
              <a:t>الخدمات المتبادلة بين </a:t>
            </a:r>
            <a:r>
              <a:rPr lang="ar-SA" dirty="0" smtClean="0"/>
              <a:t>الأجهزة الحكومية</a:t>
            </a:r>
          </a:p>
          <a:p>
            <a:pPr marL="1120140" lvl="2" indent="-342900">
              <a:buFont typeface="+mj-lt"/>
              <a:buAutoNum type="arabicPeriod"/>
            </a:pPr>
            <a:r>
              <a:rPr lang="ar-SA" dirty="0" smtClean="0"/>
              <a:t> </a:t>
            </a:r>
            <a:r>
              <a:rPr lang="ar-SA" dirty="0"/>
              <a:t>التعاقد مع مقاول محلي </a:t>
            </a:r>
            <a:endParaRPr lang="ar-SA" dirty="0" smtClean="0"/>
          </a:p>
          <a:p>
            <a:pPr marL="1120140" lvl="2" indent="-342900">
              <a:buFont typeface="+mj-lt"/>
              <a:buAutoNum type="arabicPeriod"/>
            </a:pPr>
            <a:r>
              <a:rPr lang="ar-SA" dirty="0" smtClean="0"/>
              <a:t>التعاقد </a:t>
            </a:r>
            <a:r>
              <a:rPr lang="ar-SA" dirty="0"/>
              <a:t>مع مقاول </a:t>
            </a:r>
            <a:r>
              <a:rPr lang="ar-SA" dirty="0" smtClean="0"/>
              <a:t>أجنبي</a:t>
            </a:r>
            <a:endParaRPr lang="ar-SA" dirty="0"/>
          </a:p>
        </p:txBody>
      </p:sp>
    </p:spTree>
    <p:extLst>
      <p:ext uri="{BB962C8B-B14F-4D97-AF65-F5344CB8AC3E}">
        <p14:creationId xmlns:p14="http://schemas.microsoft.com/office/powerpoint/2010/main" val="20376333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normAutofit/>
          </a:bodyPr>
          <a:lstStyle/>
          <a:p>
            <a:r>
              <a:rPr lang="ar-SA" dirty="0" smtClean="0"/>
              <a:t>التعاقد مع المقاولين يتم باحدى الطرق التالية :</a:t>
            </a:r>
          </a:p>
          <a:p>
            <a:pPr marL="868680" lvl="1" indent="-457200">
              <a:buFont typeface="+mj-lt"/>
              <a:buAutoNum type="arabicPeriod"/>
            </a:pPr>
            <a:r>
              <a:rPr lang="ar-SA" b="1" dirty="0"/>
              <a:t>التأمين المباشر</a:t>
            </a:r>
          </a:p>
          <a:p>
            <a:pPr lvl="2"/>
            <a:r>
              <a:rPr lang="ar-SA" dirty="0"/>
              <a:t>يعني التأمين المباشر أن </a:t>
            </a:r>
            <a:r>
              <a:rPr lang="ar-SA" dirty="0" smtClean="0"/>
              <a:t>يتم اختيارالجهة </a:t>
            </a:r>
            <a:r>
              <a:rPr lang="ar-SA" dirty="0"/>
              <a:t>التي يمكن أن </a:t>
            </a:r>
            <a:r>
              <a:rPr lang="ar-SA" dirty="0" smtClean="0"/>
              <a:t>تقدم الخدمة </a:t>
            </a:r>
            <a:r>
              <a:rPr lang="ar-SA" dirty="0"/>
              <a:t>دون طرح </a:t>
            </a:r>
            <a:r>
              <a:rPr lang="ar-SA" dirty="0" smtClean="0"/>
              <a:t>المشروع للمنافسة </a:t>
            </a:r>
            <a:r>
              <a:rPr lang="ar-SA" dirty="0"/>
              <a:t>العامة </a:t>
            </a:r>
            <a:r>
              <a:rPr lang="ar-SA" dirty="0" smtClean="0"/>
              <a:t>وذلك للمشاريع </a:t>
            </a:r>
            <a:r>
              <a:rPr lang="ar-SA" dirty="0"/>
              <a:t>التي لا </a:t>
            </a:r>
            <a:r>
              <a:rPr lang="ar-SA" dirty="0" smtClean="0"/>
              <a:t>تتجاوز </a:t>
            </a:r>
            <a:r>
              <a:rPr lang="ar-SA" u="sng" dirty="0" smtClean="0"/>
              <a:t>مليون</a:t>
            </a:r>
            <a:r>
              <a:rPr lang="ar-SA" dirty="0" smtClean="0"/>
              <a:t> </a:t>
            </a:r>
            <a:r>
              <a:rPr lang="ar-SA" dirty="0"/>
              <a:t>ريال و لا </a:t>
            </a:r>
            <a:r>
              <a:rPr lang="ar-SA" dirty="0" smtClean="0"/>
              <a:t>تخضع لقواعد </a:t>
            </a:r>
            <a:r>
              <a:rPr lang="ar-SA" dirty="0"/>
              <a:t>المنافسة </a:t>
            </a:r>
            <a:r>
              <a:rPr lang="ar-SA" dirty="0" smtClean="0"/>
              <a:t>العامة</a:t>
            </a:r>
          </a:p>
          <a:p>
            <a:pPr marL="868680" lvl="1" indent="-457200">
              <a:buFont typeface="+mj-lt"/>
              <a:buAutoNum type="arabicPeriod"/>
            </a:pPr>
            <a:r>
              <a:rPr lang="ar-SA" b="1" dirty="0"/>
              <a:t>المنافسة العامة</a:t>
            </a:r>
          </a:p>
          <a:p>
            <a:pPr lvl="2"/>
            <a:r>
              <a:rPr lang="ar-SA" dirty="0"/>
              <a:t>يتم طرح المشاريع </a:t>
            </a:r>
            <a:r>
              <a:rPr lang="ar-SA" dirty="0" smtClean="0"/>
              <a:t>أو الأعمال </a:t>
            </a:r>
            <a:r>
              <a:rPr lang="ar-SA" dirty="0"/>
              <a:t>الحكومية </a:t>
            </a:r>
            <a:r>
              <a:rPr lang="ar-SA" dirty="0" smtClean="0"/>
              <a:t>للمنافسة العامة </a:t>
            </a:r>
            <a:r>
              <a:rPr lang="ar-SA" dirty="0"/>
              <a:t>عن طريق </a:t>
            </a:r>
            <a:r>
              <a:rPr lang="ar-SA" dirty="0" smtClean="0"/>
              <a:t>الإعلان عنها </a:t>
            </a:r>
            <a:r>
              <a:rPr lang="ar-SA" dirty="0"/>
              <a:t>في الصحف </a:t>
            </a:r>
            <a:r>
              <a:rPr lang="ar-SA" dirty="0" smtClean="0"/>
              <a:t>المحلية والجرائد </a:t>
            </a:r>
            <a:r>
              <a:rPr lang="ar-SA" dirty="0"/>
              <a:t>الرسمية </a:t>
            </a:r>
            <a:r>
              <a:rPr lang="ar-SA" dirty="0" smtClean="0"/>
              <a:t>وذلك وفقا </a:t>
            </a:r>
            <a:r>
              <a:rPr lang="ar-SA" dirty="0"/>
              <a:t>لعدد من </a:t>
            </a:r>
            <a:r>
              <a:rPr lang="ar-SA" dirty="0" smtClean="0"/>
              <a:t>الشروط والقواعد </a:t>
            </a:r>
            <a:r>
              <a:rPr lang="ar-SA" dirty="0"/>
              <a:t>التي تخضع </a:t>
            </a:r>
            <a:r>
              <a:rPr lang="ar-SA" dirty="0" smtClean="0"/>
              <a:t>لها المنافسة </a:t>
            </a:r>
            <a:r>
              <a:rPr lang="ar-SA" dirty="0" smtClean="0"/>
              <a:t>العامة</a:t>
            </a:r>
          </a:p>
          <a:p>
            <a:pPr lvl="3"/>
            <a:r>
              <a:rPr lang="ar-SA" dirty="0"/>
              <a:t> </a:t>
            </a:r>
            <a:r>
              <a:rPr lang="en-US" dirty="0">
                <a:hlinkClick r:id="rId3"/>
              </a:rPr>
              <a:t>http://</a:t>
            </a:r>
            <a:r>
              <a:rPr lang="en-US" dirty="0" smtClean="0">
                <a:hlinkClick r:id="rId3"/>
              </a:rPr>
              <a:t>tenders.3orod.com/detail-id-1304.htm</a:t>
            </a:r>
            <a:endParaRPr lang="en-US" dirty="0" smtClean="0"/>
          </a:p>
          <a:p>
            <a:pPr lvl="3"/>
            <a:r>
              <a:rPr lang="en-US" dirty="0">
                <a:hlinkClick r:id="rId4"/>
              </a:rPr>
              <a:t>http://</a:t>
            </a:r>
            <a:r>
              <a:rPr lang="en-US" dirty="0" smtClean="0">
                <a:hlinkClick r:id="rId4"/>
              </a:rPr>
              <a:t>www.mohe.gov.sa/ar/Pages/Tender.aspx</a:t>
            </a:r>
            <a:endParaRPr lang="ar-SA" dirty="0" smtClean="0"/>
          </a:p>
          <a:p>
            <a:pPr marL="868680" lvl="1" indent="-457200">
              <a:buFont typeface="+mj-lt"/>
              <a:buAutoNum type="arabicPeriod"/>
            </a:pPr>
            <a:r>
              <a:rPr lang="ar-SA" b="1" dirty="0"/>
              <a:t>المنافسة المحدودة</a:t>
            </a:r>
          </a:p>
          <a:p>
            <a:pPr lvl="2"/>
            <a:r>
              <a:rPr lang="ar-SA" dirty="0"/>
              <a:t>تعني المنافسة المحدودة </a:t>
            </a:r>
            <a:r>
              <a:rPr lang="ar-SA" dirty="0" smtClean="0"/>
              <a:t>أن يتم </a:t>
            </a:r>
            <a:r>
              <a:rPr lang="ar-SA" dirty="0"/>
              <a:t>عرض المشروع </a:t>
            </a:r>
            <a:r>
              <a:rPr lang="ar-SA" dirty="0" smtClean="0"/>
              <a:t>على عدد </a:t>
            </a:r>
            <a:r>
              <a:rPr lang="ar-SA" dirty="0"/>
              <a:t>من محدود من </a:t>
            </a:r>
            <a:r>
              <a:rPr lang="ar-SA" dirty="0" smtClean="0"/>
              <a:t>مقدمي الخدمة ومن</a:t>
            </a:r>
            <a:r>
              <a:rPr lang="ar-SA" dirty="0"/>
              <a:t> </a:t>
            </a:r>
            <a:r>
              <a:rPr lang="ar-SA" dirty="0" smtClean="0"/>
              <a:t>ثم </a:t>
            </a:r>
            <a:r>
              <a:rPr lang="ar-SA" dirty="0"/>
              <a:t>الاختيار من بينهم </a:t>
            </a:r>
            <a:r>
              <a:rPr lang="ar-SA" dirty="0" smtClean="0"/>
              <a:t>على أساس </a:t>
            </a:r>
            <a:r>
              <a:rPr lang="ar-SA" dirty="0"/>
              <a:t>الأفضل سعرا </a:t>
            </a:r>
            <a:r>
              <a:rPr lang="ar-SA" dirty="0" smtClean="0"/>
              <a:t>وعلى أساس </a:t>
            </a:r>
            <a:r>
              <a:rPr lang="ar-SA" dirty="0"/>
              <a:t>مطابقة الشروط</a:t>
            </a:r>
          </a:p>
        </p:txBody>
      </p:sp>
    </p:spTree>
    <p:extLst>
      <p:ext uri="{BB962C8B-B14F-4D97-AF65-F5344CB8AC3E}">
        <p14:creationId xmlns:p14="http://schemas.microsoft.com/office/powerpoint/2010/main" val="21400716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lstStyle/>
          <a:p>
            <a:r>
              <a:rPr lang="ar-SA" b="1" dirty="0"/>
              <a:t>الخدمات المتبادلة بين الأجهزة </a:t>
            </a:r>
            <a:r>
              <a:rPr lang="ar-SA" b="1" dirty="0" smtClean="0"/>
              <a:t>الحكومية</a:t>
            </a:r>
          </a:p>
          <a:p>
            <a:pPr lvl="1"/>
            <a:r>
              <a:rPr lang="ar-SA" dirty="0" smtClean="0"/>
              <a:t>امثله  </a:t>
            </a:r>
            <a:r>
              <a:rPr lang="ar-SA" dirty="0"/>
              <a:t>: تأمين المطبوعات الحكومية – </a:t>
            </a:r>
            <a:r>
              <a:rPr lang="ar-SA" dirty="0" smtClean="0"/>
              <a:t>خدمات الاتصالات – الكهرباء و المياه </a:t>
            </a:r>
            <a:endParaRPr lang="en-US" dirty="0"/>
          </a:p>
          <a:p>
            <a:pPr lvl="1"/>
            <a:r>
              <a:rPr lang="ar-SA" dirty="0" smtClean="0"/>
              <a:t>في هذه الحالة لا يستلزم الأمر إصدار أوامر دفع لأن العمليات تتم بين أجهزة حكوميه و يكتفى باجراء تسوية محاسبية لمعالجة ذلك</a:t>
            </a:r>
            <a:endParaRPr lang="ar-SA" b="1" dirty="0" smtClean="0"/>
          </a:p>
        </p:txBody>
      </p:sp>
    </p:spTree>
    <p:extLst>
      <p:ext uri="{BB962C8B-B14F-4D97-AF65-F5344CB8AC3E}">
        <p14:creationId xmlns:p14="http://schemas.microsoft.com/office/powerpoint/2010/main" val="1469425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normAutofit/>
          </a:bodyPr>
          <a:lstStyle/>
          <a:p>
            <a:pPr marL="114300" indent="0">
              <a:buNone/>
            </a:pPr>
            <a:r>
              <a:rPr lang="ar-SA" b="1" dirty="0"/>
              <a:t>مثال: </a:t>
            </a:r>
            <a:endParaRPr lang="ar-SA" b="1" dirty="0" smtClean="0"/>
          </a:p>
          <a:p>
            <a:pPr marL="114300" indent="0">
              <a:buNone/>
            </a:pPr>
            <a:r>
              <a:rPr lang="ar-SA" b="1" dirty="0" smtClean="0"/>
              <a:t>قد </a:t>
            </a:r>
            <a:r>
              <a:rPr lang="ar-SA" b="1" dirty="0"/>
              <a:t>تقوم وزارة الاتصالات بتقديم خدمة الاتصالات لوزارة الصحة بمبلغ 1.000.000 </a:t>
            </a:r>
            <a:r>
              <a:rPr lang="ar-SA" b="1" dirty="0" smtClean="0"/>
              <a:t>ريال</a:t>
            </a:r>
            <a:endParaRPr lang="ar-SA" b="1" dirty="0"/>
          </a:p>
          <a:p>
            <a:pPr lvl="1"/>
            <a:r>
              <a:rPr lang="ar-SA" dirty="0"/>
              <a:t>عند ورود فاتورة الاتصالات بقيمة 1.000.000 ريال إلى وزارة الصحة تقوم الإدارة المالية </a:t>
            </a:r>
            <a:r>
              <a:rPr lang="ar-SA" dirty="0" smtClean="0"/>
              <a:t>بتحرير</a:t>
            </a:r>
            <a:r>
              <a:rPr lang="ar-SA" dirty="0"/>
              <a:t> </a:t>
            </a:r>
            <a:r>
              <a:rPr lang="ar-SA" dirty="0" smtClean="0"/>
              <a:t>إذن </a:t>
            </a:r>
            <a:r>
              <a:rPr lang="ar-SA" dirty="0"/>
              <a:t>تسوية بالقيد:</a:t>
            </a:r>
          </a:p>
          <a:p>
            <a:pPr marL="777240" lvl="2" indent="0">
              <a:buNone/>
            </a:pPr>
            <a:r>
              <a:rPr lang="ar-SA" dirty="0"/>
              <a:t>1.000.000 </a:t>
            </a:r>
            <a:r>
              <a:rPr lang="ar-SA" dirty="0" smtClean="0"/>
              <a:t>              من </a:t>
            </a:r>
            <a:r>
              <a:rPr lang="ar-SA" dirty="0"/>
              <a:t>ح / المصروفات – الباب...... - البند</a:t>
            </a:r>
          </a:p>
          <a:p>
            <a:pPr marL="777240" lvl="2" indent="0">
              <a:buNone/>
            </a:pPr>
            <a:r>
              <a:rPr lang="ar-SA" dirty="0" smtClean="0"/>
              <a:t>             1.000.000 </a:t>
            </a:r>
            <a:r>
              <a:rPr lang="ar-SA" dirty="0"/>
              <a:t>إلى ح/تسوية المستحقات العامة (بدلاً من ح/الصندوق)</a:t>
            </a:r>
          </a:p>
          <a:p>
            <a:pPr lvl="1"/>
            <a:r>
              <a:rPr lang="ar-SA" dirty="0"/>
              <a:t>يتم بعد ذلك إرسال صورة من إذن التسوية إلى وزارة الاتصالات لتقوم إدارتها المالية بتحرير  </a:t>
            </a:r>
            <a:r>
              <a:rPr lang="ar-SA" dirty="0" smtClean="0"/>
              <a:t>إذن </a:t>
            </a:r>
            <a:r>
              <a:rPr lang="ar-SA" dirty="0"/>
              <a:t>تسوية بالقيد:</a:t>
            </a:r>
          </a:p>
          <a:p>
            <a:pPr marL="411480" lvl="1" indent="0">
              <a:buNone/>
            </a:pPr>
            <a:r>
              <a:rPr lang="ar-SA" dirty="0"/>
              <a:t>1.000.000 </a:t>
            </a:r>
            <a:r>
              <a:rPr lang="ar-SA" dirty="0" smtClean="0"/>
              <a:t>                 من </a:t>
            </a:r>
            <a:r>
              <a:rPr lang="ar-SA" dirty="0"/>
              <a:t>ح/ تسوية المستحقات العامة</a:t>
            </a:r>
          </a:p>
          <a:p>
            <a:pPr marL="411480" lvl="1" indent="0">
              <a:buNone/>
            </a:pPr>
            <a:r>
              <a:rPr lang="ar-SA" dirty="0" smtClean="0"/>
              <a:t>                 1.000.000 </a:t>
            </a:r>
            <a:r>
              <a:rPr lang="ar-SA" dirty="0"/>
              <a:t>إلى ح/الإيرادات – اتصالات</a:t>
            </a:r>
          </a:p>
          <a:p>
            <a:pPr marL="114300" indent="0">
              <a:buNone/>
            </a:pPr>
            <a:r>
              <a:rPr lang="ar-SA" b="1" dirty="0"/>
              <a:t>ملاحظة : </a:t>
            </a:r>
            <a:r>
              <a:rPr lang="ar-SA" dirty="0"/>
              <a:t>يبدأ تسجيل حساب المستحقات العامة في الجهة الحكومية التي استفادت من الخدمة</a:t>
            </a:r>
          </a:p>
        </p:txBody>
      </p:sp>
    </p:spTree>
    <p:extLst>
      <p:ext uri="{BB962C8B-B14F-4D97-AF65-F5344CB8AC3E}">
        <p14:creationId xmlns:p14="http://schemas.microsoft.com/office/powerpoint/2010/main" val="27820616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a:xfrm>
            <a:off x="467544" y="1412776"/>
            <a:ext cx="7620000" cy="5132040"/>
          </a:xfrm>
        </p:spPr>
        <p:txBody>
          <a:bodyPr>
            <a:normAutofit/>
          </a:bodyPr>
          <a:lstStyle/>
          <a:p>
            <a:r>
              <a:rPr lang="ar-SA" b="1" dirty="0"/>
              <a:t>التعاقد مع مقاول محلي </a:t>
            </a:r>
            <a:r>
              <a:rPr lang="ar-SA" b="1" dirty="0" smtClean="0"/>
              <a:t>:</a:t>
            </a:r>
          </a:p>
          <a:p>
            <a:pPr lvl="1"/>
            <a:r>
              <a:rPr lang="ar-SA" dirty="0" smtClean="0"/>
              <a:t>يتم تأمين </a:t>
            </a:r>
            <a:r>
              <a:rPr lang="ar-SA" dirty="0"/>
              <a:t>ا</a:t>
            </a:r>
            <a:r>
              <a:rPr lang="ar-SA" dirty="0" smtClean="0"/>
              <a:t>لسلع و الخدمات والمشاريع الحكومية عن طريق </a:t>
            </a:r>
            <a:r>
              <a:rPr lang="ar-SA" dirty="0"/>
              <a:t>التأمين المباشر </a:t>
            </a:r>
            <a:r>
              <a:rPr lang="ar-SA" dirty="0" smtClean="0"/>
              <a:t>في حدود </a:t>
            </a:r>
            <a:r>
              <a:rPr lang="ar-SA" u="sng" dirty="0" smtClean="0"/>
              <a:t>مليون</a:t>
            </a:r>
            <a:r>
              <a:rPr lang="ar-SA" dirty="0" smtClean="0"/>
              <a:t> </a:t>
            </a:r>
            <a:r>
              <a:rPr lang="ar-SA" dirty="0"/>
              <a:t>ريال </a:t>
            </a:r>
            <a:r>
              <a:rPr lang="ar-SA" dirty="0" smtClean="0"/>
              <a:t>او عن طريق المنافسة العامة </a:t>
            </a:r>
            <a:endParaRPr lang="ar-SA" dirty="0" smtClean="0"/>
          </a:p>
          <a:p>
            <a:pPr lvl="2"/>
            <a:r>
              <a:rPr lang="ar-SA" dirty="0" smtClean="0"/>
              <a:t>الاعمال </a:t>
            </a:r>
            <a:r>
              <a:rPr lang="ar-SA" dirty="0" smtClean="0"/>
              <a:t>الاستشارية مستثناة من ذلك حيث يكتفي بطرحها في منافسة محدودة </a:t>
            </a:r>
          </a:p>
          <a:p>
            <a:pPr marL="868680" lvl="1" indent="-457200">
              <a:buFont typeface="+mj-cs"/>
              <a:buAutoNum type="arabic1Minus"/>
            </a:pPr>
            <a:r>
              <a:rPr lang="ar-SA" b="1" dirty="0" smtClean="0"/>
              <a:t>ايجار </a:t>
            </a:r>
            <a:r>
              <a:rPr lang="ar-SA" b="1" dirty="0"/>
              <a:t>الدوائر </a:t>
            </a:r>
            <a:r>
              <a:rPr lang="ar-SA" b="1" dirty="0" smtClean="0"/>
              <a:t>الحكومية - </a:t>
            </a:r>
            <a:r>
              <a:rPr lang="ar-SA" b="1" dirty="0" smtClean="0"/>
              <a:t>مباني </a:t>
            </a:r>
            <a:r>
              <a:rPr lang="ar-SA" b="1" dirty="0"/>
              <a:t>يملكها أفراد </a:t>
            </a:r>
            <a:endParaRPr lang="ar-SA" b="1" dirty="0"/>
          </a:p>
          <a:p>
            <a:pPr lvl="2"/>
            <a:r>
              <a:rPr lang="ar-SA" b="1" dirty="0" smtClean="0"/>
              <a:t>عند </a:t>
            </a:r>
            <a:r>
              <a:rPr lang="ar-SA" b="1" dirty="0"/>
              <a:t>استحقاق الإيجار تقوم الجهة الحكومية (المستأجرة) بتحرير أمر اعتماد صرف </a:t>
            </a:r>
            <a:r>
              <a:rPr lang="ar-SA" b="1" dirty="0" smtClean="0"/>
              <a:t>ثم تحرير </a:t>
            </a:r>
            <a:r>
              <a:rPr lang="ar-SA" b="1" dirty="0"/>
              <a:t>أمر دفع أو حوالة :</a:t>
            </a:r>
          </a:p>
          <a:p>
            <a:pPr marL="1051560" lvl="3" indent="0">
              <a:buNone/>
            </a:pPr>
            <a:r>
              <a:rPr lang="ar-SA" dirty="0"/>
              <a:t>من ح/المصروفات الباب الثاني  </a:t>
            </a:r>
            <a:r>
              <a:rPr lang="ar-SA" dirty="0" smtClean="0"/>
              <a:t>- بند </a:t>
            </a:r>
            <a:r>
              <a:rPr lang="ar-SA" dirty="0"/>
              <a:t>الإيجار</a:t>
            </a:r>
          </a:p>
          <a:p>
            <a:pPr marL="1051560" lvl="3" indent="0">
              <a:buNone/>
            </a:pPr>
            <a:r>
              <a:rPr lang="ar-SA" dirty="0"/>
              <a:t>إلى ح/ أوامر الدفع (الحوالات)</a:t>
            </a:r>
          </a:p>
          <a:p>
            <a:pPr lvl="2"/>
            <a:r>
              <a:rPr lang="ar-SA" b="1" dirty="0" smtClean="0"/>
              <a:t>عندما </a:t>
            </a:r>
            <a:r>
              <a:rPr lang="ar-SA" b="1" dirty="0"/>
              <a:t>يرد إشعار من وزارة المالية يفيد تحرير شيك بمبلغ الإيجار :</a:t>
            </a:r>
          </a:p>
          <a:p>
            <a:pPr marL="1051560" lvl="3" indent="0">
              <a:buNone/>
            </a:pPr>
            <a:r>
              <a:rPr lang="ar-SA" b="1" dirty="0"/>
              <a:t>في حال أوامر الدفع : </a:t>
            </a:r>
          </a:p>
          <a:p>
            <a:pPr marL="1051560" lvl="3" indent="0">
              <a:buNone/>
            </a:pPr>
            <a:r>
              <a:rPr lang="ar-SA" dirty="0" smtClean="0"/>
              <a:t>من </a:t>
            </a:r>
            <a:r>
              <a:rPr lang="ar-SA" dirty="0"/>
              <a:t>ح/ أوامر الدفع</a:t>
            </a:r>
          </a:p>
          <a:p>
            <a:pPr marL="1051560" lvl="3" indent="0">
              <a:buNone/>
            </a:pPr>
            <a:r>
              <a:rPr lang="ar-SA" dirty="0"/>
              <a:t>إلى ح/ جارى وزارة المالية .</a:t>
            </a:r>
          </a:p>
          <a:p>
            <a:pPr marL="1051560" lvl="3" indent="0">
              <a:buNone/>
            </a:pPr>
            <a:r>
              <a:rPr lang="ar-SA" b="1" dirty="0" smtClean="0"/>
              <a:t>فى </a:t>
            </a:r>
            <a:r>
              <a:rPr lang="ar-SA" b="1" dirty="0"/>
              <a:t>حال صرف الحوالة من الصندوق :</a:t>
            </a:r>
          </a:p>
          <a:p>
            <a:pPr marL="1051560" lvl="3" indent="0">
              <a:buNone/>
            </a:pPr>
            <a:r>
              <a:rPr lang="ar-SA" dirty="0"/>
              <a:t>من ح/ الحوالات</a:t>
            </a:r>
          </a:p>
          <a:p>
            <a:pPr marL="1051560" lvl="3" indent="0">
              <a:buNone/>
            </a:pPr>
            <a:r>
              <a:rPr lang="ar-SA" dirty="0"/>
              <a:t>إلى ح/ الصندوق</a:t>
            </a:r>
          </a:p>
        </p:txBody>
      </p:sp>
    </p:spTree>
    <p:extLst>
      <p:ext uri="{BB962C8B-B14F-4D97-AF65-F5344CB8AC3E}">
        <p14:creationId xmlns:p14="http://schemas.microsoft.com/office/powerpoint/2010/main" val="17470765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lstStyle/>
          <a:p>
            <a:pPr marL="114300" indent="0">
              <a:buNone/>
            </a:pPr>
            <a:r>
              <a:rPr lang="ar-SA" b="1" dirty="0"/>
              <a:t>مثال </a:t>
            </a:r>
            <a:r>
              <a:rPr lang="ar-SA" b="1" dirty="0" smtClean="0"/>
              <a:t>4:</a:t>
            </a:r>
            <a:endParaRPr lang="ar-SA" b="1" dirty="0" smtClean="0"/>
          </a:p>
          <a:p>
            <a:pPr marL="114300" indent="0">
              <a:buNone/>
            </a:pPr>
            <a:r>
              <a:rPr lang="ar-SA" b="1" dirty="0" smtClean="0"/>
              <a:t>استأجرت </a:t>
            </a:r>
            <a:r>
              <a:rPr lang="ar-SA" b="1" dirty="0" smtClean="0"/>
              <a:t>وزارة التعليم العالي مبنى من شركة عقار بلا حدود بمبلغ 650.000 ريال سنويا ولقد استحق مبلغ الايجار وقامت وزارة التعليم العالي بالدفع </a:t>
            </a:r>
            <a:r>
              <a:rPr lang="ar-SA" b="1" dirty="0" smtClean="0"/>
              <a:t>. وورد </a:t>
            </a:r>
            <a:r>
              <a:rPr lang="ar-SA" b="1" dirty="0" smtClean="0"/>
              <a:t>اشعار من وزارة المالية يفيد بتحرير الشيك</a:t>
            </a:r>
            <a:endParaRPr lang="ar-SA" b="1" dirty="0"/>
          </a:p>
          <a:p>
            <a:pPr marL="114300" indent="0">
              <a:buNone/>
            </a:pPr>
            <a:r>
              <a:rPr lang="ar-SA" b="1" dirty="0"/>
              <a:t>المطلوب : اجراء القيود المحاسبية اللازمة</a:t>
            </a:r>
          </a:p>
          <a:p>
            <a:pPr marL="114300" indent="0">
              <a:buNone/>
            </a:pPr>
            <a:endParaRPr lang="ar-SA" dirty="0"/>
          </a:p>
        </p:txBody>
      </p:sp>
    </p:spTree>
    <p:extLst>
      <p:ext uri="{BB962C8B-B14F-4D97-AF65-F5344CB8AC3E}">
        <p14:creationId xmlns:p14="http://schemas.microsoft.com/office/powerpoint/2010/main" val="7366842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normAutofit/>
          </a:bodyPr>
          <a:lstStyle/>
          <a:p>
            <a:pPr marL="868680" lvl="1" indent="-457200">
              <a:buFont typeface="+mj-cs"/>
              <a:buAutoNum type="arabic1Minus" startAt="2"/>
            </a:pPr>
            <a:r>
              <a:rPr lang="ar-SA" sz="2400" b="1" dirty="0" smtClean="0"/>
              <a:t>شراء </a:t>
            </a:r>
            <a:r>
              <a:rPr lang="ar-SA" sz="2400" b="1" dirty="0"/>
              <a:t>المواد والمهمات</a:t>
            </a:r>
          </a:p>
          <a:p>
            <a:pPr lvl="2"/>
            <a:r>
              <a:rPr lang="ar-SA" sz="2000" dirty="0" smtClean="0"/>
              <a:t>عند </a:t>
            </a:r>
            <a:r>
              <a:rPr lang="ar-SA" sz="2000" dirty="0"/>
              <a:t>اتخاذ قرار شراء الموارد والمهمات يشترط أولاً أن يكون هناك ما يثبت عدم </a:t>
            </a:r>
            <a:r>
              <a:rPr lang="ar-SA" sz="2000" dirty="0" smtClean="0"/>
              <a:t>توافر الأصناف </a:t>
            </a:r>
            <a:r>
              <a:rPr lang="ar-SA" sz="2000" dirty="0"/>
              <a:t>المطلوبة في مستودعات الجهة الحكومية </a:t>
            </a:r>
          </a:p>
          <a:p>
            <a:pPr lvl="2"/>
            <a:r>
              <a:rPr lang="ar-SA" sz="2000" dirty="0" smtClean="0"/>
              <a:t>بعد </a:t>
            </a:r>
            <a:r>
              <a:rPr lang="ar-SA" sz="2000" dirty="0"/>
              <a:t>ذلك </a:t>
            </a:r>
            <a:r>
              <a:rPr lang="ar-SA" sz="2000" dirty="0" smtClean="0"/>
              <a:t>يتم تحديد </a:t>
            </a:r>
            <a:r>
              <a:rPr lang="ar-SA" sz="2000" dirty="0"/>
              <a:t>الكمية المطلوبة وتقدير تكلفتها </a:t>
            </a:r>
          </a:p>
          <a:p>
            <a:pPr lvl="2"/>
            <a:r>
              <a:rPr lang="ar-SA" sz="2000" dirty="0" smtClean="0"/>
              <a:t>بعد </a:t>
            </a:r>
            <a:r>
              <a:rPr lang="ar-SA" sz="2000" dirty="0"/>
              <a:t>ذلك يتم تحديد الطريقة المثلى للشراء </a:t>
            </a:r>
            <a:r>
              <a:rPr lang="ar-SA" sz="2000" dirty="0" smtClean="0"/>
              <a:t>مثلا عن </a:t>
            </a:r>
            <a:r>
              <a:rPr lang="ar-SA" sz="2000" dirty="0"/>
              <a:t>طريق التأمين المباشر أوالمنافسة العامة </a:t>
            </a:r>
          </a:p>
          <a:p>
            <a:pPr lvl="2"/>
            <a:r>
              <a:rPr lang="ar-SA" sz="2000" dirty="0" smtClean="0"/>
              <a:t>لابد </a:t>
            </a:r>
            <a:r>
              <a:rPr lang="ar-SA" sz="2000" dirty="0"/>
              <a:t>من </a:t>
            </a:r>
            <a:r>
              <a:rPr lang="ar-SA" sz="2000" dirty="0" smtClean="0"/>
              <a:t>التأكد </a:t>
            </a:r>
            <a:r>
              <a:rPr lang="ar-SA" sz="2000" dirty="0"/>
              <a:t>في حالة المنافسة العامة </a:t>
            </a:r>
            <a:r>
              <a:rPr lang="ar-SA" sz="2000" dirty="0" smtClean="0"/>
              <a:t>من ان الضمان المبدئي قد </a:t>
            </a:r>
            <a:r>
              <a:rPr lang="ar-SA" sz="2000" dirty="0"/>
              <a:t>قدم في حدود 1% أو 2% من قيمة </a:t>
            </a:r>
            <a:r>
              <a:rPr lang="ar-SA" sz="2000" dirty="0" smtClean="0"/>
              <a:t>كل </a:t>
            </a:r>
            <a:r>
              <a:rPr lang="ar-SA" sz="2000" dirty="0"/>
              <a:t>عطاء .</a:t>
            </a:r>
          </a:p>
          <a:p>
            <a:pPr lvl="2"/>
            <a:r>
              <a:rPr lang="ar-SA" sz="2000" b="1" dirty="0" smtClean="0"/>
              <a:t>عند </a:t>
            </a:r>
            <a:r>
              <a:rPr lang="ar-SA" sz="2000" b="1" dirty="0"/>
              <a:t>توريد المهمات يتم تحرير أمر اعتماد الصرف </a:t>
            </a:r>
            <a:r>
              <a:rPr lang="ar-SA" sz="2000" b="1" dirty="0" smtClean="0"/>
              <a:t>ثم </a:t>
            </a:r>
            <a:r>
              <a:rPr lang="ar-SA" sz="2000" b="1" dirty="0"/>
              <a:t>يتم تحرير أمر دفع أو </a:t>
            </a:r>
            <a:r>
              <a:rPr lang="ar-SA" sz="2000" b="1" dirty="0" smtClean="0"/>
              <a:t>حوالة (حسب </a:t>
            </a:r>
            <a:r>
              <a:rPr lang="ar-SA" sz="2000" b="1" dirty="0"/>
              <a:t>المبلغ ) :</a:t>
            </a:r>
          </a:p>
          <a:p>
            <a:pPr marL="1051560" lvl="3" indent="0">
              <a:buNone/>
            </a:pPr>
            <a:r>
              <a:rPr lang="ar-SA" sz="1800" dirty="0"/>
              <a:t>من ح/المصروفات  الباب... البند ..</a:t>
            </a:r>
          </a:p>
          <a:p>
            <a:pPr marL="1051560" lvl="3" indent="0">
              <a:buNone/>
            </a:pPr>
            <a:r>
              <a:rPr lang="ar-SA" sz="1800" dirty="0"/>
              <a:t>إلى ح/أوامر الدفع (</a:t>
            </a:r>
            <a:r>
              <a:rPr lang="ar-SA" sz="1800" dirty="0" smtClean="0"/>
              <a:t>الحوالات</a:t>
            </a:r>
            <a:r>
              <a:rPr lang="ar-SA" dirty="0" smtClean="0"/>
              <a:t>)</a:t>
            </a:r>
            <a:endParaRPr lang="ar-SA" dirty="0"/>
          </a:p>
        </p:txBody>
      </p:sp>
    </p:spTree>
    <p:extLst>
      <p:ext uri="{BB962C8B-B14F-4D97-AF65-F5344CB8AC3E}">
        <p14:creationId xmlns:p14="http://schemas.microsoft.com/office/powerpoint/2010/main" val="40382660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lstStyle/>
          <a:p>
            <a:pPr lvl="1"/>
            <a:r>
              <a:rPr lang="ar-SA" b="1" dirty="0"/>
              <a:t>فى حال أوامر الدفع </a:t>
            </a:r>
            <a:r>
              <a:rPr lang="ar-SA" b="1" dirty="0" smtClean="0"/>
              <a:t>يتم </a:t>
            </a:r>
            <a:r>
              <a:rPr lang="ar-SA" b="1" dirty="0"/>
              <a:t>عمل إذن تسوية بالقيد </a:t>
            </a:r>
            <a:r>
              <a:rPr lang="ar-SA" b="1" dirty="0" smtClean="0"/>
              <a:t>التالي </a:t>
            </a:r>
            <a:r>
              <a:rPr lang="ar-SA" b="1" dirty="0"/>
              <a:t>بعد ورود إشعار وزارة </a:t>
            </a:r>
            <a:r>
              <a:rPr lang="ar-SA" b="1" dirty="0" smtClean="0"/>
              <a:t>المالية بتحرير </a:t>
            </a:r>
            <a:r>
              <a:rPr lang="ar-SA" b="1" dirty="0"/>
              <a:t>الشيك:</a:t>
            </a:r>
          </a:p>
          <a:p>
            <a:pPr marL="777240" lvl="2" indent="0">
              <a:buNone/>
            </a:pPr>
            <a:r>
              <a:rPr lang="ar-SA" dirty="0"/>
              <a:t>من ح/ أوامر الدفع</a:t>
            </a:r>
          </a:p>
          <a:p>
            <a:pPr marL="777240" lvl="2" indent="0">
              <a:buNone/>
            </a:pPr>
            <a:r>
              <a:rPr lang="ar-SA" dirty="0"/>
              <a:t>إلى ح/ جارى وزارة المالية</a:t>
            </a:r>
          </a:p>
          <a:p>
            <a:pPr lvl="1"/>
            <a:r>
              <a:rPr lang="ar-SA" b="1" dirty="0" smtClean="0"/>
              <a:t>وفى </a:t>
            </a:r>
            <a:r>
              <a:rPr lang="ar-SA" b="1" dirty="0"/>
              <a:t>حال سحب الحوالة من الصندوق</a:t>
            </a:r>
          </a:p>
          <a:p>
            <a:pPr marL="777240" lvl="2" indent="0">
              <a:buNone/>
            </a:pPr>
            <a:r>
              <a:rPr lang="ar-SA" dirty="0"/>
              <a:t>من ح/ الحوالات</a:t>
            </a:r>
          </a:p>
          <a:p>
            <a:pPr marL="777240" lvl="2" indent="0">
              <a:buNone/>
            </a:pPr>
            <a:r>
              <a:rPr lang="ar-SA" dirty="0"/>
              <a:t>إلى ح/ الصندوق</a:t>
            </a:r>
          </a:p>
        </p:txBody>
      </p:sp>
    </p:spTree>
    <p:extLst>
      <p:ext uri="{BB962C8B-B14F-4D97-AF65-F5344CB8AC3E}">
        <p14:creationId xmlns:p14="http://schemas.microsoft.com/office/powerpoint/2010/main" val="2086911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normAutofit fontScale="92500" lnSpcReduction="10000"/>
          </a:bodyPr>
          <a:lstStyle/>
          <a:p>
            <a:r>
              <a:rPr lang="ar-SA" b="1" dirty="0"/>
              <a:t>إذا لم يقم المتعهد بتنفيذ شروط العقد تقوم الجهة الحكومية بإنذاره. </a:t>
            </a:r>
            <a:endParaRPr lang="ar-SA" b="1" dirty="0" smtClean="0"/>
          </a:p>
          <a:p>
            <a:r>
              <a:rPr lang="ar-SA" b="1" dirty="0" smtClean="0"/>
              <a:t>إذا </a:t>
            </a:r>
            <a:r>
              <a:rPr lang="ar-SA" b="1" dirty="0"/>
              <a:t>لم يستجب خلال </a:t>
            </a:r>
            <a:r>
              <a:rPr lang="ar-SA" b="1" dirty="0" smtClean="0"/>
              <a:t>15 يوماً </a:t>
            </a:r>
            <a:r>
              <a:rPr lang="ar-SA" b="1" dirty="0"/>
              <a:t>من تاريخ إنذاره فيجوز أن تقوم الوحدة </a:t>
            </a:r>
            <a:r>
              <a:rPr lang="ar-SA" b="1" dirty="0" smtClean="0"/>
              <a:t>الحكومية بالمفاضلة </a:t>
            </a:r>
            <a:r>
              <a:rPr lang="ar-SA" b="1" dirty="0"/>
              <a:t>بين خيارين:</a:t>
            </a:r>
          </a:p>
          <a:p>
            <a:pPr marL="868680" lvl="1" indent="-457200">
              <a:buFont typeface="+mj-lt"/>
              <a:buAutoNum type="arabicPeriod"/>
            </a:pPr>
            <a:r>
              <a:rPr lang="ar-SA" dirty="0" smtClean="0"/>
              <a:t>أن </a:t>
            </a:r>
            <a:r>
              <a:rPr lang="ar-SA" dirty="0"/>
              <a:t>تقوم بفسخ العقد والرجوع على المتعهد </a:t>
            </a:r>
            <a:r>
              <a:rPr lang="ar-SA" dirty="0" smtClean="0"/>
              <a:t>بالتعويضات</a:t>
            </a:r>
            <a:endParaRPr lang="ar-SA" dirty="0"/>
          </a:p>
          <a:p>
            <a:pPr marL="868680" lvl="1" indent="-457200">
              <a:buFont typeface="+mj-lt"/>
              <a:buAutoNum type="arabicPeriod"/>
            </a:pPr>
            <a:r>
              <a:rPr lang="ar-SA" dirty="0" smtClean="0"/>
              <a:t>تنفيذ </a:t>
            </a:r>
            <a:r>
              <a:rPr lang="ar-SA" dirty="0"/>
              <a:t>العقد مع متعهد آخر على حساب المتعهد الأول بحيث يتم تأمين الخدمة من </a:t>
            </a:r>
            <a:r>
              <a:rPr lang="ar-SA" dirty="0" smtClean="0"/>
              <a:t>غيره والرجوع </a:t>
            </a:r>
            <a:r>
              <a:rPr lang="ar-SA" dirty="0"/>
              <a:t>إليه بفرق السعر والغرامات والتعويضات ليدفعها للوحدة </a:t>
            </a:r>
            <a:r>
              <a:rPr lang="ar-SA" dirty="0" smtClean="0"/>
              <a:t>الحكومية</a:t>
            </a:r>
            <a:endParaRPr lang="ar-SA" dirty="0"/>
          </a:p>
          <a:p>
            <a:r>
              <a:rPr lang="ar-SA" b="1" dirty="0" smtClean="0"/>
              <a:t>عند </a:t>
            </a:r>
            <a:r>
              <a:rPr lang="ar-SA" b="1" dirty="0"/>
              <a:t>فرض غرامة التأخير ، يتم تحصيل قيمة خطاب الضمان أيضاً وإيداعها في </a:t>
            </a:r>
            <a:r>
              <a:rPr lang="ar-SA" b="1" dirty="0" smtClean="0"/>
              <a:t>الصندوق وعمل </a:t>
            </a:r>
            <a:r>
              <a:rPr lang="ar-SA" b="1" dirty="0"/>
              <a:t>إذن تسوية بالقيد:</a:t>
            </a:r>
          </a:p>
          <a:p>
            <a:pPr marL="411480" lvl="1" indent="0">
              <a:buNone/>
            </a:pPr>
            <a:r>
              <a:rPr lang="ar-SA" dirty="0"/>
              <a:t>من </a:t>
            </a:r>
            <a:r>
              <a:rPr lang="ar-SA" dirty="0" smtClean="0"/>
              <a:t>مذكورين</a:t>
            </a:r>
            <a:endParaRPr lang="ar-SA" dirty="0"/>
          </a:p>
          <a:p>
            <a:pPr marL="411480" lvl="1" indent="0">
              <a:buNone/>
            </a:pPr>
            <a:r>
              <a:rPr lang="ar-SA" dirty="0"/>
              <a:t>ح/ </a:t>
            </a:r>
            <a:r>
              <a:rPr lang="ar-SA" dirty="0" smtClean="0"/>
              <a:t>الصندوق/ جاري وزارة المالية </a:t>
            </a:r>
            <a:r>
              <a:rPr lang="ar-SA" dirty="0"/>
              <a:t>( قيمة خطاب الضمان النهائي )</a:t>
            </a:r>
          </a:p>
          <a:p>
            <a:pPr marL="411480" lvl="1" indent="0">
              <a:buNone/>
            </a:pPr>
            <a:r>
              <a:rPr lang="ar-SA" dirty="0"/>
              <a:t>ح/ العهد تحت التحصيل – طرف المتعهد الأول ( قيمة الغرامة )</a:t>
            </a:r>
          </a:p>
          <a:p>
            <a:pPr marL="411480" lvl="1" indent="0">
              <a:buNone/>
            </a:pPr>
            <a:r>
              <a:rPr lang="ar-SA" dirty="0"/>
              <a:t>إلى </a:t>
            </a:r>
            <a:r>
              <a:rPr lang="ar-SA" dirty="0" smtClean="0"/>
              <a:t>مذكورين</a:t>
            </a:r>
            <a:endParaRPr lang="ar-SA" dirty="0"/>
          </a:p>
          <a:p>
            <a:pPr marL="411480" lvl="1" indent="0">
              <a:buNone/>
            </a:pPr>
            <a:r>
              <a:rPr lang="ar-SA" dirty="0"/>
              <a:t>ح/</a:t>
            </a:r>
            <a:r>
              <a:rPr lang="ar-SA" dirty="0">
                <a:solidFill>
                  <a:srgbClr val="FF0000"/>
                </a:solidFill>
              </a:rPr>
              <a:t> </a:t>
            </a:r>
            <a:r>
              <a:rPr lang="ar-SA" dirty="0"/>
              <a:t>الأمانات </a:t>
            </a:r>
            <a:r>
              <a:rPr lang="ar-SA" dirty="0" smtClean="0"/>
              <a:t>-تأمينات </a:t>
            </a:r>
            <a:r>
              <a:rPr lang="ar-SA" dirty="0"/>
              <a:t>نقدية  </a:t>
            </a:r>
            <a:r>
              <a:rPr lang="ar-SA" dirty="0" smtClean="0"/>
              <a:t>طرف – </a:t>
            </a:r>
            <a:r>
              <a:rPr lang="ar-SA" dirty="0"/>
              <a:t>المتعهد الأول ( خطاب الضمان النهائي)</a:t>
            </a:r>
          </a:p>
          <a:p>
            <a:pPr marL="411480" lvl="1" indent="0">
              <a:buNone/>
            </a:pPr>
            <a:r>
              <a:rPr lang="ar-SA" dirty="0"/>
              <a:t>ح/ المطلوبات - الغرامات </a:t>
            </a:r>
            <a:r>
              <a:rPr lang="ar-SA" dirty="0" smtClean="0"/>
              <a:t>( </a:t>
            </a:r>
            <a:r>
              <a:rPr lang="ar-SA" dirty="0"/>
              <a:t>الغرامة )</a:t>
            </a:r>
          </a:p>
        </p:txBody>
      </p:sp>
    </p:spTree>
    <p:extLst>
      <p:ext uri="{BB962C8B-B14F-4D97-AF65-F5344CB8AC3E}">
        <p14:creationId xmlns:p14="http://schemas.microsoft.com/office/powerpoint/2010/main" val="36820314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a:xfrm>
            <a:off x="467544" y="1484784"/>
            <a:ext cx="7620000" cy="5060032"/>
          </a:xfrm>
        </p:spPr>
        <p:txBody>
          <a:bodyPr>
            <a:normAutofit fontScale="92500" lnSpcReduction="20000"/>
          </a:bodyPr>
          <a:lstStyle/>
          <a:p>
            <a:r>
              <a:rPr lang="ar-SA" dirty="0" smtClean="0"/>
              <a:t>عند صرف مستحقات المتعهد الجديد يتم عمل قيد بحيث يتم تحميل المتعهد الاول بفرق التكلفه</a:t>
            </a:r>
          </a:p>
          <a:p>
            <a:pPr marL="777240" lvl="2" indent="0">
              <a:buNone/>
            </a:pPr>
            <a:r>
              <a:rPr lang="ar-SA" dirty="0"/>
              <a:t>من </a:t>
            </a:r>
            <a:r>
              <a:rPr lang="ar-SA" dirty="0" smtClean="0"/>
              <a:t>مذكورين</a:t>
            </a:r>
            <a:endParaRPr lang="ar-SA" dirty="0"/>
          </a:p>
          <a:p>
            <a:pPr marL="777240" lvl="2" indent="0">
              <a:buNone/>
            </a:pPr>
            <a:r>
              <a:rPr lang="ar-SA" dirty="0"/>
              <a:t>ح/ المصروفات – البند الثاني – بند ... (قيمة ما تبقى دون أن يكمله المتعهد الأول )</a:t>
            </a:r>
          </a:p>
          <a:p>
            <a:pPr marL="777240" lvl="2" indent="0">
              <a:buNone/>
            </a:pPr>
            <a:r>
              <a:rPr lang="ar-SA" dirty="0"/>
              <a:t>ح/ العهد تحت التحصيل –المتعهد الأول (الفرق الذى سيتحمله المتعهد الأول ويدفعه للثاني)</a:t>
            </a:r>
          </a:p>
          <a:p>
            <a:pPr marL="777240" lvl="2" indent="0">
              <a:buNone/>
            </a:pPr>
            <a:r>
              <a:rPr lang="ar-SA" dirty="0"/>
              <a:t>إلى ح/ أوامر الدفع (إجمالي قيمة ما قدمه المتعهد الثاني </a:t>
            </a:r>
            <a:r>
              <a:rPr lang="ar-SA" dirty="0" smtClean="0"/>
              <a:t>)</a:t>
            </a:r>
          </a:p>
          <a:p>
            <a:r>
              <a:rPr lang="ar-SA" dirty="0" smtClean="0"/>
              <a:t>يتم </a:t>
            </a:r>
            <a:r>
              <a:rPr lang="ar-SA" dirty="0"/>
              <a:t>عمل إذن تسوية بالقيد التالي بعد ورود إشعار وزارة المالية بتحرير </a:t>
            </a:r>
            <a:r>
              <a:rPr lang="ar-SA" dirty="0" smtClean="0"/>
              <a:t>الشيك</a:t>
            </a:r>
          </a:p>
          <a:p>
            <a:pPr marL="777240" lvl="2" indent="0">
              <a:buNone/>
            </a:pPr>
            <a:r>
              <a:rPr lang="ar-SA" dirty="0" smtClean="0"/>
              <a:t>من ح</a:t>
            </a:r>
            <a:r>
              <a:rPr lang="ar-SA" dirty="0"/>
              <a:t>/ أوامر الدفع</a:t>
            </a:r>
          </a:p>
          <a:p>
            <a:pPr marL="777240" lvl="2" indent="0">
              <a:buNone/>
            </a:pPr>
            <a:r>
              <a:rPr lang="ar-SA" dirty="0" smtClean="0"/>
              <a:t>إلى </a:t>
            </a:r>
            <a:r>
              <a:rPr lang="ar-SA" dirty="0"/>
              <a:t>ح/ جارى وزارة </a:t>
            </a:r>
            <a:r>
              <a:rPr lang="ar-SA" dirty="0" smtClean="0"/>
              <a:t>المالية</a:t>
            </a:r>
          </a:p>
          <a:p>
            <a:r>
              <a:rPr lang="ar-SA" dirty="0"/>
              <a:t>يتم بعد ذلك تسوية ح/ المتعهد الأول بالقيد التالي :</a:t>
            </a:r>
          </a:p>
          <a:p>
            <a:pPr marL="777240" lvl="2" indent="0">
              <a:buNone/>
            </a:pPr>
            <a:r>
              <a:rPr lang="ar-SA" sz="1900" dirty="0"/>
              <a:t>من </a:t>
            </a:r>
            <a:r>
              <a:rPr lang="ar-SA" sz="1900" dirty="0" smtClean="0"/>
              <a:t>مذكورين:</a:t>
            </a:r>
            <a:endParaRPr lang="ar-SA" sz="1900" dirty="0"/>
          </a:p>
          <a:p>
            <a:pPr marL="777240" lvl="2" indent="0">
              <a:buNone/>
            </a:pPr>
            <a:r>
              <a:rPr lang="ar-SA" sz="1900" dirty="0"/>
              <a:t>ح/ الأمانات – تأمينات نقدية -المتعهد الأول (إلغاء الأمانات في القيد ما قبل السابق )</a:t>
            </a:r>
          </a:p>
          <a:p>
            <a:pPr marL="777240" lvl="2" indent="0">
              <a:buNone/>
            </a:pPr>
            <a:r>
              <a:rPr lang="ar-SA" sz="1900" dirty="0"/>
              <a:t>ح/ جارى وزارة المالية .</a:t>
            </a:r>
          </a:p>
          <a:p>
            <a:pPr marL="777240" lvl="2" indent="0">
              <a:buNone/>
            </a:pPr>
            <a:r>
              <a:rPr lang="ar-SA" sz="1900" dirty="0"/>
              <a:t>ح/ المطلوبات (إلغاء المطلوبات (الغرامة) )</a:t>
            </a:r>
          </a:p>
          <a:p>
            <a:pPr marL="777240" lvl="2" indent="0">
              <a:buNone/>
            </a:pPr>
            <a:r>
              <a:rPr lang="ar-SA" sz="1900" dirty="0"/>
              <a:t>إلى </a:t>
            </a:r>
            <a:r>
              <a:rPr lang="ar-SA" sz="1900" dirty="0" smtClean="0"/>
              <a:t>مذكورين</a:t>
            </a:r>
            <a:endParaRPr lang="ar-SA" sz="1900" dirty="0"/>
          </a:p>
          <a:p>
            <a:pPr marL="777240" lvl="2" indent="0">
              <a:buNone/>
            </a:pPr>
            <a:r>
              <a:rPr lang="ar-SA" sz="1900" dirty="0"/>
              <a:t>ح/ العهد تحت التحصيل </a:t>
            </a:r>
            <a:r>
              <a:rPr lang="ar-SA" sz="1900" dirty="0" smtClean="0"/>
              <a:t>–المتعهد الاول (إلغاء </a:t>
            </a:r>
            <a:r>
              <a:rPr lang="ar-SA" sz="1900" dirty="0"/>
              <a:t>العهد تحت التحصيل القيدين السابقين )</a:t>
            </a:r>
          </a:p>
          <a:p>
            <a:pPr marL="777240" lvl="2" indent="0">
              <a:buNone/>
            </a:pPr>
            <a:r>
              <a:rPr lang="ar-SA" sz="1900" dirty="0"/>
              <a:t>ح/ الإيرادات - </a:t>
            </a:r>
            <a:r>
              <a:rPr lang="ar-SA" dirty="0"/>
              <a:t>غرامات </a:t>
            </a:r>
            <a:r>
              <a:rPr lang="ar-SA" sz="1400" dirty="0"/>
              <a:t>(</a:t>
            </a:r>
            <a:r>
              <a:rPr lang="ar-SA" sz="1400" dirty="0" smtClean="0"/>
              <a:t>الغرامة)</a:t>
            </a:r>
            <a:endParaRPr lang="ar-SA" dirty="0"/>
          </a:p>
        </p:txBody>
      </p:sp>
    </p:spTree>
    <p:extLst>
      <p:ext uri="{BB962C8B-B14F-4D97-AF65-F5344CB8AC3E}">
        <p14:creationId xmlns:p14="http://schemas.microsoft.com/office/powerpoint/2010/main" val="38963998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طرق تبويب وتقدير المصروفات</a:t>
            </a:r>
            <a:br>
              <a:rPr lang="ar-SA" b="1" dirty="0"/>
            </a:br>
            <a:endParaRPr lang="ar-SA" b="1" dirty="0"/>
          </a:p>
        </p:txBody>
      </p:sp>
      <p:sp>
        <p:nvSpPr>
          <p:cNvPr id="3" name="Content Placeholder 2"/>
          <p:cNvSpPr>
            <a:spLocks noGrp="1"/>
          </p:cNvSpPr>
          <p:nvPr>
            <p:ph idx="1"/>
          </p:nvPr>
        </p:nvSpPr>
        <p:spPr>
          <a:xfrm>
            <a:off x="457200" y="980728"/>
            <a:ext cx="7620000" cy="5420072"/>
          </a:xfrm>
        </p:spPr>
        <p:txBody>
          <a:bodyPr/>
          <a:lstStyle/>
          <a:p>
            <a:r>
              <a:rPr lang="ar-SA" b="1" dirty="0"/>
              <a:t>تبويب وتقدير المصروفات في المملكة العربية السعودية </a:t>
            </a:r>
            <a:r>
              <a:rPr lang="ar-SA" b="1" dirty="0" smtClean="0"/>
              <a:t>يكون في </a:t>
            </a:r>
            <a:r>
              <a:rPr lang="ar-SA" b="1" dirty="0"/>
              <a:t>ضوء التعليمات المالية </a:t>
            </a:r>
            <a:r>
              <a:rPr lang="ar-SA" b="1" dirty="0" smtClean="0"/>
              <a:t>للميزانية الصادرة عن </a:t>
            </a:r>
            <a:r>
              <a:rPr lang="ar-SA" b="1" dirty="0"/>
              <a:t>وزارة </a:t>
            </a:r>
            <a:r>
              <a:rPr lang="ar-SA" b="1" dirty="0" smtClean="0"/>
              <a:t>المالية</a:t>
            </a:r>
            <a:r>
              <a:rPr lang="ar-SA" dirty="0" smtClean="0"/>
              <a:t> و هي كالتالي :</a:t>
            </a:r>
          </a:p>
          <a:p>
            <a:pPr marL="114300" indent="0">
              <a:buNone/>
            </a:pPr>
            <a:endParaRPr lang="ar-SA" b="1" dirty="0" smtClean="0"/>
          </a:p>
        </p:txBody>
      </p:sp>
      <p:graphicFrame>
        <p:nvGraphicFramePr>
          <p:cNvPr id="4" name="Table 3"/>
          <p:cNvGraphicFramePr>
            <a:graphicFrameLocks noGrp="1"/>
          </p:cNvGraphicFramePr>
          <p:nvPr>
            <p:extLst>
              <p:ext uri="{D42A27DB-BD31-4B8C-83A1-F6EECF244321}">
                <p14:modId xmlns:p14="http://schemas.microsoft.com/office/powerpoint/2010/main" val="3848851458"/>
              </p:ext>
            </p:extLst>
          </p:nvPr>
        </p:nvGraphicFramePr>
        <p:xfrm>
          <a:off x="539552" y="1772816"/>
          <a:ext cx="7560840" cy="4521874"/>
        </p:xfrm>
        <a:graphic>
          <a:graphicData uri="http://schemas.openxmlformats.org/drawingml/2006/table">
            <a:tbl>
              <a:tblPr rtl="1" firstRow="1" bandRow="1">
                <a:tableStyleId>{5940675A-B579-460E-94D1-54222C63F5DA}</a:tableStyleId>
              </a:tblPr>
              <a:tblGrid>
                <a:gridCol w="694186"/>
                <a:gridCol w="2121998"/>
                <a:gridCol w="4744656"/>
              </a:tblGrid>
              <a:tr h="382255">
                <a:tc gridSpan="2">
                  <a:txBody>
                    <a:bodyPr/>
                    <a:lstStyle/>
                    <a:p>
                      <a:pPr algn="ctr" rtl="1"/>
                      <a:r>
                        <a:rPr lang="ar-SA" sz="1800" u="none" strike="noStrike" kern="1200" baseline="0" dirty="0" smtClean="0"/>
                        <a:t>تبويب النفقات</a:t>
                      </a:r>
                      <a:endParaRPr lang="ar-SA" dirty="0"/>
                    </a:p>
                  </a:txBody>
                  <a:tcPr anchor="ctr"/>
                </a:tc>
                <a:tc hMerge="1">
                  <a:txBody>
                    <a:bodyPr/>
                    <a:lstStyle/>
                    <a:p>
                      <a:pPr rtl="1"/>
                      <a:endParaRPr lang="ar-SA" dirty="0"/>
                    </a:p>
                  </a:txBody>
                  <a:tcPr/>
                </a:tc>
                <a:tc rowSpan="2">
                  <a:txBody>
                    <a:bodyPr/>
                    <a:lstStyle/>
                    <a:p>
                      <a:pPr algn="ctr" rtl="1"/>
                      <a:r>
                        <a:rPr lang="ar-SA" sz="1800" u="none" strike="noStrike" kern="1200" baseline="0" dirty="0" smtClean="0"/>
                        <a:t>طرق تقدير النفقات</a:t>
                      </a:r>
                      <a:endParaRPr lang="ar-SA" dirty="0"/>
                    </a:p>
                  </a:txBody>
                  <a:tcPr anchor="ctr"/>
                </a:tc>
              </a:tr>
              <a:tr h="382255">
                <a:tc>
                  <a:txBody>
                    <a:bodyPr/>
                    <a:lstStyle/>
                    <a:p>
                      <a:pPr algn="ctr" rtl="1"/>
                      <a:r>
                        <a:rPr lang="ar-SA" dirty="0" smtClean="0"/>
                        <a:t>الباب </a:t>
                      </a:r>
                      <a:endParaRPr lang="ar-SA" dirty="0"/>
                    </a:p>
                  </a:txBody>
                  <a:tcPr anchor="ctr"/>
                </a:tc>
                <a:tc>
                  <a:txBody>
                    <a:bodyPr/>
                    <a:lstStyle/>
                    <a:p>
                      <a:pPr algn="ctr" rtl="1"/>
                      <a:r>
                        <a:rPr lang="ar-SA" dirty="0" smtClean="0"/>
                        <a:t>نوع النفقه</a:t>
                      </a:r>
                      <a:endParaRPr lang="ar-SA" dirty="0"/>
                    </a:p>
                  </a:txBody>
                  <a:tcPr anchor="ctr"/>
                </a:tc>
                <a:tc vMerge="1">
                  <a:txBody>
                    <a:bodyPr/>
                    <a:lstStyle/>
                    <a:p>
                      <a:pPr rtl="1"/>
                      <a:endParaRPr lang="ar-SA" dirty="0"/>
                    </a:p>
                  </a:txBody>
                  <a:tcPr/>
                </a:tc>
              </a:tr>
              <a:tr h="819666">
                <a:tc>
                  <a:txBody>
                    <a:bodyPr/>
                    <a:lstStyle/>
                    <a:p>
                      <a:r>
                        <a:rPr lang="ar-SA" sz="1800" u="none" strike="noStrike" kern="1200" baseline="0" dirty="0" smtClean="0"/>
                        <a:t>الأول</a:t>
                      </a:r>
                      <a:endParaRPr lang="ar-SA" dirty="0"/>
                    </a:p>
                  </a:txBody>
                  <a:tcPr/>
                </a:tc>
                <a:tc>
                  <a:txBody>
                    <a:bodyPr/>
                    <a:lstStyle/>
                    <a:p>
                      <a:r>
                        <a:rPr lang="ar-SA" sz="1800" u="none" strike="noStrike" kern="1200" baseline="0" dirty="0" smtClean="0"/>
                        <a:t>الرواتب والأجور والبدلات</a:t>
                      </a:r>
                      <a:endParaRPr lang="ar-SA" dirty="0" smtClean="0"/>
                    </a:p>
                    <a:p>
                      <a:pPr rtl="1"/>
                      <a:endParaRPr lang="ar-SA" dirty="0"/>
                    </a:p>
                  </a:txBody>
                  <a:tcPr/>
                </a:tc>
                <a:tc>
                  <a:txBody>
                    <a:bodyPr/>
                    <a:lstStyle/>
                    <a:p>
                      <a:r>
                        <a:rPr lang="ar-SA" sz="1800" u="none" strike="noStrike" kern="1200" baseline="0" dirty="0" smtClean="0"/>
                        <a:t>وفقا للطريقة المباشرة والتي تأخذ في الاعتبار أولويات الميزانية</a:t>
                      </a:r>
                    </a:p>
                    <a:p>
                      <a:r>
                        <a:rPr lang="ar-SA" sz="1800" u="none" strike="noStrike" kern="1200" baseline="0" dirty="0" smtClean="0"/>
                        <a:t>ومعدلات النمو السكاني والظروف الاقتصادية والاجتماعية</a:t>
                      </a:r>
                      <a:endParaRPr lang="ar-SA" dirty="0"/>
                    </a:p>
                  </a:txBody>
                  <a:tcPr/>
                </a:tc>
              </a:tr>
              <a:tr h="382255">
                <a:tc>
                  <a:txBody>
                    <a:bodyPr/>
                    <a:lstStyle/>
                    <a:p>
                      <a:pPr rtl="1"/>
                      <a:r>
                        <a:rPr lang="ar-SA" dirty="0" smtClean="0"/>
                        <a:t>الثاني</a:t>
                      </a:r>
                      <a:endParaRPr lang="ar-SA" dirty="0"/>
                    </a:p>
                  </a:txBody>
                  <a:tcPr/>
                </a:tc>
                <a:tc>
                  <a:txBody>
                    <a:bodyPr/>
                    <a:lstStyle/>
                    <a:p>
                      <a:pPr rtl="1"/>
                      <a:r>
                        <a:rPr lang="ar-SA" sz="1800" u="none" strike="noStrike" kern="1200" baseline="0" dirty="0" smtClean="0"/>
                        <a:t>المصروفات العامة</a:t>
                      </a:r>
                      <a:endParaRPr lang="ar-SA" dirty="0"/>
                    </a:p>
                  </a:txBody>
                  <a:tcPr/>
                </a:tc>
                <a:tc rowSpan="2">
                  <a:txBody>
                    <a:bodyPr/>
                    <a:lstStyle/>
                    <a:p>
                      <a:r>
                        <a:rPr lang="ar-SA" sz="1800" u="none" strike="noStrike" kern="1200" baseline="0" dirty="0" smtClean="0"/>
                        <a:t>على أساس متوسط الانفاق الفعلي في السنوات الثلاث السابقة</a:t>
                      </a:r>
                    </a:p>
                    <a:p>
                      <a:r>
                        <a:rPr lang="ar-SA" sz="1800" u="none" strike="noStrike" kern="1200" baseline="0" dirty="0" smtClean="0"/>
                        <a:t>للسنة الجاري العمل فيها مع ايضاح مبررات الزيادة</a:t>
                      </a:r>
                      <a:endParaRPr lang="ar-SA" dirty="0"/>
                    </a:p>
                  </a:txBody>
                  <a:tcPr/>
                </a:tc>
              </a:tr>
              <a:tr h="481841">
                <a:tc>
                  <a:txBody>
                    <a:bodyPr/>
                    <a:lstStyle/>
                    <a:p>
                      <a:pPr rtl="1"/>
                      <a:r>
                        <a:rPr lang="ar-SA" dirty="0" smtClean="0"/>
                        <a:t>الثالث </a:t>
                      </a:r>
                      <a:endParaRPr lang="ar-SA" dirty="0"/>
                    </a:p>
                  </a:txBody>
                  <a:tcPr/>
                </a:tc>
                <a:tc>
                  <a:txBody>
                    <a:bodyPr/>
                    <a:lstStyle/>
                    <a:p>
                      <a:r>
                        <a:rPr lang="ar-SA" sz="1800" u="none" strike="noStrike" kern="1200" baseline="0" dirty="0" smtClean="0"/>
                        <a:t>برامج الصيانة والتشغيل</a:t>
                      </a:r>
                      <a:endParaRPr lang="ar-SA" dirty="0"/>
                    </a:p>
                  </a:txBody>
                  <a:tcPr/>
                </a:tc>
                <a:tc vMerge="1">
                  <a:txBody>
                    <a:bodyPr/>
                    <a:lstStyle/>
                    <a:p>
                      <a:pPr rtl="1"/>
                      <a:endParaRPr lang="ar-SA" dirty="0"/>
                    </a:p>
                  </a:txBody>
                  <a:tcPr/>
                </a:tc>
              </a:tr>
              <a:tr h="2073602">
                <a:tc>
                  <a:txBody>
                    <a:bodyPr/>
                    <a:lstStyle/>
                    <a:p>
                      <a:pPr rtl="1"/>
                      <a:r>
                        <a:rPr lang="ar-SA" dirty="0" smtClean="0"/>
                        <a:t>الرابع</a:t>
                      </a:r>
                      <a:endParaRPr lang="ar-SA" dirty="0"/>
                    </a:p>
                  </a:txBody>
                  <a:tcPr/>
                </a:tc>
                <a:tc>
                  <a:txBody>
                    <a:bodyPr/>
                    <a:lstStyle/>
                    <a:p>
                      <a:r>
                        <a:rPr lang="ar-SA" sz="1800" u="none" strike="noStrike" kern="1200" baseline="0" dirty="0" smtClean="0"/>
                        <a:t>المشاريع والإنشاءات</a:t>
                      </a:r>
                    </a:p>
                    <a:p>
                      <a:r>
                        <a:rPr lang="ar-SA" sz="1800" u="none" strike="noStrike" kern="1200" baseline="0" dirty="0" smtClean="0"/>
                        <a:t>الجديدة</a:t>
                      </a:r>
                      <a:endParaRPr lang="ar-SA" dirty="0"/>
                    </a:p>
                  </a:txBody>
                  <a:tcPr/>
                </a:tc>
                <a:tc>
                  <a:txBody>
                    <a:bodyPr/>
                    <a:lstStyle/>
                    <a:p>
                      <a:r>
                        <a:rPr lang="ar-SA" sz="1800" u="none" strike="noStrike" kern="1200" baseline="0" dirty="0" smtClean="0"/>
                        <a:t>- تقدر </a:t>
                      </a:r>
                      <a:r>
                        <a:rPr lang="ar-SA" sz="1800" u="none" strike="noStrike" kern="1200" baseline="0" dirty="0" smtClean="0"/>
                        <a:t>بالاستناد إلى مقاييس ودراسات تفصيلية والتي تبين التكاليف المقدرة للمشروعات الجديدة والمدة المقررة للتنفيذ</a:t>
                      </a:r>
                    </a:p>
                    <a:p>
                      <a:r>
                        <a:rPr lang="ar-SA" sz="1800" u="none" strike="noStrike" kern="1200" baseline="0" dirty="0" smtClean="0"/>
                        <a:t>والمبالغ المقترح اعتمادها من ميزانية السنة الجديدة </a:t>
                      </a:r>
                      <a:endParaRPr lang="ar-SA" sz="1800" u="none" strike="noStrike" kern="1200" baseline="0" dirty="0" smtClean="0"/>
                    </a:p>
                    <a:p>
                      <a:r>
                        <a:rPr lang="ar-SA" sz="1800" u="none" strike="noStrike" kern="1200" baseline="0" dirty="0" smtClean="0"/>
                        <a:t>- أما </a:t>
                      </a:r>
                      <a:r>
                        <a:rPr lang="ar-SA" sz="1800" u="none" strike="noStrike" kern="1200" baseline="0" dirty="0" smtClean="0"/>
                        <a:t>بالنسبة للمشاريع تحت التنفيذ فيجب توضيح الوضع المالي في السنوات السابقة وحركة الصرف خلال السنة الحالية والوضع المالي للسنة المقبلة ثم يتم توزيع الباقي من التكاليف على السنوات </a:t>
                      </a:r>
                      <a:r>
                        <a:rPr lang="ar-SA" sz="1800" u="none" strike="noStrike" kern="1200" baseline="0" dirty="0" smtClean="0"/>
                        <a:t>التالية </a:t>
                      </a:r>
                      <a:endParaRPr lang="ar-SA" dirty="0"/>
                    </a:p>
                  </a:txBody>
                  <a:tcPr/>
                </a:tc>
              </a:tr>
            </a:tbl>
          </a:graphicData>
        </a:graphic>
      </p:graphicFrame>
    </p:spTree>
    <p:extLst>
      <p:ext uri="{BB962C8B-B14F-4D97-AF65-F5344CB8AC3E}">
        <p14:creationId xmlns:p14="http://schemas.microsoft.com/office/powerpoint/2010/main" val="17282878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normAutofit/>
          </a:bodyPr>
          <a:lstStyle/>
          <a:p>
            <a:r>
              <a:rPr lang="ar-SA" b="1" dirty="0" smtClean="0"/>
              <a:t>مثال 5 </a:t>
            </a:r>
            <a:r>
              <a:rPr lang="ar-SA" b="1" dirty="0"/>
              <a:t>: </a:t>
            </a:r>
            <a:endParaRPr lang="ar-SA" b="1" dirty="0" smtClean="0"/>
          </a:p>
          <a:p>
            <a:pPr marL="114300" indent="0">
              <a:buNone/>
            </a:pPr>
            <a:r>
              <a:rPr lang="ar-SA" b="1" dirty="0" smtClean="0"/>
              <a:t>إذا </a:t>
            </a:r>
            <a:r>
              <a:rPr lang="ar-SA" b="1" dirty="0"/>
              <a:t>تعاقدت الجهة الحكومية مع المتعهد أبو محمد على توريد مهمات وأدوات قدرت قيمتها بمبلغ </a:t>
            </a:r>
            <a:r>
              <a:rPr lang="ar-SA" b="1" dirty="0" smtClean="0"/>
              <a:t>1.000.000ريال </a:t>
            </a:r>
            <a:r>
              <a:rPr lang="ar-SA" b="1" dirty="0"/>
              <a:t>وقدم المتعهد خطاب الضمان الابتدائي بمبلغ 10.000 ريال ودفع فرق الضمان – </a:t>
            </a:r>
            <a:r>
              <a:rPr lang="ar-SA" b="1" dirty="0" smtClean="0"/>
              <a:t>لاكمال </a:t>
            </a:r>
            <a:r>
              <a:rPr lang="ar-SA" b="1" dirty="0"/>
              <a:t>الضمان النهائي </a:t>
            </a:r>
            <a:r>
              <a:rPr lang="ar-SA" b="1" dirty="0" smtClean="0"/>
              <a:t>– بمبلغ 40000 </a:t>
            </a:r>
            <a:r>
              <a:rPr lang="ar-SA" b="1" dirty="0"/>
              <a:t>ريال ليصبح 50.000 ريال ، وقد قام المتعهد بتوريد مهمات بمبلغ 700.000 ريال وتم صرف </a:t>
            </a:r>
            <a:r>
              <a:rPr lang="ar-SA" b="1" dirty="0" smtClean="0"/>
              <a:t>المستحق بموجب </a:t>
            </a:r>
            <a:r>
              <a:rPr lang="ar-SA" b="1" dirty="0"/>
              <a:t>أمر دفع وبعد ذلك تأخر المتعهد في التوريد وتم إنذاره بخطاب مسجل ومع ذلك لم يستجب فاضطرت </a:t>
            </a:r>
            <a:r>
              <a:rPr lang="ar-SA" b="1" dirty="0" smtClean="0"/>
              <a:t>الجهة الحكومية </a:t>
            </a:r>
            <a:r>
              <a:rPr lang="ar-SA" b="1" dirty="0"/>
              <a:t>إلى فرض غرامة تأخير بمبلغ 3000 ريال وصرف قيمة خطاب الضمان النهائي وإلى إسناد باقي العملية </a:t>
            </a:r>
            <a:r>
              <a:rPr lang="ar-SA" b="1" dirty="0" smtClean="0"/>
              <a:t>إلى المتعهد </a:t>
            </a:r>
            <a:r>
              <a:rPr lang="ar-SA" b="1" dirty="0"/>
              <a:t>أبو سلطان الذي وافق على توريد الكمية الباقية بمبلغ 380.000 ريال وقام بتوريد الكمية وتم صرف القيمة </a:t>
            </a:r>
            <a:r>
              <a:rPr lang="ar-SA" b="1" dirty="0" smtClean="0"/>
              <a:t>له فعلا </a:t>
            </a:r>
            <a:r>
              <a:rPr lang="ar-SA" b="1" dirty="0"/>
              <a:t>ثم </a:t>
            </a:r>
            <a:r>
              <a:rPr lang="ar-SA" b="1" dirty="0" smtClean="0"/>
              <a:t>تم تسوية </a:t>
            </a:r>
            <a:r>
              <a:rPr lang="ar-SA" b="1" dirty="0"/>
              <a:t>حساب المتعهد أبو محمد وصرف باقي مستحقاته .</a:t>
            </a:r>
          </a:p>
          <a:p>
            <a:pPr marL="114300" indent="0">
              <a:buNone/>
            </a:pPr>
            <a:r>
              <a:rPr lang="ar-SA" b="1" dirty="0"/>
              <a:t>المطلوب : اجراء القيود المحاسبية اللازمة</a:t>
            </a:r>
            <a:endParaRPr lang="ar-SA" dirty="0"/>
          </a:p>
        </p:txBody>
      </p:sp>
    </p:spTree>
    <p:extLst>
      <p:ext uri="{BB962C8B-B14F-4D97-AF65-F5344CB8AC3E}">
        <p14:creationId xmlns:p14="http://schemas.microsoft.com/office/powerpoint/2010/main" val="36179459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lstStyle/>
          <a:p>
            <a:r>
              <a:rPr lang="ar-SA" b="1" dirty="0"/>
              <a:t>التعاقد مع مقاول </a:t>
            </a:r>
            <a:r>
              <a:rPr lang="ar-SA" b="1" dirty="0" smtClean="0"/>
              <a:t>أجنبي</a:t>
            </a:r>
          </a:p>
          <a:p>
            <a:pPr marL="868680" lvl="1" indent="-457200">
              <a:buFont typeface="+mj-lt"/>
              <a:buAutoNum type="arabicPeriod"/>
            </a:pPr>
            <a:r>
              <a:rPr lang="ar-SA" dirty="0" smtClean="0"/>
              <a:t>يتم </a:t>
            </a:r>
            <a:r>
              <a:rPr lang="ar-SA" dirty="0"/>
              <a:t>التعاقد مع المقاول الأجنبي بنفس طرق التعاقد مع المقاول المحلي باستثناء الحاجة لفتح </a:t>
            </a:r>
            <a:r>
              <a:rPr lang="ar-SA" dirty="0" smtClean="0"/>
              <a:t>اعتماد مستندي </a:t>
            </a:r>
            <a:r>
              <a:rPr lang="ar-SA" dirty="0"/>
              <a:t>في حالة التعاقد مع المقاول الأجنبي </a:t>
            </a:r>
          </a:p>
          <a:p>
            <a:pPr marL="868680" lvl="1" indent="-457200">
              <a:buFont typeface="+mj-lt"/>
              <a:buAutoNum type="arabicPeriod"/>
            </a:pPr>
            <a:r>
              <a:rPr lang="ar-SA" dirty="0" smtClean="0"/>
              <a:t>يشترط </a:t>
            </a:r>
            <a:r>
              <a:rPr lang="ar-SA" dirty="0"/>
              <a:t>للتعاقد مع مقاول أجنبي أن يتم فتح اعتماد مستندي عن طريق مؤسسة النقد العربي السعودي </a:t>
            </a:r>
          </a:p>
        </p:txBody>
      </p:sp>
    </p:spTree>
    <p:extLst>
      <p:ext uri="{BB962C8B-B14F-4D97-AF65-F5344CB8AC3E}">
        <p14:creationId xmlns:p14="http://schemas.microsoft.com/office/powerpoint/2010/main" val="259643163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normAutofit/>
          </a:bodyPr>
          <a:lstStyle/>
          <a:p>
            <a:pPr marL="342900" lvl="1">
              <a:buClr>
                <a:schemeClr val="accent1"/>
              </a:buClr>
            </a:pPr>
            <a:r>
              <a:rPr lang="ar-SA" b="1" dirty="0" smtClean="0"/>
              <a:t>إجراءات  </a:t>
            </a:r>
            <a:r>
              <a:rPr lang="ar-SA" b="1" dirty="0"/>
              <a:t>فتح الاعتماد المستندي أو التعديل </a:t>
            </a:r>
            <a:r>
              <a:rPr lang="ar-SA" b="1" dirty="0" smtClean="0"/>
              <a:t>عليه</a:t>
            </a:r>
          </a:p>
          <a:p>
            <a:pPr marL="708660" lvl="2">
              <a:buClr>
                <a:schemeClr val="accent1"/>
              </a:buClr>
            </a:pPr>
            <a:r>
              <a:rPr lang="ar-SA" u="sng" dirty="0" smtClean="0"/>
              <a:t>اولا : فتح </a:t>
            </a:r>
            <a:r>
              <a:rPr lang="ar-SA" u="sng" dirty="0"/>
              <a:t>الاعتماد </a:t>
            </a:r>
            <a:r>
              <a:rPr lang="ar-SA" u="sng" dirty="0" smtClean="0"/>
              <a:t>المستندي</a:t>
            </a:r>
          </a:p>
          <a:p>
            <a:pPr lvl="2"/>
            <a:r>
              <a:rPr lang="ar-SA" dirty="0"/>
              <a:t>عند التعاقد مع المورد </a:t>
            </a:r>
            <a:r>
              <a:rPr lang="ar-SA" dirty="0" smtClean="0"/>
              <a:t>أو المقاول </a:t>
            </a:r>
            <a:r>
              <a:rPr lang="ar-SA" dirty="0"/>
              <a:t>الأجنبي تقوم </a:t>
            </a:r>
            <a:r>
              <a:rPr lang="ar-SA" dirty="0" smtClean="0"/>
              <a:t>الجهة الحكومية </a:t>
            </a:r>
            <a:r>
              <a:rPr lang="ar-SA" dirty="0"/>
              <a:t>المعنية بتحرير </a:t>
            </a:r>
            <a:r>
              <a:rPr lang="ar-SA" dirty="0" smtClean="0"/>
              <a:t>أمر اعتماد </a:t>
            </a:r>
            <a:r>
              <a:rPr lang="ar-SA" dirty="0"/>
              <a:t>صرف </a:t>
            </a:r>
            <a:r>
              <a:rPr lang="ar-SA" dirty="0" smtClean="0"/>
              <a:t>بالقيد</a:t>
            </a:r>
          </a:p>
          <a:p>
            <a:pPr marL="777240" lvl="2" indent="0">
              <a:buNone/>
            </a:pPr>
            <a:r>
              <a:rPr lang="ar-SA" dirty="0"/>
              <a:t>من ح/ العهد  </a:t>
            </a:r>
            <a:r>
              <a:rPr lang="ar-SA" dirty="0" smtClean="0"/>
              <a:t>- اعتمادات </a:t>
            </a:r>
            <a:r>
              <a:rPr lang="ar-SA" dirty="0"/>
              <a:t>مستندية</a:t>
            </a:r>
          </a:p>
          <a:p>
            <a:pPr marL="777240" lvl="2" indent="0">
              <a:buNone/>
            </a:pPr>
            <a:r>
              <a:rPr lang="ar-SA" dirty="0"/>
              <a:t>إلى ح/ أوامر الدفع</a:t>
            </a:r>
            <a:r>
              <a:rPr lang="ar-SA" dirty="0" smtClean="0"/>
              <a:t> </a:t>
            </a:r>
            <a:endParaRPr lang="ar-SA" dirty="0"/>
          </a:p>
          <a:p>
            <a:pPr lvl="2"/>
            <a:r>
              <a:rPr lang="ar-SA" dirty="0"/>
              <a:t>يرسل أمر الدفع </a:t>
            </a:r>
            <a:r>
              <a:rPr lang="ar-SA" dirty="0" smtClean="0"/>
              <a:t>إلى وزارة المالية </a:t>
            </a:r>
            <a:r>
              <a:rPr lang="ar-SA" dirty="0"/>
              <a:t>مرفقًا بنموذج طلب </a:t>
            </a:r>
            <a:r>
              <a:rPr lang="ar-SA" dirty="0" smtClean="0"/>
              <a:t>فتح اعتماد مستندي</a:t>
            </a:r>
          </a:p>
          <a:p>
            <a:pPr lvl="2"/>
            <a:r>
              <a:rPr lang="ar-SA" dirty="0"/>
              <a:t>عند ورود إشعار من </a:t>
            </a:r>
            <a:r>
              <a:rPr lang="ar-SA" dirty="0" smtClean="0"/>
              <a:t>وزارة المالية </a:t>
            </a:r>
            <a:r>
              <a:rPr lang="ar-SA" dirty="0"/>
              <a:t>بما يفيد فتح </a:t>
            </a:r>
            <a:r>
              <a:rPr lang="ar-SA" dirty="0" smtClean="0"/>
              <a:t>الاعتماد المستندي </a:t>
            </a:r>
            <a:r>
              <a:rPr lang="ar-SA" dirty="0"/>
              <a:t>تقوم الجهة </a:t>
            </a:r>
            <a:r>
              <a:rPr lang="ar-SA" dirty="0" smtClean="0"/>
              <a:t>المعنية بتحرير </a:t>
            </a:r>
            <a:r>
              <a:rPr lang="ar-SA" dirty="0"/>
              <a:t>إذن تسوية بالقيد :</a:t>
            </a:r>
          </a:p>
          <a:p>
            <a:pPr marL="777240" lvl="2" indent="0">
              <a:buNone/>
            </a:pPr>
            <a:r>
              <a:rPr lang="ar-SA" dirty="0"/>
              <a:t>من ح/ أوامر الدفع</a:t>
            </a:r>
          </a:p>
          <a:p>
            <a:pPr marL="777240" lvl="2" indent="0">
              <a:buNone/>
            </a:pPr>
            <a:r>
              <a:rPr lang="ar-SA" dirty="0"/>
              <a:t>إلى ح/ جارى </a:t>
            </a:r>
            <a:r>
              <a:rPr lang="ar-SA" dirty="0" smtClean="0"/>
              <a:t>وزارة المالية </a:t>
            </a:r>
          </a:p>
          <a:p>
            <a:pPr lvl="2"/>
            <a:r>
              <a:rPr lang="ar-SA" dirty="0"/>
              <a:t>عند ورود المستندات </a:t>
            </a:r>
            <a:r>
              <a:rPr lang="ar-SA" dirty="0" smtClean="0"/>
              <a:t>المؤيدة لتنفيذ </a:t>
            </a:r>
            <a:r>
              <a:rPr lang="ar-SA" dirty="0"/>
              <a:t>العملية أو جزء منها </a:t>
            </a:r>
            <a:r>
              <a:rPr lang="ar-SA" dirty="0" smtClean="0"/>
              <a:t>يتم تحرير </a:t>
            </a:r>
            <a:r>
              <a:rPr lang="ar-SA" dirty="0"/>
              <a:t>إذن تسوية بالقيد :</a:t>
            </a:r>
          </a:p>
          <a:p>
            <a:pPr marL="777240" lvl="2" indent="0">
              <a:buNone/>
            </a:pPr>
            <a:r>
              <a:rPr lang="ar-SA" dirty="0"/>
              <a:t>من ح/المصروفات </a:t>
            </a:r>
            <a:r>
              <a:rPr lang="ar-SA" dirty="0" smtClean="0"/>
              <a:t> الباب</a:t>
            </a:r>
            <a:r>
              <a:rPr lang="ar-SA" dirty="0"/>
              <a:t>..البند</a:t>
            </a:r>
          </a:p>
          <a:p>
            <a:pPr marL="777240" lvl="2" indent="0">
              <a:buNone/>
            </a:pPr>
            <a:r>
              <a:rPr lang="ar-SA" dirty="0"/>
              <a:t>إلى ح/ العهد  </a:t>
            </a:r>
            <a:r>
              <a:rPr lang="ar-SA" dirty="0" smtClean="0"/>
              <a:t>-اعتمادات مستندية</a:t>
            </a:r>
            <a:endParaRPr lang="ar-SA" dirty="0"/>
          </a:p>
        </p:txBody>
      </p:sp>
    </p:spTree>
    <p:extLst>
      <p:ext uri="{BB962C8B-B14F-4D97-AF65-F5344CB8AC3E}">
        <p14:creationId xmlns:p14="http://schemas.microsoft.com/office/powerpoint/2010/main" val="11232168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normAutofit/>
          </a:bodyPr>
          <a:lstStyle/>
          <a:p>
            <a:r>
              <a:rPr lang="ar-SA" u="sng" dirty="0" smtClean="0"/>
              <a:t>ثانيا : التعديل </a:t>
            </a:r>
            <a:r>
              <a:rPr lang="ar-SA" u="sng" dirty="0"/>
              <a:t>على </a:t>
            </a:r>
            <a:r>
              <a:rPr lang="ar-SA" u="sng" dirty="0" smtClean="0"/>
              <a:t>الاعتمادات المستندية </a:t>
            </a:r>
            <a:r>
              <a:rPr lang="ar-SA" u="sng" dirty="0"/>
              <a:t>التي </a:t>
            </a:r>
            <a:r>
              <a:rPr lang="ar-SA" u="sng" dirty="0" smtClean="0"/>
              <a:t>سبق فتحها</a:t>
            </a:r>
          </a:p>
          <a:p>
            <a:pPr lvl="1"/>
            <a:r>
              <a:rPr lang="ar-SA" dirty="0"/>
              <a:t>إذا رغبت إحدى </a:t>
            </a:r>
            <a:r>
              <a:rPr lang="ar-SA" dirty="0" smtClean="0"/>
              <a:t>الجهات فى </a:t>
            </a:r>
            <a:r>
              <a:rPr lang="ar-SA" dirty="0"/>
              <a:t>تعديل أحد </a:t>
            </a:r>
            <a:r>
              <a:rPr lang="ar-SA" dirty="0" smtClean="0"/>
              <a:t>الاعتمادات المستندية </a:t>
            </a:r>
            <a:r>
              <a:rPr lang="ar-SA" dirty="0"/>
              <a:t>التي سبق </a:t>
            </a:r>
            <a:r>
              <a:rPr lang="ar-SA" dirty="0" smtClean="0"/>
              <a:t>فتحها فيجب أولا </a:t>
            </a:r>
            <a:r>
              <a:rPr lang="ar-SA" dirty="0"/>
              <a:t>أخذ </a:t>
            </a:r>
            <a:r>
              <a:rPr lang="ar-SA" dirty="0" smtClean="0"/>
              <a:t>الموافقة من </a:t>
            </a:r>
            <a:r>
              <a:rPr lang="ar-SA" dirty="0"/>
              <a:t>وزارة المالية </a:t>
            </a:r>
            <a:r>
              <a:rPr lang="ar-SA" dirty="0" smtClean="0"/>
              <a:t>لتقوم بإبلاغ </a:t>
            </a:r>
            <a:r>
              <a:rPr lang="ar-SA" dirty="0"/>
              <a:t>مؤسسة </a:t>
            </a:r>
            <a:r>
              <a:rPr lang="ar-SA" dirty="0" smtClean="0"/>
              <a:t>النقد</a:t>
            </a:r>
          </a:p>
          <a:p>
            <a:pPr lvl="1"/>
            <a:r>
              <a:rPr lang="ar-SA" dirty="0"/>
              <a:t>إذا كان التعديل </a:t>
            </a:r>
            <a:r>
              <a:rPr lang="ar-SA" dirty="0" smtClean="0"/>
              <a:t>بالزيادة (أي </a:t>
            </a:r>
            <a:r>
              <a:rPr lang="ar-SA" dirty="0"/>
              <a:t>زيادة قيمة </a:t>
            </a:r>
            <a:r>
              <a:rPr lang="ar-SA" dirty="0" smtClean="0"/>
              <a:t>الإعتماد) فيجب </a:t>
            </a:r>
            <a:r>
              <a:rPr lang="ar-SA" dirty="0"/>
              <a:t>تحرير أمر </a:t>
            </a:r>
            <a:r>
              <a:rPr lang="ar-SA" dirty="0" smtClean="0"/>
              <a:t>اعتماد صرف </a:t>
            </a:r>
            <a:r>
              <a:rPr lang="ar-SA" dirty="0"/>
              <a:t>بالقيمة </a:t>
            </a:r>
            <a:r>
              <a:rPr lang="ar-SA" dirty="0" smtClean="0"/>
              <a:t>المطلوبة للزيادة </a:t>
            </a:r>
            <a:r>
              <a:rPr lang="ar-SA" dirty="0"/>
              <a:t>بالقيد </a:t>
            </a:r>
            <a:r>
              <a:rPr lang="ar-SA" b="1" dirty="0"/>
              <a:t>:</a:t>
            </a:r>
          </a:p>
          <a:p>
            <a:pPr marL="777240" lvl="2" indent="0">
              <a:buNone/>
            </a:pPr>
            <a:r>
              <a:rPr lang="ar-SA" dirty="0"/>
              <a:t>من ح/ العهد </a:t>
            </a:r>
            <a:r>
              <a:rPr lang="ar-SA" dirty="0" smtClean="0"/>
              <a:t>- إعتمادات مستندية</a:t>
            </a:r>
            <a:endParaRPr lang="ar-SA" dirty="0"/>
          </a:p>
          <a:p>
            <a:pPr marL="777240" lvl="2" indent="0">
              <a:buNone/>
            </a:pPr>
            <a:r>
              <a:rPr lang="ar-SA" dirty="0"/>
              <a:t>إلى ح/ أوامر </a:t>
            </a:r>
            <a:r>
              <a:rPr lang="ar-SA" dirty="0" smtClean="0"/>
              <a:t>الدفع</a:t>
            </a:r>
          </a:p>
          <a:p>
            <a:pPr lvl="1"/>
            <a:r>
              <a:rPr lang="ar-SA" dirty="0"/>
              <a:t>أما إذا كان </a:t>
            </a:r>
            <a:r>
              <a:rPr lang="ar-SA" dirty="0" smtClean="0"/>
              <a:t>التعديل بالتخفيض </a:t>
            </a:r>
            <a:r>
              <a:rPr lang="ar-SA" dirty="0"/>
              <a:t>فسيتم إعداد </a:t>
            </a:r>
            <a:r>
              <a:rPr lang="ar-SA" dirty="0" smtClean="0"/>
              <a:t>إذن تسوية </a:t>
            </a:r>
            <a:r>
              <a:rPr lang="ar-SA" dirty="0"/>
              <a:t>بالقيد :</a:t>
            </a:r>
          </a:p>
          <a:p>
            <a:pPr marL="777240" lvl="2" indent="0">
              <a:buNone/>
            </a:pPr>
            <a:r>
              <a:rPr lang="ar-SA" dirty="0"/>
              <a:t>من ح/ جارى </a:t>
            </a:r>
            <a:r>
              <a:rPr lang="ar-SA" dirty="0" smtClean="0"/>
              <a:t>وزارة المالية</a:t>
            </a:r>
            <a:endParaRPr lang="ar-SA" dirty="0"/>
          </a:p>
          <a:p>
            <a:pPr marL="777240" lvl="2" indent="0">
              <a:buNone/>
            </a:pPr>
            <a:r>
              <a:rPr lang="ar-SA" dirty="0"/>
              <a:t>إلى ح/ العهد </a:t>
            </a:r>
            <a:r>
              <a:rPr lang="ar-SA" dirty="0" smtClean="0"/>
              <a:t>- اعتمادات </a:t>
            </a:r>
            <a:r>
              <a:rPr lang="ar-SA" dirty="0"/>
              <a:t>مستندية</a:t>
            </a:r>
            <a:endParaRPr lang="ar-SA" u="sng" dirty="0"/>
          </a:p>
        </p:txBody>
      </p:sp>
    </p:spTree>
    <p:extLst>
      <p:ext uri="{BB962C8B-B14F-4D97-AF65-F5344CB8AC3E}">
        <p14:creationId xmlns:p14="http://schemas.microsoft.com/office/powerpoint/2010/main" val="35144963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normAutofit fontScale="92500" lnSpcReduction="10000"/>
          </a:bodyPr>
          <a:lstStyle/>
          <a:p>
            <a:r>
              <a:rPr lang="ar-SA" u="sng" dirty="0"/>
              <a:t>إنتهاء السنة المالية مع وجود </a:t>
            </a:r>
            <a:r>
              <a:rPr lang="ar-SA" u="sng" dirty="0" smtClean="0"/>
              <a:t>أرصدة فى </a:t>
            </a:r>
            <a:r>
              <a:rPr lang="ar-SA" u="sng" dirty="0"/>
              <a:t>ح/ العهد  اعتمادات </a:t>
            </a:r>
            <a:r>
              <a:rPr lang="ar-SA" u="sng" dirty="0" smtClean="0"/>
              <a:t>مستندية</a:t>
            </a:r>
          </a:p>
          <a:p>
            <a:pPr lvl="1"/>
            <a:r>
              <a:rPr lang="ar-SA" dirty="0"/>
              <a:t>عند انتهاء السنة المالية مع وجود </a:t>
            </a:r>
            <a:r>
              <a:rPr lang="ar-SA" dirty="0" smtClean="0"/>
              <a:t>أرصدة في </a:t>
            </a:r>
            <a:r>
              <a:rPr lang="ar-SA" dirty="0"/>
              <a:t>ح/ العهد اعتمادات </a:t>
            </a:r>
            <a:r>
              <a:rPr lang="ar-SA" dirty="0" smtClean="0"/>
              <a:t>مستندية</a:t>
            </a:r>
          </a:p>
          <a:p>
            <a:pPr lvl="2"/>
            <a:r>
              <a:rPr lang="ar-SA" dirty="0" smtClean="0"/>
              <a:t> اي لم </a:t>
            </a:r>
            <a:r>
              <a:rPr lang="ar-SA" dirty="0"/>
              <a:t>تسدد </a:t>
            </a:r>
            <a:r>
              <a:rPr lang="ar-SA" dirty="0" smtClean="0"/>
              <a:t>بعد مثلا </a:t>
            </a:r>
            <a:r>
              <a:rPr lang="ar-SA" dirty="0"/>
              <a:t>لأنه لم ترد </a:t>
            </a:r>
            <a:r>
              <a:rPr lang="ar-SA" dirty="0" smtClean="0"/>
              <a:t>مستنداتها المؤيدة للصرف</a:t>
            </a:r>
          </a:p>
          <a:p>
            <a:pPr lvl="1"/>
            <a:r>
              <a:rPr lang="ar-SA" dirty="0" smtClean="0"/>
              <a:t> يتم </a:t>
            </a:r>
            <a:r>
              <a:rPr lang="ar-SA" dirty="0"/>
              <a:t>توريد هذه </a:t>
            </a:r>
            <a:r>
              <a:rPr lang="ar-SA" dirty="0" smtClean="0"/>
              <a:t>الأرصدة للسنة </a:t>
            </a:r>
            <a:r>
              <a:rPr lang="ar-SA" dirty="0"/>
              <a:t>الجديدة وتعليتها لحساب الأمانات </a:t>
            </a:r>
            <a:r>
              <a:rPr lang="ar-SA" dirty="0" smtClean="0"/>
              <a:t>– اعتمادات </a:t>
            </a:r>
            <a:r>
              <a:rPr lang="ar-SA" dirty="0"/>
              <a:t>مستندية </a:t>
            </a:r>
          </a:p>
          <a:p>
            <a:pPr marL="777240" lvl="2" indent="0">
              <a:buNone/>
            </a:pPr>
            <a:r>
              <a:rPr lang="ar-SA" dirty="0"/>
              <a:t>من ح/ المصروفات-الباب.. البند..</a:t>
            </a:r>
          </a:p>
          <a:p>
            <a:pPr marL="777240" lvl="2" indent="0">
              <a:buNone/>
            </a:pPr>
            <a:r>
              <a:rPr lang="ar-SA" dirty="0"/>
              <a:t>إلى ح/ الأمانات </a:t>
            </a:r>
            <a:r>
              <a:rPr lang="ar-SA" dirty="0" smtClean="0"/>
              <a:t>-اعتمادات </a:t>
            </a:r>
            <a:r>
              <a:rPr lang="ar-SA" dirty="0"/>
              <a:t>مستندية</a:t>
            </a:r>
          </a:p>
          <a:p>
            <a:pPr lvl="1"/>
            <a:r>
              <a:rPr lang="ar-SA" dirty="0"/>
              <a:t>فى حال ورود مستندات هذه </a:t>
            </a:r>
            <a:r>
              <a:rPr lang="ar-SA" dirty="0" smtClean="0"/>
              <a:t>الاعتمادات المدورة </a:t>
            </a:r>
            <a:r>
              <a:rPr lang="ar-SA" dirty="0"/>
              <a:t>في السنة التالية فسيتم القيد :</a:t>
            </a:r>
          </a:p>
          <a:p>
            <a:pPr marL="777240" lvl="2" indent="0">
              <a:buNone/>
            </a:pPr>
            <a:r>
              <a:rPr lang="ar-SA" dirty="0"/>
              <a:t>من ح/ الأمانات </a:t>
            </a:r>
            <a:r>
              <a:rPr lang="ar-SA" dirty="0" smtClean="0"/>
              <a:t>- </a:t>
            </a:r>
            <a:r>
              <a:rPr lang="ar-SA" dirty="0"/>
              <a:t>اعتمادات مستندية</a:t>
            </a:r>
          </a:p>
          <a:p>
            <a:pPr marL="777240" lvl="2" indent="0">
              <a:buNone/>
            </a:pPr>
            <a:r>
              <a:rPr lang="ar-SA" dirty="0"/>
              <a:t>إلى ح/ العهد </a:t>
            </a:r>
            <a:r>
              <a:rPr lang="ar-SA" dirty="0" smtClean="0"/>
              <a:t> - </a:t>
            </a:r>
            <a:r>
              <a:rPr lang="ar-SA" dirty="0"/>
              <a:t>اعتمادات </a:t>
            </a:r>
            <a:r>
              <a:rPr lang="ar-SA" dirty="0" smtClean="0"/>
              <a:t>مستندية</a:t>
            </a:r>
          </a:p>
          <a:p>
            <a:pPr lvl="1"/>
            <a:r>
              <a:rPr lang="ar-SA" dirty="0"/>
              <a:t>فى حال تقرر تخفيض أو </a:t>
            </a:r>
            <a:r>
              <a:rPr lang="ar-SA" dirty="0" smtClean="0"/>
              <a:t>إلغاء الاعتمادات </a:t>
            </a:r>
            <a:r>
              <a:rPr lang="ar-SA" dirty="0"/>
              <a:t>المستندية القائمة فيتم </a:t>
            </a:r>
            <a:r>
              <a:rPr lang="ar-SA" dirty="0" smtClean="0"/>
              <a:t>تحرير إذن </a:t>
            </a:r>
            <a:r>
              <a:rPr lang="ar-SA" dirty="0"/>
              <a:t>تسوية بالقيد :</a:t>
            </a:r>
          </a:p>
          <a:p>
            <a:pPr marL="777240" lvl="2" indent="0">
              <a:buNone/>
            </a:pPr>
            <a:r>
              <a:rPr lang="ar-SA" dirty="0"/>
              <a:t>من مذكورين</a:t>
            </a:r>
          </a:p>
          <a:p>
            <a:pPr marL="777240" lvl="2" indent="0">
              <a:buNone/>
            </a:pPr>
            <a:r>
              <a:rPr lang="ar-SA" dirty="0"/>
              <a:t>ح/ جارى وزارةالمالية</a:t>
            </a:r>
          </a:p>
          <a:p>
            <a:pPr marL="777240" lvl="2" indent="0">
              <a:buNone/>
            </a:pPr>
            <a:r>
              <a:rPr lang="ar-SA" dirty="0"/>
              <a:t>ح/ الأمانات-اعتمادات مستندية</a:t>
            </a:r>
          </a:p>
          <a:p>
            <a:pPr marL="777240" lvl="2" indent="0">
              <a:buNone/>
            </a:pPr>
            <a:r>
              <a:rPr lang="ar-SA" dirty="0"/>
              <a:t>إلى مذكورين</a:t>
            </a:r>
          </a:p>
          <a:p>
            <a:pPr marL="777240" lvl="2" indent="0">
              <a:buNone/>
            </a:pPr>
            <a:r>
              <a:rPr lang="ar-SA" dirty="0"/>
              <a:t>ح/ الإيرادات المتنوعة</a:t>
            </a:r>
          </a:p>
          <a:p>
            <a:pPr marL="777240" lvl="2" indent="0">
              <a:buNone/>
            </a:pPr>
            <a:r>
              <a:rPr lang="ar-SA" dirty="0"/>
              <a:t>ح/ العهد  </a:t>
            </a:r>
            <a:r>
              <a:rPr lang="ar-SA" dirty="0" smtClean="0"/>
              <a:t>-اعتمادات مستندية</a:t>
            </a:r>
            <a:endParaRPr lang="ar-SA" u="sng" dirty="0"/>
          </a:p>
        </p:txBody>
      </p:sp>
    </p:spTree>
    <p:extLst>
      <p:ext uri="{BB962C8B-B14F-4D97-AF65-F5344CB8AC3E}">
        <p14:creationId xmlns:p14="http://schemas.microsoft.com/office/powerpoint/2010/main" val="30650157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p:txBody>
          <a:bodyPr/>
          <a:lstStyle/>
          <a:p>
            <a:pPr marL="114300" indent="0">
              <a:buNone/>
            </a:pPr>
            <a:r>
              <a:rPr lang="ar-SA" b="1" dirty="0" smtClean="0"/>
              <a:t>مثال 6 </a:t>
            </a:r>
            <a:r>
              <a:rPr lang="ar-SA" b="1" dirty="0"/>
              <a:t>: </a:t>
            </a:r>
            <a:endParaRPr lang="ar-SA" b="1" dirty="0"/>
          </a:p>
          <a:p>
            <a:pPr marL="114300" indent="0">
              <a:buNone/>
            </a:pPr>
            <a:r>
              <a:rPr lang="ar-SA" b="1" dirty="0" smtClean="0"/>
              <a:t>لل</a:t>
            </a:r>
            <a:r>
              <a:rPr lang="ar-SA" b="1" dirty="0" smtClean="0"/>
              <a:t>عمليات </a:t>
            </a:r>
            <a:r>
              <a:rPr lang="ar-SA" b="1" dirty="0"/>
              <a:t>التالية المطلوب إجراء القيود المحاسبية اللازمة علما بأن السنة المالية تنتهي في </a:t>
            </a:r>
            <a:r>
              <a:rPr lang="ar-SA" b="1" dirty="0" smtClean="0"/>
              <a:t>30-6-1433هـ</a:t>
            </a:r>
          </a:p>
          <a:p>
            <a:pPr marL="114300" indent="0">
              <a:buNone/>
            </a:pPr>
            <a:r>
              <a:rPr lang="ar-SA" b="1" dirty="0" smtClean="0"/>
              <a:t>1- بتاريخ 1-1-33 تم </a:t>
            </a:r>
            <a:r>
              <a:rPr lang="ar-SA" b="1" dirty="0"/>
              <a:t>فتح اعتماد مستندي بمبلغ 10.000.000 ريال لاستيراد بعض الأجهزة </a:t>
            </a:r>
            <a:r>
              <a:rPr lang="ar-SA" b="1" dirty="0" smtClean="0"/>
              <a:t>والمعدات</a:t>
            </a:r>
          </a:p>
          <a:p>
            <a:pPr marL="114300" indent="0">
              <a:buNone/>
            </a:pPr>
            <a:r>
              <a:rPr lang="ar-SA" b="1" dirty="0" smtClean="0"/>
              <a:t>2-  بتاريخ</a:t>
            </a:r>
            <a:r>
              <a:rPr lang="ar-SA" b="1" dirty="0"/>
              <a:t> </a:t>
            </a:r>
            <a:r>
              <a:rPr lang="ar-SA" b="1" dirty="0" smtClean="0"/>
              <a:t>1-2-33 </a:t>
            </a:r>
            <a:r>
              <a:rPr lang="ar-SA" b="1" dirty="0"/>
              <a:t>ورد اشعار من وزارة المالية بما يفيد فتح الاعتماد المستندي </a:t>
            </a:r>
          </a:p>
          <a:p>
            <a:pPr marL="114300" indent="0">
              <a:buNone/>
            </a:pPr>
            <a:r>
              <a:rPr lang="ar-SA" b="1" dirty="0" smtClean="0"/>
              <a:t>3- يتاريخ 1-6-33 </a:t>
            </a:r>
            <a:r>
              <a:rPr lang="ar-SA" b="1" dirty="0"/>
              <a:t>ورد جزء من الأجهزة والمعدات بما قيمته 7.000.000 </a:t>
            </a:r>
            <a:r>
              <a:rPr lang="ar-SA" b="1" dirty="0" smtClean="0"/>
              <a:t>ريال</a:t>
            </a:r>
          </a:p>
          <a:p>
            <a:pPr marL="114300" indent="0">
              <a:buNone/>
            </a:pPr>
            <a:r>
              <a:rPr lang="ar-SA" b="1" dirty="0" smtClean="0"/>
              <a:t>4- بتاريخ 1-8-33 ورد </a:t>
            </a:r>
            <a:r>
              <a:rPr lang="ar-SA" b="1" dirty="0"/>
              <a:t>جزء من الأجهزة والمعدات بما قيمته 2.000.000 </a:t>
            </a:r>
            <a:r>
              <a:rPr lang="ar-SA" b="1" dirty="0" smtClean="0"/>
              <a:t>ريال</a:t>
            </a:r>
          </a:p>
          <a:p>
            <a:pPr marL="114300" indent="0">
              <a:buNone/>
            </a:pPr>
            <a:r>
              <a:rPr lang="ar-SA" b="1" dirty="0" smtClean="0"/>
              <a:t>5- بتاريخ 1-9-33 تم </a:t>
            </a:r>
            <a:r>
              <a:rPr lang="ar-SA" b="1" dirty="0"/>
              <a:t>إلغاء باقي </a:t>
            </a:r>
            <a:r>
              <a:rPr lang="ar-SA" b="1" dirty="0" smtClean="0"/>
              <a:t>الاعتماد</a:t>
            </a:r>
            <a:endParaRPr lang="ar-SA" dirty="0"/>
          </a:p>
        </p:txBody>
      </p:sp>
    </p:spTree>
    <p:extLst>
      <p:ext uri="{BB962C8B-B14F-4D97-AF65-F5344CB8AC3E}">
        <p14:creationId xmlns:p14="http://schemas.microsoft.com/office/powerpoint/2010/main" val="32277789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المعالجة المحاسبية لمصروفات الميزانية</a:t>
            </a:r>
            <a:endParaRPr lang="ar-SA" dirty="0"/>
          </a:p>
        </p:txBody>
      </p:sp>
      <p:sp>
        <p:nvSpPr>
          <p:cNvPr id="3" name="Content Placeholder 2"/>
          <p:cNvSpPr>
            <a:spLocks noGrp="1"/>
          </p:cNvSpPr>
          <p:nvPr>
            <p:ph idx="1"/>
          </p:nvPr>
        </p:nvSpPr>
        <p:spPr>
          <a:xfrm>
            <a:off x="467544" y="1340768"/>
            <a:ext cx="7620000" cy="4872608"/>
          </a:xfrm>
        </p:spPr>
        <p:txBody>
          <a:bodyPr>
            <a:normAutofit/>
          </a:bodyPr>
          <a:lstStyle/>
          <a:p>
            <a:r>
              <a:rPr lang="ar-SA" b="1" dirty="0"/>
              <a:t>الإستبعاد من الايرادات :</a:t>
            </a:r>
          </a:p>
          <a:p>
            <a:pPr lvl="1"/>
            <a:r>
              <a:rPr lang="ar-SA" dirty="0"/>
              <a:t>يجوز للوحدات الحكومية الاستبعاد من بنود الايرادات في الحالات التالية :</a:t>
            </a:r>
          </a:p>
          <a:p>
            <a:pPr marL="868680" lvl="1" indent="-457200">
              <a:buFont typeface="+mj-lt"/>
              <a:buAutoNum type="arabicPeriod"/>
            </a:pPr>
            <a:r>
              <a:rPr lang="ar-SA" dirty="0" smtClean="0"/>
              <a:t>المرتبات </a:t>
            </a:r>
            <a:r>
              <a:rPr lang="ar-SA" dirty="0"/>
              <a:t>والبدلات التي يتم تعليتها في ح / الأمانات مرتجع رواتب عند تقدم الموظف </a:t>
            </a:r>
            <a:r>
              <a:rPr lang="ar-SA" dirty="0" smtClean="0"/>
              <a:t>لصرف راتبه </a:t>
            </a:r>
            <a:r>
              <a:rPr lang="ar-SA" dirty="0"/>
              <a:t>في السنة المالية التالية </a:t>
            </a:r>
          </a:p>
          <a:p>
            <a:pPr marL="868680" lvl="1" indent="-457200">
              <a:buFont typeface="+mj-lt"/>
              <a:buAutoNum type="arabicPeriod"/>
            </a:pPr>
            <a:r>
              <a:rPr lang="ar-SA" dirty="0" smtClean="0"/>
              <a:t>صرف </a:t>
            </a:r>
            <a:r>
              <a:rPr lang="ar-SA" dirty="0"/>
              <a:t>مبالغ سبق إضافتها إلى حساب الايرادات عند إضافة المبلغ لأحد حسابات </a:t>
            </a:r>
            <a:r>
              <a:rPr lang="ar-SA" dirty="0" smtClean="0"/>
              <a:t>الايرادات دون </a:t>
            </a:r>
            <a:r>
              <a:rPr lang="ar-SA" dirty="0"/>
              <a:t>وجه حق أو زيادة عن المستحق </a:t>
            </a:r>
          </a:p>
          <a:p>
            <a:pPr marL="868680" lvl="1" indent="-457200">
              <a:buFont typeface="+mj-lt"/>
              <a:buAutoNum type="arabicPeriod"/>
            </a:pPr>
            <a:r>
              <a:rPr lang="ar-SA" dirty="0" smtClean="0"/>
              <a:t>المبالغ </a:t>
            </a:r>
            <a:r>
              <a:rPr lang="ar-SA" dirty="0"/>
              <a:t>التي يتم إضافتها إلى نوع من الايرادات غير النوع الواجب الاضافة إليه </a:t>
            </a:r>
          </a:p>
          <a:p>
            <a:pPr marL="868680" lvl="1" indent="-457200">
              <a:buFont typeface="+mj-lt"/>
              <a:buAutoNum type="arabicPeriod"/>
            </a:pPr>
            <a:r>
              <a:rPr lang="ar-SA" dirty="0" smtClean="0"/>
              <a:t>المبالغ </a:t>
            </a:r>
            <a:r>
              <a:rPr lang="ar-SA" dirty="0"/>
              <a:t>المصروفة أقل من المستحق ويلزم صرفها بالاستبعاد من الايرادات في السنة التي </a:t>
            </a:r>
            <a:r>
              <a:rPr lang="ar-SA" dirty="0" smtClean="0"/>
              <a:t>يتم فيها </a:t>
            </a:r>
            <a:r>
              <a:rPr lang="ar-SA" dirty="0"/>
              <a:t>صرف المبلغ المتبقي</a:t>
            </a:r>
          </a:p>
        </p:txBody>
      </p:sp>
    </p:spTree>
    <p:extLst>
      <p:ext uri="{BB962C8B-B14F-4D97-AF65-F5344CB8AC3E}">
        <p14:creationId xmlns:p14="http://schemas.microsoft.com/office/powerpoint/2010/main" val="90493818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المصادر </a:t>
            </a:r>
            <a:endParaRPr lang="ar-SA" dirty="0"/>
          </a:p>
        </p:txBody>
      </p:sp>
      <p:sp>
        <p:nvSpPr>
          <p:cNvPr id="3" name="Content Placeholder 2"/>
          <p:cNvSpPr>
            <a:spLocks noGrp="1"/>
          </p:cNvSpPr>
          <p:nvPr>
            <p:ph idx="1"/>
          </p:nvPr>
        </p:nvSpPr>
        <p:spPr/>
        <p:txBody>
          <a:bodyPr/>
          <a:lstStyle/>
          <a:p>
            <a:r>
              <a:rPr lang="ar-SA" dirty="0"/>
              <a:t>المحاسبه الحكوميه للدكتور سلطان بن محمد بن علي السلطان</a:t>
            </a:r>
          </a:p>
          <a:p>
            <a:r>
              <a:rPr lang="ar-SA" dirty="0"/>
              <a:t>ملخص (المحاسبه الحكوميه ) للاستاذه ايمان العقيل </a:t>
            </a:r>
          </a:p>
          <a:p>
            <a:pPr marL="114300" indent="0">
              <a:buNone/>
            </a:pPr>
            <a:endParaRPr lang="ar-SA" dirty="0"/>
          </a:p>
        </p:txBody>
      </p:sp>
    </p:spTree>
    <p:extLst>
      <p:ext uri="{BB962C8B-B14F-4D97-AF65-F5344CB8AC3E}">
        <p14:creationId xmlns:p14="http://schemas.microsoft.com/office/powerpoint/2010/main" val="34381939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طرق تبويب وتقدير المصروفات</a:t>
            </a:r>
            <a:br>
              <a:rPr lang="ar-SA" b="1" dirty="0"/>
            </a:br>
            <a:endParaRPr lang="ar-SA" b="1" dirty="0"/>
          </a:p>
        </p:txBody>
      </p:sp>
      <p:sp>
        <p:nvSpPr>
          <p:cNvPr id="3" name="Content Placeholder 2"/>
          <p:cNvSpPr>
            <a:spLocks noGrp="1"/>
          </p:cNvSpPr>
          <p:nvPr>
            <p:ph idx="1"/>
          </p:nvPr>
        </p:nvSpPr>
        <p:spPr/>
        <p:txBody>
          <a:bodyPr/>
          <a:lstStyle/>
          <a:p>
            <a:r>
              <a:rPr lang="ar-SA" b="1" dirty="0"/>
              <a:t>ي</a:t>
            </a:r>
            <a:r>
              <a:rPr lang="ar-SA" b="1" dirty="0" smtClean="0"/>
              <a:t>عد </a:t>
            </a:r>
            <a:r>
              <a:rPr lang="ar-SA" b="1" dirty="0"/>
              <a:t>التبويب التقليدي الشائع للنفقات </a:t>
            </a:r>
            <a:r>
              <a:rPr lang="ar-SA" b="1" dirty="0" smtClean="0"/>
              <a:t>الذي يكون وفقا </a:t>
            </a:r>
            <a:r>
              <a:rPr lang="ar-SA" b="1" dirty="0"/>
              <a:t>لطبيعتها </a:t>
            </a:r>
          </a:p>
          <a:p>
            <a:pPr marL="868680" lvl="1" indent="-457200">
              <a:buFont typeface="+mj-lt"/>
              <a:buAutoNum type="arabicPeriod"/>
            </a:pPr>
            <a:r>
              <a:rPr lang="ar-SA" dirty="0" smtClean="0"/>
              <a:t>مصروفات </a:t>
            </a:r>
            <a:r>
              <a:rPr lang="ar-SA" dirty="0"/>
              <a:t>الأبواب الثلاثة </a:t>
            </a:r>
            <a:r>
              <a:rPr lang="ar-SA" dirty="0" smtClean="0"/>
              <a:t>الأولى تشمل </a:t>
            </a:r>
            <a:r>
              <a:rPr lang="ar-SA" dirty="0"/>
              <a:t>المصروفات </a:t>
            </a:r>
            <a:r>
              <a:rPr lang="ar-SA" dirty="0" smtClean="0"/>
              <a:t>الجارية</a:t>
            </a:r>
            <a:endParaRPr lang="ar-SA" dirty="0"/>
          </a:p>
          <a:p>
            <a:pPr marL="868680" lvl="1" indent="-457200">
              <a:buFont typeface="+mj-lt"/>
              <a:buAutoNum type="arabicPeriod"/>
            </a:pPr>
            <a:r>
              <a:rPr lang="ar-SA" dirty="0" smtClean="0"/>
              <a:t>مصروفات </a:t>
            </a:r>
            <a:r>
              <a:rPr lang="ar-SA" dirty="0"/>
              <a:t>الباب الرابع </a:t>
            </a:r>
            <a:r>
              <a:rPr lang="ar-SA" dirty="0" smtClean="0"/>
              <a:t>تشمل المصروفات </a:t>
            </a:r>
            <a:r>
              <a:rPr lang="ar-SA" dirty="0"/>
              <a:t>الرأسمالية</a:t>
            </a:r>
          </a:p>
          <a:p>
            <a:r>
              <a:rPr lang="ar-SA" b="1" dirty="0" smtClean="0"/>
              <a:t>يتم </a:t>
            </a:r>
            <a:r>
              <a:rPr lang="ar-SA" b="1" dirty="0"/>
              <a:t>بعد ذلك تبويب النفقات وفقاً للوحدات الإدارية التي تنفقها </a:t>
            </a:r>
            <a:endParaRPr lang="ar-SA" b="1" dirty="0" smtClean="0"/>
          </a:p>
          <a:p>
            <a:pPr lvl="1"/>
            <a:r>
              <a:rPr lang="ar-SA" dirty="0" smtClean="0"/>
              <a:t>يقسم </a:t>
            </a:r>
            <a:r>
              <a:rPr lang="ar-SA" dirty="0"/>
              <a:t>ك</a:t>
            </a:r>
            <a:r>
              <a:rPr lang="ar-SA" dirty="0" smtClean="0"/>
              <a:t>ل </a:t>
            </a:r>
            <a:r>
              <a:rPr lang="ar-SA" dirty="0"/>
              <a:t>نوع من النفقات إلى فصول وفروع حيث يخصص لكل جهاز حكومي </a:t>
            </a:r>
            <a:r>
              <a:rPr lang="ar-SA" dirty="0" smtClean="0"/>
              <a:t>رئيسي فصل</a:t>
            </a:r>
            <a:r>
              <a:rPr lang="ar-SA" dirty="0"/>
              <a:t> </a:t>
            </a:r>
            <a:r>
              <a:rPr lang="ar-SA" dirty="0" smtClean="0"/>
              <a:t>و يقسم </a:t>
            </a:r>
            <a:r>
              <a:rPr lang="ar-SA" dirty="0"/>
              <a:t>الفصل الواحد إلى عدة </a:t>
            </a:r>
            <a:r>
              <a:rPr lang="ar-SA" dirty="0" smtClean="0"/>
              <a:t>فروع</a:t>
            </a:r>
            <a:endParaRPr lang="ar-SA" dirty="0"/>
          </a:p>
        </p:txBody>
      </p:sp>
    </p:spTree>
    <p:extLst>
      <p:ext uri="{BB962C8B-B14F-4D97-AF65-F5344CB8AC3E}">
        <p14:creationId xmlns:p14="http://schemas.microsoft.com/office/powerpoint/2010/main" val="38642784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طرق صرف النفقات</a:t>
            </a:r>
            <a:endParaRPr lang="ar-SA" dirty="0"/>
          </a:p>
        </p:txBody>
      </p:sp>
      <p:sp>
        <p:nvSpPr>
          <p:cNvPr id="3" name="Content Placeholder 2"/>
          <p:cNvSpPr>
            <a:spLocks noGrp="1"/>
          </p:cNvSpPr>
          <p:nvPr>
            <p:ph idx="1"/>
          </p:nvPr>
        </p:nvSpPr>
        <p:spPr>
          <a:xfrm>
            <a:off x="457200" y="1268760"/>
            <a:ext cx="7620000" cy="5132040"/>
          </a:xfrm>
        </p:spPr>
        <p:txBody>
          <a:bodyPr/>
          <a:lstStyle/>
          <a:p>
            <a:r>
              <a:rPr lang="ar-SA" dirty="0" smtClean="0"/>
              <a:t>الصرف يكون من </a:t>
            </a:r>
            <a:r>
              <a:rPr lang="ar-SA" dirty="0"/>
              <a:t>خزائن وصناديق الوزارات والمصالح الحكومية التي تمسك </a:t>
            </a:r>
            <a:r>
              <a:rPr lang="ar-SA" dirty="0" smtClean="0"/>
              <a:t>حساباتها بنفسها</a:t>
            </a:r>
            <a:r>
              <a:rPr lang="ar-SA" dirty="0"/>
              <a:t>. </a:t>
            </a:r>
            <a:endParaRPr lang="ar-SA" dirty="0" smtClean="0"/>
          </a:p>
          <a:p>
            <a:r>
              <a:rPr lang="ar-SA" dirty="0" smtClean="0"/>
              <a:t>يشمل </a:t>
            </a:r>
            <a:r>
              <a:rPr lang="ar-SA" dirty="0" smtClean="0"/>
              <a:t>الصرف عدة أوجه :</a:t>
            </a:r>
            <a:endParaRPr lang="ar-SA" dirty="0"/>
          </a:p>
          <a:p>
            <a:pPr marL="868680" lvl="1" indent="-457200">
              <a:buFont typeface="+mj-lt"/>
              <a:buAutoNum type="arabicPeriod"/>
            </a:pPr>
            <a:r>
              <a:rPr lang="ar-SA" dirty="0" smtClean="0"/>
              <a:t>الصرف </a:t>
            </a:r>
            <a:r>
              <a:rPr lang="ar-SA" dirty="0"/>
              <a:t>الفعلي خصماً على بنود </a:t>
            </a:r>
            <a:r>
              <a:rPr lang="ar-SA" dirty="0" smtClean="0"/>
              <a:t>الاعتمادات</a:t>
            </a:r>
            <a:endParaRPr lang="ar-SA" dirty="0"/>
          </a:p>
          <a:p>
            <a:pPr marL="868680" lvl="1" indent="-457200">
              <a:buFont typeface="+mj-lt"/>
              <a:buAutoNum type="arabicPeriod"/>
            </a:pPr>
            <a:r>
              <a:rPr lang="ar-SA" dirty="0" smtClean="0"/>
              <a:t>الاستبعاد </a:t>
            </a:r>
            <a:r>
              <a:rPr lang="ar-SA" dirty="0"/>
              <a:t>من </a:t>
            </a:r>
            <a:r>
              <a:rPr lang="ar-SA" dirty="0" smtClean="0"/>
              <a:t>ح/الإيرادات</a:t>
            </a:r>
            <a:r>
              <a:rPr lang="ar-SA" dirty="0"/>
              <a:t> </a:t>
            </a:r>
            <a:r>
              <a:rPr lang="ar-SA" dirty="0" smtClean="0"/>
              <a:t>( مثل إيرادات </a:t>
            </a:r>
            <a:r>
              <a:rPr lang="ar-SA" dirty="0"/>
              <a:t>سبق إضافتها </a:t>
            </a:r>
            <a:r>
              <a:rPr lang="ar-SA" dirty="0" smtClean="0"/>
              <a:t>بالخطأ)</a:t>
            </a:r>
            <a:endParaRPr lang="ar-SA" dirty="0"/>
          </a:p>
          <a:p>
            <a:pPr marL="868680" lvl="1" indent="-457200">
              <a:buFont typeface="+mj-lt"/>
              <a:buAutoNum type="arabicPeriod"/>
            </a:pPr>
            <a:r>
              <a:rPr lang="ar-SA" dirty="0" smtClean="0"/>
              <a:t>الإزالة </a:t>
            </a:r>
            <a:r>
              <a:rPr lang="ar-SA" dirty="0"/>
              <a:t>من حساب الأمانات (مرتجع رواتب – تأمينات نقدية – متنوعة</a:t>
            </a:r>
            <a:r>
              <a:rPr lang="ar-SA" dirty="0" smtClean="0"/>
              <a:t>)</a:t>
            </a:r>
            <a:endParaRPr lang="ar-SA" dirty="0"/>
          </a:p>
          <a:p>
            <a:pPr marL="868680" lvl="1" indent="-457200">
              <a:buFont typeface="+mj-lt"/>
              <a:buAutoNum type="arabicPeriod"/>
            </a:pPr>
            <a:r>
              <a:rPr lang="ar-SA" dirty="0" smtClean="0"/>
              <a:t>القيد </a:t>
            </a:r>
            <a:r>
              <a:rPr lang="ar-SA" dirty="0"/>
              <a:t>على حساب العهد أي فتح حساب عهد (سلف مؤقتة – سلف مستديمة – تحت التحصيل – </a:t>
            </a:r>
            <a:r>
              <a:rPr lang="ar-SA" dirty="0" smtClean="0"/>
              <a:t>اعتمادات مستندية).</a:t>
            </a:r>
            <a:endParaRPr lang="en-US" dirty="0" smtClean="0"/>
          </a:p>
          <a:p>
            <a:pPr marL="868680" lvl="1" indent="-457200">
              <a:buFont typeface="+mj-lt"/>
              <a:buAutoNum type="arabicPeriod"/>
            </a:pPr>
            <a:r>
              <a:rPr lang="ar-SA" dirty="0" smtClean="0"/>
              <a:t>تغذية </a:t>
            </a:r>
            <a:r>
              <a:rPr lang="ar-SA" dirty="0"/>
              <a:t>صناديق الوزارات والمصالح الحكومية للصرف منها بموجب حوالات أو شيكات على نفقات </a:t>
            </a:r>
            <a:r>
              <a:rPr lang="ar-SA" dirty="0" smtClean="0"/>
              <a:t>البابين الأول </a:t>
            </a:r>
            <a:r>
              <a:rPr lang="ar-SA" dirty="0"/>
              <a:t>والثاني.</a:t>
            </a:r>
          </a:p>
        </p:txBody>
      </p:sp>
    </p:spTree>
    <p:extLst>
      <p:ext uri="{BB962C8B-B14F-4D97-AF65-F5344CB8AC3E}">
        <p14:creationId xmlns:p14="http://schemas.microsoft.com/office/powerpoint/2010/main" val="870237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طرق صرف النفقات</a:t>
            </a:r>
            <a:endParaRPr lang="ar-SA" dirty="0"/>
          </a:p>
        </p:txBody>
      </p:sp>
      <p:sp>
        <p:nvSpPr>
          <p:cNvPr id="3" name="Content Placeholder 2"/>
          <p:cNvSpPr>
            <a:spLocks noGrp="1"/>
          </p:cNvSpPr>
          <p:nvPr>
            <p:ph idx="1"/>
          </p:nvPr>
        </p:nvSpPr>
        <p:spPr/>
        <p:txBody>
          <a:bodyPr>
            <a:normAutofit/>
          </a:bodyPr>
          <a:lstStyle/>
          <a:p>
            <a:r>
              <a:rPr lang="ar-SA" sz="2400" b="1" dirty="0" smtClean="0"/>
              <a:t>يتم </a:t>
            </a:r>
            <a:r>
              <a:rPr lang="ar-SA" sz="2400" b="1" dirty="0" smtClean="0"/>
              <a:t>صرف النفقات بموجب  </a:t>
            </a:r>
            <a:r>
              <a:rPr lang="ar-SA" sz="2400" b="1" dirty="0" smtClean="0"/>
              <a:t>:</a:t>
            </a:r>
          </a:p>
          <a:p>
            <a:pPr marL="868680" lvl="1" indent="-457200">
              <a:buFont typeface="+mj-lt"/>
              <a:buAutoNum type="arabicPeriod"/>
            </a:pPr>
            <a:r>
              <a:rPr lang="ar-SA" sz="2400" dirty="0" smtClean="0"/>
              <a:t> </a:t>
            </a:r>
            <a:r>
              <a:rPr lang="ar-SA" sz="2400" dirty="0"/>
              <a:t>أوامر </a:t>
            </a:r>
            <a:r>
              <a:rPr lang="ar-SA" sz="2400" dirty="0" smtClean="0"/>
              <a:t>الدفع</a:t>
            </a:r>
          </a:p>
          <a:p>
            <a:pPr marL="868680" lvl="1" indent="-457200">
              <a:buFont typeface="+mj-lt"/>
              <a:buAutoNum type="arabicPeriod"/>
            </a:pPr>
            <a:r>
              <a:rPr lang="ar-SA" sz="2400" dirty="0" smtClean="0"/>
              <a:t>حوالات</a:t>
            </a:r>
            <a:endParaRPr lang="ar-SA" sz="2400" dirty="0" smtClean="0"/>
          </a:p>
          <a:p>
            <a:pPr marL="868680" lvl="1" indent="-457200">
              <a:buFont typeface="+mj-lt"/>
              <a:buAutoNum type="arabicPeriod"/>
            </a:pPr>
            <a:r>
              <a:rPr lang="ar-SA" sz="2400" dirty="0" smtClean="0"/>
              <a:t>شيكات</a:t>
            </a:r>
            <a:endParaRPr lang="ar-SA" sz="2400" dirty="0" smtClean="0"/>
          </a:p>
          <a:p>
            <a:pPr marL="868680" lvl="1" indent="-457200">
              <a:buFont typeface="+mj-lt"/>
              <a:buAutoNum type="arabicPeriod"/>
            </a:pPr>
            <a:r>
              <a:rPr lang="ar-SA" sz="2400" dirty="0" smtClean="0"/>
              <a:t>مطالبات </a:t>
            </a:r>
            <a:r>
              <a:rPr lang="ar-SA" sz="2400" dirty="0"/>
              <a:t>من السلفة المستديمة</a:t>
            </a:r>
          </a:p>
        </p:txBody>
      </p:sp>
    </p:spTree>
    <p:extLst>
      <p:ext uri="{BB962C8B-B14F-4D97-AF65-F5344CB8AC3E}">
        <p14:creationId xmlns:p14="http://schemas.microsoft.com/office/powerpoint/2010/main" val="37697719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أولا :</a:t>
            </a:r>
            <a:r>
              <a:rPr lang="ar-SA" dirty="0"/>
              <a:t> </a:t>
            </a:r>
            <a:r>
              <a:rPr lang="ar-SA" b="1" dirty="0"/>
              <a:t>الصرف بموجب أوامر الدفع </a:t>
            </a:r>
            <a:br>
              <a:rPr lang="ar-SA" b="1" dirty="0"/>
            </a:br>
            <a:endParaRPr lang="ar-SA" dirty="0"/>
          </a:p>
        </p:txBody>
      </p:sp>
      <p:sp>
        <p:nvSpPr>
          <p:cNvPr id="3" name="Content Placeholder 2"/>
          <p:cNvSpPr>
            <a:spLocks noGrp="1"/>
          </p:cNvSpPr>
          <p:nvPr>
            <p:ph idx="1"/>
          </p:nvPr>
        </p:nvSpPr>
        <p:spPr/>
        <p:txBody>
          <a:bodyPr/>
          <a:lstStyle/>
          <a:p>
            <a:r>
              <a:rPr lang="ar-SA" b="1" dirty="0" smtClean="0"/>
              <a:t>أمرالدفع </a:t>
            </a:r>
            <a:r>
              <a:rPr lang="ar-SA" dirty="0"/>
              <a:t>عبارة عن طلب موجه للإدارة العامة للحسابات بوزارة المالية برقم معين وتاريخ </a:t>
            </a:r>
            <a:r>
              <a:rPr lang="ar-SA" dirty="0" smtClean="0"/>
              <a:t>معين </a:t>
            </a:r>
            <a:r>
              <a:rPr lang="ar-SA" dirty="0"/>
              <a:t>لسحب شيك على مؤسسة النقد العربي السعودي بمبلغ معين لأمر شخص معين أو </a:t>
            </a:r>
            <a:r>
              <a:rPr lang="ar-SA" dirty="0" smtClean="0"/>
              <a:t>جهة معينة</a:t>
            </a:r>
          </a:p>
          <a:p>
            <a:r>
              <a:rPr lang="ar-SA" b="1" dirty="0"/>
              <a:t>يستخدم أمر الدفع في الحالات التالية : </a:t>
            </a:r>
            <a:endParaRPr lang="en-US" b="1" dirty="0"/>
          </a:p>
          <a:p>
            <a:pPr marL="754380" lvl="1" indent="-342900">
              <a:buFont typeface="+mj-lt"/>
              <a:buAutoNum type="arabicPeriod"/>
            </a:pPr>
            <a:r>
              <a:rPr lang="ar-SA" dirty="0" smtClean="0"/>
              <a:t>الصرف </a:t>
            </a:r>
            <a:r>
              <a:rPr lang="ar-SA" dirty="0"/>
              <a:t>من بنود البابين الأول والثاني إذا </a:t>
            </a:r>
            <a:r>
              <a:rPr lang="ar-SA" dirty="0" smtClean="0"/>
              <a:t>كان </a:t>
            </a:r>
            <a:r>
              <a:rPr lang="ar-SA" dirty="0"/>
              <a:t>المبلغ 20000 ريال أو </a:t>
            </a:r>
            <a:r>
              <a:rPr lang="ar-SA" dirty="0" smtClean="0"/>
              <a:t>أكثر</a:t>
            </a:r>
            <a:r>
              <a:rPr lang="ar-SA" dirty="0"/>
              <a:t>.</a:t>
            </a:r>
          </a:p>
          <a:p>
            <a:pPr marL="754380" lvl="1" indent="-342900">
              <a:buFont typeface="+mj-lt"/>
              <a:buAutoNum type="arabicPeriod"/>
            </a:pPr>
            <a:r>
              <a:rPr lang="ar-SA" dirty="0" smtClean="0"/>
              <a:t>الصرف </a:t>
            </a:r>
            <a:r>
              <a:rPr lang="ar-SA" dirty="0"/>
              <a:t>من بنود البابين الثالث والرابع مهما </a:t>
            </a:r>
            <a:r>
              <a:rPr lang="ar-SA" dirty="0" smtClean="0"/>
              <a:t>كان </a:t>
            </a:r>
            <a:r>
              <a:rPr lang="ar-SA" dirty="0"/>
              <a:t>المبلغ.</a:t>
            </a:r>
          </a:p>
          <a:p>
            <a:pPr marL="754380" lvl="1" indent="-342900">
              <a:buFont typeface="+mj-lt"/>
              <a:buAutoNum type="arabicPeriod"/>
            </a:pPr>
            <a:r>
              <a:rPr lang="ar-SA" dirty="0" smtClean="0"/>
              <a:t>الصرف </a:t>
            </a:r>
            <a:r>
              <a:rPr lang="ar-SA" dirty="0"/>
              <a:t>لمستفيد خارج المدينة التي صدر فيها أمر اعتماد </a:t>
            </a:r>
            <a:r>
              <a:rPr lang="ar-SA" dirty="0" smtClean="0"/>
              <a:t>الصرف</a:t>
            </a:r>
            <a:endParaRPr lang="ar-SA" dirty="0"/>
          </a:p>
          <a:p>
            <a:pPr marL="754380" lvl="1" indent="-342900">
              <a:buFont typeface="+mj-lt"/>
              <a:buAutoNum type="arabicPeriod"/>
            </a:pPr>
            <a:r>
              <a:rPr lang="ar-SA" dirty="0" smtClean="0"/>
              <a:t>الصرف </a:t>
            </a:r>
            <a:r>
              <a:rPr lang="ar-SA" dirty="0"/>
              <a:t>بعملة أجنبية</a:t>
            </a:r>
          </a:p>
        </p:txBody>
      </p:sp>
    </p:spTree>
    <p:extLst>
      <p:ext uri="{BB962C8B-B14F-4D97-AF65-F5344CB8AC3E}">
        <p14:creationId xmlns:p14="http://schemas.microsoft.com/office/powerpoint/2010/main" val="41013151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أولا :</a:t>
            </a:r>
            <a:r>
              <a:rPr lang="ar-SA" dirty="0"/>
              <a:t> </a:t>
            </a:r>
            <a:r>
              <a:rPr lang="ar-SA" b="1" dirty="0"/>
              <a:t>الصرف بموجب أوامر الدفع </a:t>
            </a:r>
            <a:br>
              <a:rPr lang="ar-SA" b="1" dirty="0"/>
            </a:br>
            <a:endParaRPr lang="ar-SA" dirty="0"/>
          </a:p>
        </p:txBody>
      </p:sp>
      <p:sp>
        <p:nvSpPr>
          <p:cNvPr id="3" name="Content Placeholder 2"/>
          <p:cNvSpPr>
            <a:spLocks noGrp="1"/>
          </p:cNvSpPr>
          <p:nvPr>
            <p:ph idx="1"/>
          </p:nvPr>
        </p:nvSpPr>
        <p:spPr/>
        <p:txBody>
          <a:bodyPr>
            <a:normAutofit/>
          </a:bodyPr>
          <a:lstStyle/>
          <a:p>
            <a:r>
              <a:rPr lang="ar-SA" b="1" dirty="0"/>
              <a:t>عندما يتم تحرير أمر اعتماد الصرف في الوزارة المعنية </a:t>
            </a:r>
            <a:r>
              <a:rPr lang="ar-SA" b="1" dirty="0" smtClean="0"/>
              <a:t>و يكون </a:t>
            </a:r>
            <a:r>
              <a:rPr lang="ar-SA" b="1" dirty="0"/>
              <a:t>القيد من </a:t>
            </a:r>
            <a:r>
              <a:rPr lang="ar-SA" b="1" dirty="0" smtClean="0"/>
              <a:t>واقعه</a:t>
            </a:r>
          </a:p>
          <a:p>
            <a:pPr marL="411480" lvl="1" indent="0">
              <a:buNone/>
            </a:pPr>
            <a:r>
              <a:rPr lang="ar-SA" dirty="0" smtClean="0"/>
              <a:t>من </a:t>
            </a:r>
            <a:r>
              <a:rPr lang="ar-SA" dirty="0"/>
              <a:t>ح /المصروفات – البنود المختصة</a:t>
            </a:r>
          </a:p>
          <a:p>
            <a:pPr marL="411480" lvl="1" indent="0">
              <a:buNone/>
            </a:pPr>
            <a:r>
              <a:rPr lang="ar-SA" dirty="0"/>
              <a:t>إلى </a:t>
            </a:r>
            <a:r>
              <a:rPr lang="ar-SA" dirty="0" smtClean="0"/>
              <a:t>مذكورين :</a:t>
            </a:r>
            <a:endParaRPr lang="ar-SA" dirty="0"/>
          </a:p>
          <a:p>
            <a:pPr marL="777240" lvl="2" indent="0">
              <a:buNone/>
            </a:pPr>
            <a:r>
              <a:rPr lang="ar-SA" sz="2000" dirty="0"/>
              <a:t>ح/الحسميات</a:t>
            </a:r>
          </a:p>
          <a:p>
            <a:pPr marL="777240" lvl="2" indent="0">
              <a:buNone/>
            </a:pPr>
            <a:r>
              <a:rPr lang="ar-SA" sz="2000" dirty="0"/>
              <a:t>ح</a:t>
            </a:r>
            <a:r>
              <a:rPr lang="ar-SA" dirty="0"/>
              <a:t>/أوامر </a:t>
            </a:r>
            <a:r>
              <a:rPr lang="ar-SA" dirty="0" smtClean="0"/>
              <a:t>الدفع</a:t>
            </a:r>
          </a:p>
          <a:p>
            <a:r>
              <a:rPr lang="ar-SA" sz="2000" b="1" dirty="0"/>
              <a:t>عند ورود إشعار من وزارة المالية يفيد تحرير الشيك تقوم </a:t>
            </a:r>
            <a:r>
              <a:rPr lang="ar-SA" sz="2000" b="1" u="sng" dirty="0"/>
              <a:t>الوزارة المعنية </a:t>
            </a:r>
            <a:r>
              <a:rPr lang="ar-SA" sz="2000" b="1" dirty="0"/>
              <a:t>بالقيد: </a:t>
            </a:r>
            <a:endParaRPr lang="en-US" sz="2000" b="1" dirty="0"/>
          </a:p>
          <a:p>
            <a:pPr marL="411480" lvl="1" indent="0">
              <a:buNone/>
            </a:pPr>
            <a:r>
              <a:rPr lang="ar-SA" dirty="0"/>
              <a:t>من ح / أوامر الدفع</a:t>
            </a:r>
          </a:p>
          <a:p>
            <a:pPr marL="411480" lvl="1" indent="0">
              <a:buNone/>
            </a:pPr>
            <a:r>
              <a:rPr lang="ar-SA" dirty="0"/>
              <a:t>إلى ح/ جارى وزارة </a:t>
            </a:r>
            <a:r>
              <a:rPr lang="ar-SA" dirty="0" smtClean="0"/>
              <a:t>المالية</a:t>
            </a:r>
          </a:p>
          <a:p>
            <a:r>
              <a:rPr lang="ar-SA" sz="2000" b="1" dirty="0" smtClean="0"/>
              <a:t>و</a:t>
            </a:r>
            <a:r>
              <a:rPr lang="ar-SA" sz="2000" b="1" dirty="0" smtClean="0"/>
              <a:t>عندما </a:t>
            </a:r>
            <a:r>
              <a:rPr lang="ar-SA" sz="2000" b="1" dirty="0"/>
              <a:t>يتقدم صاحب الشيك لصرفه من مؤسسة النقد تقوم </a:t>
            </a:r>
            <a:r>
              <a:rPr lang="ar-SA" sz="2000" b="1" u="sng" dirty="0"/>
              <a:t>المؤسسة </a:t>
            </a:r>
            <a:r>
              <a:rPr lang="ar-SA" sz="2000" b="1" dirty="0"/>
              <a:t>بالقيد </a:t>
            </a:r>
            <a:r>
              <a:rPr lang="ar-SA" sz="2000" b="1" dirty="0" smtClean="0"/>
              <a:t>:</a:t>
            </a:r>
            <a:endParaRPr lang="en-US" sz="2000" b="1" dirty="0"/>
          </a:p>
          <a:p>
            <a:pPr marL="411480" lvl="1" indent="0">
              <a:buNone/>
            </a:pPr>
            <a:r>
              <a:rPr lang="ar-SA" dirty="0"/>
              <a:t>من ح </a:t>
            </a:r>
            <a:r>
              <a:rPr lang="ar-SA" dirty="0" smtClean="0"/>
              <a:t>/ جارى </a:t>
            </a:r>
            <a:r>
              <a:rPr lang="ar-SA" dirty="0" smtClean="0"/>
              <a:t>وزارة المالية </a:t>
            </a:r>
            <a:endParaRPr lang="ar-SA" dirty="0"/>
          </a:p>
          <a:p>
            <a:pPr marL="411480" lvl="1" indent="0">
              <a:buNone/>
            </a:pPr>
            <a:r>
              <a:rPr lang="ar-SA" dirty="0"/>
              <a:t>إلى ح/الصندوق (صندوق مؤسسة النقد</a:t>
            </a:r>
            <a:r>
              <a:rPr lang="ar-SA" dirty="0" smtClean="0"/>
              <a:t>)</a:t>
            </a:r>
            <a:endParaRPr lang="ar-SA" dirty="0"/>
          </a:p>
        </p:txBody>
      </p:sp>
    </p:spTree>
    <p:extLst>
      <p:ext uri="{BB962C8B-B14F-4D97-AF65-F5344CB8AC3E}">
        <p14:creationId xmlns:p14="http://schemas.microsoft.com/office/powerpoint/2010/main" val="40912056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أولا :</a:t>
            </a:r>
            <a:r>
              <a:rPr lang="ar-SA" dirty="0"/>
              <a:t> </a:t>
            </a:r>
            <a:r>
              <a:rPr lang="ar-SA" b="1" dirty="0"/>
              <a:t>الصرف بموجب أوامر الدفع </a:t>
            </a:r>
            <a:br>
              <a:rPr lang="ar-SA" b="1" dirty="0"/>
            </a:br>
            <a:endParaRPr lang="ar-SA" dirty="0"/>
          </a:p>
        </p:txBody>
      </p:sp>
      <p:sp>
        <p:nvSpPr>
          <p:cNvPr id="3" name="Content Placeholder 2"/>
          <p:cNvSpPr>
            <a:spLocks noGrp="1"/>
          </p:cNvSpPr>
          <p:nvPr>
            <p:ph idx="1"/>
          </p:nvPr>
        </p:nvSpPr>
        <p:spPr/>
        <p:txBody>
          <a:bodyPr>
            <a:normAutofit/>
          </a:bodyPr>
          <a:lstStyle/>
          <a:p>
            <a:r>
              <a:rPr lang="ar-SA" b="1" dirty="0"/>
              <a:t>في حال انتهت السنة المالية دون أن يتقدم بعض أصحاب الشيكات لصرفها من مؤسسة النقد </a:t>
            </a:r>
            <a:r>
              <a:rPr lang="ar-SA" b="1" dirty="0" smtClean="0"/>
              <a:t>تقوم </a:t>
            </a:r>
            <a:r>
              <a:rPr lang="ar-SA" b="1" u="sng" dirty="0" smtClean="0"/>
              <a:t>المؤسسة</a:t>
            </a:r>
            <a:r>
              <a:rPr lang="ar-SA" b="1" dirty="0" smtClean="0"/>
              <a:t> بفتح </a:t>
            </a:r>
            <a:r>
              <a:rPr lang="ar-SA" b="1" dirty="0"/>
              <a:t>حساب الشيكات </a:t>
            </a:r>
            <a:r>
              <a:rPr lang="ar-SA" b="1" dirty="0" smtClean="0"/>
              <a:t>المحجوزة</a:t>
            </a:r>
            <a:endParaRPr lang="ar-SA" b="1" dirty="0"/>
          </a:p>
          <a:p>
            <a:pPr marL="411480" lvl="1" indent="0">
              <a:buNone/>
            </a:pPr>
            <a:r>
              <a:rPr lang="ar-SA" dirty="0"/>
              <a:t>من ح / جارى وزارة المالية</a:t>
            </a:r>
          </a:p>
          <a:p>
            <a:pPr marL="411480" lvl="1" indent="0">
              <a:buNone/>
            </a:pPr>
            <a:r>
              <a:rPr lang="ar-SA" dirty="0"/>
              <a:t>إلى ح/الشيكات </a:t>
            </a:r>
            <a:r>
              <a:rPr lang="ar-SA" dirty="0" smtClean="0"/>
              <a:t>المحجوزة</a:t>
            </a:r>
            <a:endParaRPr lang="ar-SA" dirty="0"/>
          </a:p>
          <a:p>
            <a:r>
              <a:rPr lang="ar-SA" b="1" dirty="0"/>
              <a:t>في حال لم يتقدم أصحاب الشيكات لصرفها خلال ثلاث سنوات فستلغى ويتم عمل </a:t>
            </a:r>
            <a:r>
              <a:rPr lang="ar-SA" b="1" dirty="0" smtClean="0"/>
              <a:t>القيد التالي </a:t>
            </a:r>
            <a:r>
              <a:rPr lang="ar-SA" b="1" dirty="0" smtClean="0"/>
              <a:t>في دفاتر المؤسسة </a:t>
            </a:r>
            <a:endParaRPr lang="en-US" b="1" dirty="0"/>
          </a:p>
          <a:p>
            <a:pPr marL="411480" lvl="1" indent="0">
              <a:buNone/>
            </a:pPr>
            <a:r>
              <a:rPr lang="ar-SA" dirty="0"/>
              <a:t>من ح/ </a:t>
            </a:r>
            <a:r>
              <a:rPr lang="ar-SA" dirty="0" smtClean="0"/>
              <a:t>الشيكات المحجوزة </a:t>
            </a:r>
            <a:endParaRPr lang="ar-SA" dirty="0"/>
          </a:p>
          <a:p>
            <a:pPr marL="411480" lvl="1" indent="0">
              <a:buNone/>
            </a:pPr>
            <a:r>
              <a:rPr lang="ar-SA" dirty="0"/>
              <a:t>إلى ح/ </a:t>
            </a:r>
            <a:r>
              <a:rPr lang="ar-SA" dirty="0" smtClean="0"/>
              <a:t>جاري وزارة المالية ( جاري الحكومة – الفصل الرابع)</a:t>
            </a:r>
          </a:p>
          <a:p>
            <a:r>
              <a:rPr lang="ar-SA" b="1" dirty="0"/>
              <a:t>الوزارة المعنية التي اصدرت امر الصرف لا تتأثر بالغاء </a:t>
            </a:r>
            <a:r>
              <a:rPr lang="ar-SA" b="1" dirty="0" smtClean="0"/>
              <a:t>الشيكات </a:t>
            </a:r>
            <a:endParaRPr lang="ar-SA" b="1" dirty="0" smtClean="0"/>
          </a:p>
          <a:p>
            <a:pPr lvl="1"/>
            <a:r>
              <a:rPr lang="ar-SA" b="1" dirty="0" smtClean="0"/>
              <a:t>لكن في </a:t>
            </a:r>
            <a:r>
              <a:rPr lang="ar-SA" b="1" dirty="0" smtClean="0"/>
              <a:t>حال الغاء الشيك في نفس السنه المالية التي أثبتت فيها مصروفاته تقوم الوزارة </a:t>
            </a:r>
            <a:r>
              <a:rPr lang="ar-SA" b="1" dirty="0"/>
              <a:t>المعنية بعمل </a:t>
            </a:r>
            <a:r>
              <a:rPr lang="ar-SA" b="1" dirty="0" smtClean="0"/>
              <a:t>القيد التالي :</a:t>
            </a:r>
            <a:endParaRPr lang="ar-SA" b="1" dirty="0"/>
          </a:p>
          <a:p>
            <a:pPr marL="777240" lvl="2" indent="0">
              <a:buNone/>
            </a:pPr>
            <a:r>
              <a:rPr lang="ar-SA" dirty="0"/>
              <a:t>من ح / أوامر الدفع</a:t>
            </a:r>
          </a:p>
          <a:p>
            <a:pPr marL="777240" lvl="2" indent="0">
              <a:buNone/>
            </a:pPr>
            <a:r>
              <a:rPr lang="ar-SA" dirty="0"/>
              <a:t>إلى ح/المصروفات بالاستبعاد</a:t>
            </a:r>
          </a:p>
        </p:txBody>
      </p:sp>
    </p:spTree>
    <p:extLst>
      <p:ext uri="{BB962C8B-B14F-4D97-AF65-F5344CB8AC3E}">
        <p14:creationId xmlns:p14="http://schemas.microsoft.com/office/powerpoint/2010/main" val="15636086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2898</TotalTime>
  <Words>3259</Words>
  <Application>Microsoft Office PowerPoint</Application>
  <PresentationFormat>On-screen Show (4:3)</PresentationFormat>
  <Paragraphs>343</Paragraphs>
  <Slides>37</Slides>
  <Notes>11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Adjacency</vt:lpstr>
      <vt:lpstr>المحاسبة عن مصروفات الميزانية</vt:lpstr>
      <vt:lpstr>الأجندة</vt:lpstr>
      <vt:lpstr>طرق تبويب وتقدير المصروفات </vt:lpstr>
      <vt:lpstr>طرق تبويب وتقدير المصروفات </vt:lpstr>
      <vt:lpstr>طرق صرف النفقات</vt:lpstr>
      <vt:lpstr>طرق صرف النفقات</vt:lpstr>
      <vt:lpstr>أولا : الصرف بموجب أوامر الدفع  </vt:lpstr>
      <vt:lpstr>أولا : الصرف بموجب أوامر الدفع  </vt:lpstr>
      <vt:lpstr>أولا : الصرف بموجب أوامر الدفع  </vt:lpstr>
      <vt:lpstr>ثانيا:الصرف بموجب حوالات</vt:lpstr>
      <vt:lpstr>ثالثا : الصرف بموجب شيكات</vt:lpstr>
      <vt:lpstr>رابعا :الصرف بموجب مطالبات من السلفة المستديمة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المعالجة المحاسبية لمصروفات الميزانية</vt:lpstr>
      <vt:lpstr>المصادر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المحاسبة عن مصروفات الميزانية</dc:title>
  <dc:creator>kayan albalawi</dc:creator>
  <cp:lastModifiedBy>kayan albalawi</cp:lastModifiedBy>
  <cp:revision>155</cp:revision>
  <dcterms:created xsi:type="dcterms:W3CDTF">2013-11-01T19:59:05Z</dcterms:created>
  <dcterms:modified xsi:type="dcterms:W3CDTF">2014-03-17T16:14:36Z</dcterms:modified>
</cp:coreProperties>
</file>