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70" r:id="rId15"/>
    <p:sldId id="274"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4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778F8DB-7D07-4023-9468-994F80A9269D}" type="datetimeFigureOut">
              <a:rPr lang="ar-SA" smtClean="0"/>
              <a:pPr/>
              <a:t>04/07/35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571BF7D0-2E0E-4CB0-9657-DACB54014D74}"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78F8DB-7D07-4023-9468-994F80A9269D}" type="datetimeFigureOut">
              <a:rPr lang="ar-SA" smtClean="0"/>
              <a:pPr/>
              <a:t>04/07/35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1BF7D0-2E0E-4CB0-9657-DACB54014D74}"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SA" sz="8000" dirty="0" smtClean="0">
                <a:solidFill>
                  <a:srgbClr val="FF0000"/>
                </a:solidFill>
                <a:latin typeface="Andalus" pitchFamily="18" charset="-78"/>
                <a:cs typeface="Andalus" pitchFamily="18" charset="-78"/>
              </a:rPr>
              <a:t>المحاسبة في شركات التضامن </a:t>
            </a:r>
            <a:endParaRPr lang="ar-SA" sz="8000" dirty="0">
              <a:solidFill>
                <a:srgbClr val="FF0000"/>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a:bodyPr>
          <a:lstStyle/>
          <a:p>
            <a:r>
              <a:rPr lang="ar-SA" sz="3200" b="1" u="sng" dirty="0" smtClean="0"/>
              <a:t>يكون القيد كالتالي :</a:t>
            </a:r>
            <a:r>
              <a:rPr lang="ar-SA" sz="3200" dirty="0" smtClean="0"/>
              <a:t/>
            </a:r>
            <a:br>
              <a:rPr lang="ar-SA" sz="3200" dirty="0" smtClean="0"/>
            </a:br>
            <a:r>
              <a:rPr lang="ar-SA" sz="3200" dirty="0" smtClean="0"/>
              <a:t>من مذكورين:</a:t>
            </a:r>
            <a:br>
              <a:rPr lang="ar-SA" sz="3200" dirty="0" smtClean="0"/>
            </a:br>
            <a:r>
              <a:rPr lang="ar-SA" sz="3200" dirty="0" smtClean="0"/>
              <a:t>750000ح/البنك </a:t>
            </a:r>
            <a:br>
              <a:rPr lang="ar-SA" sz="3200" dirty="0" smtClean="0"/>
            </a:br>
            <a:r>
              <a:rPr lang="ar-SA" sz="3200" dirty="0" smtClean="0"/>
              <a:t>30000ح/المدينين</a:t>
            </a:r>
            <a:br>
              <a:rPr lang="ar-SA" sz="3200" dirty="0" smtClean="0"/>
            </a:br>
            <a:r>
              <a:rPr lang="ar-SA" sz="3200" dirty="0" smtClean="0"/>
              <a:t>50000ح/المخزون السلعي </a:t>
            </a:r>
            <a:br>
              <a:rPr lang="ar-SA" sz="3200" dirty="0" smtClean="0"/>
            </a:br>
            <a:r>
              <a:rPr lang="ar-SA" sz="3200" dirty="0" smtClean="0"/>
              <a:t>125000ح/المباني</a:t>
            </a:r>
            <a:br>
              <a:rPr lang="ar-SA" sz="3200" dirty="0" smtClean="0"/>
            </a:br>
            <a:r>
              <a:rPr lang="ar-SA" sz="3200" dirty="0" smtClean="0"/>
              <a:t>470000ح/الأراضي</a:t>
            </a:r>
            <a:br>
              <a:rPr lang="ar-SA" sz="3200" dirty="0" smtClean="0"/>
            </a:br>
            <a:r>
              <a:rPr lang="ar-SA" sz="3200" dirty="0" smtClean="0"/>
              <a:t>75000ح/السيارات</a:t>
            </a:r>
            <a:br>
              <a:rPr lang="ar-SA" sz="3200" dirty="0" smtClean="0"/>
            </a:br>
            <a:r>
              <a:rPr lang="ar-SA" sz="3200" dirty="0" smtClean="0"/>
              <a:t>                إلى مذكورين:</a:t>
            </a:r>
            <a:br>
              <a:rPr lang="ar-SA" sz="3200" dirty="0" smtClean="0"/>
            </a:br>
            <a:r>
              <a:rPr lang="ar-SA" sz="3200" dirty="0" smtClean="0"/>
              <a:t>               100000  ح/الدائنين</a:t>
            </a:r>
            <a:br>
              <a:rPr lang="ar-SA" sz="3200" dirty="0" smtClean="0"/>
            </a:br>
            <a:r>
              <a:rPr lang="ar-SA" sz="3200" dirty="0" smtClean="0"/>
              <a:t>              400000 ح/قرض طويل الأجل</a:t>
            </a:r>
            <a:br>
              <a:rPr lang="ar-SA" sz="3200" dirty="0" smtClean="0"/>
            </a:br>
            <a:r>
              <a:rPr lang="ar-SA" sz="3200" dirty="0" smtClean="0"/>
              <a:t>                   500000ح/رأس مال زيد</a:t>
            </a:r>
            <a:br>
              <a:rPr lang="ar-SA" sz="3200" dirty="0" smtClean="0"/>
            </a:br>
            <a:r>
              <a:rPr lang="ar-SA" sz="3200" dirty="0" smtClean="0"/>
              <a:t>                     500000ح/ رأس مال عمرو</a:t>
            </a:r>
            <a:endParaRPr lang="ar-SA"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t>توزيع الأرباح والخسائر</a:t>
            </a:r>
            <a:r>
              <a:rPr lang="ar-SA" dirty="0" smtClean="0"/>
              <a:t/>
            </a:r>
            <a:br>
              <a:rPr lang="ar-SA" dirty="0" smtClean="0"/>
            </a:br>
            <a:r>
              <a:rPr lang="ar-SA" dirty="0" smtClean="0"/>
              <a:t>لا توجد مشكله في المنشآت الفردية حيث أن الأرباح تؤول كلها لشخص واحد والخسائر يتحملها شخص واحد.</a:t>
            </a:r>
            <a:br>
              <a:rPr lang="ar-SA" dirty="0" smtClean="0"/>
            </a:br>
            <a:r>
              <a:rPr lang="ar-SA" dirty="0" smtClean="0"/>
              <a:t>أما في شركات التضامن تظهر المشكلة لوجود أكثر من شخص يملك المنشأة.</a:t>
            </a:r>
            <a:br>
              <a:rPr lang="ar-SA" dirty="0" smtClean="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b="1" u="sng" dirty="0" smtClean="0"/>
              <a:t>أهم الاختلافات</a:t>
            </a:r>
            <a:r>
              <a:rPr lang="ar-SA" sz="3600" dirty="0" smtClean="0"/>
              <a:t/>
            </a:r>
            <a:br>
              <a:rPr lang="ar-SA" sz="3600" dirty="0" smtClean="0"/>
            </a:br>
            <a:r>
              <a:rPr lang="ar-SA" sz="3600" dirty="0" smtClean="0"/>
              <a:t>1- اختلاف حصص الشركاء في رأس المال فإنه ليس بالضرورة أن تتساوى أنصبة الشركاء في رأس مال شركة التضامن.</a:t>
            </a:r>
            <a:br>
              <a:rPr lang="ar-SA" sz="3600" dirty="0" smtClean="0"/>
            </a:br>
            <a:r>
              <a:rPr lang="ar-SA" sz="3600" dirty="0" smtClean="0"/>
              <a:t> *لذلك جرت الضرورة لتوزيع الأرباح بنسب متفق عليها بين الشركاء </a:t>
            </a:r>
            <a:br>
              <a:rPr lang="ar-SA" sz="3600" dirty="0" smtClean="0"/>
            </a:br>
            <a:r>
              <a:rPr lang="ar-SA" sz="3600" dirty="0" smtClean="0"/>
              <a:t>2- قد يعمل أحد الشركاء في الشركة (لكن نظام الشركات في المملكه لا يجيز للمالك أن يحسب لنفسه أجراً على عمله) لذلك جرى العرف على منح الشريك العامل نسبه من الأرباح في نهاية السنه تكون مضافه إلى نصيبها الأساسي من الأرباح بناء على قيمة مادفعه من رأس المال حسب النسب المتفق عليها .</a:t>
            </a:r>
            <a:br>
              <a:rPr lang="ar-SA" sz="3600" dirty="0" smtClean="0"/>
            </a:br>
            <a:endParaRPr lang="ar-SA"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dirty="0" smtClean="0"/>
              <a:t>1</a:t>
            </a:r>
            <a:r>
              <a:rPr lang="ar-SA" sz="4000" dirty="0" smtClean="0"/>
              <a:t>-قد يتفق الشركاء على توزيع الأرباح بالتساوي .</a:t>
            </a:r>
            <a:br>
              <a:rPr lang="ar-SA" sz="4000" dirty="0" smtClean="0"/>
            </a:br>
            <a:r>
              <a:rPr lang="ar-SA" sz="4000" dirty="0" smtClean="0"/>
              <a:t>2-قد يتفق الشركاء على توزيع الأرباح بنسب معينه مثل 2:1 1:2 1:3 وهكذا.</a:t>
            </a:r>
            <a:br>
              <a:rPr lang="ar-SA" sz="4000" dirty="0" smtClean="0"/>
            </a:br>
            <a:r>
              <a:rPr lang="ar-SA" sz="4000" b="1" u="sng" dirty="0" smtClean="0"/>
              <a:t>ولتوضيح ذلك نفترض المثال التالي :</a:t>
            </a:r>
            <a:r>
              <a:rPr lang="ar-SA" sz="4000" dirty="0" smtClean="0"/>
              <a:t/>
            </a:r>
            <a:br>
              <a:rPr lang="ar-SA" sz="4000" dirty="0" smtClean="0"/>
            </a:br>
            <a:r>
              <a:rPr lang="ar-SA" sz="4000" dirty="0" smtClean="0"/>
              <a:t>حققت الشركة ربح بمقدار 60000 ريال واتفق الشريكين على أن تكون نسبة الأرباح كالتالي : 1:2 </a:t>
            </a:r>
            <a:br>
              <a:rPr lang="ar-SA" sz="4000" dirty="0" smtClean="0"/>
            </a:br>
            <a:r>
              <a:rPr lang="ar-SA" sz="4000" dirty="0" smtClean="0"/>
              <a:t>نسبة الشريك الأول من الربح   </a:t>
            </a:r>
            <a:br>
              <a:rPr lang="ar-SA" sz="4000" dirty="0" smtClean="0"/>
            </a:br>
            <a:r>
              <a:rPr lang="ar-SA" sz="4000" dirty="0" smtClean="0"/>
              <a:t> =60000</a:t>
            </a:r>
            <a:r>
              <a:rPr lang="en-US" sz="4000" dirty="0" smtClean="0"/>
              <a:t>x</a:t>
            </a:r>
            <a:r>
              <a:rPr lang="ar-SA" sz="4000" dirty="0" smtClean="0"/>
              <a:t>2=40000</a:t>
            </a:r>
            <a:br>
              <a:rPr lang="ar-SA" sz="4000" dirty="0" smtClean="0"/>
            </a:br>
            <a:r>
              <a:rPr lang="ar-SA" sz="4000" dirty="0" smtClean="0"/>
              <a:t>3</a:t>
            </a:r>
            <a:br>
              <a:rPr lang="ar-SA" sz="4000" dirty="0" smtClean="0"/>
            </a:br>
            <a:r>
              <a:rPr lang="ar-SA" sz="4000" dirty="0" smtClean="0"/>
              <a:t>نسبة الشريك الثاني من الربح </a:t>
            </a:r>
            <a:br>
              <a:rPr lang="ar-SA" sz="4000" dirty="0" smtClean="0"/>
            </a:br>
            <a:r>
              <a:rPr lang="ar-SA" sz="4000" dirty="0" smtClean="0"/>
              <a:t>=60000</a:t>
            </a:r>
            <a:r>
              <a:rPr lang="en-US" sz="4000" dirty="0" smtClean="0"/>
              <a:t>x</a:t>
            </a:r>
            <a:r>
              <a:rPr lang="ar-SA" sz="4000" dirty="0" smtClean="0"/>
              <a:t>1=20000 </a:t>
            </a:r>
            <a:br>
              <a:rPr lang="ar-SA" sz="4000" dirty="0" smtClean="0"/>
            </a:br>
            <a:r>
              <a:rPr lang="ar-SA" sz="4000" dirty="0" smtClean="0"/>
              <a:t>3</a:t>
            </a:r>
            <a:br>
              <a:rPr lang="ar-SA" sz="4000" dirty="0" smtClean="0"/>
            </a:br>
            <a:endParaRPr lang="ar-SA" sz="4000" dirty="0"/>
          </a:p>
        </p:txBody>
      </p:sp>
      <p:cxnSp>
        <p:nvCxnSpPr>
          <p:cNvPr id="4" name="رابط مستقيم 3"/>
          <p:cNvCxnSpPr/>
          <p:nvPr/>
        </p:nvCxnSpPr>
        <p:spPr>
          <a:xfrm flipH="1">
            <a:off x="4355976" y="422108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4427984" y="5877272"/>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3600" dirty="0" smtClean="0"/>
              <a:t>3- قد يتفق الشركاء على توزيع الأرباح على حسب نسبة رأس المال لكل شريك.</a:t>
            </a:r>
            <a:br>
              <a:rPr lang="ar-SA" sz="3600" dirty="0" smtClean="0"/>
            </a:br>
            <a:r>
              <a:rPr lang="ar-SA" sz="3600" b="1" u="sng" dirty="0" smtClean="0"/>
              <a:t>ويكون قيد الأرباح لكل نوع من الأنواع كالتالي:</a:t>
            </a:r>
            <a:r>
              <a:rPr lang="ar-SA" sz="3600" dirty="0" smtClean="0"/>
              <a:t/>
            </a:r>
            <a:br>
              <a:rPr lang="ar-SA" sz="3600" dirty="0" smtClean="0"/>
            </a:br>
            <a:r>
              <a:rPr lang="ar-SA" sz="3600" dirty="0" smtClean="0"/>
              <a:t>من </a:t>
            </a:r>
            <a:r>
              <a:rPr lang="ar-SA" sz="3600" dirty="0" err="1" smtClean="0"/>
              <a:t>ح</a:t>
            </a:r>
            <a:r>
              <a:rPr lang="ar-SA" sz="3600" dirty="0" smtClean="0"/>
              <a:t>/ الأرباح والخسائر</a:t>
            </a:r>
            <a:br>
              <a:rPr lang="ar-SA" sz="3600" dirty="0" smtClean="0"/>
            </a:br>
            <a:r>
              <a:rPr lang="ar-SA" sz="3600" dirty="0" smtClean="0"/>
              <a:t>                  إلى مذكورين:</a:t>
            </a:r>
            <a:br>
              <a:rPr lang="ar-SA" sz="3600" dirty="0" smtClean="0"/>
            </a:br>
            <a:r>
              <a:rPr lang="ar-SA" sz="3600" dirty="0" smtClean="0"/>
              <a:t>                ح/جاري زيد</a:t>
            </a:r>
            <a:br>
              <a:rPr lang="ar-SA" sz="3600" dirty="0" smtClean="0"/>
            </a:br>
            <a:r>
              <a:rPr lang="ar-SA" sz="3600" dirty="0" smtClean="0"/>
              <a:t>                ح/جاري عمرو</a:t>
            </a:r>
            <a:br>
              <a:rPr lang="ar-SA" sz="3600" dirty="0" smtClean="0"/>
            </a:br>
            <a:r>
              <a:rPr lang="ar-SA" sz="3600" b="1" u="sng" dirty="0" smtClean="0"/>
              <a:t>أما قيد الخسائر فيكون كالتالي:</a:t>
            </a:r>
            <a:r>
              <a:rPr lang="ar-SA" sz="3600" dirty="0" smtClean="0"/>
              <a:t/>
            </a:r>
            <a:br>
              <a:rPr lang="ar-SA" sz="3600" dirty="0" smtClean="0"/>
            </a:br>
            <a:r>
              <a:rPr lang="ar-SA" sz="3600" dirty="0" smtClean="0"/>
              <a:t>من مذكورين :</a:t>
            </a:r>
            <a:br>
              <a:rPr lang="ar-SA" sz="3600" dirty="0" smtClean="0"/>
            </a:br>
            <a:r>
              <a:rPr lang="ar-SA" sz="3600" dirty="0" smtClean="0"/>
              <a:t>ح/جاري زيد</a:t>
            </a:r>
            <a:br>
              <a:rPr lang="ar-SA" sz="3600" dirty="0" smtClean="0"/>
            </a:br>
            <a:r>
              <a:rPr lang="ar-SA" sz="3600" dirty="0" smtClean="0"/>
              <a:t>ح/جاري عمرو</a:t>
            </a:r>
            <a:br>
              <a:rPr lang="ar-SA" sz="3600" dirty="0" smtClean="0"/>
            </a:br>
            <a:r>
              <a:rPr lang="ar-SA" sz="3600" dirty="0" smtClean="0"/>
              <a:t>                       إلى </a:t>
            </a:r>
            <a:r>
              <a:rPr lang="ar-SA" sz="3600" dirty="0" err="1" smtClean="0"/>
              <a:t>ح</a:t>
            </a:r>
            <a:r>
              <a:rPr lang="ar-SA" sz="3600" dirty="0" smtClean="0"/>
              <a:t>/ الأرباح والخسائر</a:t>
            </a:r>
            <a:endParaRPr lang="ar-SA"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b="1" u="sng" dirty="0" smtClean="0"/>
              <a:t>تغير الشركاء </a:t>
            </a:r>
            <a:r>
              <a:rPr lang="ar-SA" sz="3600" dirty="0" smtClean="0"/>
              <a:t/>
            </a:r>
            <a:br>
              <a:rPr lang="ar-SA" sz="3600" dirty="0" smtClean="0"/>
            </a:br>
            <a:r>
              <a:rPr lang="ar-SA" sz="3600" dirty="0" smtClean="0"/>
              <a:t>قد يتغير الشركاء في شركة التضامن بدخول شريك أو خروج شريك أو وفاة شريك أو دخول شريك بدل شريك .</a:t>
            </a:r>
            <a:br>
              <a:rPr lang="ar-SA" sz="3600" dirty="0" smtClean="0"/>
            </a:br>
            <a:r>
              <a:rPr lang="ar-SA" sz="3600" u="sng" dirty="0" smtClean="0"/>
              <a:t>1- دخول شريك مع بقاء الشركاء</a:t>
            </a:r>
            <a:r>
              <a:rPr lang="ar-SA" sz="3600" dirty="0" smtClean="0"/>
              <a:t> فهنا سوف يكون حالتين :</a:t>
            </a:r>
            <a:br>
              <a:rPr lang="ar-SA" sz="3600" dirty="0" smtClean="0"/>
            </a:br>
            <a:r>
              <a:rPr lang="ar-SA" sz="3600" dirty="0" smtClean="0"/>
              <a:t>أ-شراء جزء من الشركة (بمعنى أن يدخل الشريك الجديد مع بقاء رأس المال كما هو ويكون هناك إعادة توزيع لراس المال بين الشركاء ودفع الفرق للشركاء الموجودين)</a:t>
            </a:r>
            <a:br>
              <a:rPr lang="ar-SA" sz="3600" dirty="0" smtClean="0"/>
            </a:br>
            <a:r>
              <a:rPr lang="ar-SA" sz="3600" dirty="0" smtClean="0"/>
              <a:t>ب-استثمار مبلغ من المال في الشركة (بمعنى زيادة رأس مال الشركة بقيمة رأس مال الشريك الجديد )</a:t>
            </a:r>
            <a:endParaRPr lang="ar-SA"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u="sng" dirty="0" smtClean="0"/>
              <a:t>2-خروج شريك مع استمرار الشركة ببقية الشركاء.</a:t>
            </a:r>
            <a:r>
              <a:rPr lang="ar-SA" dirty="0" smtClean="0"/>
              <a:t/>
            </a:r>
            <a:br>
              <a:rPr lang="ar-SA" dirty="0" smtClean="0"/>
            </a:br>
            <a:r>
              <a:rPr lang="ar-SA" dirty="0" smtClean="0"/>
              <a:t>أيضاً يوجد حالتين :</a:t>
            </a:r>
            <a:br>
              <a:rPr lang="ar-SA" dirty="0" smtClean="0"/>
            </a:br>
            <a:r>
              <a:rPr lang="ar-SA" dirty="0" smtClean="0"/>
              <a:t>أ-أن يخفض رأس المال الشركة بنصيب الشريك الخارج.</a:t>
            </a:r>
            <a:br>
              <a:rPr lang="ar-SA" dirty="0" smtClean="0"/>
            </a:br>
            <a:r>
              <a:rPr lang="ar-SA" dirty="0" smtClean="0"/>
              <a:t>ب-أن يشتري بقية الشركاء نصيب الشريك الخارج ويبقى رأس مال الشركة كما هو .</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u="sng" dirty="0" smtClean="0"/>
              <a:t>3-وفاة شريك في شركة التضامن.</a:t>
            </a:r>
            <a:r>
              <a:rPr lang="ar-SA" dirty="0" smtClean="0"/>
              <a:t/>
            </a:r>
            <a:br>
              <a:rPr lang="ar-SA" dirty="0" smtClean="0"/>
            </a:br>
            <a:r>
              <a:rPr lang="ar-SA" dirty="0" smtClean="0"/>
              <a:t>عند ذلك تؤول نسبة الشريك المتوفى إلى ورثته ويبقى الأمر في يد الورثة إما البقاء في الشركة أو بيعها.. </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b="1" u="sng" dirty="0" smtClean="0"/>
              <a:t>حل شركة التضامن وتصفيتها </a:t>
            </a:r>
            <a:r>
              <a:rPr lang="ar-SA" dirty="0" smtClean="0"/>
              <a:t/>
            </a:r>
            <a:br>
              <a:rPr lang="ar-SA" dirty="0" smtClean="0"/>
            </a:br>
            <a:r>
              <a:rPr lang="ar-SA" dirty="0" smtClean="0"/>
              <a:t>يقصد بالتصفية (تسديد ديون الشركة وتوزيع ممتلكاتها بين الشركاء حسب أنصبتهم فيها ).</a:t>
            </a:r>
            <a:br>
              <a:rPr lang="ar-SA" dirty="0" smtClean="0"/>
            </a:br>
            <a:r>
              <a:rPr lang="ar-SA" b="1" u="sng" dirty="0" smtClean="0"/>
              <a:t>إجراءات التصفية:</a:t>
            </a:r>
            <a:r>
              <a:rPr lang="ar-SA" dirty="0" smtClean="0"/>
              <a:t/>
            </a:r>
            <a:br>
              <a:rPr lang="ar-SA" dirty="0" smtClean="0"/>
            </a:br>
            <a:r>
              <a:rPr lang="ar-SA" dirty="0" smtClean="0"/>
              <a:t>1-تنهي جميع الأعمال العادية.</a:t>
            </a:r>
            <a:br>
              <a:rPr lang="ar-SA" dirty="0" smtClean="0"/>
            </a:br>
            <a:r>
              <a:rPr lang="ar-SA" dirty="0" smtClean="0"/>
              <a:t>2-تباع أصول الشركة.</a:t>
            </a:r>
            <a:br>
              <a:rPr lang="ar-SA" dirty="0" smtClean="0"/>
            </a:br>
            <a:r>
              <a:rPr lang="ar-SA" dirty="0" smtClean="0"/>
              <a:t>3-تسدد ديون الشركة.</a:t>
            </a:r>
            <a:br>
              <a:rPr lang="ar-SA" dirty="0" smtClean="0"/>
            </a:br>
            <a:r>
              <a:rPr lang="ar-SA" dirty="0" smtClean="0"/>
              <a:t>4-يقسم الباقي بين الشركاء حسب أنصبتهم في الأرباح والخسائر.</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fontScale="90000"/>
          </a:bodyPr>
          <a:lstStyle/>
          <a:p>
            <a:r>
              <a:rPr lang="ar-SA" b="1" u="sng" dirty="0" smtClean="0"/>
              <a:t>المنشآت الاقتصادية قد تأخذ أشكالاً ثلاثة من ناحية ملكيتها:</a:t>
            </a:r>
            <a:r>
              <a:rPr lang="ar-SA" dirty="0" smtClean="0"/>
              <a:t/>
            </a:r>
            <a:br>
              <a:rPr lang="ar-SA" dirty="0" smtClean="0"/>
            </a:br>
            <a:r>
              <a:rPr lang="ar-SA" dirty="0" smtClean="0"/>
              <a:t>1-إما أن يملكها شخص واحد,وتعرف في الوسط التجاري بالمنشآت الفردية .</a:t>
            </a:r>
            <a:br>
              <a:rPr lang="ar-SA" dirty="0" smtClean="0"/>
            </a:br>
            <a:r>
              <a:rPr lang="ar-SA" dirty="0" smtClean="0"/>
              <a:t>2-إما أن يملكها أكثر من شخص , ويكون الجميع أو البعض مسئولون عن ديون الشركة في جميع أموالهم , وتعرف بشركات الأشخاص .</a:t>
            </a:r>
            <a:br>
              <a:rPr lang="ar-SA" dirty="0" smtClean="0"/>
            </a:br>
            <a:r>
              <a:rPr lang="ar-SA" dirty="0" smtClean="0"/>
              <a:t>3-أما أن يملكها أكثر من شخص ولكن تحدد مسئولية الجميع عن ديون الشركة في حدود ما يملكونه فقط , وتعرف بشركات الأموال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SA" sz="4000" b="1" u="sng" dirty="0" smtClean="0"/>
              <a:t>تعريف الشركة :</a:t>
            </a:r>
            <a:r>
              <a:rPr lang="ar-SA" sz="4000" dirty="0" smtClean="0"/>
              <a:t/>
            </a:r>
            <a:br>
              <a:rPr lang="ar-SA" sz="4000" dirty="0" smtClean="0"/>
            </a:br>
            <a:r>
              <a:rPr lang="ar-SA" sz="4000" dirty="0" smtClean="0"/>
              <a:t>عقد يلتزم بمقتضاه شخصان أو أكثر بأن يساهم كل منهم في مشروع يستهدف الربح بتقديم حصة من مال أو عمل , لاقتسام ماقد ينشأ عن المشروع من ربح أوخساره.</a:t>
            </a:r>
            <a:br>
              <a:rPr lang="ar-SA" sz="4000" dirty="0" smtClean="0"/>
            </a:br>
            <a:r>
              <a:rPr lang="ar-SA" sz="4000" b="1" u="sng" dirty="0" smtClean="0"/>
              <a:t>وقسمت الشركات إلى نوعين :</a:t>
            </a:r>
            <a:r>
              <a:rPr lang="ar-SA" sz="4000" dirty="0" smtClean="0"/>
              <a:t/>
            </a:r>
            <a:br>
              <a:rPr lang="ar-SA" sz="4000" dirty="0" smtClean="0"/>
            </a:br>
            <a:r>
              <a:rPr lang="ar-SA" sz="4000" dirty="0" smtClean="0"/>
              <a:t>1- شركات أشخاص . </a:t>
            </a:r>
            <a:br>
              <a:rPr lang="ar-SA" sz="4000" dirty="0" smtClean="0"/>
            </a:br>
            <a:r>
              <a:rPr lang="ar-SA" sz="4000" dirty="0" smtClean="0"/>
              <a:t>2- شركات أموال.</a:t>
            </a:r>
            <a:br>
              <a:rPr lang="ar-SA" sz="4000" dirty="0" smtClean="0"/>
            </a:br>
            <a:r>
              <a:rPr lang="ar-SA" sz="4000" b="1" u="sng" dirty="0" smtClean="0"/>
              <a:t>بالنسبة لشركات الأشخاص </a:t>
            </a:r>
            <a:r>
              <a:rPr lang="ar-SA" sz="4000" dirty="0" smtClean="0"/>
              <a:t>تقوم على الاعتبار الشخصي للأفراد وتتكون في الغالب من أشخاص يعرف كل منهم الآخر معرفه تامة ويثق فيه ثقة جيده.</a:t>
            </a:r>
            <a:r>
              <a:rPr lang="ar-SA" dirty="0" smtClean="0"/>
              <a:t/>
            </a:r>
            <a:br>
              <a:rPr lang="ar-SA"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4000" b="1" u="sng" dirty="0" smtClean="0"/>
              <a:t>أنواع شركات الأشخاص :</a:t>
            </a:r>
            <a:r>
              <a:rPr lang="ar-SA" sz="4000" dirty="0" smtClean="0"/>
              <a:t/>
            </a:r>
            <a:br>
              <a:rPr lang="ar-SA" sz="4000" dirty="0" smtClean="0"/>
            </a:br>
            <a:r>
              <a:rPr lang="ar-SA" sz="4000" dirty="0" smtClean="0"/>
              <a:t>1-شركة التضامن(الشركة التي تتكون من شريكين أو أكثر مسئولين بالتضامن في جميع أموالهم عن ديون الشركة).</a:t>
            </a:r>
            <a:br>
              <a:rPr lang="ar-SA" sz="4000" dirty="0" smtClean="0"/>
            </a:br>
            <a:r>
              <a:rPr lang="ar-SA" sz="4000" dirty="0" smtClean="0"/>
              <a:t>ينهما</a:t>
            </a:r>
            <a:r>
              <a:rPr lang="ar-SA" sz="4000" dirty="0" smtClean="0"/>
              <a:t>}.).</a:t>
            </a:r>
            <a:endParaRPr lang="ar-SA"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b="1" u="sng" dirty="0" smtClean="0"/>
              <a:t>تكوين شركات التضامن</a:t>
            </a:r>
            <a:r>
              <a:rPr lang="ar-SA" dirty="0" smtClean="0"/>
              <a:t/>
            </a:r>
            <a:br>
              <a:rPr lang="ar-SA" dirty="0" smtClean="0"/>
            </a:br>
            <a:r>
              <a:rPr lang="ar-SA" dirty="0" smtClean="0"/>
              <a:t>بعد أن يتفق الشركاء على تكوين الشركة وتحديد رأس مالها ونصيب كل منهم يتم تحويل المبالغ الممثلة لرأس المال للشركة ووضعها تحت يدها باعتبارها شخصية محاسبية مستقلة .</a:t>
            </a:r>
            <a:br>
              <a:rPr lang="ar-SA" dirty="0" smtClean="0"/>
            </a:br>
            <a:r>
              <a:rPr lang="ar-SA" dirty="0" smtClean="0"/>
              <a:t>ورأس المال إما أن يكون نقداً , وأما أن يكون نقداً وأعياناً , وإما أن يكون أعياناً فقط , وأما أن يحول أحد المشاركين منشأته القائمة بمالها وماعليها لشركة التضامن ويكون الفرق بين مالمنشأته وماعليها ممثلاً لكل أو بعض رأس ماله في شركة التضامن.</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b="1" u="sng" dirty="0" smtClean="0"/>
              <a:t>دفع رأس المال </a:t>
            </a:r>
            <a:br>
              <a:rPr lang="ar-SA" b="1" u="sng" dirty="0" smtClean="0"/>
            </a:br>
            <a:r>
              <a:rPr lang="ar-SA" u="sng" dirty="0" smtClean="0"/>
              <a:t>دفع رأس المال نقداً</a:t>
            </a:r>
            <a:r>
              <a:rPr lang="ar-SA" dirty="0" smtClean="0"/>
              <a:t/>
            </a:r>
            <a:br>
              <a:rPr lang="ar-SA" dirty="0" smtClean="0"/>
            </a:br>
            <a:r>
              <a:rPr lang="ar-SA" dirty="0" smtClean="0"/>
              <a:t>إذا قرر الشريكان إنشاء شركة التضامن برأس مال قدره 1000000 ريال يدفعانه بالتساوي </a:t>
            </a:r>
            <a:br>
              <a:rPr lang="ar-SA" dirty="0" smtClean="0"/>
            </a:br>
            <a:r>
              <a:rPr lang="ar-SA" dirty="0" smtClean="0"/>
              <a:t>فإن قيد اليومية يكون كالتالي :</a:t>
            </a:r>
            <a:br>
              <a:rPr lang="ar-SA" dirty="0" smtClean="0"/>
            </a:br>
            <a:r>
              <a:rPr lang="ar-SA" dirty="0" smtClean="0"/>
              <a:t>1000000من </a:t>
            </a:r>
            <a:r>
              <a:rPr lang="ar-SA" dirty="0" err="1" smtClean="0"/>
              <a:t>ح</a:t>
            </a:r>
            <a:r>
              <a:rPr lang="ar-SA" dirty="0" smtClean="0"/>
              <a:t>/البنك</a:t>
            </a:r>
            <a:br>
              <a:rPr lang="ar-SA" dirty="0" smtClean="0"/>
            </a:br>
            <a:r>
              <a:rPr lang="ar-SA" dirty="0" smtClean="0"/>
              <a:t>            إلى مذكورين:</a:t>
            </a:r>
            <a:br>
              <a:rPr lang="ar-SA" dirty="0" smtClean="0"/>
            </a:br>
            <a:r>
              <a:rPr lang="ar-SA" dirty="0" smtClean="0"/>
              <a:t>              500000ح/رأس مال زيد</a:t>
            </a:r>
            <a:br>
              <a:rPr lang="ar-SA" dirty="0" smtClean="0"/>
            </a:br>
            <a:r>
              <a:rPr lang="ar-SA" dirty="0" smtClean="0"/>
              <a:t>                500000ح/رأس مال عمرو</a:t>
            </a:r>
            <a:br>
              <a:rPr lang="ar-SA"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u="sng" dirty="0" smtClean="0"/>
              <a:t>دفع رأس المال نقداً+عيناً</a:t>
            </a:r>
            <a:r>
              <a:rPr lang="ar-SA" dirty="0" smtClean="0"/>
              <a:t/>
            </a:r>
            <a:br>
              <a:rPr lang="ar-SA" dirty="0" smtClean="0"/>
            </a:br>
            <a:r>
              <a:rPr lang="ar-SA" dirty="0" smtClean="0"/>
              <a:t>قد يتفق الشريكان أن يدفع زيد 500000 ريال وأن ينقل عمرو إلى ملكية الشركة أرضاً تبلغ قيمتها 500000 ريال. ويكون القيد كالتالي:</a:t>
            </a:r>
            <a:br>
              <a:rPr lang="ar-SA" dirty="0" smtClean="0"/>
            </a:br>
            <a:r>
              <a:rPr lang="ar-SA" dirty="0" smtClean="0"/>
              <a:t>من مذكورين:</a:t>
            </a:r>
            <a:br>
              <a:rPr lang="ar-SA" dirty="0" smtClean="0"/>
            </a:br>
            <a:r>
              <a:rPr lang="ar-SA" dirty="0" smtClean="0"/>
              <a:t>500000ح/البنك</a:t>
            </a:r>
            <a:br>
              <a:rPr lang="ar-SA" dirty="0" smtClean="0"/>
            </a:br>
            <a:r>
              <a:rPr lang="ar-SA" dirty="0" smtClean="0"/>
              <a:t>500000ح/الأراضي</a:t>
            </a:r>
            <a:br>
              <a:rPr lang="ar-SA" dirty="0" smtClean="0"/>
            </a:br>
            <a:r>
              <a:rPr lang="ar-SA" dirty="0" smtClean="0"/>
              <a:t>                إلى مذكورين:</a:t>
            </a:r>
            <a:br>
              <a:rPr lang="ar-SA" dirty="0" smtClean="0"/>
            </a:br>
            <a:r>
              <a:rPr lang="ar-SA" dirty="0" smtClean="0"/>
              <a:t>                  500000ح/رأس مال زيد</a:t>
            </a:r>
            <a:br>
              <a:rPr lang="ar-SA" dirty="0" smtClean="0"/>
            </a:br>
            <a:r>
              <a:rPr lang="ar-SA" dirty="0" smtClean="0"/>
              <a:t>              500000ح/رأس مال عمرو</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fontScale="90000"/>
          </a:bodyPr>
          <a:lstStyle/>
          <a:p>
            <a:r>
              <a:rPr lang="ar-SA" dirty="0" smtClean="0"/>
              <a:t>قد يتفق الشريكان على أن يدفع زيد حصته نقداً وعمرو يدفع حصته (أراضي قيمتها 300000 ريال و مباني قيمتها 100000 ريال والباقي نقداً)</a:t>
            </a:r>
            <a:br>
              <a:rPr lang="ar-SA" dirty="0" smtClean="0"/>
            </a:br>
            <a:r>
              <a:rPr lang="ar-SA" dirty="0" smtClean="0"/>
              <a:t>فإن القيد يكون كالتالي :</a:t>
            </a:r>
            <a:br>
              <a:rPr lang="ar-SA" dirty="0" smtClean="0"/>
            </a:br>
            <a:r>
              <a:rPr lang="ar-SA" dirty="0" smtClean="0"/>
              <a:t>من مذكورين :</a:t>
            </a:r>
            <a:br>
              <a:rPr lang="ar-SA" dirty="0" smtClean="0"/>
            </a:br>
            <a:r>
              <a:rPr lang="ar-SA" dirty="0" smtClean="0"/>
              <a:t>600000ح/البنك</a:t>
            </a:r>
            <a:br>
              <a:rPr lang="ar-SA" dirty="0" smtClean="0"/>
            </a:br>
            <a:r>
              <a:rPr lang="ar-SA" dirty="0" smtClean="0"/>
              <a:t>100000ح/المباني</a:t>
            </a:r>
            <a:br>
              <a:rPr lang="ar-SA" dirty="0" smtClean="0"/>
            </a:br>
            <a:r>
              <a:rPr lang="ar-SA" dirty="0" smtClean="0"/>
              <a:t>300000ح/الأراضي</a:t>
            </a:r>
            <a:br>
              <a:rPr lang="ar-SA" dirty="0" smtClean="0"/>
            </a:br>
            <a:r>
              <a:rPr lang="ar-SA" dirty="0" smtClean="0"/>
              <a:t>                   إلى مذكورين:</a:t>
            </a:r>
            <a:br>
              <a:rPr lang="ar-SA" dirty="0" smtClean="0"/>
            </a:br>
            <a:r>
              <a:rPr lang="ar-SA" dirty="0" smtClean="0"/>
              <a:t>                 500000ح/رأس مال زيد</a:t>
            </a:r>
            <a:br>
              <a:rPr lang="ar-SA" dirty="0" smtClean="0"/>
            </a:br>
            <a:r>
              <a:rPr lang="ar-SA" dirty="0" smtClean="0"/>
              <a:t>500000ح/رأس مال عمرو</a:t>
            </a:r>
            <a:br>
              <a:rPr lang="ar-SA" dirty="0" smtClean="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dirty="0" smtClean="0"/>
              <a:t>اتفق الشريكان على أن يدفع عمرو حصته نقداً بينما يحول زيد منشأته القائمة بأصولها وخصومها ما يجعل رأس ماله يصل إلى 500000 ريال</a:t>
            </a:r>
            <a:br>
              <a:rPr lang="ar-SA" sz="3600" dirty="0" smtClean="0"/>
            </a:br>
            <a:r>
              <a:rPr lang="ar-SA" sz="3600" b="1" u="sng" dirty="0" smtClean="0"/>
              <a:t>المركز المالي لمنشأة زيد</a:t>
            </a:r>
            <a:r>
              <a:rPr lang="ar-SA" sz="3600" dirty="0" smtClean="0"/>
              <a:t/>
            </a:r>
            <a:br>
              <a:rPr lang="ar-SA" sz="3600" dirty="0" smtClean="0"/>
            </a:br>
            <a:r>
              <a:rPr lang="ar-SA" sz="3600" dirty="0" smtClean="0"/>
              <a:t>50000 البنك             100000 دائنين</a:t>
            </a:r>
            <a:br>
              <a:rPr lang="ar-SA" sz="3600" dirty="0" smtClean="0"/>
            </a:br>
            <a:r>
              <a:rPr lang="ar-SA" sz="3600" dirty="0" smtClean="0"/>
              <a:t>30000 المدينين         400000قرض طويل </a:t>
            </a:r>
            <a:br>
              <a:rPr lang="ar-SA" sz="3600" dirty="0" smtClean="0"/>
            </a:br>
            <a:r>
              <a:rPr lang="ar-SA" sz="3600" dirty="0" smtClean="0"/>
              <a:t>50000المخزون السلعي       300000 رأس مال</a:t>
            </a:r>
            <a:br>
              <a:rPr lang="ar-SA" sz="3600" dirty="0" smtClean="0"/>
            </a:br>
            <a:r>
              <a:rPr lang="ar-SA" sz="3600" dirty="0" smtClean="0"/>
              <a:t>75000 سيارات      ---------------------</a:t>
            </a:r>
            <a:br>
              <a:rPr lang="ar-SA" sz="3600" dirty="0" smtClean="0"/>
            </a:br>
            <a:r>
              <a:rPr lang="ar-SA" sz="3600" dirty="0" smtClean="0"/>
              <a:t>125000 مباني    -----------------------</a:t>
            </a:r>
            <a:br>
              <a:rPr lang="ar-SA" sz="3600" dirty="0" smtClean="0"/>
            </a:br>
            <a:r>
              <a:rPr lang="ar-SA" sz="3600" dirty="0" smtClean="0"/>
              <a:t>470000 أراضي    ----------------------</a:t>
            </a:r>
            <a:br>
              <a:rPr lang="ar-SA" sz="3600" dirty="0" smtClean="0"/>
            </a:br>
            <a:r>
              <a:rPr lang="ar-SA" sz="3600" dirty="0" smtClean="0"/>
              <a:t/>
            </a:r>
            <a:br>
              <a:rPr lang="ar-SA" sz="3600" dirty="0" smtClean="0"/>
            </a:br>
            <a:r>
              <a:rPr lang="ar-SA" sz="3600" dirty="0" smtClean="0"/>
              <a:t>800000                     800000</a:t>
            </a:r>
            <a:endParaRPr lang="ar-SA" sz="3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131</Words>
  <Application>Microsoft Office PowerPoint</Application>
  <PresentationFormat>عرض على الشاشة (3:4)‏</PresentationFormat>
  <Paragraphs>18</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المحاسبة في شركات التضامن </vt:lpstr>
      <vt:lpstr>المنشآت الاقتصادية قد تأخذ أشكالاً ثلاثة من ناحية ملكيتها: 1-إما أن يملكها شخص واحد,وتعرف في الوسط التجاري بالمنشآت الفردية . 2-إما أن يملكها أكثر من شخص , ويكون الجميع أو البعض مسئولون عن ديون الشركة في جميع أموالهم , وتعرف بشركات الأشخاص . 3-أما أن يملكها أكثر من شخص ولكن تحدد مسئولية الجميع عن ديون الشركة في حدود ما يملكونه فقط , وتعرف بشركات الأموال .</vt:lpstr>
      <vt:lpstr>تعريف الشركة : عقد يلتزم بمقتضاه شخصان أو أكثر بأن يساهم كل منهم في مشروع يستهدف الربح بتقديم حصة من مال أو عمل , لاقتسام ماقد ينشأ عن المشروع من ربح أوخساره. وقسمت الشركات إلى نوعين : 1- شركات أشخاص .  2- شركات أموال. بالنسبة لشركات الأشخاص تقوم على الاعتبار الشخصي للأفراد وتتكون في الغالب من أشخاص يعرف كل منهم الآخر معرفه تامة ويثق فيه ثقة جيده. </vt:lpstr>
      <vt:lpstr>أنواع شركات الأشخاص : 1-شركة التضامن(الشركة التي تتكون من شريكين أو أكثر مسئولين بالتضامن في جميع أموالهم عن ديون الشركة). ينهما}.).</vt:lpstr>
      <vt:lpstr>تكوين شركات التضامن بعد أن يتفق الشركاء على تكوين الشركة وتحديد رأس مالها ونصيب كل منهم يتم تحويل المبالغ الممثلة لرأس المال للشركة ووضعها تحت يدها باعتبارها شخصية محاسبية مستقلة . ورأس المال إما أن يكون نقداً , وأما أن يكون نقداً وأعياناً , وإما أن يكون أعياناً فقط , وأما أن يحول أحد المشاركين منشأته القائمة بمالها وماعليها لشركة التضامن ويكون الفرق بين مالمنشأته وماعليها ممثلاً لكل أو بعض رأس ماله في شركة التضامن.</vt:lpstr>
      <vt:lpstr>دفع رأس المال  دفع رأس المال نقداً إذا قرر الشريكان إنشاء شركة التضامن برأس مال قدره 1000000 ريال يدفعانه بالتساوي  فإن قيد اليومية يكون كالتالي : 1000000من ح/البنك             إلى مذكورين:               500000ح/رأس مال زيد                 500000ح/رأس مال عمرو </vt:lpstr>
      <vt:lpstr>دفع رأس المال نقداً+عيناً قد يتفق الشريكان أن يدفع زيد 500000 ريال وأن ينقل عمرو إلى ملكية الشركة أرضاً تبلغ قيمتها 500000 ريال. ويكون القيد كالتالي: من مذكورين: 500000ح/البنك 500000ح/الأراضي                 إلى مذكورين:                   500000ح/رأس مال زيد               500000ح/رأس مال عمرو</vt:lpstr>
      <vt:lpstr>قد يتفق الشريكان على أن يدفع زيد حصته نقداً وعمرو يدفع حصته (أراضي قيمتها 300000 ريال و مباني قيمتها 100000 ريال والباقي نقداً) فإن القيد يكون كالتالي : من مذكورين : 600000ح/البنك 100000ح/المباني 300000ح/الأراضي                    إلى مذكورين:                  500000ح/رأس مال زيد 500000ح/رأس مال عمرو </vt:lpstr>
      <vt:lpstr>اتفق الشريكان على أن يدفع عمرو حصته نقداً بينما يحول زيد منشأته القائمة بأصولها وخصومها ما يجعل رأس ماله يصل إلى 500000 ريال المركز المالي لمنشأة زيد 50000 البنك             100000 دائنين 30000 المدينين         400000قرض طويل  50000المخزون السلعي       300000 رأس مال 75000 سيارات      --------------------- 125000 مباني    ----------------------- 470000 أراضي    ----------------------  800000                     800000</vt:lpstr>
      <vt:lpstr>يكون القيد كالتالي : من مذكورين: 750000ح/البنك  30000ح/المدينين 50000ح/المخزون السلعي  125000ح/المباني 470000ح/الأراضي 75000ح/السيارات                 إلى مذكورين:                100000  ح/الدائنين               400000 ح/قرض طويل الأجل                    500000ح/رأس مال زيد                      500000ح/ رأس مال عمرو</vt:lpstr>
      <vt:lpstr>توزيع الأرباح والخسائر لا توجد مشكله في المنشآت الفردية حيث أن الأرباح تؤول كلها لشخص واحد والخسائر يتحملها شخص واحد. أما في شركات التضامن تظهر المشكلة لوجود أكثر من شخص يملك المنشأة. </vt:lpstr>
      <vt:lpstr>أهم الاختلافات 1- اختلاف حصص الشركاء في رأس المال فإنه ليس بالضرورة أن تتساوى أنصبة الشركاء في رأس مال شركة التضامن.  *لذلك جرت الضرورة لتوزيع الأرباح بنسب متفق عليها بين الشركاء  2- قد يعمل أحد الشركاء في الشركة (لكن نظام الشركات في المملكه لا يجيز للمالك أن يحسب لنفسه أجراً على عمله) لذلك جرى العرف على منح الشريك العامل نسبه من الأرباح في نهاية السنه تكون مضافه إلى نصيبها الأساسي من الأرباح بناء على قيمة مادفعه من رأس المال حسب النسب المتفق عليها . </vt:lpstr>
      <vt:lpstr>1-قد يتفق الشركاء على توزيع الأرباح بالتساوي . 2-قد يتفق الشركاء على توزيع الأرباح بنسب معينه مثل 2:1 1:2 1:3 وهكذا. ولتوضيح ذلك نفترض المثال التالي : حققت الشركة ربح بمقدار 60000 ريال واتفق الشريكين على أن تكون نسبة الأرباح كالتالي : 1:2  نسبة الشريك الأول من الربح     =60000x2=40000 3 نسبة الشريك الثاني من الربح  =60000x1=20000  3 </vt:lpstr>
      <vt:lpstr>3- قد يتفق الشركاء على توزيع الأرباح على حسب نسبة رأس المال لكل شريك. ويكون قيد الأرباح لكل نوع من الأنواع كالتالي: من ح/ الأرباح والخسائر                   إلى مذكورين:                 ح/جاري زيد                 ح/جاري عمرو أما قيد الخسائر فيكون كالتالي: من مذكورين : ح/جاري زيد ح/جاري عمرو                        إلى ح/ الأرباح والخسائر</vt:lpstr>
      <vt:lpstr>تغير الشركاء  قد يتغير الشركاء في شركة التضامن بدخول شريك أو خروج شريك أو وفاة شريك أو دخول شريك بدل شريك . 1- دخول شريك مع بقاء الشركاء فهنا سوف يكون حالتين : أ-شراء جزء من الشركة (بمعنى أن يدخل الشريك الجديد مع بقاء رأس المال كما هو ويكون هناك إعادة توزيع لراس المال بين الشركاء ودفع الفرق للشركاء الموجودين) ب-استثمار مبلغ من المال في الشركة (بمعنى زيادة رأس مال الشركة بقيمة رأس مال الشريك الجديد )</vt:lpstr>
      <vt:lpstr>2-خروج شريك مع استمرار الشركة ببقية الشركاء. أيضاً يوجد حالتين : أ-أن يخفض رأس المال الشركة بنصيب الشريك الخارج. ب-أن يشتري بقية الشركاء نصيب الشريك الخارج ويبقى رأس مال الشركة كما هو .</vt:lpstr>
      <vt:lpstr>3-وفاة شريك في شركة التضامن. عند ذلك تؤول نسبة الشريك المتوفى إلى ورثته ويبقى الأمر في يد الورثة إما البقاء في الشركة أو بيعها.. </vt:lpstr>
      <vt:lpstr>حل شركة التضامن وتصفيتها  يقصد بالتصفية (تسديد ديون الشركة وتوزيع ممتلكاتها بين الشركاء حسب أنصبتهم فيها ). إجراءات التصفية: 1-تنهي جميع الأعمال العادية. 2-تباع أصول الشركة. 3-تسدد ديون الشركة. 4-يقسم الباقي بين الشركاء حسب أنصبتهم في الأرباح والخسائر.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في شركات التضامن</dc:title>
  <dc:creator>ar</dc:creator>
  <cp:lastModifiedBy>ar</cp:lastModifiedBy>
  <cp:revision>33</cp:revision>
  <dcterms:created xsi:type="dcterms:W3CDTF">2013-03-31T22:03:05Z</dcterms:created>
  <dcterms:modified xsi:type="dcterms:W3CDTF">2014-05-03T00:12:44Z</dcterms:modified>
</cp:coreProperties>
</file>