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54"/>
  </p:notesMasterIdLst>
  <p:sldIdLst>
    <p:sldId id="256" r:id="rId2"/>
    <p:sldId id="405" r:id="rId3"/>
    <p:sldId id="257" r:id="rId4"/>
    <p:sldId id="348" r:id="rId5"/>
    <p:sldId id="260" r:id="rId6"/>
    <p:sldId id="406" r:id="rId7"/>
    <p:sldId id="408" r:id="rId8"/>
    <p:sldId id="373" r:id="rId9"/>
    <p:sldId id="374" r:id="rId10"/>
    <p:sldId id="409" r:id="rId11"/>
    <p:sldId id="383" r:id="rId12"/>
    <p:sldId id="384" r:id="rId13"/>
    <p:sldId id="385" r:id="rId14"/>
    <p:sldId id="386" r:id="rId15"/>
    <p:sldId id="410" r:id="rId16"/>
    <p:sldId id="411" r:id="rId17"/>
    <p:sldId id="412" r:id="rId18"/>
    <p:sldId id="413" r:id="rId19"/>
    <p:sldId id="375" r:id="rId20"/>
    <p:sldId id="378" r:id="rId21"/>
    <p:sldId id="407" r:id="rId22"/>
    <p:sldId id="377" r:id="rId23"/>
    <p:sldId id="380" r:id="rId24"/>
    <p:sldId id="379" r:id="rId25"/>
    <p:sldId id="381" r:id="rId26"/>
    <p:sldId id="382" r:id="rId27"/>
    <p:sldId id="387" r:id="rId28"/>
    <p:sldId id="389" r:id="rId29"/>
    <p:sldId id="390" r:id="rId30"/>
    <p:sldId id="414" r:id="rId31"/>
    <p:sldId id="391" r:id="rId32"/>
    <p:sldId id="392" r:id="rId33"/>
    <p:sldId id="415" r:id="rId34"/>
    <p:sldId id="399" r:id="rId35"/>
    <p:sldId id="400" r:id="rId36"/>
    <p:sldId id="416" r:id="rId37"/>
    <p:sldId id="401" r:id="rId38"/>
    <p:sldId id="393" r:id="rId39"/>
    <p:sldId id="394" r:id="rId40"/>
    <p:sldId id="395" r:id="rId41"/>
    <p:sldId id="396" r:id="rId42"/>
    <p:sldId id="397" r:id="rId43"/>
    <p:sldId id="398" r:id="rId44"/>
    <p:sldId id="402" r:id="rId45"/>
    <p:sldId id="417" r:id="rId46"/>
    <p:sldId id="418" r:id="rId47"/>
    <p:sldId id="419" r:id="rId48"/>
    <p:sldId id="420" r:id="rId49"/>
    <p:sldId id="404" r:id="rId50"/>
    <p:sldId id="421" r:id="rId51"/>
    <p:sldId id="388" r:id="rId52"/>
    <p:sldId id="403"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ndar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ndar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ndar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ndara" pitchFamily="34" charset="0"/>
        <a:ea typeface="MS PGothic" pitchFamily="34" charset="-128"/>
        <a:cs typeface="+mn-cs"/>
      </a:defRPr>
    </a:lvl5pPr>
    <a:lvl6pPr marL="2286000" algn="l" defTabSz="914400" rtl="0" eaLnBrk="1" latinLnBrk="0" hangingPunct="1">
      <a:defRPr kern="1200">
        <a:solidFill>
          <a:schemeClr val="tx1"/>
        </a:solidFill>
        <a:latin typeface="Candara" pitchFamily="34" charset="0"/>
        <a:ea typeface="MS PGothic" pitchFamily="34" charset="-128"/>
        <a:cs typeface="+mn-cs"/>
      </a:defRPr>
    </a:lvl6pPr>
    <a:lvl7pPr marL="2743200" algn="l" defTabSz="914400" rtl="0" eaLnBrk="1" latinLnBrk="0" hangingPunct="1">
      <a:defRPr kern="1200">
        <a:solidFill>
          <a:schemeClr val="tx1"/>
        </a:solidFill>
        <a:latin typeface="Candara" pitchFamily="34" charset="0"/>
        <a:ea typeface="MS PGothic" pitchFamily="34" charset="-128"/>
        <a:cs typeface="+mn-cs"/>
      </a:defRPr>
    </a:lvl7pPr>
    <a:lvl8pPr marL="3200400" algn="l" defTabSz="914400" rtl="0" eaLnBrk="1" latinLnBrk="0" hangingPunct="1">
      <a:defRPr kern="1200">
        <a:solidFill>
          <a:schemeClr val="tx1"/>
        </a:solidFill>
        <a:latin typeface="Candara" pitchFamily="34" charset="0"/>
        <a:ea typeface="MS PGothic" pitchFamily="34" charset="-128"/>
        <a:cs typeface="+mn-cs"/>
      </a:defRPr>
    </a:lvl8pPr>
    <a:lvl9pPr marL="3657600" algn="l" defTabSz="914400" rtl="0" eaLnBrk="1" latinLnBrk="0" hangingPunct="1">
      <a:defRPr kern="1200">
        <a:solidFill>
          <a:schemeClr val="tx1"/>
        </a:solidFill>
        <a:latin typeface="Candar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E4559-285A-4ECD-904E-F2E7BA3E6671}" type="doc">
      <dgm:prSet loTypeId="urn:microsoft.com/office/officeart/2005/8/layout/hierarchy1" loCatId="hierarchy" qsTypeId="urn:microsoft.com/office/officeart/2005/8/quickstyle/simple1" qsCatId="simple" csTypeId="urn:microsoft.com/office/officeart/2005/8/colors/accent6_4" csCatId="accent6" phldr="1"/>
      <dgm:spPr/>
      <dgm:t>
        <a:bodyPr/>
        <a:lstStyle/>
        <a:p>
          <a:endParaRPr lang="en-US"/>
        </a:p>
      </dgm:t>
    </dgm:pt>
    <dgm:pt modelId="{F29D4E2C-BB70-4DD6-9403-21670F05B9EC}">
      <dgm:prSet phldrT="[Text]"/>
      <dgm:spPr/>
      <dgm:t>
        <a:bodyPr/>
        <a:lstStyle/>
        <a:p>
          <a:r>
            <a:rPr lang="ar-SA" dirty="0" smtClean="0"/>
            <a:t>المحاسبة في المنشآت التجارية </a:t>
          </a:r>
          <a:endParaRPr lang="en-US" dirty="0"/>
        </a:p>
      </dgm:t>
    </dgm:pt>
    <dgm:pt modelId="{5030ABE9-80DF-4D3B-B627-0BD856BEC172}" type="parTrans" cxnId="{9A2647BA-813C-4D03-8C71-F08C3C15E98A}">
      <dgm:prSet/>
      <dgm:spPr/>
      <dgm:t>
        <a:bodyPr/>
        <a:lstStyle/>
        <a:p>
          <a:endParaRPr lang="en-US"/>
        </a:p>
      </dgm:t>
    </dgm:pt>
    <dgm:pt modelId="{4B5EE644-F36A-4227-A75C-8424B822C9C0}" type="sibTrans" cxnId="{9A2647BA-813C-4D03-8C71-F08C3C15E98A}">
      <dgm:prSet/>
      <dgm:spPr/>
      <dgm:t>
        <a:bodyPr/>
        <a:lstStyle/>
        <a:p>
          <a:endParaRPr lang="en-US"/>
        </a:p>
      </dgm:t>
    </dgm:pt>
    <dgm:pt modelId="{C7835224-0B7E-4A68-807A-A4767784E8E6}">
      <dgm:prSet phldrT="[Text]"/>
      <dgm:spPr/>
      <dgm:t>
        <a:bodyPr/>
        <a:lstStyle/>
        <a:p>
          <a:r>
            <a:rPr lang="ar-SA" dirty="0" smtClean="0"/>
            <a:t>المبيعات </a:t>
          </a:r>
          <a:endParaRPr lang="en-US" dirty="0"/>
        </a:p>
      </dgm:t>
    </dgm:pt>
    <dgm:pt modelId="{31D53478-EF4B-4CFB-A06A-F27CAE3096CE}" type="parTrans" cxnId="{38BD2A2D-77EE-443F-80BF-3A40097C0EA2}">
      <dgm:prSet/>
      <dgm:spPr/>
      <dgm:t>
        <a:bodyPr/>
        <a:lstStyle/>
        <a:p>
          <a:endParaRPr lang="en-US"/>
        </a:p>
      </dgm:t>
    </dgm:pt>
    <dgm:pt modelId="{E0538E73-4EE9-442E-B4A0-76BF372260FC}" type="sibTrans" cxnId="{38BD2A2D-77EE-443F-80BF-3A40097C0EA2}">
      <dgm:prSet/>
      <dgm:spPr/>
      <dgm:t>
        <a:bodyPr/>
        <a:lstStyle/>
        <a:p>
          <a:endParaRPr lang="en-US"/>
        </a:p>
      </dgm:t>
    </dgm:pt>
    <dgm:pt modelId="{96501236-6BB6-460D-AD4A-20A11CACE255}">
      <dgm:prSet phldrT="[Text]"/>
      <dgm:spPr/>
      <dgm:t>
        <a:bodyPr/>
        <a:lstStyle/>
        <a:p>
          <a:r>
            <a:rPr lang="ar-SA" dirty="0" smtClean="0"/>
            <a:t>المشتريات </a:t>
          </a:r>
          <a:endParaRPr lang="en-US" dirty="0"/>
        </a:p>
      </dgm:t>
    </dgm:pt>
    <dgm:pt modelId="{7C14AE1B-4E16-4A82-B0C4-D33550DB9310}" type="parTrans" cxnId="{FCF511A4-121C-44A7-8372-C0CD49954600}">
      <dgm:prSet/>
      <dgm:spPr/>
      <dgm:t>
        <a:bodyPr/>
        <a:lstStyle/>
        <a:p>
          <a:endParaRPr lang="en-US"/>
        </a:p>
      </dgm:t>
    </dgm:pt>
    <dgm:pt modelId="{E0F51387-9B07-4948-B9A8-CB0555A990C6}" type="sibTrans" cxnId="{FCF511A4-121C-44A7-8372-C0CD49954600}">
      <dgm:prSet/>
      <dgm:spPr/>
      <dgm:t>
        <a:bodyPr/>
        <a:lstStyle/>
        <a:p>
          <a:endParaRPr lang="en-US"/>
        </a:p>
      </dgm:t>
    </dgm:pt>
    <dgm:pt modelId="{D1924C96-A075-4E3E-94E7-24DA2EA61E8D}" type="pres">
      <dgm:prSet presAssocID="{4AAE4559-285A-4ECD-904E-F2E7BA3E6671}" presName="hierChild1" presStyleCnt="0">
        <dgm:presLayoutVars>
          <dgm:chPref val="1"/>
          <dgm:dir/>
          <dgm:animOne val="branch"/>
          <dgm:animLvl val="lvl"/>
          <dgm:resizeHandles/>
        </dgm:presLayoutVars>
      </dgm:prSet>
      <dgm:spPr/>
      <dgm:t>
        <a:bodyPr/>
        <a:lstStyle/>
        <a:p>
          <a:endParaRPr lang="en-US"/>
        </a:p>
      </dgm:t>
    </dgm:pt>
    <dgm:pt modelId="{EEE44763-A028-49EB-AD72-6A7C74CE828A}" type="pres">
      <dgm:prSet presAssocID="{F29D4E2C-BB70-4DD6-9403-21670F05B9EC}" presName="hierRoot1" presStyleCnt="0"/>
      <dgm:spPr/>
    </dgm:pt>
    <dgm:pt modelId="{BA86AD7A-44A5-48E5-B778-74312A8BC614}" type="pres">
      <dgm:prSet presAssocID="{F29D4E2C-BB70-4DD6-9403-21670F05B9EC}" presName="composite" presStyleCnt="0"/>
      <dgm:spPr/>
    </dgm:pt>
    <dgm:pt modelId="{C1ED874C-7E14-46DA-920C-C165733966F8}" type="pres">
      <dgm:prSet presAssocID="{F29D4E2C-BB70-4DD6-9403-21670F05B9EC}" presName="background" presStyleLbl="node0" presStyleIdx="0" presStyleCnt="1"/>
      <dgm:spPr/>
    </dgm:pt>
    <dgm:pt modelId="{6FD785BF-8367-43D3-8B0B-B86DE75DE24E}" type="pres">
      <dgm:prSet presAssocID="{F29D4E2C-BB70-4DD6-9403-21670F05B9EC}" presName="text" presStyleLbl="fgAcc0" presStyleIdx="0" presStyleCnt="1" custScaleX="149330" custLinFactNeighborX="9785" custLinFactNeighborY="10772">
        <dgm:presLayoutVars>
          <dgm:chPref val="3"/>
        </dgm:presLayoutVars>
      </dgm:prSet>
      <dgm:spPr/>
      <dgm:t>
        <a:bodyPr/>
        <a:lstStyle/>
        <a:p>
          <a:endParaRPr lang="en-US"/>
        </a:p>
      </dgm:t>
    </dgm:pt>
    <dgm:pt modelId="{9514A699-C731-4E09-ADA8-96AFED9F05DD}" type="pres">
      <dgm:prSet presAssocID="{F29D4E2C-BB70-4DD6-9403-21670F05B9EC}" presName="hierChild2" presStyleCnt="0"/>
      <dgm:spPr/>
    </dgm:pt>
    <dgm:pt modelId="{8DA33060-3A0B-44C1-9792-ECB046C34C79}" type="pres">
      <dgm:prSet presAssocID="{31D53478-EF4B-4CFB-A06A-F27CAE3096CE}" presName="Name10" presStyleLbl="parChTrans1D2" presStyleIdx="0" presStyleCnt="2"/>
      <dgm:spPr/>
      <dgm:t>
        <a:bodyPr/>
        <a:lstStyle/>
        <a:p>
          <a:endParaRPr lang="en-US"/>
        </a:p>
      </dgm:t>
    </dgm:pt>
    <dgm:pt modelId="{D9643074-E347-4767-B312-F819CE29DF43}" type="pres">
      <dgm:prSet presAssocID="{C7835224-0B7E-4A68-807A-A4767784E8E6}" presName="hierRoot2" presStyleCnt="0"/>
      <dgm:spPr/>
    </dgm:pt>
    <dgm:pt modelId="{16B4575C-2817-417E-94AA-8E942D53F739}" type="pres">
      <dgm:prSet presAssocID="{C7835224-0B7E-4A68-807A-A4767784E8E6}" presName="composite2" presStyleCnt="0"/>
      <dgm:spPr/>
    </dgm:pt>
    <dgm:pt modelId="{6EFBF29B-FF8F-490E-B511-71A19A76CFA4}" type="pres">
      <dgm:prSet presAssocID="{C7835224-0B7E-4A68-807A-A4767784E8E6}" presName="background2" presStyleLbl="node2" presStyleIdx="0" presStyleCnt="2"/>
      <dgm:spPr/>
    </dgm:pt>
    <dgm:pt modelId="{33165D0A-C696-4E2A-B52C-C949F50C23CE}" type="pres">
      <dgm:prSet presAssocID="{C7835224-0B7E-4A68-807A-A4767784E8E6}" presName="text2" presStyleLbl="fgAcc2" presStyleIdx="0" presStyleCnt="2">
        <dgm:presLayoutVars>
          <dgm:chPref val="3"/>
        </dgm:presLayoutVars>
      </dgm:prSet>
      <dgm:spPr/>
      <dgm:t>
        <a:bodyPr/>
        <a:lstStyle/>
        <a:p>
          <a:endParaRPr lang="en-US"/>
        </a:p>
      </dgm:t>
    </dgm:pt>
    <dgm:pt modelId="{1BC5A0A2-A614-4CDD-A7C8-DD832890D10C}" type="pres">
      <dgm:prSet presAssocID="{C7835224-0B7E-4A68-807A-A4767784E8E6}" presName="hierChild3" presStyleCnt="0"/>
      <dgm:spPr/>
    </dgm:pt>
    <dgm:pt modelId="{EF0E3394-1456-4F21-9A90-6840DE29C448}" type="pres">
      <dgm:prSet presAssocID="{7C14AE1B-4E16-4A82-B0C4-D33550DB9310}" presName="Name10" presStyleLbl="parChTrans1D2" presStyleIdx="1" presStyleCnt="2"/>
      <dgm:spPr/>
      <dgm:t>
        <a:bodyPr/>
        <a:lstStyle/>
        <a:p>
          <a:endParaRPr lang="en-US"/>
        </a:p>
      </dgm:t>
    </dgm:pt>
    <dgm:pt modelId="{86ACDADD-7F91-4CF2-B01E-8B20506C1A80}" type="pres">
      <dgm:prSet presAssocID="{96501236-6BB6-460D-AD4A-20A11CACE255}" presName="hierRoot2" presStyleCnt="0"/>
      <dgm:spPr/>
    </dgm:pt>
    <dgm:pt modelId="{AAB0E395-5651-46CD-AA79-C3D8645CA6AE}" type="pres">
      <dgm:prSet presAssocID="{96501236-6BB6-460D-AD4A-20A11CACE255}" presName="composite2" presStyleCnt="0"/>
      <dgm:spPr/>
    </dgm:pt>
    <dgm:pt modelId="{FF46370E-202D-424B-9034-85BF82FE8C53}" type="pres">
      <dgm:prSet presAssocID="{96501236-6BB6-460D-AD4A-20A11CACE255}" presName="background2" presStyleLbl="node2" presStyleIdx="1" presStyleCnt="2"/>
      <dgm:spPr/>
    </dgm:pt>
    <dgm:pt modelId="{CBD48348-EDDA-482E-B014-5FA601893885}" type="pres">
      <dgm:prSet presAssocID="{96501236-6BB6-460D-AD4A-20A11CACE255}" presName="text2" presStyleLbl="fgAcc2" presStyleIdx="1" presStyleCnt="2">
        <dgm:presLayoutVars>
          <dgm:chPref val="3"/>
        </dgm:presLayoutVars>
      </dgm:prSet>
      <dgm:spPr/>
      <dgm:t>
        <a:bodyPr/>
        <a:lstStyle/>
        <a:p>
          <a:endParaRPr lang="en-US"/>
        </a:p>
      </dgm:t>
    </dgm:pt>
    <dgm:pt modelId="{0B965A6B-AA21-42AC-A85C-7066687CF0AF}" type="pres">
      <dgm:prSet presAssocID="{96501236-6BB6-460D-AD4A-20A11CACE255}" presName="hierChild3" presStyleCnt="0"/>
      <dgm:spPr/>
    </dgm:pt>
  </dgm:ptLst>
  <dgm:cxnLst>
    <dgm:cxn modelId="{FCF511A4-121C-44A7-8372-C0CD49954600}" srcId="{F29D4E2C-BB70-4DD6-9403-21670F05B9EC}" destId="{96501236-6BB6-460D-AD4A-20A11CACE255}" srcOrd="1" destOrd="0" parTransId="{7C14AE1B-4E16-4A82-B0C4-D33550DB9310}" sibTransId="{E0F51387-9B07-4948-B9A8-CB0555A990C6}"/>
    <dgm:cxn modelId="{2DB0FADB-3ECE-4BA7-A7BD-7CE79DE2B540}" type="presOf" srcId="{7C14AE1B-4E16-4A82-B0C4-D33550DB9310}" destId="{EF0E3394-1456-4F21-9A90-6840DE29C448}" srcOrd="0" destOrd="0" presId="urn:microsoft.com/office/officeart/2005/8/layout/hierarchy1"/>
    <dgm:cxn modelId="{38BD2A2D-77EE-443F-80BF-3A40097C0EA2}" srcId="{F29D4E2C-BB70-4DD6-9403-21670F05B9EC}" destId="{C7835224-0B7E-4A68-807A-A4767784E8E6}" srcOrd="0" destOrd="0" parTransId="{31D53478-EF4B-4CFB-A06A-F27CAE3096CE}" sibTransId="{E0538E73-4EE9-442E-B4A0-76BF372260FC}"/>
    <dgm:cxn modelId="{91DA3EC4-BCD3-4573-B9DD-4443C461E49F}" type="presOf" srcId="{31D53478-EF4B-4CFB-A06A-F27CAE3096CE}" destId="{8DA33060-3A0B-44C1-9792-ECB046C34C79}" srcOrd="0" destOrd="0" presId="urn:microsoft.com/office/officeart/2005/8/layout/hierarchy1"/>
    <dgm:cxn modelId="{EB434352-C116-4750-BF28-C04400ADE1B3}" type="presOf" srcId="{4AAE4559-285A-4ECD-904E-F2E7BA3E6671}" destId="{D1924C96-A075-4E3E-94E7-24DA2EA61E8D}" srcOrd="0" destOrd="0" presId="urn:microsoft.com/office/officeart/2005/8/layout/hierarchy1"/>
    <dgm:cxn modelId="{89C42764-343D-41E9-BB23-A07F21C11644}" type="presOf" srcId="{C7835224-0B7E-4A68-807A-A4767784E8E6}" destId="{33165D0A-C696-4E2A-B52C-C949F50C23CE}" srcOrd="0" destOrd="0" presId="urn:microsoft.com/office/officeart/2005/8/layout/hierarchy1"/>
    <dgm:cxn modelId="{9A2647BA-813C-4D03-8C71-F08C3C15E98A}" srcId="{4AAE4559-285A-4ECD-904E-F2E7BA3E6671}" destId="{F29D4E2C-BB70-4DD6-9403-21670F05B9EC}" srcOrd="0" destOrd="0" parTransId="{5030ABE9-80DF-4D3B-B627-0BD856BEC172}" sibTransId="{4B5EE644-F36A-4227-A75C-8424B822C9C0}"/>
    <dgm:cxn modelId="{ED11D788-06AC-49B8-A2EF-194B7BB7D069}" type="presOf" srcId="{F29D4E2C-BB70-4DD6-9403-21670F05B9EC}" destId="{6FD785BF-8367-43D3-8B0B-B86DE75DE24E}" srcOrd="0" destOrd="0" presId="urn:microsoft.com/office/officeart/2005/8/layout/hierarchy1"/>
    <dgm:cxn modelId="{4773BF55-84F5-4FF0-8E1F-34FEDD7DFB20}" type="presOf" srcId="{96501236-6BB6-460D-AD4A-20A11CACE255}" destId="{CBD48348-EDDA-482E-B014-5FA601893885}" srcOrd="0" destOrd="0" presId="urn:microsoft.com/office/officeart/2005/8/layout/hierarchy1"/>
    <dgm:cxn modelId="{6C7AFD82-DA69-4254-A353-0B41CEC62943}" type="presParOf" srcId="{D1924C96-A075-4E3E-94E7-24DA2EA61E8D}" destId="{EEE44763-A028-49EB-AD72-6A7C74CE828A}" srcOrd="0" destOrd="0" presId="urn:microsoft.com/office/officeart/2005/8/layout/hierarchy1"/>
    <dgm:cxn modelId="{017EAA33-5241-4F90-BBAD-0BD723749AB4}" type="presParOf" srcId="{EEE44763-A028-49EB-AD72-6A7C74CE828A}" destId="{BA86AD7A-44A5-48E5-B778-74312A8BC614}" srcOrd="0" destOrd="0" presId="urn:microsoft.com/office/officeart/2005/8/layout/hierarchy1"/>
    <dgm:cxn modelId="{2C844E59-96AD-49F8-A783-BFEF837923CD}" type="presParOf" srcId="{BA86AD7A-44A5-48E5-B778-74312A8BC614}" destId="{C1ED874C-7E14-46DA-920C-C165733966F8}" srcOrd="0" destOrd="0" presId="urn:microsoft.com/office/officeart/2005/8/layout/hierarchy1"/>
    <dgm:cxn modelId="{2108266D-9E29-48A6-BA91-A56F40572B69}" type="presParOf" srcId="{BA86AD7A-44A5-48E5-B778-74312A8BC614}" destId="{6FD785BF-8367-43D3-8B0B-B86DE75DE24E}" srcOrd="1" destOrd="0" presId="urn:microsoft.com/office/officeart/2005/8/layout/hierarchy1"/>
    <dgm:cxn modelId="{2DE5E5A9-6D01-41E3-BE64-52128963C23E}" type="presParOf" srcId="{EEE44763-A028-49EB-AD72-6A7C74CE828A}" destId="{9514A699-C731-4E09-ADA8-96AFED9F05DD}" srcOrd="1" destOrd="0" presId="urn:microsoft.com/office/officeart/2005/8/layout/hierarchy1"/>
    <dgm:cxn modelId="{14E3DAFF-777E-4736-8A65-BA59DDB1C9FD}" type="presParOf" srcId="{9514A699-C731-4E09-ADA8-96AFED9F05DD}" destId="{8DA33060-3A0B-44C1-9792-ECB046C34C79}" srcOrd="0" destOrd="0" presId="urn:microsoft.com/office/officeart/2005/8/layout/hierarchy1"/>
    <dgm:cxn modelId="{D3D9A339-1317-41D4-B2D6-5AD2657F6362}" type="presParOf" srcId="{9514A699-C731-4E09-ADA8-96AFED9F05DD}" destId="{D9643074-E347-4767-B312-F819CE29DF43}" srcOrd="1" destOrd="0" presId="urn:microsoft.com/office/officeart/2005/8/layout/hierarchy1"/>
    <dgm:cxn modelId="{CF9AB263-D83E-4F0E-B96E-F2F72284869F}" type="presParOf" srcId="{D9643074-E347-4767-B312-F819CE29DF43}" destId="{16B4575C-2817-417E-94AA-8E942D53F739}" srcOrd="0" destOrd="0" presId="urn:microsoft.com/office/officeart/2005/8/layout/hierarchy1"/>
    <dgm:cxn modelId="{215DBD34-40D2-46E8-A5C6-EFC69184A275}" type="presParOf" srcId="{16B4575C-2817-417E-94AA-8E942D53F739}" destId="{6EFBF29B-FF8F-490E-B511-71A19A76CFA4}" srcOrd="0" destOrd="0" presId="urn:microsoft.com/office/officeart/2005/8/layout/hierarchy1"/>
    <dgm:cxn modelId="{D4FEC575-9994-42A8-91F2-12A2D788CF92}" type="presParOf" srcId="{16B4575C-2817-417E-94AA-8E942D53F739}" destId="{33165D0A-C696-4E2A-B52C-C949F50C23CE}" srcOrd="1" destOrd="0" presId="urn:microsoft.com/office/officeart/2005/8/layout/hierarchy1"/>
    <dgm:cxn modelId="{AD91DED4-FB8D-44D2-AF6D-5DCDFC77C95B}" type="presParOf" srcId="{D9643074-E347-4767-B312-F819CE29DF43}" destId="{1BC5A0A2-A614-4CDD-A7C8-DD832890D10C}" srcOrd="1" destOrd="0" presId="urn:microsoft.com/office/officeart/2005/8/layout/hierarchy1"/>
    <dgm:cxn modelId="{21173EFA-47F7-4AB0-B90A-E5BB535D4C09}" type="presParOf" srcId="{9514A699-C731-4E09-ADA8-96AFED9F05DD}" destId="{EF0E3394-1456-4F21-9A90-6840DE29C448}" srcOrd="2" destOrd="0" presId="urn:microsoft.com/office/officeart/2005/8/layout/hierarchy1"/>
    <dgm:cxn modelId="{5AC783D4-A11F-4029-B06F-CE4B6D4B3F78}" type="presParOf" srcId="{9514A699-C731-4E09-ADA8-96AFED9F05DD}" destId="{86ACDADD-7F91-4CF2-B01E-8B20506C1A80}" srcOrd="3" destOrd="0" presId="urn:microsoft.com/office/officeart/2005/8/layout/hierarchy1"/>
    <dgm:cxn modelId="{914EBBB4-A0AF-4361-A6F3-00BCD26EB229}" type="presParOf" srcId="{86ACDADD-7F91-4CF2-B01E-8B20506C1A80}" destId="{AAB0E395-5651-46CD-AA79-C3D8645CA6AE}" srcOrd="0" destOrd="0" presId="urn:microsoft.com/office/officeart/2005/8/layout/hierarchy1"/>
    <dgm:cxn modelId="{86C0EB3A-654C-4D92-BC45-B1741E2E4E5B}" type="presParOf" srcId="{AAB0E395-5651-46CD-AA79-C3D8645CA6AE}" destId="{FF46370E-202D-424B-9034-85BF82FE8C53}" srcOrd="0" destOrd="0" presId="urn:microsoft.com/office/officeart/2005/8/layout/hierarchy1"/>
    <dgm:cxn modelId="{5FE528C8-6C11-493E-8629-5A8B0982E30C}" type="presParOf" srcId="{AAB0E395-5651-46CD-AA79-C3D8645CA6AE}" destId="{CBD48348-EDDA-482E-B014-5FA601893885}" srcOrd="1" destOrd="0" presId="urn:microsoft.com/office/officeart/2005/8/layout/hierarchy1"/>
    <dgm:cxn modelId="{1F6586BF-1E05-459B-9AAF-52ABFD52E6CA}" type="presParOf" srcId="{86ACDADD-7F91-4CF2-B01E-8B20506C1A80}" destId="{0B965A6B-AA21-42AC-A85C-7066687CF0A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0E3394-1456-4F21-9A90-6840DE29C448}">
      <dsp:nvSpPr>
        <dsp:cNvPr id="0" name=""/>
        <dsp:cNvSpPr/>
      </dsp:nvSpPr>
      <dsp:spPr>
        <a:xfrm>
          <a:off x="2876954" y="2030216"/>
          <a:ext cx="1221115" cy="529192"/>
        </a:xfrm>
        <a:custGeom>
          <a:avLst/>
          <a:gdLst/>
          <a:ahLst/>
          <a:cxnLst/>
          <a:rect l="0" t="0" r="0" b="0"/>
          <a:pathLst>
            <a:path>
              <a:moveTo>
                <a:pt x="0" y="0"/>
              </a:moveTo>
              <a:lnTo>
                <a:pt x="0" y="308792"/>
              </a:lnTo>
              <a:lnTo>
                <a:pt x="1221115" y="308792"/>
              </a:lnTo>
              <a:lnTo>
                <a:pt x="1221115" y="529192"/>
              </a:lnTo>
            </a:path>
          </a:pathLst>
        </a:custGeom>
        <a:noFill/>
        <a:ln w="38100" cap="flat" cmpd="sng" algn="ctr">
          <a:solidFill>
            <a:schemeClr val="accent6">
              <a:tint val="9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8DA33060-3A0B-44C1-9792-ECB046C34C79}">
      <dsp:nvSpPr>
        <dsp:cNvPr id="0" name=""/>
        <dsp:cNvSpPr/>
      </dsp:nvSpPr>
      <dsp:spPr>
        <a:xfrm>
          <a:off x="1190243" y="2030216"/>
          <a:ext cx="1686710" cy="529192"/>
        </a:xfrm>
        <a:custGeom>
          <a:avLst/>
          <a:gdLst/>
          <a:ahLst/>
          <a:cxnLst/>
          <a:rect l="0" t="0" r="0" b="0"/>
          <a:pathLst>
            <a:path>
              <a:moveTo>
                <a:pt x="1686710" y="0"/>
              </a:moveTo>
              <a:lnTo>
                <a:pt x="1686710" y="308792"/>
              </a:lnTo>
              <a:lnTo>
                <a:pt x="0" y="308792"/>
              </a:lnTo>
              <a:lnTo>
                <a:pt x="0" y="529192"/>
              </a:lnTo>
            </a:path>
          </a:pathLst>
        </a:custGeom>
        <a:noFill/>
        <a:ln w="38100" cap="flat" cmpd="sng" algn="ctr">
          <a:solidFill>
            <a:schemeClr val="accent6">
              <a:tint val="9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C1ED874C-7E14-46DA-920C-C165733966F8}">
      <dsp:nvSpPr>
        <dsp:cNvPr id="0" name=""/>
        <dsp:cNvSpPr/>
      </dsp:nvSpPr>
      <dsp:spPr>
        <a:xfrm>
          <a:off x="1100576" y="519468"/>
          <a:ext cx="3552755" cy="1510747"/>
        </a:xfrm>
        <a:prstGeom prst="roundRect">
          <a:avLst>
            <a:gd name="adj" fmla="val 10000"/>
          </a:avLst>
        </a:prstGeom>
        <a:solidFill>
          <a:schemeClr val="accent6">
            <a:shade val="60000"/>
            <a:hueOff val="0"/>
            <a:satOff val="0"/>
            <a:lumOff val="0"/>
            <a:alphaOff val="0"/>
          </a:schemeClr>
        </a:solid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6FD785BF-8367-43D3-8B0B-B86DE75DE24E}">
      <dsp:nvSpPr>
        <dsp:cNvPr id="0" name=""/>
        <dsp:cNvSpPr/>
      </dsp:nvSpPr>
      <dsp:spPr>
        <a:xfrm>
          <a:off x="1364924" y="770598"/>
          <a:ext cx="3552755" cy="1510747"/>
        </a:xfrm>
        <a:prstGeom prst="roundRect">
          <a:avLst>
            <a:gd name="adj" fmla="val 10000"/>
          </a:avLst>
        </a:prstGeom>
        <a:solidFill>
          <a:schemeClr val="lt1">
            <a:alpha val="90000"/>
            <a:hueOff val="0"/>
            <a:satOff val="0"/>
            <a:lumOff val="0"/>
            <a:alphaOff val="0"/>
          </a:schemeClr>
        </a:solidFill>
        <a:ln w="381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SA" sz="4000" kern="1200" dirty="0" smtClean="0"/>
            <a:t>المحاسبة في المنشآت التجارية </a:t>
          </a:r>
          <a:endParaRPr lang="en-US" sz="4000" kern="1200" dirty="0"/>
        </a:p>
      </dsp:txBody>
      <dsp:txXfrm>
        <a:off x="1364924" y="770598"/>
        <a:ext cx="3552755" cy="1510747"/>
      </dsp:txXfrm>
    </dsp:sp>
    <dsp:sp modelId="{6EFBF29B-FF8F-490E-B511-71A19A76CFA4}">
      <dsp:nvSpPr>
        <dsp:cNvPr id="0" name=""/>
        <dsp:cNvSpPr/>
      </dsp:nvSpPr>
      <dsp:spPr>
        <a:xfrm>
          <a:off x="677" y="2559409"/>
          <a:ext cx="2379130" cy="1510747"/>
        </a:xfrm>
        <a:prstGeom prst="roundRect">
          <a:avLst>
            <a:gd name="adj" fmla="val 10000"/>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33165D0A-C696-4E2A-B52C-C949F50C23CE}">
      <dsp:nvSpPr>
        <dsp:cNvPr id="0" name=""/>
        <dsp:cNvSpPr/>
      </dsp:nvSpPr>
      <dsp:spPr>
        <a:xfrm>
          <a:off x="265025" y="2810539"/>
          <a:ext cx="2379130" cy="1510747"/>
        </a:xfrm>
        <a:prstGeom prst="roundRect">
          <a:avLst>
            <a:gd name="adj" fmla="val 10000"/>
          </a:avLst>
        </a:prstGeom>
        <a:solidFill>
          <a:schemeClr val="lt1">
            <a:alpha val="90000"/>
            <a:hueOff val="0"/>
            <a:satOff val="0"/>
            <a:lumOff val="0"/>
            <a:alphaOff val="0"/>
          </a:schemeClr>
        </a:solidFill>
        <a:ln w="38100" cap="flat" cmpd="sng" algn="ctr">
          <a:solidFill>
            <a:schemeClr val="accent6">
              <a:tint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SA" sz="4000" kern="1200" dirty="0" smtClean="0"/>
            <a:t>المبيعات </a:t>
          </a:r>
          <a:endParaRPr lang="en-US" sz="4000" kern="1200" dirty="0"/>
        </a:p>
      </dsp:txBody>
      <dsp:txXfrm>
        <a:off x="265025" y="2810539"/>
        <a:ext cx="2379130" cy="1510747"/>
      </dsp:txXfrm>
    </dsp:sp>
    <dsp:sp modelId="{FF46370E-202D-424B-9034-85BF82FE8C53}">
      <dsp:nvSpPr>
        <dsp:cNvPr id="0" name=""/>
        <dsp:cNvSpPr/>
      </dsp:nvSpPr>
      <dsp:spPr>
        <a:xfrm>
          <a:off x="2908503" y="2559409"/>
          <a:ext cx="2379130" cy="1510747"/>
        </a:xfrm>
        <a:prstGeom prst="roundRect">
          <a:avLst>
            <a:gd name="adj" fmla="val 10000"/>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CBD48348-EDDA-482E-B014-5FA601893885}">
      <dsp:nvSpPr>
        <dsp:cNvPr id="0" name=""/>
        <dsp:cNvSpPr/>
      </dsp:nvSpPr>
      <dsp:spPr>
        <a:xfrm>
          <a:off x="3172851" y="2810539"/>
          <a:ext cx="2379130" cy="1510747"/>
        </a:xfrm>
        <a:prstGeom prst="roundRect">
          <a:avLst>
            <a:gd name="adj" fmla="val 10000"/>
          </a:avLst>
        </a:prstGeom>
        <a:solidFill>
          <a:schemeClr val="lt1">
            <a:alpha val="90000"/>
            <a:hueOff val="0"/>
            <a:satOff val="0"/>
            <a:lumOff val="0"/>
            <a:alphaOff val="0"/>
          </a:schemeClr>
        </a:solidFill>
        <a:ln w="38100" cap="flat" cmpd="sng" algn="ctr">
          <a:solidFill>
            <a:schemeClr val="accent6">
              <a:tint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SA" sz="4000" kern="1200" dirty="0" smtClean="0"/>
            <a:t>المشتريات </a:t>
          </a:r>
          <a:endParaRPr lang="en-US" sz="4000" kern="1200" dirty="0"/>
        </a:p>
      </dsp:txBody>
      <dsp:txXfrm>
        <a:off x="3172851" y="2810539"/>
        <a:ext cx="2379130" cy="15107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0FF8B-5BEB-4770-9F41-D49AE126A176}" type="datetimeFigureOut">
              <a:rPr lang="en-US" smtClean="0"/>
              <a:pPr/>
              <a:t>3/13/2017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927C3-54B4-4447-86EC-D77E7C977D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927C3-54B4-4447-86EC-D77E7C977DF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927C3-54B4-4447-86EC-D77E7C977DF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تظهر في دفاتر واحد فيهم</a:t>
            </a:r>
            <a:r>
              <a:rPr lang="ar-SA" baseline="0" dirty="0" smtClean="0"/>
              <a:t> فقط </a:t>
            </a:r>
            <a:endParaRPr lang="en-US" dirty="0"/>
          </a:p>
        </p:txBody>
      </p:sp>
      <p:sp>
        <p:nvSpPr>
          <p:cNvPr id="4" name="Slide Number Placeholder 3"/>
          <p:cNvSpPr>
            <a:spLocks noGrp="1"/>
          </p:cNvSpPr>
          <p:nvPr>
            <p:ph type="sldNum" sz="quarter" idx="10"/>
          </p:nvPr>
        </p:nvSpPr>
        <p:spPr/>
        <p:txBody>
          <a:bodyPr/>
          <a:lstStyle/>
          <a:p>
            <a:fld id="{369927C3-54B4-4447-86EC-D77E7C977DFC}"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927C3-54B4-4447-86EC-D77E7C977DFC}"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تظهر في دفاتر واحد فيهم</a:t>
            </a:r>
            <a:r>
              <a:rPr lang="ar-SA" baseline="0" dirty="0" smtClean="0"/>
              <a:t> فقط </a:t>
            </a:r>
            <a:endParaRPr lang="en-US" dirty="0"/>
          </a:p>
        </p:txBody>
      </p:sp>
      <p:sp>
        <p:nvSpPr>
          <p:cNvPr id="4" name="Slide Number Placeholder 3"/>
          <p:cNvSpPr>
            <a:spLocks noGrp="1"/>
          </p:cNvSpPr>
          <p:nvPr>
            <p:ph type="sldNum" sz="quarter" idx="10"/>
          </p:nvPr>
        </p:nvSpPr>
        <p:spPr/>
        <p:txBody>
          <a:bodyPr/>
          <a:lstStyle/>
          <a:p>
            <a:fld id="{369927C3-54B4-4447-86EC-D77E7C977DFC}"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extureForeGrou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a:xfrm>
            <a:off x="5988050" y="6221413"/>
            <a:ext cx="2743200" cy="365125"/>
          </a:xfrm>
        </p:spPr>
        <p:txBody>
          <a:bodyPr/>
          <a:lstStyle>
            <a:lvl1pPr>
              <a:defRPr/>
            </a:lvl1pPr>
          </a:lstStyle>
          <a:p>
            <a:fld id="{0CADDA6B-3128-42D3-9520-CA92FEB86ACD}" type="datetimeFigureOut">
              <a:rPr lang="en-US"/>
              <a:pPr/>
              <a:t>3/13/2017</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39BE4FDC-8B34-4F0D-8F5E-27E136B2E94C}" type="datetimeFigureOut">
              <a:rPr lang="en-US"/>
              <a:pPr/>
              <a:t>3/13/2017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81C3AE8-FEE7-4DC8-8C01-D571BE0D722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822BC5D3-34C2-4BDB-BF13-3CB121F073BD}" type="datetimeFigureOut">
              <a:rPr lang="en-US"/>
              <a:pPr/>
              <a:t>3/13/2017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67819A-E8E4-4E84-B191-EFA981DBA24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C851C962-EB79-4B52-B0BD-3F5ED86C5EBB}" type="datetimeFigureOut">
              <a:rPr lang="en-US"/>
              <a:pPr/>
              <a:t>3/13/2017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82F9A6-A8F1-47CD-8EA5-AFF9D4FD088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51948DB9-04F7-41D0-8D0F-CC50B1E6E858}" type="datetimeFigureOut">
              <a:rPr lang="en-US"/>
              <a:pPr/>
              <a:t>3/13/2017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A100C15-A41C-4BC9-A359-96929105FC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77D06E1-5D2E-45BA-B4FF-355D6AC7294B}" type="datetimeFigureOut">
              <a:rPr lang="en-US"/>
              <a:pPr/>
              <a:t>3/13/2017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010ACB-1F64-4774-B408-F7E6AAA4237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fld id="{8E5580A7-2E18-417C-B5E9-0F36E18EFB8A}" type="datetimeFigureOut">
              <a:rPr lang="en-US"/>
              <a:pPr/>
              <a:t>3/13/2017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2E39C55E-C8AB-4617-80C1-7CD74F902E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a:lvl1pPr>
          </a:lstStyle>
          <a:p>
            <a:fld id="{4F2F05B4-5A22-40C0-9000-9952393A510C}" type="datetimeFigureOut">
              <a:rPr lang="en-US"/>
              <a:pPr/>
              <a:t>3/13/2017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30E4224E-D582-45DD-B24B-7E2CBDFAB0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686D6B3-95AE-4A4D-BD57-B797E91FF140}" type="datetimeFigureOut">
              <a:rPr lang="en-US"/>
              <a:pPr/>
              <a:t>3/13/2017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47C535D7-EA47-4F75-8401-B53DC46DA2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E9F113B5-D6A8-4D93-B692-10018773F3A1}" type="datetimeFigureOut">
              <a:rPr lang="en-US"/>
              <a:pPr/>
              <a:t>3/13/2017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95A9A3FA-7548-4E47-B4FE-5F2198334F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3DADC628-5467-49F0-80E5-83DD45575E73}" type="datetimeFigureOut">
              <a:rPr lang="en-US"/>
              <a:pPr/>
              <a:t>3/13/2017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D075D30D-8C2C-45E0-AE34-6C2709B1C97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4C624E31-E876-4FF5-904F-3188825E7336}" type="datetimeFigureOut">
              <a:rPr lang="en-US"/>
              <a:pPr/>
              <a:t>3/13/2017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B5AC03B-2B08-4D79-A8BC-41515898B1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7F7F7F"/>
                </a:solidFill>
              </a:defRPr>
            </a:lvl1pPr>
          </a:lstStyle>
          <a:p>
            <a:fld id="{A7F9E74F-EF49-4F5C-B82D-A3AD1D381209}" type="datetimeFigureOut">
              <a:rPr lang="en-US"/>
              <a:pPr/>
              <a:t>3/13/2017</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9BE8DC10-425C-4A7D-9504-F3CA36A0C1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algn="ctr" rtl="0" fontAlgn="base">
        <a:lnSpc>
          <a:spcPts val="5200"/>
        </a:lnSpc>
        <a:spcBef>
          <a:spcPct val="0"/>
        </a:spcBef>
        <a:spcAft>
          <a:spcPct val="0"/>
        </a:spcAft>
        <a:defRPr sz="4800" b="1" kern="1200">
          <a:solidFill>
            <a:srgbClr val="404040"/>
          </a:solidFill>
          <a:latin typeface="+mj-lt"/>
          <a:ea typeface="MS PGothic" pitchFamily="34" charset="-128"/>
          <a:cs typeface="+mj-cs"/>
        </a:defRPr>
      </a:lvl1pPr>
      <a:lvl2pPr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2pPr>
      <a:lvl3pPr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3pPr>
      <a:lvl4pPr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4pPr>
      <a:lvl5pPr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5pPr>
      <a:lvl6pPr marL="457200"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6pPr>
      <a:lvl7pPr marL="914400"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7pPr>
      <a:lvl8pPr marL="1371600"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8pPr>
      <a:lvl9pPr marL="1828800" algn="ctr" rtl="0" fontAlgn="base">
        <a:lnSpc>
          <a:spcPts val="5200"/>
        </a:lnSpc>
        <a:spcBef>
          <a:spcPct val="0"/>
        </a:spcBef>
        <a:spcAft>
          <a:spcPct val="0"/>
        </a:spcAft>
        <a:defRPr sz="4800" b="1">
          <a:solidFill>
            <a:srgbClr val="404040"/>
          </a:solidFill>
          <a:latin typeface="Candara" pitchFamily="34" charset="0"/>
          <a:ea typeface="MS PGothic" pitchFamily="34" charset="-128"/>
        </a:defRPr>
      </a:lvl9pPr>
    </p:titleStyle>
    <p:bodyStyle>
      <a:lvl1pPr marL="282575" indent="-282575" algn="l" rtl="0" fontAlgn="base">
        <a:spcBef>
          <a:spcPts val="2000"/>
        </a:spcBef>
        <a:spcAft>
          <a:spcPct val="0"/>
        </a:spcAft>
        <a:buFont typeface="Wingdings" pitchFamily="2" charset="2"/>
        <a:buChar char=""/>
        <a:defRPr sz="2400" kern="1200">
          <a:solidFill>
            <a:srgbClr val="404040"/>
          </a:solidFill>
          <a:latin typeface="+mn-lt"/>
          <a:ea typeface="MS PGothic" pitchFamily="34" charset="-128"/>
          <a:cs typeface="+mn-cs"/>
        </a:defRPr>
      </a:lvl1pPr>
      <a:lvl2pPr marL="577850" indent="-295275" algn="l" rtl="0" fontAlgn="base">
        <a:spcBef>
          <a:spcPts val="600"/>
        </a:spcBef>
        <a:spcAft>
          <a:spcPct val="0"/>
        </a:spcAft>
        <a:buFont typeface="Wingdings" pitchFamily="2" charset="2"/>
        <a:buChar char=""/>
        <a:defRPr sz="2200" kern="1200">
          <a:solidFill>
            <a:srgbClr val="404040"/>
          </a:solidFill>
          <a:latin typeface="+mn-lt"/>
          <a:ea typeface="MS PGothic" pitchFamily="34" charset="-128"/>
          <a:cs typeface="+mn-cs"/>
        </a:defRPr>
      </a:lvl2pPr>
      <a:lvl3pPr marL="860425" indent="-282575" algn="l" rtl="0" fontAlgn="base">
        <a:spcBef>
          <a:spcPts val="600"/>
        </a:spcBef>
        <a:spcAft>
          <a:spcPct val="0"/>
        </a:spcAft>
        <a:buFont typeface="Wingdings" pitchFamily="2" charset="2"/>
        <a:buChar char=""/>
        <a:defRPr sz="2000" kern="1200">
          <a:solidFill>
            <a:srgbClr val="404040"/>
          </a:solidFill>
          <a:latin typeface="+mn-lt"/>
          <a:ea typeface="MS PGothic" pitchFamily="34" charset="-128"/>
          <a:cs typeface="+mn-cs"/>
        </a:defRPr>
      </a:lvl3pPr>
      <a:lvl4pPr marL="1143000" indent="-282575" algn="l" rtl="0" fontAlgn="base">
        <a:spcBef>
          <a:spcPts val="600"/>
        </a:spcBef>
        <a:spcAft>
          <a:spcPct val="0"/>
        </a:spcAft>
        <a:buFont typeface="Wingdings" pitchFamily="2" charset="2"/>
        <a:buChar char=""/>
        <a:defRPr kern="1200">
          <a:solidFill>
            <a:srgbClr val="404040"/>
          </a:solidFill>
          <a:latin typeface="+mn-lt"/>
          <a:ea typeface="MS PGothic" pitchFamily="34" charset="-128"/>
          <a:cs typeface="+mn-cs"/>
        </a:defRPr>
      </a:lvl4pPr>
      <a:lvl5pPr marL="1425575" indent="-282575" algn="l" rtl="0" fontAlgn="base">
        <a:spcBef>
          <a:spcPts val="600"/>
        </a:spcBef>
        <a:spcAft>
          <a:spcPct val="0"/>
        </a:spcAft>
        <a:buFont typeface="Wingdings" pitchFamily="2" charset="2"/>
        <a:buChar char=""/>
        <a:defRPr kern="1200">
          <a:solidFill>
            <a:srgbClr val="404040"/>
          </a:solidFill>
          <a:latin typeface="+mn-lt"/>
          <a:ea typeface="MS PGothic" pitchFamily="34" charset="-128"/>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97050"/>
            <a:ext cx="7086600" cy="1847850"/>
          </a:xfrm>
        </p:spPr>
        <p:txBody>
          <a:bodyPr/>
          <a:lstStyle/>
          <a:p>
            <a:pPr rtl="1" fontAlgn="auto">
              <a:spcAft>
                <a:spcPts val="0"/>
              </a:spcAft>
              <a:defRPr/>
            </a:pPr>
            <a:r>
              <a:rPr lang="ar-SA" dirty="0" smtClean="0">
                <a:latin typeface="Majalla UI" charset="0"/>
              </a:rPr>
              <a:t>المحاسبة في المنشآت التجارية </a:t>
            </a:r>
            <a:br>
              <a:rPr lang="ar-SA" dirty="0" smtClean="0">
                <a:latin typeface="Majalla UI" charset="0"/>
              </a:rPr>
            </a:br>
            <a:endParaRPr lang="en-US" dirty="0"/>
          </a:p>
        </p:txBody>
      </p:sp>
      <p:sp>
        <p:nvSpPr>
          <p:cNvPr id="3" name="Subtitle 2"/>
          <p:cNvSpPr>
            <a:spLocks noGrp="1"/>
          </p:cNvSpPr>
          <p:nvPr>
            <p:ph type="subTitle" idx="1"/>
          </p:nvPr>
        </p:nvSpPr>
        <p:spPr>
          <a:xfrm>
            <a:off x="1371600" y="3667125"/>
            <a:ext cx="7086600" cy="1752600"/>
          </a:xfrm>
        </p:spPr>
        <p:txBody>
          <a:bodyPr/>
          <a:lstStyle/>
          <a:p>
            <a:pPr rtl="1">
              <a:lnSpc>
                <a:spcPct val="200000"/>
              </a:lnSpc>
            </a:pPr>
            <a:r>
              <a:rPr lang="ar-SA" sz="2400" b="1" dirty="0" smtClean="0">
                <a:latin typeface="Arial" pitchFamily="34" charset="0"/>
              </a:rPr>
              <a:t>الفصل الخامس</a:t>
            </a:r>
          </a:p>
          <a:p>
            <a:pPr>
              <a:lnSpc>
                <a:spcPct val="200000"/>
              </a:lnSpc>
            </a:pPr>
            <a:r>
              <a:rPr lang="ar-SA" sz="2400" b="1" dirty="0" smtClean="0">
                <a:latin typeface="Arial" pitchFamily="34" charset="0"/>
              </a:rPr>
              <a:t>أستاذة / نــــوال بــن صالح  </a:t>
            </a:r>
            <a:endParaRPr lang="en-US" sz="2400" b="1"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المشتريات</a:t>
            </a:r>
            <a:endParaRPr lang="en-US" dirty="0"/>
          </a:p>
        </p:txBody>
      </p:sp>
      <p:sp>
        <p:nvSpPr>
          <p:cNvPr id="3" name="Content Placeholder 2"/>
          <p:cNvSpPr>
            <a:spLocks noGrp="1"/>
          </p:cNvSpPr>
          <p:nvPr>
            <p:ph idx="1"/>
          </p:nvPr>
        </p:nvSpPr>
        <p:spPr/>
        <p:txBody>
          <a:bodyPr/>
          <a:lstStyle/>
          <a:p>
            <a:pPr algn="r" rtl="1">
              <a:buNone/>
            </a:pPr>
            <a:r>
              <a:rPr lang="ar-SA" b="1" dirty="0" smtClean="0">
                <a:solidFill>
                  <a:schemeClr val="accent2"/>
                </a:solidFill>
              </a:rPr>
              <a:t>2-</a:t>
            </a:r>
            <a:r>
              <a:rPr lang="ar-SA" b="1" dirty="0" smtClean="0">
                <a:solidFill>
                  <a:schemeClr val="bg1">
                    <a:lumMod val="50000"/>
                  </a:schemeClr>
                </a:solidFill>
              </a:rPr>
              <a:t>  خصم </a:t>
            </a:r>
            <a:r>
              <a:rPr lang="ar-SA" b="1" dirty="0" smtClean="0">
                <a:solidFill>
                  <a:schemeClr val="bg1">
                    <a:lumMod val="50000"/>
                  </a:schemeClr>
                </a:solidFill>
              </a:rPr>
              <a:t>الكمية </a:t>
            </a:r>
            <a:r>
              <a:rPr lang="ar-SA" b="1" dirty="0" smtClean="0">
                <a:solidFill>
                  <a:schemeClr val="bg1">
                    <a:lumMod val="50000"/>
                  </a:schemeClr>
                </a:solidFill>
              </a:rPr>
              <a:t>: </a:t>
            </a:r>
          </a:p>
          <a:p>
            <a:pPr algn="r" rtl="1">
              <a:buNone/>
            </a:pPr>
            <a:r>
              <a:rPr lang="ar-SA" b="1" dirty="0" smtClean="0">
                <a:solidFill>
                  <a:schemeClr val="bg1">
                    <a:lumMod val="50000"/>
                  </a:schemeClr>
                </a:solidFill>
              </a:rPr>
              <a:t>” </a:t>
            </a:r>
            <a:r>
              <a:rPr lang="ar-SA" b="1" dirty="0" smtClean="0">
                <a:solidFill>
                  <a:schemeClr val="tx1"/>
                </a:solidFill>
              </a:rPr>
              <a:t>ا</a:t>
            </a:r>
            <a:r>
              <a:rPr lang="ar-SA" b="1" dirty="0" smtClean="0">
                <a:solidFill>
                  <a:schemeClr val="accent1">
                    <a:lumMod val="75000"/>
                  </a:schemeClr>
                </a:solidFill>
              </a:rPr>
              <a:t>لتخفيض في السعر( فرديا أو اجماليا) الذي يحصل بسبب التعاقد على أكثر من وحدة واحدة </a:t>
            </a:r>
            <a:r>
              <a:rPr lang="ar-SA" b="1" dirty="0" smtClean="0">
                <a:solidFill>
                  <a:schemeClr val="tx1"/>
                </a:solidFill>
              </a:rPr>
              <a:t>”</a:t>
            </a:r>
          </a:p>
          <a:p>
            <a:pPr algn="r" rtl="1">
              <a:buNone/>
            </a:pPr>
            <a:r>
              <a:rPr lang="ar-SA" b="1" dirty="0" smtClean="0">
                <a:solidFill>
                  <a:schemeClr val="accent1">
                    <a:lumMod val="75000"/>
                  </a:schemeClr>
                </a:solidFill>
              </a:rPr>
              <a:t>”خصم </a:t>
            </a:r>
            <a:r>
              <a:rPr lang="ar-SA" b="1" dirty="0" smtClean="0">
                <a:solidFill>
                  <a:schemeClr val="accent1">
                    <a:lumMod val="75000"/>
                  </a:schemeClr>
                </a:solidFill>
              </a:rPr>
              <a:t>الكمية وهو التخفيض في سعر السلعه الذي يحصل بسبب التعاقجد على اكثر من وحده واحدة </a:t>
            </a:r>
            <a:r>
              <a:rPr lang="ar-SA" b="1" dirty="0" smtClean="0">
                <a:solidFill>
                  <a:schemeClr val="accent1">
                    <a:lumMod val="75000"/>
                  </a:schemeClr>
                </a:solidFill>
              </a:rPr>
              <a:t>”</a:t>
            </a:r>
            <a:endParaRPr lang="en-US" b="1" dirty="0" smtClean="0">
              <a:solidFill>
                <a:schemeClr val="accent1">
                  <a:lumMod val="75000"/>
                </a:schemeClr>
              </a:solidFill>
            </a:endParaRPr>
          </a:p>
          <a:p>
            <a:pPr algn="r" rtl="1">
              <a:buFont typeface="Wingdings" pitchFamily="2" charset="2"/>
              <a:buChar char="Ø"/>
            </a:pPr>
            <a:r>
              <a:rPr lang="ar-SA" b="1" dirty="0" smtClean="0"/>
              <a:t>وكما في الخصم التجاري فانه لا يظهر في </a:t>
            </a:r>
            <a:r>
              <a:rPr lang="ar-SA" b="1" dirty="0" smtClean="0"/>
              <a:t>سجلات المنشأة وذلك بناءً على مفهوم التكلفة </a:t>
            </a:r>
            <a:r>
              <a:rPr lang="ar-SA" b="1" dirty="0" smtClean="0"/>
              <a:t>التاريخية </a:t>
            </a:r>
            <a:r>
              <a:rPr lang="ar-SA" b="1" dirty="0" smtClean="0"/>
              <a:t>(المبلغ الذي دفع فعلاً يتم تسجيلة )</a:t>
            </a:r>
            <a:endParaRPr lang="en-US" dirty="0" smtClean="0"/>
          </a:p>
          <a:p>
            <a:pPr algn="r" rtl="1">
              <a:buNone/>
            </a:pPr>
            <a:endParaRPr lang="ar-SA" b="1" dirty="0" smtClean="0">
              <a:solidFill>
                <a:schemeClr val="tx1"/>
              </a:solidFill>
            </a:endParaRPr>
          </a:p>
          <a:p>
            <a:pPr algn="r" rtl="1"/>
            <a:endParaRPr lang="ar-SA" b="1" dirty="0" smtClean="0">
              <a:solidFill>
                <a:schemeClr val="accent1">
                  <a:lumMod val="75000"/>
                </a:schemeClr>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المشتريات</a:t>
            </a:r>
            <a:endParaRPr lang="en-US" dirty="0"/>
          </a:p>
        </p:txBody>
      </p:sp>
      <p:sp>
        <p:nvSpPr>
          <p:cNvPr id="3" name="Content Placeholder 2"/>
          <p:cNvSpPr>
            <a:spLocks noGrp="1"/>
          </p:cNvSpPr>
          <p:nvPr>
            <p:ph idx="1"/>
          </p:nvPr>
        </p:nvSpPr>
        <p:spPr>
          <a:xfrm>
            <a:off x="689112" y="1612900"/>
            <a:ext cx="8030817" cy="4513263"/>
          </a:xfrm>
        </p:spPr>
        <p:txBody>
          <a:bodyPr/>
          <a:lstStyle/>
          <a:p>
            <a:pPr algn="r" rtl="1">
              <a:buNone/>
            </a:pPr>
            <a:r>
              <a:rPr lang="ar-SA" b="1" dirty="0" smtClean="0">
                <a:solidFill>
                  <a:schemeClr val="accent2"/>
                </a:solidFill>
              </a:rPr>
              <a:t>3-</a:t>
            </a:r>
            <a:r>
              <a:rPr lang="ar-SA" b="1" dirty="0" smtClean="0">
                <a:solidFill>
                  <a:schemeClr val="accent1">
                    <a:lumMod val="75000"/>
                  </a:schemeClr>
                </a:solidFill>
              </a:rPr>
              <a:t> </a:t>
            </a:r>
            <a:r>
              <a:rPr lang="ar-SA" b="1" dirty="0" smtClean="0">
                <a:solidFill>
                  <a:schemeClr val="accent1">
                    <a:lumMod val="75000"/>
                  </a:schemeClr>
                </a:solidFill>
              </a:rPr>
              <a:t> </a:t>
            </a:r>
            <a:r>
              <a:rPr lang="ar-SA" b="1" dirty="0" smtClean="0">
                <a:solidFill>
                  <a:schemeClr val="bg1">
                    <a:lumMod val="50000"/>
                  </a:schemeClr>
                </a:solidFill>
              </a:rPr>
              <a:t>الخصم النقدي </a:t>
            </a:r>
            <a:r>
              <a:rPr lang="ar-SA" b="1" dirty="0" smtClean="0">
                <a:solidFill>
                  <a:schemeClr val="bg1">
                    <a:lumMod val="50000"/>
                  </a:schemeClr>
                </a:solidFill>
              </a:rPr>
              <a:t>للمشتريات</a:t>
            </a:r>
            <a:r>
              <a:rPr lang="ar-SA" b="1" dirty="0" smtClean="0">
                <a:solidFill>
                  <a:schemeClr val="bg1">
                    <a:lumMod val="50000"/>
                  </a:schemeClr>
                </a:solidFill>
              </a:rPr>
              <a:t> / خصم تعجيل الدفع </a:t>
            </a:r>
            <a:r>
              <a:rPr lang="ar-SA" b="1" dirty="0" smtClean="0">
                <a:solidFill>
                  <a:schemeClr val="bg1">
                    <a:lumMod val="50000"/>
                  </a:schemeClr>
                </a:solidFill>
              </a:rPr>
              <a:t>/ </a:t>
            </a:r>
            <a:r>
              <a:rPr lang="ar-SA" b="1" dirty="0" smtClean="0">
                <a:solidFill>
                  <a:schemeClr val="bg1">
                    <a:lumMod val="50000"/>
                  </a:schemeClr>
                </a:solidFill>
              </a:rPr>
              <a:t>الخصم المكتسب </a:t>
            </a:r>
          </a:p>
          <a:p>
            <a:pPr algn="r" rtl="1"/>
            <a:r>
              <a:rPr lang="ar-SA" dirty="0" smtClean="0"/>
              <a:t>عند الشراء بالاجل وسياسة البائع تسمح للمشتري بالحصول على خصم تعجيل الدفع</a:t>
            </a:r>
          </a:p>
          <a:p>
            <a:pPr algn="r" rtl="1"/>
            <a:r>
              <a:rPr lang="ar-SA" dirty="0" smtClean="0"/>
              <a:t>يطلق عليه محاسبيا الخصم المكتسب في دفاتر المشتري </a:t>
            </a:r>
          </a:p>
          <a:p>
            <a:pPr algn="r" rtl="1"/>
            <a:r>
              <a:rPr lang="ar-SA" dirty="0" smtClean="0"/>
              <a:t>يمنح نظير سداد المشتري خلال مهلة الخصم </a:t>
            </a:r>
          </a:p>
          <a:p>
            <a:pPr algn="r" rtl="1"/>
            <a:r>
              <a:rPr lang="ar-SA" dirty="0" smtClean="0"/>
              <a:t>يخفض من تكلفة المشتريات بمقدار قيمة </a:t>
            </a:r>
            <a:r>
              <a:rPr lang="ar-SA" dirty="0" smtClean="0"/>
              <a:t>الخصم / الخصم النقدي </a:t>
            </a:r>
            <a:endParaRPr lang="ar-SA" dirty="0" smtClean="0"/>
          </a:p>
          <a:p>
            <a:pPr algn="r" rtl="1"/>
            <a:r>
              <a:rPr lang="ar-SA" dirty="0" smtClean="0"/>
              <a:t>يظهر في قائمة الدخل مطروحا من اجمالي المشتريات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891553"/>
          </a:xfrm>
        </p:spPr>
        <p:txBody>
          <a:bodyPr/>
          <a:lstStyle/>
          <a:p>
            <a:r>
              <a:rPr lang="ar-SA" dirty="0" smtClean="0"/>
              <a:t>المشتريات</a:t>
            </a:r>
            <a:endParaRPr lang="en-US" dirty="0"/>
          </a:p>
        </p:txBody>
      </p:sp>
      <p:sp>
        <p:nvSpPr>
          <p:cNvPr id="3" name="Content Placeholder 2"/>
          <p:cNvSpPr>
            <a:spLocks noGrp="1"/>
          </p:cNvSpPr>
          <p:nvPr>
            <p:ph idx="1"/>
          </p:nvPr>
        </p:nvSpPr>
        <p:spPr>
          <a:xfrm>
            <a:off x="742122" y="1166191"/>
            <a:ext cx="7885043" cy="5499653"/>
          </a:xfrm>
        </p:spPr>
        <p:txBody>
          <a:bodyPr/>
          <a:lstStyle/>
          <a:p>
            <a:pPr algn="ctr" rtl="1">
              <a:buNone/>
            </a:pPr>
            <a:r>
              <a:rPr lang="ar-SA" sz="2800" dirty="0" smtClean="0">
                <a:solidFill>
                  <a:schemeClr val="accent2">
                    <a:lumMod val="75000"/>
                  </a:schemeClr>
                </a:solidFill>
              </a:rPr>
              <a:t>صـــــورته مثلاً: </a:t>
            </a:r>
          </a:p>
          <a:p>
            <a:pPr algn="ctr" rtl="1">
              <a:buNone/>
            </a:pPr>
            <a:r>
              <a:rPr lang="en-US" sz="2800" dirty="0" smtClean="0">
                <a:solidFill>
                  <a:schemeClr val="accent2">
                    <a:lumMod val="75000"/>
                  </a:schemeClr>
                </a:solidFill>
              </a:rPr>
              <a:t>(  10   /   15   ,  N   /    </a:t>
            </a:r>
            <a:r>
              <a:rPr lang="en-US" sz="2800" dirty="0" err="1" smtClean="0">
                <a:solidFill>
                  <a:schemeClr val="accent2">
                    <a:lumMod val="75000"/>
                  </a:schemeClr>
                </a:solidFill>
              </a:rPr>
              <a:t>eom</a:t>
            </a:r>
            <a:r>
              <a:rPr lang="en-US" sz="2800" dirty="0" smtClean="0">
                <a:solidFill>
                  <a:schemeClr val="accent2">
                    <a:lumMod val="75000"/>
                  </a:schemeClr>
                </a:solidFill>
              </a:rPr>
              <a:t>  ) </a:t>
            </a:r>
            <a:endParaRPr lang="ar-SA" sz="2800" dirty="0" smtClean="0">
              <a:solidFill>
                <a:schemeClr val="accent2">
                  <a:lumMod val="75000"/>
                </a:schemeClr>
              </a:solidFill>
            </a:endParaRPr>
          </a:p>
          <a:p>
            <a:pPr algn="ctr" rtl="1">
              <a:buNone/>
            </a:pPr>
            <a:endParaRPr lang="ar-SA" sz="2800" dirty="0" smtClean="0">
              <a:solidFill>
                <a:schemeClr val="accent2">
                  <a:lumMod val="75000"/>
                </a:schemeClr>
              </a:solidFill>
            </a:endParaRPr>
          </a:p>
          <a:p>
            <a:pPr algn="ctr" rtl="1">
              <a:buNone/>
            </a:pPr>
            <a:endParaRPr lang="ar-SA" sz="2800" dirty="0" smtClean="0">
              <a:solidFill>
                <a:schemeClr val="accent2">
                  <a:lumMod val="75000"/>
                </a:schemeClr>
              </a:solidFill>
            </a:endParaRPr>
          </a:p>
          <a:p>
            <a:pPr algn="ctr" rtl="1">
              <a:buNone/>
            </a:pPr>
            <a:r>
              <a:rPr lang="ar-SA" sz="2800" dirty="0" smtClean="0">
                <a:solidFill>
                  <a:schemeClr val="accent2">
                    <a:lumMod val="75000"/>
                  </a:schemeClr>
                </a:solidFill>
              </a:rPr>
              <a:t>شكل أخر : </a:t>
            </a:r>
          </a:p>
          <a:p>
            <a:pPr algn="ctr" rtl="1">
              <a:buNone/>
            </a:pPr>
            <a:r>
              <a:rPr lang="en-US" sz="2800" dirty="0" smtClean="0">
                <a:solidFill>
                  <a:schemeClr val="accent2">
                    <a:lumMod val="75000"/>
                  </a:schemeClr>
                </a:solidFill>
              </a:rPr>
              <a:t>(  10   /   15   ,  N   /         30  ) </a:t>
            </a:r>
            <a:endParaRPr lang="ar-SA" sz="2800" dirty="0" smtClean="0">
              <a:solidFill>
                <a:schemeClr val="accent2">
                  <a:lumMod val="75000"/>
                </a:schemeClr>
              </a:solidFill>
            </a:endParaRPr>
          </a:p>
          <a:p>
            <a:pPr algn="ctr" rtl="1">
              <a:buNone/>
            </a:pPr>
            <a:endParaRPr lang="ar-SA" sz="2800" dirty="0" smtClean="0">
              <a:solidFill>
                <a:schemeClr val="accent2">
                  <a:lumMod val="75000"/>
                </a:schemeClr>
              </a:solidFill>
            </a:endParaRPr>
          </a:p>
        </p:txBody>
      </p:sp>
      <p:cxnSp>
        <p:nvCxnSpPr>
          <p:cNvPr id="5" name="Straight Arrow Connector 4"/>
          <p:cNvCxnSpPr/>
          <p:nvPr/>
        </p:nvCxnSpPr>
        <p:spPr>
          <a:xfrm>
            <a:off x="3180522" y="2319130"/>
            <a:ext cx="0" cy="556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4081670" y="2319130"/>
            <a:ext cx="0" cy="556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4969565" y="2319129"/>
            <a:ext cx="0" cy="556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6255027" y="2319130"/>
            <a:ext cx="0" cy="556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1908313" y="2875722"/>
            <a:ext cx="1272209" cy="6758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t>نسبة الخصم 10 % </a:t>
            </a:r>
            <a:endParaRPr lang="en-US" dirty="0"/>
          </a:p>
        </p:txBody>
      </p:sp>
      <p:sp>
        <p:nvSpPr>
          <p:cNvPr id="11" name="Rectangle 10"/>
          <p:cNvSpPr/>
          <p:nvPr/>
        </p:nvSpPr>
        <p:spPr>
          <a:xfrm>
            <a:off x="3392557" y="2875722"/>
            <a:ext cx="1060174" cy="6758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t>مهلة السداد 15 يوم </a:t>
            </a:r>
            <a:endParaRPr lang="en-US" dirty="0"/>
          </a:p>
        </p:txBody>
      </p:sp>
      <p:sp>
        <p:nvSpPr>
          <p:cNvPr id="12" name="Rectangle 11"/>
          <p:cNvSpPr/>
          <p:nvPr/>
        </p:nvSpPr>
        <p:spPr>
          <a:xfrm>
            <a:off x="4625009" y="2875721"/>
            <a:ext cx="1517373" cy="10336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t>صافي </a:t>
            </a:r>
            <a:r>
              <a:rPr lang="en-US" dirty="0" smtClean="0"/>
              <a:t>Net </a:t>
            </a:r>
            <a:endParaRPr lang="ar-SA" dirty="0" smtClean="0"/>
          </a:p>
          <a:p>
            <a:pPr algn="ctr" rtl="1"/>
            <a:r>
              <a:rPr lang="ar-SA" dirty="0" smtClean="0"/>
              <a:t>اي بعدها لا يسمح الخصم </a:t>
            </a:r>
            <a:endParaRPr lang="en-US" dirty="0"/>
          </a:p>
        </p:txBody>
      </p:sp>
      <p:sp>
        <p:nvSpPr>
          <p:cNvPr id="13" name="Rectangle 12"/>
          <p:cNvSpPr/>
          <p:nvPr/>
        </p:nvSpPr>
        <p:spPr>
          <a:xfrm>
            <a:off x="6255027" y="2875722"/>
            <a:ext cx="1908312" cy="10336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t>End of month </a:t>
            </a:r>
          </a:p>
          <a:p>
            <a:pPr algn="ctr" rtl="1"/>
            <a:r>
              <a:rPr lang="ar-SA" dirty="0" smtClean="0"/>
              <a:t>اخر ميعاد لسداد الدين هو نهاية الشهر </a:t>
            </a:r>
            <a:endParaRPr lang="en-US" dirty="0"/>
          </a:p>
        </p:txBody>
      </p:sp>
      <p:cxnSp>
        <p:nvCxnSpPr>
          <p:cNvPr id="14" name="Straight Arrow Connector 13"/>
          <p:cNvCxnSpPr/>
          <p:nvPr/>
        </p:nvCxnSpPr>
        <p:spPr>
          <a:xfrm>
            <a:off x="3332922" y="5075584"/>
            <a:ext cx="0" cy="556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4267200" y="5075584"/>
            <a:ext cx="0" cy="3975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4969565" y="5075584"/>
            <a:ext cx="0" cy="556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6255027" y="5068957"/>
            <a:ext cx="0" cy="404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2060713" y="5788234"/>
            <a:ext cx="1272209" cy="6758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t>نسبة الخصم 10 % </a:t>
            </a:r>
            <a:endParaRPr lang="en-US" dirty="0"/>
          </a:p>
        </p:txBody>
      </p:sp>
      <p:sp>
        <p:nvSpPr>
          <p:cNvPr id="26" name="Rectangle 25"/>
          <p:cNvSpPr/>
          <p:nvPr/>
        </p:nvSpPr>
        <p:spPr>
          <a:xfrm>
            <a:off x="3544957" y="5632176"/>
            <a:ext cx="1060174" cy="6758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t>مهلة السداد 15 يوم </a:t>
            </a:r>
            <a:endParaRPr lang="en-US" dirty="0"/>
          </a:p>
        </p:txBody>
      </p:sp>
      <p:sp>
        <p:nvSpPr>
          <p:cNvPr id="27" name="Rectangle 26"/>
          <p:cNvSpPr/>
          <p:nvPr/>
        </p:nvSpPr>
        <p:spPr>
          <a:xfrm>
            <a:off x="4737655" y="5632176"/>
            <a:ext cx="1404728" cy="10336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t>صافي </a:t>
            </a:r>
            <a:r>
              <a:rPr lang="en-US" dirty="0" smtClean="0"/>
              <a:t>Net </a:t>
            </a:r>
            <a:endParaRPr lang="ar-SA" dirty="0" smtClean="0"/>
          </a:p>
          <a:p>
            <a:pPr algn="ctr" rtl="1"/>
            <a:r>
              <a:rPr lang="ar-SA" dirty="0" smtClean="0"/>
              <a:t>اي بعدها لا يسمح الخصم </a:t>
            </a:r>
            <a:endParaRPr lang="en-US" dirty="0"/>
          </a:p>
        </p:txBody>
      </p:sp>
      <p:sp>
        <p:nvSpPr>
          <p:cNvPr id="28" name="Rectangle 27"/>
          <p:cNvSpPr/>
          <p:nvPr/>
        </p:nvSpPr>
        <p:spPr>
          <a:xfrm>
            <a:off x="6255026" y="5632176"/>
            <a:ext cx="1524000" cy="8319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t>اخر ميعاد هو 30 يوم من تاريخ العملية</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37327"/>
          </a:xfrm>
        </p:spPr>
        <p:txBody>
          <a:bodyPr/>
          <a:lstStyle/>
          <a:p>
            <a:r>
              <a:rPr lang="ar-SA" dirty="0" smtClean="0"/>
              <a:t>المشتريات</a:t>
            </a:r>
            <a:endParaRPr lang="en-US" dirty="0"/>
          </a:p>
        </p:txBody>
      </p:sp>
      <p:sp>
        <p:nvSpPr>
          <p:cNvPr id="3" name="Content Placeholder 2"/>
          <p:cNvSpPr>
            <a:spLocks noGrp="1"/>
          </p:cNvSpPr>
          <p:nvPr>
            <p:ph idx="1"/>
          </p:nvPr>
        </p:nvSpPr>
        <p:spPr>
          <a:xfrm>
            <a:off x="543339" y="1311965"/>
            <a:ext cx="8110331" cy="5314122"/>
          </a:xfrm>
        </p:spPr>
        <p:txBody>
          <a:bodyPr/>
          <a:lstStyle/>
          <a:p>
            <a:pPr algn="ctr" rtl="1">
              <a:buNone/>
            </a:pPr>
            <a:r>
              <a:rPr lang="ar-SA" b="1" dirty="0" smtClean="0">
                <a:solidFill>
                  <a:schemeClr val="accent2">
                    <a:lumMod val="75000"/>
                  </a:schemeClr>
                </a:solidFill>
              </a:rPr>
              <a:t>قيد اليومية الخاص باثبات سداد قيمة سداد المستحق للدائنين </a:t>
            </a:r>
          </a:p>
          <a:p>
            <a:pPr algn="r" rtl="1"/>
            <a:r>
              <a:rPr lang="ar-SA" sz="2000" b="1" dirty="0" smtClean="0">
                <a:solidFill>
                  <a:schemeClr val="accent1">
                    <a:lumMod val="75000"/>
                  </a:schemeClr>
                </a:solidFill>
              </a:rPr>
              <a:t>قيد سداد للدائنين مع عدم وجود خصم نقدي : </a:t>
            </a:r>
          </a:p>
          <a:p>
            <a:pPr algn="r" rtl="1"/>
            <a:endParaRPr lang="ar-SA" sz="2000" b="1" dirty="0" smtClean="0">
              <a:solidFill>
                <a:schemeClr val="accent1">
                  <a:lumMod val="75000"/>
                </a:schemeClr>
              </a:solidFill>
            </a:endParaRPr>
          </a:p>
          <a:p>
            <a:pPr algn="r" rtl="1"/>
            <a:endParaRPr lang="ar-SA" sz="2000" b="1" dirty="0" smtClean="0">
              <a:solidFill>
                <a:schemeClr val="accent1">
                  <a:lumMod val="75000"/>
                </a:schemeClr>
              </a:solidFill>
            </a:endParaRPr>
          </a:p>
          <a:p>
            <a:pPr algn="r" rtl="1"/>
            <a:r>
              <a:rPr lang="ar-SA" sz="2000" b="1" dirty="0" smtClean="0">
                <a:solidFill>
                  <a:schemeClr val="accent1">
                    <a:lumMod val="75000"/>
                  </a:schemeClr>
                </a:solidFill>
              </a:rPr>
              <a:t>قيد سداد للدائنين مع وجود خصم نقدي : </a:t>
            </a:r>
          </a:p>
          <a:p>
            <a:pPr algn="r" rtl="1">
              <a:buNone/>
            </a:pPr>
            <a:endParaRPr lang="ar-SA" sz="2000" b="1" dirty="0" smtClean="0">
              <a:solidFill>
                <a:schemeClr val="accent1">
                  <a:lumMod val="75000"/>
                </a:schemeClr>
              </a:solidFill>
            </a:endParaRPr>
          </a:p>
          <a:p>
            <a:pPr algn="r" rtl="1"/>
            <a:endParaRPr lang="ar-SA" sz="2000" b="1" dirty="0" smtClean="0">
              <a:solidFill>
                <a:schemeClr val="accent1">
                  <a:lumMod val="75000"/>
                </a:schemeClr>
              </a:solidFill>
            </a:endParaRPr>
          </a:p>
          <a:p>
            <a:pPr algn="r" rtl="1"/>
            <a:endParaRPr lang="ar-SA" sz="2000" b="1" dirty="0" smtClean="0">
              <a:solidFill>
                <a:schemeClr val="accent1">
                  <a:lumMod val="75000"/>
                </a:schemeClr>
              </a:solidFill>
            </a:endParaRPr>
          </a:p>
          <a:p>
            <a:pPr algn="r" rtl="1">
              <a:buNone/>
            </a:pPr>
            <a:r>
              <a:rPr lang="ar-SA" sz="2000" b="1" dirty="0" smtClean="0">
                <a:solidFill>
                  <a:schemeClr val="tx1"/>
                </a:solidFill>
              </a:rPr>
              <a:t>الخصم النقدي على المشتريات = ( المشتريات -  مردودات المشتريات ) × نسبة الخصم النقدي </a:t>
            </a:r>
            <a:endParaRPr lang="en-US" sz="2000" b="1" dirty="0">
              <a:solidFill>
                <a:schemeClr val="tx1"/>
              </a:solidFill>
            </a:endParaRPr>
          </a:p>
        </p:txBody>
      </p:sp>
      <p:graphicFrame>
        <p:nvGraphicFramePr>
          <p:cNvPr id="4" name="Table 3"/>
          <p:cNvGraphicFramePr>
            <a:graphicFrameLocks noGrp="1"/>
          </p:cNvGraphicFramePr>
          <p:nvPr/>
        </p:nvGraphicFramePr>
        <p:xfrm>
          <a:off x="5340625" y="2504661"/>
          <a:ext cx="3313045" cy="1005840"/>
        </p:xfrm>
        <a:graphic>
          <a:graphicData uri="http://schemas.openxmlformats.org/drawingml/2006/table">
            <a:tbl>
              <a:tblPr firstRow="1" bandRow="1">
                <a:tableStyleId>{5940675A-B579-460E-94D1-54222C63F5DA}</a:tableStyleId>
              </a:tblPr>
              <a:tblGrid>
                <a:gridCol w="2192632"/>
                <a:gridCol w="493946"/>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6420">
                <a:tc>
                  <a:txBody>
                    <a:bodyPr/>
                    <a:lstStyle/>
                    <a:p>
                      <a:pPr algn="r"/>
                      <a:r>
                        <a:rPr lang="ar-SA" sz="1600" b="1" dirty="0" smtClean="0"/>
                        <a:t>حـ/ الدائنين (</a:t>
                      </a:r>
                      <a:r>
                        <a:rPr lang="ar-SA" sz="1600" b="1" baseline="0" dirty="0" smtClean="0"/>
                        <a:t> الموردين) </a:t>
                      </a:r>
                      <a:endParaRPr lang="en-US" sz="1600" b="1"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c>
                  <a:txBody>
                    <a:bodyPr/>
                    <a:lstStyle/>
                    <a:p>
                      <a:pPr algn="ctr"/>
                      <a:r>
                        <a:rPr lang="en-US" sz="1600" dirty="0" smtClean="0"/>
                        <a:t>×</a:t>
                      </a:r>
                      <a:endParaRPr lang="en-US" sz="1600" dirty="0"/>
                    </a:p>
                  </a:txBody>
                  <a:tcPr>
                    <a:lnB w="12700" cap="flat" cmpd="sng" algn="ctr">
                      <a:solidFill>
                        <a:schemeClr val="tx1"/>
                      </a:solidFill>
                      <a:prstDash val="sysDot"/>
                      <a:round/>
                      <a:headEnd type="none" w="med" len="med"/>
                      <a:tailEnd type="none" w="med" len="med"/>
                    </a:lnB>
                  </a:tcPr>
                </a:tc>
              </a:tr>
              <a:tr h="306420">
                <a:tc>
                  <a:txBody>
                    <a:bodyPr/>
                    <a:lstStyle/>
                    <a:p>
                      <a:pPr algn="ctr"/>
                      <a:r>
                        <a:rPr lang="ar-SA" sz="1600" b="1" dirty="0" smtClean="0"/>
                        <a:t>حـ/ النقدية</a:t>
                      </a:r>
                      <a:r>
                        <a:rPr lang="ar-SA" sz="1600" b="1" baseline="0" dirty="0" smtClean="0"/>
                        <a:t> </a:t>
                      </a:r>
                      <a:endParaRPr lang="en-US" sz="1600" b="1" dirty="0"/>
                    </a:p>
                  </a:txBody>
                  <a:tcP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p>
                  </a:txBody>
                  <a:tcPr>
                    <a:lnT w="12700" cap="flat" cmpd="sng" algn="ctr">
                      <a:solidFill>
                        <a:schemeClr val="tx1"/>
                      </a:solidFill>
                      <a:prstDash val="sysDot"/>
                      <a:round/>
                      <a:headEnd type="none" w="med" len="med"/>
                      <a:tailEnd type="none" w="med" len="med"/>
                    </a:lnT>
                  </a:tcPr>
                </a:tc>
                <a:tc>
                  <a:txBody>
                    <a:bodyPr/>
                    <a:lstStyle/>
                    <a:p>
                      <a:pPr algn="ctr"/>
                      <a:endParaRPr lang="en-US" sz="1600" dirty="0"/>
                    </a:p>
                  </a:txBody>
                  <a:tcPr>
                    <a:lnT w="12700" cap="flat" cmpd="sng" algn="ctr">
                      <a:solidFill>
                        <a:schemeClr val="tx1"/>
                      </a:solidFill>
                      <a:prstDash val="sysDot"/>
                      <a:round/>
                      <a:headEnd type="none" w="med" len="med"/>
                      <a:tailEnd type="none" w="med" len="med"/>
                    </a:lnT>
                  </a:tcPr>
                </a:tc>
              </a:tr>
            </a:tbl>
          </a:graphicData>
        </a:graphic>
      </p:graphicFrame>
      <p:cxnSp>
        <p:nvCxnSpPr>
          <p:cNvPr id="6" name="Straight Arrow Connector 5"/>
          <p:cNvCxnSpPr/>
          <p:nvPr/>
        </p:nvCxnSpPr>
        <p:spPr>
          <a:xfrm flipH="1">
            <a:off x="3829878" y="3008243"/>
            <a:ext cx="17095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089026" y="2835965"/>
            <a:ext cx="2515566" cy="3445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dirty="0" smtClean="0"/>
              <a:t>المشتريات - المردودات</a:t>
            </a:r>
            <a:endParaRPr lang="en-US" dirty="0"/>
          </a:p>
        </p:txBody>
      </p:sp>
      <p:graphicFrame>
        <p:nvGraphicFramePr>
          <p:cNvPr id="8" name="Table 7"/>
          <p:cNvGraphicFramePr>
            <a:graphicFrameLocks noGrp="1"/>
          </p:cNvGraphicFramePr>
          <p:nvPr/>
        </p:nvGraphicFramePr>
        <p:xfrm>
          <a:off x="3604592" y="4174435"/>
          <a:ext cx="4359206" cy="1249680"/>
        </p:xfrm>
        <a:graphic>
          <a:graphicData uri="http://schemas.openxmlformats.org/drawingml/2006/table">
            <a:tbl>
              <a:tblPr firstRow="1" bandRow="1">
                <a:tableStyleId>{5940675A-B579-460E-94D1-54222C63F5DA}</a:tableStyleId>
              </a:tblPr>
              <a:tblGrid>
                <a:gridCol w="2885000"/>
                <a:gridCol w="649919"/>
                <a:gridCol w="82428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6420">
                <a:tc>
                  <a:txBody>
                    <a:bodyPr/>
                    <a:lstStyle/>
                    <a:p>
                      <a:pPr algn="r"/>
                      <a:r>
                        <a:rPr lang="ar-SA" sz="1600" b="1" dirty="0" smtClean="0"/>
                        <a:t>حـ/ الدائنين (</a:t>
                      </a:r>
                      <a:r>
                        <a:rPr lang="ar-SA" sz="1600" b="1" baseline="0" dirty="0" smtClean="0"/>
                        <a:t> الموردين) </a:t>
                      </a:r>
                      <a:endParaRPr lang="en-US" sz="1600" b="1"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r>
              <a:tr h="306420">
                <a:tc>
                  <a:txBody>
                    <a:bodyPr/>
                    <a:lstStyle/>
                    <a:p>
                      <a:pPr algn="ctr" rtl="1"/>
                      <a:r>
                        <a:rPr lang="ar-SA" sz="1600" b="1" dirty="0" smtClean="0"/>
                        <a:t>حـ/ الخصم المكتسب ( الخصم النقدي ) </a:t>
                      </a:r>
                    </a:p>
                    <a:p>
                      <a:pPr algn="ctr" rtl="1"/>
                      <a:r>
                        <a:rPr lang="ar-SA" sz="1600" b="1" baseline="0" dirty="0" smtClean="0"/>
                        <a:t>حـ/ النقدية  </a:t>
                      </a:r>
                      <a:endParaRPr lang="en-US" sz="1600" b="1" dirty="0"/>
                    </a:p>
                  </a:txBody>
                  <a:tcP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T w="12700" cap="flat" cmpd="sng" algn="ctr">
                      <a:solidFill>
                        <a:schemeClr val="tx1"/>
                      </a:solidFill>
                      <a:prstDash val="sysDot"/>
                      <a:round/>
                      <a:headEnd type="none" w="med" len="med"/>
                      <a:tailEnd type="none" w="med" len="med"/>
                    </a:lnT>
                  </a:tcPr>
                </a:tc>
                <a:tc>
                  <a:txBody>
                    <a:bodyPr/>
                    <a:lstStyle/>
                    <a:p>
                      <a:pPr algn="ctr"/>
                      <a:endParaRPr lang="en-US" sz="1600" dirty="0"/>
                    </a:p>
                  </a:txBody>
                  <a:tcPr>
                    <a:lnT w="12700" cap="flat" cmpd="sng" algn="ctr">
                      <a:solidFill>
                        <a:schemeClr val="tx1"/>
                      </a:solidFill>
                      <a:prstDash val="sysDot"/>
                      <a:round/>
                      <a:headEnd type="none" w="med" len="med"/>
                      <a:tailEnd type="none" w="med" len="med"/>
                    </a:lnT>
                  </a:tcPr>
                </a:tc>
              </a:tr>
            </a:tbl>
          </a:graphicData>
        </a:graphic>
      </p:graphicFrame>
      <p:cxnSp>
        <p:nvCxnSpPr>
          <p:cNvPr id="9" name="Straight Arrow Connector 8"/>
          <p:cNvCxnSpPr/>
          <p:nvPr/>
        </p:nvCxnSpPr>
        <p:spPr>
          <a:xfrm flipH="1">
            <a:off x="2935358" y="4664765"/>
            <a:ext cx="17095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02366" y="4492487"/>
            <a:ext cx="2232992" cy="3445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dirty="0" smtClean="0"/>
              <a:t>المشتريات - المردودات</a:t>
            </a:r>
            <a:endParaRPr lang="en-US" dirty="0"/>
          </a:p>
        </p:txBody>
      </p:sp>
      <p:sp>
        <p:nvSpPr>
          <p:cNvPr id="11" name="Oval 10"/>
          <p:cNvSpPr/>
          <p:nvPr/>
        </p:nvSpPr>
        <p:spPr>
          <a:xfrm>
            <a:off x="7315200" y="4492487"/>
            <a:ext cx="648598" cy="3445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cxnSp>
        <p:nvCxnSpPr>
          <p:cNvPr id="13" name="Straight Connector 12"/>
          <p:cNvCxnSpPr>
            <a:stCxn id="11" idx="4"/>
          </p:cNvCxnSpPr>
          <p:nvPr/>
        </p:nvCxnSpPr>
        <p:spPr>
          <a:xfrm>
            <a:off x="7639499" y="4837043"/>
            <a:ext cx="7005" cy="198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76661" y="5035826"/>
            <a:ext cx="56283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28063" y="4911587"/>
            <a:ext cx="648598" cy="24847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17" name="Oval 16"/>
          <p:cNvSpPr/>
          <p:nvPr/>
        </p:nvSpPr>
        <p:spPr>
          <a:xfrm>
            <a:off x="6428063" y="5160065"/>
            <a:ext cx="648598" cy="3445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18" name="Rounded Rectangle 17"/>
          <p:cNvSpPr/>
          <p:nvPr/>
        </p:nvSpPr>
        <p:spPr>
          <a:xfrm>
            <a:off x="7639499" y="4911587"/>
            <a:ext cx="503583" cy="3882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000" b="1" dirty="0" smtClean="0"/>
              <a:t>-</a:t>
            </a:r>
            <a:endParaRPr lang="en-US" sz="2000" b="1" dirty="0"/>
          </a:p>
        </p:txBody>
      </p:sp>
      <p:cxnSp>
        <p:nvCxnSpPr>
          <p:cNvPr id="20" name="Straight Arrow Connector 19"/>
          <p:cNvCxnSpPr>
            <a:endCxn id="17" idx="6"/>
          </p:cNvCxnSpPr>
          <p:nvPr/>
        </p:nvCxnSpPr>
        <p:spPr>
          <a:xfrm flipH="1" flipV="1">
            <a:off x="7076661" y="5332343"/>
            <a:ext cx="562838" cy="21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63832"/>
          </a:xfrm>
        </p:spPr>
        <p:txBody>
          <a:bodyPr/>
          <a:lstStyle/>
          <a:p>
            <a:r>
              <a:rPr lang="ar-SA" dirty="0" smtClean="0"/>
              <a:t>المشتريات</a:t>
            </a:r>
            <a:endParaRPr lang="en-US" dirty="0"/>
          </a:p>
        </p:txBody>
      </p:sp>
      <p:sp>
        <p:nvSpPr>
          <p:cNvPr id="3" name="Content Placeholder 2"/>
          <p:cNvSpPr>
            <a:spLocks noGrp="1"/>
          </p:cNvSpPr>
          <p:nvPr>
            <p:ph idx="1"/>
          </p:nvPr>
        </p:nvSpPr>
        <p:spPr>
          <a:xfrm>
            <a:off x="516836" y="1338470"/>
            <a:ext cx="8216348" cy="4787693"/>
          </a:xfrm>
        </p:spPr>
        <p:txBody>
          <a:bodyPr/>
          <a:lstStyle/>
          <a:p>
            <a:pPr algn="r" rtl="1">
              <a:buNone/>
            </a:pPr>
            <a:r>
              <a:rPr lang="ar-SA" sz="2000" b="1" dirty="0" smtClean="0">
                <a:solidFill>
                  <a:schemeClr val="accent2">
                    <a:lumMod val="75000"/>
                  </a:schemeClr>
                </a:solidFill>
              </a:rPr>
              <a:t>مثــال : </a:t>
            </a:r>
            <a:r>
              <a:rPr lang="ar-SA" sz="2000" b="1" dirty="0" smtClean="0"/>
              <a:t>اليك العمليات التالية في منسأة ص : </a:t>
            </a:r>
          </a:p>
          <a:p>
            <a:pPr algn="r" rtl="1">
              <a:buNone/>
            </a:pPr>
            <a:r>
              <a:rPr lang="ar-SA" sz="2000" b="1" dirty="0" smtClean="0"/>
              <a:t>1 /1 تم شراء بضاعة بالأجل 10000 ريال وشروط السداد ( </a:t>
            </a:r>
            <a:r>
              <a:rPr lang="en-US" sz="2000" b="1" dirty="0" smtClean="0"/>
              <a:t>10 / 20 , n / 30 </a:t>
            </a:r>
            <a:r>
              <a:rPr lang="ar-SA" sz="2000" b="1" dirty="0" smtClean="0"/>
              <a:t> ) </a:t>
            </a:r>
          </a:p>
          <a:p>
            <a:pPr algn="r" rtl="1">
              <a:buNone/>
            </a:pPr>
            <a:r>
              <a:rPr lang="ar-SA" sz="2000" b="1" dirty="0" smtClean="0"/>
              <a:t>5 / 1 تم سداد قيمة البضاعة المشتراه في 1 /1</a:t>
            </a:r>
            <a:r>
              <a:rPr lang="ar-SA" sz="2000" dirty="0" smtClean="0"/>
              <a:t> </a:t>
            </a:r>
          </a:p>
          <a:p>
            <a:pPr algn="r" rtl="1">
              <a:buNone/>
            </a:pPr>
            <a:r>
              <a:rPr lang="ar-SA" sz="2000" b="1" dirty="0" smtClean="0">
                <a:solidFill>
                  <a:schemeClr val="accent2">
                    <a:lumMod val="75000"/>
                  </a:schemeClr>
                </a:solidFill>
              </a:rPr>
              <a:t>المطلوب : </a:t>
            </a:r>
            <a:r>
              <a:rPr lang="ar-SA" sz="2000" b="1" dirty="0" smtClean="0">
                <a:solidFill>
                  <a:schemeClr val="accent1">
                    <a:lumMod val="75000"/>
                  </a:schemeClr>
                </a:solidFill>
              </a:rPr>
              <a:t>اجراء القيود اليومية السابقة :</a:t>
            </a:r>
          </a:p>
          <a:p>
            <a:pPr algn="r" rtl="1">
              <a:buNone/>
            </a:pPr>
            <a:endParaRPr lang="en-US" sz="2000" b="1" dirty="0">
              <a:solidFill>
                <a:schemeClr val="accent1">
                  <a:lumMod val="75000"/>
                </a:schemeClr>
              </a:solidFill>
            </a:endParaRPr>
          </a:p>
        </p:txBody>
      </p:sp>
      <p:graphicFrame>
        <p:nvGraphicFramePr>
          <p:cNvPr id="4" name="Table 3"/>
          <p:cNvGraphicFramePr>
            <a:graphicFrameLocks noGrp="1"/>
          </p:cNvGraphicFramePr>
          <p:nvPr/>
        </p:nvGraphicFramePr>
        <p:xfrm>
          <a:off x="3419062" y="3511826"/>
          <a:ext cx="4770784" cy="1920240"/>
        </p:xfrm>
        <a:graphic>
          <a:graphicData uri="http://schemas.openxmlformats.org/drawingml/2006/table">
            <a:tbl>
              <a:tblPr firstRow="1" bandRow="1">
                <a:tableStyleId>{5940675A-B579-460E-94D1-54222C63F5DA}</a:tableStyleId>
              </a:tblPr>
              <a:tblGrid>
                <a:gridCol w="3061251"/>
                <a:gridCol w="807420"/>
                <a:gridCol w="902113"/>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27329">
                <a:tc>
                  <a:txBody>
                    <a:bodyPr/>
                    <a:lstStyle/>
                    <a:p>
                      <a:pPr algn="r"/>
                      <a:r>
                        <a:rPr lang="ar-SA" sz="1600" b="1" dirty="0" smtClean="0"/>
                        <a:t>حـ/ المشتريات</a:t>
                      </a:r>
                      <a:endParaRPr lang="en-US" sz="1600" b="1" dirty="0"/>
                    </a:p>
                  </a:txBody>
                  <a:tcPr>
                    <a:lnB w="12700" cap="flat" cmpd="sng" algn="ctr">
                      <a:solidFill>
                        <a:schemeClr val="bg1"/>
                      </a:solidFill>
                      <a:prstDash val="solid"/>
                      <a:round/>
                      <a:headEnd type="none" w="med" len="med"/>
                      <a:tailEnd type="none" w="med" len="med"/>
                    </a:lnB>
                  </a:tcPr>
                </a:tc>
                <a:tc>
                  <a:txBody>
                    <a:bodyPr/>
                    <a:lstStyle/>
                    <a:p>
                      <a:pPr algn="ctr"/>
                      <a:endParaRPr lang="en-US" sz="1600" dirty="0"/>
                    </a:p>
                  </a:txBody>
                  <a:tcPr>
                    <a:lnB w="12700" cap="flat" cmpd="sng" algn="ctr">
                      <a:solidFill>
                        <a:schemeClr val="bg1"/>
                      </a:solidFill>
                      <a:prstDash val="solid"/>
                      <a:round/>
                      <a:headEnd type="none" w="med" len="med"/>
                      <a:tailEnd type="none" w="med" len="med"/>
                    </a:lnB>
                  </a:tcPr>
                </a:tc>
                <a:tc>
                  <a:txBody>
                    <a:bodyPr/>
                    <a:lstStyle/>
                    <a:p>
                      <a:pPr algn="ctr"/>
                      <a:r>
                        <a:rPr lang="ar-SA" sz="1600" dirty="0" smtClean="0"/>
                        <a:t>10000</a:t>
                      </a:r>
                      <a:endParaRPr lang="en-US" sz="1600" dirty="0"/>
                    </a:p>
                  </a:txBody>
                  <a:tcPr>
                    <a:lnB w="12700" cap="flat" cmpd="sng" algn="ctr">
                      <a:solidFill>
                        <a:schemeClr val="bg1"/>
                      </a:solidFill>
                      <a:prstDash val="solid"/>
                      <a:round/>
                      <a:headEnd type="none" w="med" len="med"/>
                      <a:tailEnd type="none" w="med" len="med"/>
                    </a:lnB>
                  </a:tcPr>
                </a:tc>
              </a:tr>
              <a:tr h="306420">
                <a:tc>
                  <a:txBody>
                    <a:bodyPr/>
                    <a:lstStyle/>
                    <a:p>
                      <a:pPr algn="ctr"/>
                      <a:r>
                        <a:rPr lang="ar-SA" sz="1600" b="1" dirty="0" smtClean="0"/>
                        <a:t>حـ/</a:t>
                      </a:r>
                      <a:r>
                        <a:rPr lang="ar-SA" sz="1600" b="1" baseline="0" dirty="0" smtClean="0"/>
                        <a:t> الدائنين </a:t>
                      </a:r>
                      <a:endParaRPr lang="en-US" sz="1600" b="1" dirty="0"/>
                    </a:p>
                  </a:txBody>
                  <a:tcP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dirty="0" smtClean="0"/>
                        <a:t>10000</a:t>
                      </a:r>
                      <a:endParaRPr lang="en-US" sz="1600" dirty="0" smtClean="0"/>
                    </a:p>
                  </a:txBody>
                  <a:tcP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1600" dirty="0"/>
                    </a:p>
                  </a:txBody>
                  <a:tcP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420">
                <a:tc>
                  <a:txBody>
                    <a:bodyPr/>
                    <a:lstStyle/>
                    <a:p>
                      <a:pPr algn="r" rtl="1"/>
                      <a:r>
                        <a:rPr lang="ar-SA" sz="1600" b="1" dirty="0" smtClean="0"/>
                        <a:t>حـ/ الدائنين (</a:t>
                      </a:r>
                      <a:r>
                        <a:rPr lang="ar-SA" sz="1600" b="1" baseline="0" dirty="0" smtClean="0"/>
                        <a:t> الموردين)</a:t>
                      </a:r>
                      <a:endParaRPr lang="en-US" sz="1600" b="1" dirty="0"/>
                    </a:p>
                  </a:txBody>
                  <a:tcP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ar-SA" sz="1600" dirty="0" smtClean="0"/>
                        <a:t>10000</a:t>
                      </a:r>
                      <a:endParaRPr lang="en-US" sz="1600" dirty="0"/>
                    </a:p>
                  </a:txBody>
                  <a:tcP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6420">
                <a:tc>
                  <a:txBody>
                    <a:bodyPr/>
                    <a:lstStyle/>
                    <a:p>
                      <a:pPr algn="ctr"/>
                      <a:r>
                        <a:rPr lang="ar-SA" sz="1600" b="1" dirty="0" smtClean="0"/>
                        <a:t>حـ/ خصم مكتسب </a:t>
                      </a:r>
                    </a:p>
                    <a:p>
                      <a:pPr algn="ctr"/>
                      <a:r>
                        <a:rPr lang="ar-SA" sz="1600" b="1" dirty="0" smtClean="0"/>
                        <a:t>حـ/ نقدية </a:t>
                      </a:r>
                      <a:endParaRPr lang="en-US" sz="1600" b="1" dirty="0"/>
                    </a:p>
                  </a:txBody>
                  <a:tcP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dirty="0" smtClean="0"/>
                        <a:t>1000</a:t>
                      </a:r>
                    </a:p>
                    <a:p>
                      <a:pPr marL="0" marR="0" indent="0" algn="ctr" defTabSz="914400" rtl="0" eaLnBrk="1" fontAlgn="auto" latinLnBrk="0" hangingPunct="1">
                        <a:lnSpc>
                          <a:spcPct val="100000"/>
                        </a:lnSpc>
                        <a:spcBef>
                          <a:spcPts val="0"/>
                        </a:spcBef>
                        <a:spcAft>
                          <a:spcPts val="0"/>
                        </a:spcAft>
                        <a:buClrTx/>
                        <a:buSzTx/>
                        <a:buFontTx/>
                        <a:buNone/>
                        <a:tabLst/>
                        <a:defRPr/>
                      </a:pPr>
                      <a:r>
                        <a:rPr lang="ar-SA" sz="1600" dirty="0" smtClean="0"/>
                        <a:t>9000</a:t>
                      </a:r>
                      <a:endParaRPr lang="en-US" sz="1600" dirty="0" smtClean="0"/>
                    </a:p>
                  </a:txBody>
                  <a:tcPr>
                    <a:lnT w="12700" cap="flat" cmpd="sng" algn="ctr">
                      <a:solidFill>
                        <a:schemeClr val="bg1"/>
                      </a:solidFill>
                      <a:prstDash val="solid"/>
                      <a:round/>
                      <a:headEnd type="none" w="med" len="med"/>
                      <a:tailEnd type="none" w="med" len="med"/>
                    </a:lnT>
                  </a:tcPr>
                </a:tc>
                <a:tc>
                  <a:txBody>
                    <a:bodyPr/>
                    <a:lstStyle/>
                    <a:p>
                      <a:pPr algn="ctr"/>
                      <a:endParaRPr lang="en-US" sz="1600" dirty="0"/>
                    </a:p>
                  </a:txBody>
                  <a:tcPr>
                    <a:lnT w="12700" cap="flat" cmpd="sng" algn="ctr">
                      <a:solidFill>
                        <a:schemeClr val="bg1"/>
                      </a:solidFill>
                      <a:prstDash val="solid"/>
                      <a:round/>
                      <a:headEnd type="none" w="med" len="med"/>
                      <a:tailEnd type="none" w="med" len="med"/>
                    </a:lnT>
                  </a:tcPr>
                </a:tc>
              </a:tr>
            </a:tbl>
          </a:graphicData>
        </a:graphic>
      </p:graphicFrame>
      <p:sp>
        <p:nvSpPr>
          <p:cNvPr id="5" name="Rectangle 4"/>
          <p:cNvSpPr/>
          <p:nvPr/>
        </p:nvSpPr>
        <p:spPr>
          <a:xfrm>
            <a:off x="516835" y="3985592"/>
            <a:ext cx="2902227" cy="8017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dirty="0" smtClean="0"/>
              <a:t>الخصم النقدي = ( 10000 – صفر ) ×10 % = 1000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169849"/>
          </a:xfrm>
        </p:spPr>
        <p:txBody>
          <a:bodyPr/>
          <a:lstStyle/>
          <a:p>
            <a:r>
              <a:rPr lang="ar-SA" dirty="0" smtClean="0"/>
              <a:t>مثال</a:t>
            </a:r>
            <a:endParaRPr lang="en-US" dirty="0"/>
          </a:p>
        </p:txBody>
      </p:sp>
      <p:sp>
        <p:nvSpPr>
          <p:cNvPr id="3" name="Content Placeholder 2"/>
          <p:cNvSpPr>
            <a:spLocks noGrp="1"/>
          </p:cNvSpPr>
          <p:nvPr>
            <p:ph idx="1"/>
          </p:nvPr>
        </p:nvSpPr>
        <p:spPr>
          <a:xfrm>
            <a:off x="689112" y="1444487"/>
            <a:ext cx="7991061" cy="5009322"/>
          </a:xfrm>
        </p:spPr>
        <p:txBody>
          <a:bodyPr/>
          <a:lstStyle/>
          <a:p>
            <a:pPr algn="r" rtl="1"/>
            <a:r>
              <a:rPr lang="ar-SA" dirty="0" smtClean="0">
                <a:solidFill>
                  <a:schemeClr val="accent2">
                    <a:lumMod val="75000"/>
                  </a:schemeClr>
                </a:solidFill>
              </a:rPr>
              <a:t>عندما تشتري منشأة بضاعة بالأجل لمدة شهرين بمبلغ 1000 ريال , إلا أن سياسة البائع تخصم للمشتري 2% من قيمة الشراء إذا سدد خلال الشهر الأول بينما تخصم نسبة 1% إذا سدد خلال الشهر الثاني ..</a:t>
            </a:r>
            <a:endParaRPr lang="en-US" dirty="0" smtClean="0">
              <a:solidFill>
                <a:schemeClr val="accent2">
                  <a:lumMod val="75000"/>
                </a:schemeClr>
              </a:solidFill>
            </a:endParaRPr>
          </a:p>
          <a:p>
            <a:pPr algn="r" rtl="1">
              <a:buNone/>
            </a:pPr>
            <a:r>
              <a:rPr lang="ar-SA" sz="2000" b="1" u="sng" dirty="0" smtClean="0"/>
              <a:t>إذن يتم تقييد العملية بناءً على مبدأ الاستحقاق </a:t>
            </a:r>
            <a:endParaRPr lang="en-US" sz="2000" dirty="0" smtClean="0"/>
          </a:p>
          <a:p>
            <a:pPr algn="r" rtl="1">
              <a:buNone/>
            </a:pPr>
            <a:r>
              <a:rPr lang="ar-SA" sz="2000" dirty="0" smtClean="0"/>
              <a:t>1000 من ح/ المشتريات                 </a:t>
            </a:r>
            <a:endParaRPr lang="ar-SA" sz="2000" dirty="0" smtClean="0"/>
          </a:p>
          <a:p>
            <a:pPr algn="r" rtl="1">
              <a:buNone/>
            </a:pPr>
            <a:r>
              <a:rPr lang="ar-SA" sz="2000" dirty="0" smtClean="0"/>
              <a:t>	</a:t>
            </a:r>
            <a:r>
              <a:rPr lang="ar-SA" sz="2000" dirty="0" smtClean="0"/>
              <a:t>		1000 </a:t>
            </a:r>
            <a:r>
              <a:rPr lang="ar-SA" sz="2000" dirty="0" smtClean="0"/>
              <a:t>إلى ح/الدائنين </a:t>
            </a:r>
            <a:endParaRPr lang="ar-SA" sz="2000" dirty="0" smtClean="0"/>
          </a:p>
          <a:p>
            <a:pPr algn="r" rtl="1"/>
            <a:r>
              <a:rPr lang="ar-SA" sz="2000" dirty="0" smtClean="0"/>
              <a:t>وبالتالي  سيكون أمام المنشاة ثلاث خيارات :</a:t>
            </a:r>
            <a:endParaRPr lang="en-US" sz="2000" dirty="0" smtClean="0"/>
          </a:p>
          <a:p>
            <a:pPr marL="457200" lvl="0" indent="-457200" algn="r" rtl="1">
              <a:buFont typeface="+mj-lt"/>
              <a:buAutoNum type="arabicPeriod"/>
            </a:pPr>
            <a:r>
              <a:rPr lang="ar-SA" sz="2000" dirty="0" smtClean="0"/>
              <a:t>تسدد خلال الشهر الأول وتستفيد من خصم 2%</a:t>
            </a:r>
            <a:endParaRPr lang="en-US" sz="2000" dirty="0" smtClean="0"/>
          </a:p>
          <a:p>
            <a:pPr marL="457200" lvl="0" indent="-457200" algn="r" rtl="1">
              <a:buFont typeface="+mj-lt"/>
              <a:buAutoNum type="arabicPeriod"/>
            </a:pPr>
            <a:r>
              <a:rPr lang="ar-SA" sz="2000" dirty="0" smtClean="0"/>
              <a:t>أو تسدد خلال الشهر الثاني وتستفيد من خصم 1%</a:t>
            </a:r>
            <a:endParaRPr lang="en-US" sz="2000" dirty="0" smtClean="0"/>
          </a:p>
          <a:p>
            <a:pPr marL="457200" lvl="0" indent="-457200" algn="r" rtl="1">
              <a:buFont typeface="+mj-lt"/>
              <a:buAutoNum type="arabicPeriod"/>
            </a:pPr>
            <a:r>
              <a:rPr lang="ar-SA" sz="2000" dirty="0" smtClean="0"/>
              <a:t>أو تسدد المبلغ كامل بعد انتهاء المدة .</a:t>
            </a:r>
            <a:endParaRPr lang="en-US" sz="2000" dirty="0" smtClean="0"/>
          </a:p>
          <a:p>
            <a:pPr algn="r" rtl="1">
              <a:buNone/>
            </a:pPr>
            <a:endParaRPr lang="en-US" dirty="0" smtClean="0"/>
          </a:p>
          <a:p>
            <a:pPr algn="r" rt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مثال</a:t>
            </a:r>
            <a:endParaRPr lang="en-US" dirty="0"/>
          </a:p>
        </p:txBody>
      </p:sp>
      <p:sp>
        <p:nvSpPr>
          <p:cNvPr id="3" name="Content Placeholder 2"/>
          <p:cNvSpPr>
            <a:spLocks noGrp="1"/>
          </p:cNvSpPr>
          <p:nvPr>
            <p:ph idx="1"/>
          </p:nvPr>
        </p:nvSpPr>
        <p:spPr>
          <a:xfrm>
            <a:off x="689113" y="1431235"/>
            <a:ext cx="8057322" cy="4694928"/>
          </a:xfrm>
        </p:spPr>
        <p:txBody>
          <a:bodyPr/>
          <a:lstStyle/>
          <a:p>
            <a:pPr algn="r" rtl="1"/>
            <a:r>
              <a:rPr lang="ar-SA" dirty="0" smtClean="0">
                <a:solidFill>
                  <a:schemeClr val="tx2">
                    <a:lumMod val="60000"/>
                    <a:lumOff val="40000"/>
                  </a:schemeClr>
                </a:solidFill>
              </a:rPr>
              <a:t>إذا تم اختيار الخيار الأول ستحصل المنشأة على تخفيض من قيمة الشراء تتمثل في 2% </a:t>
            </a:r>
            <a:endParaRPr lang="en-US" dirty="0" smtClean="0">
              <a:solidFill>
                <a:schemeClr val="tx2">
                  <a:lumMod val="60000"/>
                  <a:lumOff val="40000"/>
                </a:schemeClr>
              </a:solidFill>
            </a:endParaRPr>
          </a:p>
          <a:p>
            <a:pPr algn="r" rtl="1">
              <a:buNone/>
            </a:pPr>
            <a:r>
              <a:rPr lang="ar-SA" sz="2000" dirty="0" smtClean="0"/>
              <a:t>1000×2%=20 ريال يتم خصمها </a:t>
            </a:r>
            <a:endParaRPr lang="en-US" sz="2000" dirty="0" smtClean="0"/>
          </a:p>
          <a:p>
            <a:pPr algn="r" rtl="1">
              <a:buNone/>
            </a:pPr>
            <a:r>
              <a:rPr lang="ar-SA" sz="2000" b="1" dirty="0" smtClean="0"/>
              <a:t>إذن المبلغ الذي سوف يتم دفعه من قبل المنشأة  هو 1000 – 20 = 980 ريال .  </a:t>
            </a:r>
            <a:endParaRPr lang="en-US" sz="2000" dirty="0" smtClean="0"/>
          </a:p>
          <a:p>
            <a:pPr algn="r" rtl="1">
              <a:buNone/>
            </a:pPr>
            <a:r>
              <a:rPr lang="ar-SA" sz="2000" u="sng" dirty="0" smtClean="0"/>
              <a:t>ويكون </a:t>
            </a:r>
            <a:r>
              <a:rPr lang="ar-SA" sz="2000" u="sng" dirty="0" smtClean="0"/>
              <a:t>قيد السداد : </a:t>
            </a:r>
            <a:endParaRPr lang="en-US" sz="2000" dirty="0" smtClean="0"/>
          </a:p>
          <a:p>
            <a:pPr algn="r" rtl="1">
              <a:buNone/>
            </a:pPr>
            <a:r>
              <a:rPr lang="ar-SA" sz="2000" dirty="0" smtClean="0"/>
              <a:t>1000 من </a:t>
            </a:r>
            <a:r>
              <a:rPr lang="ar-SA" sz="2000" dirty="0" smtClean="0"/>
              <a:t>حـ/ </a:t>
            </a:r>
            <a:r>
              <a:rPr lang="ar-SA" sz="2000" dirty="0" smtClean="0"/>
              <a:t>الدائنين                         </a:t>
            </a:r>
            <a:endParaRPr lang="ar-SA" sz="2000" dirty="0" smtClean="0"/>
          </a:p>
          <a:p>
            <a:pPr algn="ctr" rtl="1">
              <a:buNone/>
            </a:pPr>
            <a:r>
              <a:rPr lang="ar-SA" sz="2000" dirty="0" smtClean="0"/>
              <a:t>إلى </a:t>
            </a:r>
            <a:r>
              <a:rPr lang="ar-SA" sz="2000" dirty="0" smtClean="0"/>
              <a:t>مذكورين :</a:t>
            </a:r>
            <a:endParaRPr lang="en-US" sz="2000" dirty="0" smtClean="0"/>
          </a:p>
          <a:p>
            <a:pPr algn="r" rtl="1">
              <a:buNone/>
            </a:pPr>
            <a:r>
              <a:rPr lang="ar-SA" sz="2000" dirty="0" smtClean="0"/>
              <a:t>                                            980 </a:t>
            </a:r>
            <a:r>
              <a:rPr lang="ar-SA" sz="2000" dirty="0" smtClean="0"/>
              <a:t>حـ/ </a:t>
            </a:r>
            <a:r>
              <a:rPr lang="ar-SA" sz="2000" dirty="0" smtClean="0"/>
              <a:t>البنك أو الصندوق </a:t>
            </a:r>
            <a:endParaRPr lang="en-US" sz="2000" dirty="0" smtClean="0"/>
          </a:p>
          <a:p>
            <a:pPr algn="r" rtl="1">
              <a:buNone/>
            </a:pPr>
            <a:r>
              <a:rPr lang="ar-SA" sz="2000" dirty="0" smtClean="0"/>
              <a:t>                                           20 </a:t>
            </a:r>
            <a:r>
              <a:rPr lang="ar-SA" sz="2000" dirty="0" smtClean="0"/>
              <a:t>حـ/ </a:t>
            </a:r>
            <a:r>
              <a:rPr lang="ar-SA" sz="2000" dirty="0" smtClean="0"/>
              <a:t>خصم مكتسب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90336"/>
          </a:xfrm>
        </p:spPr>
        <p:txBody>
          <a:bodyPr/>
          <a:lstStyle/>
          <a:p>
            <a:r>
              <a:rPr lang="ar-SA" dirty="0" smtClean="0"/>
              <a:t>مثال</a:t>
            </a:r>
            <a:endParaRPr lang="en-US" dirty="0"/>
          </a:p>
        </p:txBody>
      </p:sp>
      <p:sp>
        <p:nvSpPr>
          <p:cNvPr id="3" name="Content Placeholder 2"/>
          <p:cNvSpPr>
            <a:spLocks noGrp="1"/>
          </p:cNvSpPr>
          <p:nvPr>
            <p:ph idx="1"/>
          </p:nvPr>
        </p:nvSpPr>
        <p:spPr>
          <a:xfrm>
            <a:off x="689113" y="1364974"/>
            <a:ext cx="8044070" cy="5049078"/>
          </a:xfrm>
        </p:spPr>
        <p:txBody>
          <a:bodyPr/>
          <a:lstStyle/>
          <a:p>
            <a:pPr algn="r" rtl="1"/>
            <a:r>
              <a:rPr lang="ar-SA" dirty="0" smtClean="0">
                <a:solidFill>
                  <a:schemeClr val="tx2">
                    <a:lumMod val="60000"/>
                    <a:lumOff val="40000"/>
                  </a:schemeClr>
                </a:solidFill>
              </a:rPr>
              <a:t>إذا تم اختيار الخيار الثاني ستحصل المنشأة على تخفيض من قيمة الشراء تتمثل في 1%</a:t>
            </a:r>
            <a:endParaRPr lang="en-US" dirty="0" smtClean="0">
              <a:solidFill>
                <a:schemeClr val="tx2">
                  <a:lumMod val="60000"/>
                  <a:lumOff val="40000"/>
                </a:schemeClr>
              </a:solidFill>
            </a:endParaRPr>
          </a:p>
          <a:p>
            <a:pPr algn="r" rtl="1">
              <a:buNone/>
            </a:pPr>
            <a:r>
              <a:rPr lang="ar-SA" sz="2000" dirty="0" smtClean="0"/>
              <a:t>1000×1% = 10 ريال </a:t>
            </a:r>
            <a:endParaRPr lang="en-US" sz="2000" dirty="0" smtClean="0"/>
          </a:p>
          <a:p>
            <a:pPr algn="r" rtl="1">
              <a:buNone/>
            </a:pPr>
            <a:r>
              <a:rPr lang="ar-SA" sz="2000" b="1" dirty="0" smtClean="0"/>
              <a:t>إذن المبلغ الذي سوف يتم دفعه من قبل المنشأة هو 1000- 10= 990 ريال </a:t>
            </a:r>
            <a:endParaRPr lang="en-US" sz="2000" dirty="0" smtClean="0"/>
          </a:p>
          <a:p>
            <a:pPr algn="r" rtl="1">
              <a:buNone/>
            </a:pPr>
            <a:r>
              <a:rPr lang="ar-SA" sz="2000" u="sng" dirty="0" smtClean="0"/>
              <a:t>إذن يكون قيد السداد : </a:t>
            </a:r>
            <a:endParaRPr lang="en-US" sz="2000" dirty="0" smtClean="0"/>
          </a:p>
          <a:p>
            <a:pPr algn="r" rtl="1">
              <a:buNone/>
            </a:pPr>
            <a:r>
              <a:rPr lang="ar-SA" sz="2000" dirty="0" smtClean="0"/>
              <a:t>1000 من ح/ الدائنين                         </a:t>
            </a:r>
            <a:endParaRPr lang="ar-SA" sz="2000" dirty="0" smtClean="0"/>
          </a:p>
          <a:p>
            <a:pPr algn="ctr" rtl="1">
              <a:buNone/>
            </a:pPr>
            <a:r>
              <a:rPr lang="ar-SA" sz="2000" dirty="0" smtClean="0"/>
              <a:t>إلى </a:t>
            </a:r>
            <a:r>
              <a:rPr lang="ar-SA" sz="2000" dirty="0" smtClean="0"/>
              <a:t>مذكورين :</a:t>
            </a:r>
            <a:endParaRPr lang="en-US" sz="2000" dirty="0" smtClean="0"/>
          </a:p>
          <a:p>
            <a:pPr algn="r" rtl="1">
              <a:buNone/>
            </a:pPr>
            <a:r>
              <a:rPr lang="ar-SA" sz="2000" dirty="0" smtClean="0"/>
              <a:t>                                            990 ح/ البنك أو الصندوق </a:t>
            </a:r>
            <a:endParaRPr lang="ar-SA" sz="2000" dirty="0" smtClean="0"/>
          </a:p>
          <a:p>
            <a:pPr algn="ctr" rtl="1">
              <a:buNone/>
            </a:pPr>
            <a:r>
              <a:rPr lang="ar-SA" sz="2000" dirty="0" smtClean="0"/>
              <a:t>		10 </a:t>
            </a:r>
            <a:r>
              <a:rPr lang="ar-SA" sz="2000" dirty="0" smtClean="0"/>
              <a:t>ح/ خصم مكتسب  .</a:t>
            </a:r>
            <a:endParaRPr lang="en-US" sz="20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مثال</a:t>
            </a:r>
            <a:endParaRPr lang="en-US" dirty="0"/>
          </a:p>
        </p:txBody>
      </p:sp>
      <p:sp>
        <p:nvSpPr>
          <p:cNvPr id="3" name="Content Placeholder 2"/>
          <p:cNvSpPr>
            <a:spLocks noGrp="1"/>
          </p:cNvSpPr>
          <p:nvPr>
            <p:ph idx="1"/>
          </p:nvPr>
        </p:nvSpPr>
        <p:spPr>
          <a:xfrm>
            <a:off x="1089025" y="1801813"/>
            <a:ext cx="7272338" cy="2995474"/>
          </a:xfrm>
        </p:spPr>
        <p:txBody>
          <a:bodyPr/>
          <a:lstStyle/>
          <a:p>
            <a:pPr algn="r" rtl="1">
              <a:buFont typeface="Wingdings" pitchFamily="2" charset="2"/>
              <a:buChar char="§"/>
            </a:pPr>
            <a:r>
              <a:rPr lang="ar-SA" dirty="0" smtClean="0">
                <a:solidFill>
                  <a:schemeClr val="tx2">
                    <a:lumMod val="60000"/>
                    <a:lumOff val="40000"/>
                  </a:schemeClr>
                </a:solidFill>
              </a:rPr>
              <a:t>أما إذا اختارت الخيار الأخير وهو السداد في الموعد المحدد فإنها تسدد المبلغ كاملاً </a:t>
            </a:r>
            <a:endParaRPr lang="en-US" dirty="0" smtClean="0">
              <a:solidFill>
                <a:schemeClr val="tx2">
                  <a:lumMod val="60000"/>
                  <a:lumOff val="40000"/>
                </a:schemeClr>
              </a:solidFill>
            </a:endParaRPr>
          </a:p>
          <a:p>
            <a:pPr algn="r" rtl="1">
              <a:buNone/>
            </a:pPr>
            <a:r>
              <a:rPr lang="ar-SA" dirty="0" smtClean="0"/>
              <a:t>1000 من ح/ الدائنين             </a:t>
            </a:r>
            <a:endParaRPr lang="ar-SA" dirty="0" smtClean="0"/>
          </a:p>
          <a:p>
            <a:pPr algn="r" rtl="1">
              <a:buNone/>
            </a:pPr>
            <a:r>
              <a:rPr lang="ar-SA" dirty="0" smtClean="0"/>
              <a:t>	</a:t>
            </a:r>
            <a:r>
              <a:rPr lang="ar-SA" dirty="0" smtClean="0"/>
              <a:t>		  </a:t>
            </a:r>
            <a:r>
              <a:rPr lang="ar-SA" dirty="0" smtClean="0"/>
              <a:t>1000 إلى ح/ البنك أو الصندوق </a:t>
            </a:r>
            <a:endParaRPr lang="en-US"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50579"/>
          </a:xfrm>
        </p:spPr>
        <p:txBody>
          <a:bodyPr/>
          <a:lstStyle/>
          <a:p>
            <a:r>
              <a:rPr lang="ar-SA" dirty="0" smtClean="0"/>
              <a:t>المشتريات</a:t>
            </a:r>
            <a:endParaRPr lang="en-US" dirty="0"/>
          </a:p>
        </p:txBody>
      </p:sp>
      <p:sp>
        <p:nvSpPr>
          <p:cNvPr id="3" name="Content Placeholder 2"/>
          <p:cNvSpPr>
            <a:spLocks noGrp="1"/>
          </p:cNvSpPr>
          <p:nvPr>
            <p:ph idx="1"/>
          </p:nvPr>
        </p:nvSpPr>
        <p:spPr>
          <a:xfrm>
            <a:off x="795130" y="1537252"/>
            <a:ext cx="7924800" cy="4227445"/>
          </a:xfrm>
        </p:spPr>
        <p:txBody>
          <a:bodyPr/>
          <a:lstStyle/>
          <a:p>
            <a:pPr algn="r" rtl="1"/>
            <a:r>
              <a:rPr lang="ar-SA" b="1" dirty="0" smtClean="0">
                <a:solidFill>
                  <a:schemeClr val="accent2">
                    <a:lumMod val="75000"/>
                  </a:schemeClr>
                </a:solidFill>
              </a:rPr>
              <a:t>ثالثاً : </a:t>
            </a:r>
            <a:r>
              <a:rPr lang="ar-SA" b="1" dirty="0" smtClean="0">
                <a:solidFill>
                  <a:schemeClr val="accent1">
                    <a:lumMod val="75000"/>
                  </a:schemeClr>
                </a:solidFill>
              </a:rPr>
              <a:t>مردودات ومسموحات المشتريات: </a:t>
            </a:r>
          </a:p>
          <a:p>
            <a:pPr algn="r" rtl="1">
              <a:buFont typeface="Wingdings" pitchFamily="2" charset="2"/>
              <a:buChar char="Ø"/>
            </a:pPr>
            <a:r>
              <a:rPr lang="ar-SA" sz="2000" b="1" dirty="0" smtClean="0">
                <a:solidFill>
                  <a:schemeClr val="tx1">
                    <a:lumMod val="95000"/>
                    <a:lumOff val="5000"/>
                  </a:schemeClr>
                </a:solidFill>
              </a:rPr>
              <a:t>عند عدم رضا المنشأة في البضاعة المشتراه يحق لها ردها واخد ثمنها في المقابل عند الشراء نقدا أو خصم قيمتها عند الشراء بالاجل.  		     مردوادات المشتريات.</a:t>
            </a:r>
          </a:p>
          <a:p>
            <a:pPr algn="r" rtl="1">
              <a:buFont typeface="Wingdings" pitchFamily="2" charset="2"/>
              <a:buChar char="Ø"/>
            </a:pPr>
            <a:r>
              <a:rPr lang="ar-SA" sz="2000" b="1" dirty="0" smtClean="0">
                <a:solidFill>
                  <a:schemeClr val="tx1">
                    <a:lumMod val="95000"/>
                    <a:lumOff val="5000"/>
                  </a:schemeClr>
                </a:solidFill>
              </a:rPr>
              <a:t>عند وجود عيب في البضاعة قد يسمح / يخصم البائع للمنشأة من سعر البضاعة لمحاولة بيع البضاعة وكسب رضا العميل / المنشأة 	         مسموحات المشتريات .</a:t>
            </a:r>
          </a:p>
          <a:p>
            <a:pPr algn="r" rtl="1">
              <a:buFont typeface="Wingdings" pitchFamily="2" charset="2"/>
              <a:buChar char="Ø"/>
            </a:pPr>
            <a:r>
              <a:rPr lang="ar-SA" sz="2000" b="1" dirty="0" smtClean="0">
                <a:solidFill>
                  <a:schemeClr val="tx1">
                    <a:lumMod val="95000"/>
                    <a:lumOff val="5000"/>
                  </a:schemeClr>
                </a:solidFill>
              </a:rPr>
              <a:t>حيث أن المشتريات مدينة ومردودات ومسموحات المشتريات عكسها ستكون </a:t>
            </a:r>
            <a:r>
              <a:rPr lang="ar-SA" sz="2000" b="1" u="sng" dirty="0" smtClean="0">
                <a:solidFill>
                  <a:srgbClr val="FF0000"/>
                </a:solidFill>
              </a:rPr>
              <a:t>دائنة</a:t>
            </a:r>
            <a:r>
              <a:rPr lang="ar-SA" sz="2000" b="1" dirty="0" smtClean="0">
                <a:solidFill>
                  <a:schemeClr val="tx1">
                    <a:lumMod val="95000"/>
                    <a:lumOff val="5000"/>
                  </a:schemeClr>
                </a:solidFill>
              </a:rPr>
              <a:t> . </a:t>
            </a:r>
          </a:p>
          <a:p>
            <a:pPr algn="r" rtl="1">
              <a:buFont typeface="Wingdings" pitchFamily="2" charset="2"/>
              <a:buChar char="Ø"/>
            </a:pPr>
            <a:r>
              <a:rPr lang="ar-SA" sz="2000" b="1" dirty="0" smtClean="0">
                <a:solidFill>
                  <a:schemeClr val="tx1">
                    <a:lumMod val="95000"/>
                    <a:lumOff val="5000"/>
                  </a:schemeClr>
                </a:solidFill>
              </a:rPr>
              <a:t>لتسجيل مردودات ومسموحات المشتريات يجب الرجع الى أصل عملية الشراء.........</a:t>
            </a:r>
          </a:p>
          <a:p>
            <a:pPr algn="r" rtl="1">
              <a:buFont typeface="Wingdings" pitchFamily="2" charset="2"/>
              <a:buChar char="Ø"/>
            </a:pPr>
            <a:r>
              <a:rPr lang="ar-SA" sz="2000" b="1" u="sng" dirty="0" smtClean="0"/>
              <a:t>وتخصم مردودات ومسموحات المشتريات من المشتريات في قائمة الدخل .</a:t>
            </a:r>
            <a:endParaRPr lang="ar-SA" sz="2000" b="1" dirty="0" smtClean="0">
              <a:solidFill>
                <a:schemeClr val="tx1">
                  <a:lumMod val="95000"/>
                  <a:lumOff val="5000"/>
                </a:schemeClr>
              </a:solidFill>
            </a:endParaRPr>
          </a:p>
          <a:p>
            <a:pPr algn="r" rtl="1">
              <a:buFont typeface="Wingdings" pitchFamily="2" charset="2"/>
              <a:buChar char="Ø"/>
            </a:pPr>
            <a:endParaRPr lang="ar-SA" sz="2000" b="1" dirty="0" smtClean="0">
              <a:solidFill>
                <a:schemeClr val="tx1">
                  <a:lumMod val="95000"/>
                  <a:lumOff val="5000"/>
                </a:schemeClr>
              </a:solidFill>
            </a:endParaRPr>
          </a:p>
          <a:p>
            <a:pPr algn="r" rtl="1">
              <a:buNone/>
            </a:pPr>
            <a:endParaRPr lang="ar-SA" b="1" dirty="0" smtClean="0">
              <a:solidFill>
                <a:schemeClr val="tx1">
                  <a:lumMod val="95000"/>
                  <a:lumOff val="5000"/>
                </a:schemeClr>
              </a:solidFill>
            </a:endParaRPr>
          </a:p>
        </p:txBody>
      </p:sp>
      <p:cxnSp>
        <p:nvCxnSpPr>
          <p:cNvPr id="5" name="Straight Arrow Connector 4"/>
          <p:cNvCxnSpPr/>
          <p:nvPr/>
        </p:nvCxnSpPr>
        <p:spPr>
          <a:xfrm flipH="1" flipV="1">
            <a:off x="3578085" y="3551582"/>
            <a:ext cx="123245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2961859" y="2663686"/>
            <a:ext cx="123245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Action Button: Back or Previous 8">
            <a:hlinkClick r:id="" action="ppaction://hlinkshowjump?jump=previousslide" highlightClick="1"/>
          </p:cNvPr>
          <p:cNvSpPr/>
          <p:nvPr/>
        </p:nvSpPr>
        <p:spPr>
          <a:xfrm>
            <a:off x="1089025" y="4532244"/>
            <a:ext cx="313546" cy="291547"/>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5" y="1722783"/>
            <a:ext cx="7272338" cy="3565317"/>
          </a:xfrm>
        </p:spPr>
        <p:txBody>
          <a:bodyPr/>
          <a:lstStyle/>
          <a:p>
            <a:pPr algn="just" rtl="1"/>
            <a:r>
              <a:rPr lang="ar-SA" dirty="0" smtClean="0"/>
              <a:t>تتميز المنشآت التجارية عن منشآت الخدمات في أنها تعتمد على استمراريتها على ما تحققه من فرق بين تكلفة البضائع التي تشتريها لإعادة بيعها وهو ما يعرف بتكلفة البضاعة المباعة وبين إيرادات بيع تلك البضائع وهو ما يعرف بإجمالي الربح أو الخسارة </a:t>
            </a:r>
            <a:r>
              <a:rPr lang="ar-SA" dirty="0" smtClean="0"/>
              <a:t>.</a:t>
            </a:r>
          </a:p>
          <a:p>
            <a:pPr algn="just" rtl="1">
              <a:buNone/>
            </a:pPr>
            <a:endParaRPr lang="en-US" dirty="0" smtClean="0"/>
          </a:p>
          <a:p>
            <a:pPr algn="just" rtl="1"/>
            <a:r>
              <a:rPr lang="ar-SA" dirty="0" smtClean="0"/>
              <a:t>فإذا كان الرقم كافي لتغطية مصاريفها تبقى وتستمر أما إذا كان العكس فلن يكتب لها الاستمرار .</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108" y="274638"/>
            <a:ext cx="7272337" cy="918058"/>
          </a:xfrm>
        </p:spPr>
        <p:txBody>
          <a:bodyPr/>
          <a:lstStyle/>
          <a:p>
            <a:r>
              <a:rPr lang="ar-SA" dirty="0" smtClean="0"/>
              <a:t/>
            </a:r>
            <a:br>
              <a:rPr lang="ar-SA" dirty="0" smtClean="0"/>
            </a:br>
            <a:r>
              <a:rPr lang="ar-SA" dirty="0" smtClean="0"/>
              <a:t>المشــتريات  </a:t>
            </a:r>
            <a:br>
              <a:rPr lang="ar-SA" dirty="0" smtClean="0"/>
            </a:br>
            <a:endParaRPr lang="en-US" dirty="0"/>
          </a:p>
        </p:txBody>
      </p:sp>
      <p:sp>
        <p:nvSpPr>
          <p:cNvPr id="4" name="Right Brace 3"/>
          <p:cNvSpPr/>
          <p:nvPr/>
        </p:nvSpPr>
        <p:spPr>
          <a:xfrm rot="16200000">
            <a:off x="4045226" y="-1489319"/>
            <a:ext cx="1398103" cy="7272338"/>
          </a:xfrm>
          <a:prstGeom prst="rightBrace">
            <a:avLst>
              <a:gd name="adj1" fmla="val 8333"/>
              <a:gd name="adj2" fmla="val 5019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4744278" y="2004394"/>
            <a:ext cx="0" cy="61622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75443" y="2845902"/>
            <a:ext cx="1497496" cy="400110"/>
          </a:xfrm>
          <a:prstGeom prst="rect">
            <a:avLst/>
          </a:prstGeom>
          <a:noFill/>
        </p:spPr>
        <p:txBody>
          <a:bodyPr wrap="square" rtlCol="0">
            <a:spAutoFit/>
          </a:bodyPr>
          <a:lstStyle/>
          <a:p>
            <a:pPr algn="ctr" rtl="1"/>
            <a:r>
              <a:rPr lang="ar-SA" sz="2000" b="1" dirty="0" smtClean="0"/>
              <a:t>الشراء نقدا </a:t>
            </a:r>
            <a:endParaRPr lang="en-US" sz="2000" b="1" dirty="0"/>
          </a:p>
        </p:txBody>
      </p:sp>
      <p:sp>
        <p:nvSpPr>
          <p:cNvPr id="9" name="TextBox 8"/>
          <p:cNvSpPr txBox="1"/>
          <p:nvPr/>
        </p:nvSpPr>
        <p:spPr>
          <a:xfrm>
            <a:off x="3743739" y="2620618"/>
            <a:ext cx="2259496" cy="707886"/>
          </a:xfrm>
          <a:prstGeom prst="rect">
            <a:avLst/>
          </a:prstGeom>
          <a:noFill/>
        </p:spPr>
        <p:txBody>
          <a:bodyPr wrap="square" rtlCol="0">
            <a:spAutoFit/>
          </a:bodyPr>
          <a:lstStyle/>
          <a:p>
            <a:pPr algn="ctr" rtl="1"/>
            <a:r>
              <a:rPr lang="ar-SA" sz="2000" b="1" dirty="0" smtClean="0"/>
              <a:t>الشراء على الحساب بتعهد شفوي  </a:t>
            </a:r>
            <a:endParaRPr lang="en-US" sz="2000" b="1" dirty="0" smtClean="0"/>
          </a:p>
        </p:txBody>
      </p:sp>
      <p:sp>
        <p:nvSpPr>
          <p:cNvPr id="10" name="TextBox 9"/>
          <p:cNvSpPr txBox="1"/>
          <p:nvPr/>
        </p:nvSpPr>
        <p:spPr>
          <a:xfrm>
            <a:off x="609600" y="2845902"/>
            <a:ext cx="2398643" cy="707886"/>
          </a:xfrm>
          <a:prstGeom prst="rect">
            <a:avLst/>
          </a:prstGeom>
          <a:noFill/>
        </p:spPr>
        <p:txBody>
          <a:bodyPr wrap="square" rtlCol="0">
            <a:spAutoFit/>
          </a:bodyPr>
          <a:lstStyle/>
          <a:p>
            <a:pPr algn="ctr" rtl="1"/>
            <a:r>
              <a:rPr lang="ar-SA" sz="2000" b="1" dirty="0" smtClean="0"/>
              <a:t>الشراء على الحساب بتعهد كتابي </a:t>
            </a:r>
            <a:endParaRPr lang="en-US" sz="2000" b="1" dirty="0"/>
          </a:p>
        </p:txBody>
      </p:sp>
      <p:graphicFrame>
        <p:nvGraphicFramePr>
          <p:cNvPr id="11" name="Table 10"/>
          <p:cNvGraphicFramePr>
            <a:graphicFrameLocks noGrp="1"/>
          </p:cNvGraphicFramePr>
          <p:nvPr/>
        </p:nvGraphicFramePr>
        <p:xfrm>
          <a:off x="6003235" y="3328504"/>
          <a:ext cx="2796209" cy="1102363"/>
        </p:xfrm>
        <a:graphic>
          <a:graphicData uri="http://schemas.openxmlformats.org/drawingml/2006/table">
            <a:tbl>
              <a:tblPr firstRow="1" bandRow="1">
                <a:tableStyleId>{5940675A-B579-460E-94D1-54222C63F5DA}</a:tableStyleId>
              </a:tblPr>
              <a:tblGrid>
                <a:gridCol w="1789043"/>
                <a:gridCol w="483621"/>
                <a:gridCol w="523545"/>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b="1" dirty="0" smtClean="0"/>
                        <a:t>حـ/</a:t>
                      </a:r>
                      <a:r>
                        <a:rPr lang="ar-SA" sz="1600" b="1" baseline="0" dirty="0" smtClean="0"/>
                        <a:t> </a:t>
                      </a:r>
                      <a:r>
                        <a:rPr lang="ar-SA" sz="1600" b="1" baseline="0" dirty="0" smtClean="0"/>
                        <a:t>النقدية/ بنك </a:t>
                      </a:r>
                      <a:endParaRPr lang="ar-SA" sz="1600" b="1" baseline="0" dirty="0" smtClean="0"/>
                    </a:p>
                    <a:p>
                      <a:pPr algn="r" rtl="1"/>
                      <a:r>
                        <a:rPr lang="ar-SA" sz="1600" b="1" dirty="0" smtClean="0"/>
                        <a:t>     حـ/ </a:t>
                      </a:r>
                      <a:r>
                        <a:rPr lang="ar-SA" sz="1600" b="1" dirty="0" smtClean="0"/>
                        <a:t>مردودات ومسموحات </a:t>
                      </a:r>
                      <a:r>
                        <a:rPr lang="ar-SA" sz="1600" b="1" baseline="0" dirty="0" smtClean="0"/>
                        <a:t>المشتريات  </a:t>
                      </a:r>
                      <a:endParaRPr lang="en-US" sz="1600" b="1"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2" name="Table 11"/>
          <p:cNvGraphicFramePr>
            <a:graphicFrameLocks noGrp="1"/>
          </p:cNvGraphicFramePr>
          <p:nvPr/>
        </p:nvGraphicFramePr>
        <p:xfrm>
          <a:off x="2584175" y="3341756"/>
          <a:ext cx="3067878" cy="1102363"/>
        </p:xfrm>
        <a:graphic>
          <a:graphicData uri="http://schemas.openxmlformats.org/drawingml/2006/table">
            <a:tbl>
              <a:tblPr firstRow="1" bandRow="1">
                <a:tableStyleId>{5940675A-B579-460E-94D1-54222C63F5DA}</a:tableStyleId>
              </a:tblPr>
              <a:tblGrid>
                <a:gridCol w="1840726"/>
                <a:gridCol w="652741"/>
                <a:gridCol w="574411"/>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b="1" dirty="0" smtClean="0"/>
                        <a:t>حـ/</a:t>
                      </a:r>
                      <a:r>
                        <a:rPr lang="ar-SA" sz="1600" b="1" baseline="0" dirty="0" smtClean="0"/>
                        <a:t> االدائنين ( الموردين)</a:t>
                      </a:r>
                    </a:p>
                    <a:p>
                      <a:pPr algn="r" rtl="1"/>
                      <a:r>
                        <a:rPr lang="ar-SA" sz="1600" b="1" dirty="0" smtClean="0"/>
                        <a:t>     </a:t>
                      </a:r>
                      <a:r>
                        <a:rPr lang="ar-SA" sz="1600" b="1" dirty="0" smtClean="0"/>
                        <a:t>حـ/مردودات ومسموحات </a:t>
                      </a:r>
                      <a:r>
                        <a:rPr lang="ar-SA" sz="1600" b="1" baseline="0" dirty="0" smtClean="0"/>
                        <a:t>المشتريات </a:t>
                      </a:r>
                      <a:endParaRPr lang="en-US" sz="1600" b="1"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3" name="Table 12"/>
          <p:cNvGraphicFramePr>
            <a:graphicFrameLocks noGrp="1"/>
          </p:cNvGraphicFramePr>
          <p:nvPr/>
        </p:nvGraphicFramePr>
        <p:xfrm>
          <a:off x="609600" y="4638261"/>
          <a:ext cx="3134139" cy="1102363"/>
        </p:xfrm>
        <a:graphic>
          <a:graphicData uri="http://schemas.openxmlformats.org/drawingml/2006/table">
            <a:tbl>
              <a:tblPr firstRow="1" bandRow="1">
                <a:tableStyleId>{5940675A-B579-460E-94D1-54222C63F5DA}</a:tableStyleId>
              </a:tblPr>
              <a:tblGrid>
                <a:gridCol w="2007582"/>
                <a:gridCol w="592164"/>
                <a:gridCol w="534393"/>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b="1" dirty="0" smtClean="0"/>
                        <a:t>حـ/</a:t>
                      </a:r>
                      <a:r>
                        <a:rPr lang="ar-SA" sz="1600" b="1" baseline="0" dirty="0" smtClean="0"/>
                        <a:t> </a:t>
                      </a:r>
                      <a:r>
                        <a:rPr lang="ar-SA" sz="1600" b="1" baseline="0" dirty="0" smtClean="0"/>
                        <a:t>أوراق دفع</a:t>
                      </a:r>
                      <a:endParaRPr lang="ar-SA" sz="1600" b="1" baseline="0" dirty="0" smtClean="0"/>
                    </a:p>
                    <a:p>
                      <a:pPr algn="r" rtl="1"/>
                      <a:r>
                        <a:rPr lang="ar-SA" sz="1600" b="1" dirty="0" smtClean="0"/>
                        <a:t>     </a:t>
                      </a:r>
                      <a:r>
                        <a:rPr lang="ar-SA" sz="1600" b="1" dirty="0" smtClean="0"/>
                        <a:t>حـ/مردودات ومسموحات </a:t>
                      </a:r>
                      <a:r>
                        <a:rPr lang="ar-SA" sz="1600" b="1" baseline="0" dirty="0" smtClean="0"/>
                        <a:t>المشتريات </a:t>
                      </a:r>
                      <a:endParaRPr lang="en-US" sz="1600" b="1"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sp>
        <p:nvSpPr>
          <p:cNvPr id="14" name="TextBox 13"/>
          <p:cNvSpPr txBox="1"/>
          <p:nvPr/>
        </p:nvSpPr>
        <p:spPr>
          <a:xfrm>
            <a:off x="2279374" y="6056243"/>
            <a:ext cx="5486400" cy="369332"/>
          </a:xfrm>
          <a:prstGeom prst="rect">
            <a:avLst/>
          </a:prstGeom>
          <a:noFill/>
        </p:spPr>
        <p:txBody>
          <a:bodyPr wrap="square" rtlCol="0">
            <a:spAutoFit/>
          </a:bodyPr>
          <a:lstStyle/>
          <a:p>
            <a:pPr algn="ctr" rtl="1"/>
            <a:r>
              <a:rPr lang="ar-SA" b="1" dirty="0" smtClean="0"/>
              <a:t>سيتم اثبات م.م. المشتريات بنفس طريقة الشراء </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dirty="0" smtClean="0">
                <a:solidFill>
                  <a:schemeClr val="tx1"/>
                </a:solidFill>
                <a:latin typeface="Calibri" pitchFamily="34" charset="0"/>
                <a:ea typeface="Calibri" pitchFamily="34" charset="0"/>
                <a:cs typeface="Arial" pitchFamily="34" charset="0"/>
              </a:rPr>
              <a:t>مثال </a:t>
            </a:r>
            <a:endParaRPr lang="en-US" dirty="0"/>
          </a:p>
        </p:txBody>
      </p:sp>
      <p:sp>
        <p:nvSpPr>
          <p:cNvPr id="5" name="Rectangle 1"/>
          <p:cNvSpPr>
            <a:spLocks noGrp="1" noChangeArrowheads="1"/>
          </p:cNvSpPr>
          <p:nvPr>
            <p:ph idx="1"/>
          </p:nvPr>
        </p:nvSpPr>
        <p:spPr bwMode="auto">
          <a:xfrm>
            <a:off x="755374" y="1612900"/>
            <a:ext cx="793805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 typeface="Wingdings" pitchFamily="2" charset="2"/>
              <a:buChar char="Ø"/>
              <a:tabLst/>
            </a:pPr>
            <a:r>
              <a:rPr kumimoji="0" lang="ar-SA" b="1" i="0" u="none" strike="noStrike" cap="none" normalizeH="0" baseline="0" dirty="0" smtClean="0">
                <a:ln>
                  <a:noFill/>
                </a:ln>
                <a:solidFill>
                  <a:schemeClr val="accent2">
                    <a:lumMod val="75000"/>
                  </a:schemeClr>
                </a:solidFill>
                <a:effectLst/>
                <a:latin typeface="Calibri" pitchFamily="34" charset="0"/>
                <a:ea typeface="Calibri" pitchFamily="34" charset="0"/>
                <a:cs typeface="Arial" pitchFamily="34" charset="0"/>
              </a:rPr>
              <a:t>لو فرضنا أنه تم شراء بضاعة بمبلغ 32400 ريال , ورد جزء من البضاعة تتمثل قيمتها في 700 ريال . </a:t>
            </a:r>
            <a:endParaRPr kumimoji="0" lang="en-US"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فيتم إثبات العملية محاسبياُ :</a:t>
            </a: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700من ح/ البنك أو الصندوق</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700</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إلى ح/ مردودات ومسموحات المشتريات</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37327"/>
          </a:xfrm>
        </p:spPr>
        <p:txBody>
          <a:bodyPr/>
          <a:lstStyle/>
          <a:p>
            <a:r>
              <a:rPr lang="ar-SA" dirty="0" smtClean="0"/>
              <a:t>المشتريات</a:t>
            </a:r>
            <a:endParaRPr lang="en-US" dirty="0"/>
          </a:p>
        </p:txBody>
      </p:sp>
      <p:sp>
        <p:nvSpPr>
          <p:cNvPr id="3" name="Content Placeholder 2"/>
          <p:cNvSpPr>
            <a:spLocks noGrp="1"/>
          </p:cNvSpPr>
          <p:nvPr>
            <p:ph idx="1"/>
          </p:nvPr>
        </p:nvSpPr>
        <p:spPr>
          <a:xfrm>
            <a:off x="384314" y="1311965"/>
            <a:ext cx="8295860" cy="4320209"/>
          </a:xfrm>
        </p:spPr>
        <p:txBody>
          <a:bodyPr/>
          <a:lstStyle/>
          <a:p>
            <a:pPr algn="r" rtl="1"/>
            <a:r>
              <a:rPr lang="ar-SA" dirty="0" smtClean="0">
                <a:solidFill>
                  <a:schemeClr val="accent2">
                    <a:lumMod val="75000"/>
                  </a:schemeClr>
                </a:solidFill>
              </a:rPr>
              <a:t>مثــال : </a:t>
            </a:r>
            <a:r>
              <a:rPr lang="ar-SA" dirty="0" smtClean="0">
                <a:solidFill>
                  <a:schemeClr val="accent1">
                    <a:lumMod val="75000"/>
                  </a:schemeClr>
                </a:solidFill>
              </a:rPr>
              <a:t>إليك التي تمت في أحدى الشركات : </a:t>
            </a:r>
          </a:p>
          <a:p>
            <a:pPr algn="r" rtl="1">
              <a:buNone/>
            </a:pPr>
            <a:r>
              <a:rPr lang="ar-SA" sz="2000" dirty="0" smtClean="0"/>
              <a:t>1/1 تم شراء بضاعة بمبلغ 7000 ريال نقداً </a:t>
            </a:r>
          </a:p>
          <a:p>
            <a:pPr algn="r" rtl="1">
              <a:buNone/>
            </a:pPr>
            <a:r>
              <a:rPr lang="ar-SA" sz="2000" dirty="0" smtClean="0"/>
              <a:t>5 /1 تم شراء بضاعة بمبلغ 9000 ريال بالأجل من شركة س </a:t>
            </a:r>
          </a:p>
          <a:p>
            <a:pPr algn="r" rtl="1">
              <a:buNone/>
            </a:pPr>
            <a:r>
              <a:rPr lang="ar-SA" sz="2000" dirty="0" smtClean="0"/>
              <a:t>6 /1 تم شراء بضاعة ب 20000 ريال سد منها 15000 ريال نقداً، وحرر أوراق دفع بالباقي. </a:t>
            </a:r>
          </a:p>
          <a:p>
            <a:pPr algn="r" rtl="1">
              <a:buNone/>
            </a:pPr>
            <a:r>
              <a:rPr lang="ar-SA" sz="2000" dirty="0" smtClean="0"/>
              <a:t>7 /1 قامت الشركة برد جزء من البضاعة المشتراه</a:t>
            </a:r>
            <a:r>
              <a:rPr lang="en-US" sz="2000" dirty="0" smtClean="0"/>
              <a:t> </a:t>
            </a:r>
            <a:r>
              <a:rPr lang="ar-SA" sz="2000" dirty="0" smtClean="0"/>
              <a:t> من شركة س لوجود عيب بها بمبلغ 2000 ريال</a:t>
            </a:r>
          </a:p>
          <a:p>
            <a:pPr algn="r" rtl="1">
              <a:buNone/>
            </a:pPr>
            <a:r>
              <a:rPr lang="ar-SA" sz="2000" dirty="0" smtClean="0"/>
              <a:t>8 /1  تم سداد المستحق لشركة س </a:t>
            </a:r>
          </a:p>
          <a:p>
            <a:pPr algn="r" rtl="1">
              <a:buNone/>
            </a:pPr>
            <a:r>
              <a:rPr lang="ar-SA" dirty="0" smtClean="0">
                <a:solidFill>
                  <a:schemeClr val="accent2">
                    <a:lumMod val="75000"/>
                  </a:schemeClr>
                </a:solidFill>
              </a:rPr>
              <a:t>المطلوب : </a:t>
            </a:r>
            <a:r>
              <a:rPr lang="ar-SA" dirty="0" smtClean="0"/>
              <a:t>إثبات القيود اليومية اللازمة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53422" y="416284"/>
          <a:ext cx="6798366" cy="4419434"/>
        </p:xfrm>
        <a:graphic>
          <a:graphicData uri="http://schemas.openxmlformats.org/drawingml/2006/table">
            <a:tbl>
              <a:tblPr firstRow="1" bandRow="1">
                <a:tableStyleId>{5940675A-B579-460E-94D1-54222C63F5DA}</a:tableStyleId>
              </a:tblPr>
              <a:tblGrid>
                <a:gridCol w="835301"/>
                <a:gridCol w="3988035"/>
                <a:gridCol w="1060333"/>
                <a:gridCol w="914697"/>
              </a:tblGrid>
              <a:tr h="670394">
                <a:tc>
                  <a:txBody>
                    <a:bodyPr/>
                    <a:lstStyle/>
                    <a:p>
                      <a:pPr algn="ctr" rtl="1"/>
                      <a:r>
                        <a:rPr lang="ar-SA" sz="2400" b="1" dirty="0" smtClean="0">
                          <a:solidFill>
                            <a:schemeClr val="tx1"/>
                          </a:solidFill>
                        </a:rPr>
                        <a:t>ا</a:t>
                      </a:r>
                      <a:r>
                        <a:rPr lang="ar-SA" sz="2000" b="1" dirty="0" smtClean="0">
                          <a:solidFill>
                            <a:schemeClr val="tx1"/>
                          </a:solidFill>
                        </a:rPr>
                        <a:t>لتاريخ</a:t>
                      </a:r>
                      <a:endParaRPr lang="en-US" sz="2000" b="1" dirty="0">
                        <a:solidFill>
                          <a:schemeClr val="tx1"/>
                        </a:solidFill>
                      </a:endParaRPr>
                    </a:p>
                  </a:txBody>
                  <a:tcPr>
                    <a:solidFill>
                      <a:schemeClr val="bg1">
                        <a:lumMod val="65000"/>
                      </a:schemeClr>
                    </a:solidFill>
                  </a:tcPr>
                </a:tc>
                <a:tc>
                  <a:txBody>
                    <a:bodyPr/>
                    <a:lstStyle/>
                    <a:p>
                      <a:pPr algn="ctr" rtl="1"/>
                      <a:r>
                        <a:rPr lang="ar-SA" sz="2400" b="1" dirty="0" smtClean="0">
                          <a:solidFill>
                            <a:schemeClr val="tx1"/>
                          </a:solidFill>
                        </a:rPr>
                        <a:t>بيـــان </a:t>
                      </a:r>
                      <a:endParaRPr lang="en-US" sz="2400" b="1" dirty="0">
                        <a:solidFill>
                          <a:schemeClr val="tx1"/>
                        </a:solidFill>
                      </a:endParaRPr>
                    </a:p>
                  </a:txBody>
                  <a:tcPr>
                    <a:solidFill>
                      <a:schemeClr val="bg1">
                        <a:lumMod val="65000"/>
                      </a:schemeClr>
                    </a:solidFill>
                  </a:tcPr>
                </a:tc>
                <a:tc>
                  <a:txBody>
                    <a:bodyPr/>
                    <a:lstStyle/>
                    <a:p>
                      <a:pPr algn="ctr" rtl="1"/>
                      <a:r>
                        <a:rPr lang="ar-SA" sz="2400" b="1" dirty="0" smtClean="0">
                          <a:solidFill>
                            <a:schemeClr val="tx1"/>
                          </a:solidFill>
                        </a:rPr>
                        <a:t>دائـــن</a:t>
                      </a:r>
                      <a:r>
                        <a:rPr lang="ar-SA" sz="2400" b="1" baseline="0" dirty="0" smtClean="0">
                          <a:solidFill>
                            <a:schemeClr val="tx1"/>
                          </a:solidFill>
                        </a:rPr>
                        <a:t> </a:t>
                      </a:r>
                      <a:endParaRPr lang="en-US" sz="2400" b="1" dirty="0">
                        <a:solidFill>
                          <a:schemeClr val="tx1"/>
                        </a:solidFill>
                      </a:endParaRPr>
                    </a:p>
                  </a:txBody>
                  <a:tcPr>
                    <a:solidFill>
                      <a:schemeClr val="bg1">
                        <a:lumMod val="65000"/>
                      </a:schemeClr>
                    </a:solidFill>
                  </a:tcPr>
                </a:tc>
                <a:tc>
                  <a:txBody>
                    <a:bodyPr/>
                    <a:lstStyle/>
                    <a:p>
                      <a:pPr algn="r" rtl="1"/>
                      <a:r>
                        <a:rPr lang="ar-SA" sz="2400" b="1" dirty="0" smtClean="0">
                          <a:solidFill>
                            <a:schemeClr val="tx1"/>
                          </a:solidFill>
                        </a:rPr>
                        <a:t>مـديــن </a:t>
                      </a:r>
                      <a:endParaRPr lang="en-US" sz="2400" b="1" dirty="0">
                        <a:solidFill>
                          <a:schemeClr val="tx1"/>
                        </a:solidFill>
                      </a:endParaRPr>
                    </a:p>
                  </a:txBody>
                  <a:tcPr>
                    <a:solidFill>
                      <a:schemeClr val="bg1">
                        <a:lumMod val="65000"/>
                      </a:schemeClr>
                    </a:solidFill>
                  </a:tcPr>
                </a:tc>
              </a:tr>
              <a:tr h="627420">
                <a:tc>
                  <a:txBody>
                    <a:bodyPr/>
                    <a:lstStyle/>
                    <a:p>
                      <a:pPr algn="ctr" rtl="1"/>
                      <a:r>
                        <a:rPr lang="ar-SA" b="1" dirty="0" smtClean="0"/>
                        <a:t>1/1</a:t>
                      </a:r>
                      <a:endParaRPr lang="en-US" b="1" dirty="0"/>
                    </a:p>
                  </a:txBody>
                  <a:tcPr/>
                </a:tc>
                <a:tc>
                  <a:txBody>
                    <a:bodyPr/>
                    <a:lstStyle/>
                    <a:p>
                      <a:pPr algn="r" rtl="1"/>
                      <a:r>
                        <a:rPr lang="ar-SA" b="1" dirty="0" smtClean="0"/>
                        <a:t>من حـ/المشتريات</a:t>
                      </a:r>
                      <a:r>
                        <a:rPr lang="ar-SA" b="1" baseline="0" dirty="0" smtClean="0"/>
                        <a:t> </a:t>
                      </a:r>
                    </a:p>
                    <a:p>
                      <a:pPr algn="ctr" rtl="1"/>
                      <a:r>
                        <a:rPr lang="ar-SA" b="1" baseline="0" dirty="0" smtClean="0"/>
                        <a:t>إلى حـ/ النقدية</a:t>
                      </a:r>
                      <a:endParaRPr lang="en-US" b="1" dirty="0"/>
                    </a:p>
                  </a:txBody>
                  <a:tcPr/>
                </a:tc>
                <a:tc>
                  <a:txBody>
                    <a:bodyPr/>
                    <a:lstStyle/>
                    <a:p>
                      <a:pPr algn="r" rtl="1"/>
                      <a:endParaRPr lang="ar-SA" b="1" dirty="0" smtClean="0"/>
                    </a:p>
                    <a:p>
                      <a:pPr algn="ctr" rtl="1"/>
                      <a:r>
                        <a:rPr lang="ar-SA" b="1" dirty="0" smtClean="0"/>
                        <a:t>7,000</a:t>
                      </a:r>
                      <a:endParaRPr lang="en-US" b="1" dirty="0"/>
                    </a:p>
                  </a:txBody>
                  <a:tcPr/>
                </a:tc>
                <a:tc>
                  <a:txBody>
                    <a:bodyPr/>
                    <a:lstStyle/>
                    <a:p>
                      <a:pPr algn="r" rtl="1"/>
                      <a:r>
                        <a:rPr lang="ar-SA" b="1" dirty="0" smtClean="0"/>
                        <a:t>7,000 </a:t>
                      </a:r>
                      <a:endParaRPr lang="en-US" b="1" dirty="0"/>
                    </a:p>
                  </a:txBody>
                  <a:tcPr/>
                </a:tc>
              </a:tr>
              <a:tr h="627420">
                <a:tc>
                  <a:txBody>
                    <a:bodyPr/>
                    <a:lstStyle/>
                    <a:p>
                      <a:pPr algn="ctr" rtl="1"/>
                      <a:r>
                        <a:rPr lang="ar-SA" b="1" dirty="0" smtClean="0"/>
                        <a:t>5 /1 </a:t>
                      </a:r>
                      <a:endParaRPr lang="en-US" b="1" dirty="0"/>
                    </a:p>
                  </a:txBody>
                  <a:tcPr/>
                </a:tc>
                <a:tc>
                  <a:txBody>
                    <a:bodyPr/>
                    <a:lstStyle/>
                    <a:p>
                      <a:pPr algn="r" rtl="1"/>
                      <a:r>
                        <a:rPr lang="ar-SA" b="1" dirty="0" smtClean="0"/>
                        <a:t>من حـ/ المشتريات</a:t>
                      </a:r>
                      <a:r>
                        <a:rPr lang="ar-SA" b="1" baseline="0" dirty="0" smtClean="0"/>
                        <a:t> </a:t>
                      </a:r>
                      <a:endParaRPr lang="ar-SA" b="1" dirty="0" smtClean="0"/>
                    </a:p>
                    <a:p>
                      <a:pPr algn="ctr" rtl="1"/>
                      <a:r>
                        <a:rPr lang="ar-SA" b="1" dirty="0" smtClean="0"/>
                        <a:t>إلى</a:t>
                      </a:r>
                      <a:r>
                        <a:rPr lang="ar-SA" b="1" baseline="0" dirty="0" smtClean="0"/>
                        <a:t> حـ/ الدائنين (الموردين شركة س ) </a:t>
                      </a:r>
                      <a:endParaRPr lang="en-US" b="1" dirty="0"/>
                    </a:p>
                  </a:txBody>
                  <a:tcPr/>
                </a:tc>
                <a:tc>
                  <a:txBody>
                    <a:bodyPr/>
                    <a:lstStyle/>
                    <a:p>
                      <a:endParaRPr lang="ar-SA" b="1" dirty="0" smtClean="0"/>
                    </a:p>
                    <a:p>
                      <a:pPr algn="ctr" rtl="1"/>
                      <a:r>
                        <a:rPr lang="ar-SA" b="1" dirty="0" smtClean="0"/>
                        <a:t>9,000</a:t>
                      </a:r>
                    </a:p>
                  </a:txBody>
                  <a:tcPr/>
                </a:tc>
                <a:tc>
                  <a:txBody>
                    <a:bodyPr/>
                    <a:lstStyle/>
                    <a:p>
                      <a:pPr algn="r" rtl="1"/>
                      <a:r>
                        <a:rPr lang="ar-SA" b="1" dirty="0" smtClean="0"/>
                        <a:t>9,000</a:t>
                      </a:r>
                      <a:endParaRPr lang="en-US" b="1" dirty="0"/>
                    </a:p>
                  </a:txBody>
                  <a:tcPr/>
                </a:tc>
              </a:tr>
              <a:tr h="627420">
                <a:tc>
                  <a:txBody>
                    <a:bodyPr/>
                    <a:lstStyle/>
                    <a:p>
                      <a:pPr algn="ctr" rtl="1"/>
                      <a:r>
                        <a:rPr lang="ar-SA" b="1" dirty="0" smtClean="0"/>
                        <a:t>6 /1 </a:t>
                      </a:r>
                      <a:endParaRPr lang="en-US" b="1" dirty="0"/>
                    </a:p>
                  </a:txBody>
                  <a:tcPr/>
                </a:tc>
                <a:tc>
                  <a:txBody>
                    <a:bodyPr/>
                    <a:lstStyle/>
                    <a:p>
                      <a:pPr algn="r" rtl="1"/>
                      <a:r>
                        <a:rPr lang="ar-SA" b="1" dirty="0" smtClean="0"/>
                        <a:t>من حـ/ المشتريات </a:t>
                      </a:r>
                    </a:p>
                    <a:p>
                      <a:pPr algn="ctr" rtl="1"/>
                      <a:r>
                        <a:rPr lang="ar-SA" b="1" dirty="0" smtClean="0"/>
                        <a:t>إلى مذكورين </a:t>
                      </a:r>
                    </a:p>
                    <a:p>
                      <a:pPr algn="ctr" rtl="1"/>
                      <a:r>
                        <a:rPr lang="ar-SA" b="1" dirty="0" smtClean="0"/>
                        <a:t>حـ/ نقدية</a:t>
                      </a:r>
                    </a:p>
                    <a:p>
                      <a:pPr algn="ctr" rtl="1"/>
                      <a:r>
                        <a:rPr lang="ar-SA" b="1" dirty="0" smtClean="0"/>
                        <a:t>حـ/</a:t>
                      </a:r>
                      <a:r>
                        <a:rPr lang="ar-SA" b="1" baseline="0" dirty="0" smtClean="0"/>
                        <a:t> أ. د </a:t>
                      </a:r>
                      <a:endParaRPr lang="ar-SA" b="1" dirty="0" smtClean="0"/>
                    </a:p>
                  </a:txBody>
                  <a:tcPr/>
                </a:tc>
                <a:tc>
                  <a:txBody>
                    <a:bodyPr/>
                    <a:lstStyle/>
                    <a:p>
                      <a:endParaRPr lang="ar-SA" dirty="0" smtClean="0"/>
                    </a:p>
                    <a:p>
                      <a:endParaRPr lang="ar-SA" dirty="0" smtClean="0"/>
                    </a:p>
                    <a:p>
                      <a:pPr algn="ctr" rtl="1"/>
                      <a:r>
                        <a:rPr lang="ar-SA" b="1" dirty="0" smtClean="0"/>
                        <a:t>15,000</a:t>
                      </a:r>
                    </a:p>
                    <a:p>
                      <a:pPr algn="ctr" rtl="1"/>
                      <a:r>
                        <a:rPr lang="ar-SA" b="1" dirty="0" smtClean="0"/>
                        <a:t>5,000</a:t>
                      </a:r>
                      <a:endParaRPr lang="en-US" b="1" dirty="0"/>
                    </a:p>
                  </a:txBody>
                  <a:tcPr/>
                </a:tc>
                <a:tc>
                  <a:txBody>
                    <a:bodyPr/>
                    <a:lstStyle/>
                    <a:p>
                      <a:pPr algn="r" rtl="1"/>
                      <a:r>
                        <a:rPr lang="ar-SA" b="1" dirty="0" smtClean="0"/>
                        <a:t>20,000</a:t>
                      </a:r>
                      <a:r>
                        <a:rPr lang="ar-SA" dirty="0" smtClean="0"/>
                        <a:t> </a:t>
                      </a:r>
                      <a:endParaRPr lang="en-US" dirty="0"/>
                    </a:p>
                  </a:txBody>
                  <a:tcPr/>
                </a:tc>
              </a:tr>
              <a:tr h="627420">
                <a:tc>
                  <a:txBody>
                    <a:bodyPr/>
                    <a:lstStyle/>
                    <a:p>
                      <a:pPr algn="ctr" rtl="1"/>
                      <a:r>
                        <a:rPr lang="ar-SA" b="1" baseline="0" dirty="0" smtClean="0"/>
                        <a:t>7 / 1 </a:t>
                      </a:r>
                    </a:p>
                  </a:txBody>
                  <a:tcPr/>
                </a:tc>
                <a:tc>
                  <a:txBody>
                    <a:bodyPr/>
                    <a:lstStyle/>
                    <a:p>
                      <a:pPr algn="r" rtl="1"/>
                      <a:r>
                        <a:rPr lang="ar-SA" b="1" baseline="0" dirty="0" smtClean="0"/>
                        <a:t>من حـ/ الدائنين ( الموردين شركة س ) </a:t>
                      </a:r>
                    </a:p>
                    <a:p>
                      <a:pPr algn="ctr" rtl="1"/>
                      <a:r>
                        <a:rPr lang="ar-SA" b="1" baseline="0" dirty="0" smtClean="0"/>
                        <a:t>الى حـ/ مردودات ومسموحات المشتريات</a:t>
                      </a:r>
                    </a:p>
                  </a:txBody>
                  <a:tcPr/>
                </a:tc>
                <a:tc>
                  <a:txBody>
                    <a:bodyPr/>
                    <a:lstStyle/>
                    <a:p>
                      <a:endParaRPr lang="ar-SA" b="1" dirty="0" smtClean="0"/>
                    </a:p>
                    <a:p>
                      <a:r>
                        <a:rPr lang="ar-SA" b="1" dirty="0" smtClean="0"/>
                        <a:t>2,000</a:t>
                      </a:r>
                    </a:p>
                  </a:txBody>
                  <a:tcPr/>
                </a:tc>
                <a:tc>
                  <a:txBody>
                    <a:bodyPr/>
                    <a:lstStyle/>
                    <a:p>
                      <a:pPr algn="r" rtl="1"/>
                      <a:r>
                        <a:rPr lang="ar-SA" b="1" dirty="0" smtClean="0"/>
                        <a:t>2,000</a:t>
                      </a:r>
                      <a:endParaRPr lang="en-US" b="1" dirty="0"/>
                    </a:p>
                  </a:txBody>
                  <a:tcPr/>
                </a:tc>
              </a:tr>
              <a:tr h="627420">
                <a:tc>
                  <a:txBody>
                    <a:bodyPr/>
                    <a:lstStyle/>
                    <a:p>
                      <a:pPr algn="ctr" rtl="1"/>
                      <a:endParaRPr lang="ar-SA" b="1" baseline="0" dirty="0" smtClean="0"/>
                    </a:p>
                  </a:txBody>
                  <a:tcPr/>
                </a:tc>
                <a:tc>
                  <a:txBody>
                    <a:bodyPr/>
                    <a:lstStyle/>
                    <a:p>
                      <a:pPr algn="r" rtl="1"/>
                      <a:r>
                        <a:rPr lang="ar-SA" b="1" baseline="0" dirty="0" smtClean="0"/>
                        <a:t>حـ/ الدائنين ( الموردين شركة س ) </a:t>
                      </a:r>
                    </a:p>
                    <a:p>
                      <a:pPr algn="ctr" rtl="1"/>
                      <a:r>
                        <a:rPr lang="ar-SA" b="1" baseline="0" dirty="0" smtClean="0"/>
                        <a:t>حـ/ نقدية </a:t>
                      </a:r>
                    </a:p>
                  </a:txBody>
                  <a:tcPr/>
                </a:tc>
                <a:tc>
                  <a:txBody>
                    <a:bodyPr/>
                    <a:lstStyle/>
                    <a:p>
                      <a:endParaRPr lang="ar-SA" b="1" dirty="0" smtClean="0"/>
                    </a:p>
                    <a:p>
                      <a:r>
                        <a:rPr lang="ar-SA" b="1" dirty="0" smtClean="0">
                          <a:solidFill>
                            <a:schemeClr val="accent1">
                              <a:lumMod val="75000"/>
                            </a:schemeClr>
                          </a:solidFill>
                        </a:rPr>
                        <a:t>7000</a:t>
                      </a:r>
                      <a:r>
                        <a:rPr lang="ar-SA" b="1" dirty="0" smtClean="0"/>
                        <a:t> </a:t>
                      </a:r>
                    </a:p>
                  </a:txBody>
                  <a:tcPr/>
                </a:tc>
                <a:tc>
                  <a:txBody>
                    <a:bodyPr/>
                    <a:lstStyle/>
                    <a:p>
                      <a:pPr algn="r" rtl="1"/>
                      <a:r>
                        <a:rPr lang="ar-SA" b="1" dirty="0" smtClean="0">
                          <a:solidFill>
                            <a:schemeClr val="accent1">
                              <a:lumMod val="75000"/>
                            </a:schemeClr>
                          </a:solidFill>
                        </a:rPr>
                        <a:t>7000</a:t>
                      </a:r>
                      <a:r>
                        <a:rPr lang="ar-SA" b="1" dirty="0" smtClean="0"/>
                        <a:t> </a:t>
                      </a:r>
                      <a:endParaRPr lang="en-US" b="1" dirty="0"/>
                    </a:p>
                  </a:txBody>
                  <a:tcPr/>
                </a:tc>
              </a:tr>
            </a:tbl>
          </a:graphicData>
        </a:graphic>
      </p:graphicFrame>
      <p:cxnSp>
        <p:nvCxnSpPr>
          <p:cNvPr id="7" name="Straight Connector 6"/>
          <p:cNvCxnSpPr/>
          <p:nvPr/>
        </p:nvCxnSpPr>
        <p:spPr>
          <a:xfrm>
            <a:off x="1152525" y="1457739"/>
            <a:ext cx="6799263" cy="0"/>
          </a:xfrm>
          <a:prstGeom prst="line">
            <a:avLst/>
          </a:prstGeom>
          <a:ln>
            <a:solidFill>
              <a:srgbClr val="DDDDDD"/>
            </a:solidFill>
            <a:prstDash val="dash"/>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153422" y="2027583"/>
            <a:ext cx="6799263" cy="0"/>
          </a:xfrm>
          <a:prstGeom prst="line">
            <a:avLst/>
          </a:prstGeom>
          <a:ln>
            <a:solidFill>
              <a:srgbClr val="DDDDDD"/>
            </a:solidFill>
            <a:prstDash val="dash"/>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152525" y="2716696"/>
            <a:ext cx="6799263" cy="0"/>
          </a:xfrm>
          <a:prstGeom prst="line">
            <a:avLst/>
          </a:prstGeom>
          <a:ln>
            <a:solidFill>
              <a:srgbClr val="DDDDDD"/>
            </a:solidFill>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152525" y="3909391"/>
            <a:ext cx="6799263" cy="0"/>
          </a:xfrm>
          <a:prstGeom prst="line">
            <a:avLst/>
          </a:prstGeom>
          <a:ln>
            <a:solidFill>
              <a:srgbClr val="DDDDDD"/>
            </a:solidFill>
            <a:prstDash val="dash"/>
          </a:ln>
        </p:spPr>
        <p:style>
          <a:lnRef idx="1">
            <a:schemeClr val="dk1"/>
          </a:lnRef>
          <a:fillRef idx="0">
            <a:schemeClr val="dk1"/>
          </a:fillRef>
          <a:effectRef idx="0">
            <a:schemeClr val="dk1"/>
          </a:effectRef>
          <a:fontRef idx="minor">
            <a:schemeClr val="tx1"/>
          </a:fontRef>
        </p:style>
      </p:cxnSp>
      <p:graphicFrame>
        <p:nvGraphicFramePr>
          <p:cNvPr id="11" name="Table 10"/>
          <p:cNvGraphicFramePr>
            <a:graphicFrameLocks noGrp="1"/>
          </p:cNvGraphicFramePr>
          <p:nvPr/>
        </p:nvGraphicFramePr>
        <p:xfrm>
          <a:off x="4267200" y="5390349"/>
          <a:ext cx="3949700" cy="975360"/>
        </p:xfrm>
        <a:graphic>
          <a:graphicData uri="http://schemas.openxmlformats.org/drawingml/2006/table">
            <a:tbl>
              <a:tblPr rtl="1"/>
              <a:tblGrid>
                <a:gridCol w="1903725"/>
                <a:gridCol w="2045975"/>
              </a:tblGrid>
              <a:tr h="214488">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rtl="1">
                        <a:spcBef>
                          <a:spcPts val="0"/>
                        </a:spcBef>
                        <a:spcAft>
                          <a:spcPts val="0"/>
                        </a:spcAft>
                      </a:pPr>
                      <a:r>
                        <a:rPr lang="ar-SA" sz="1600" b="1" dirty="0" smtClean="0">
                          <a:latin typeface="Times New Roman"/>
                          <a:ea typeface="Times New Roman"/>
                          <a:cs typeface="Arial"/>
                        </a:rPr>
                        <a:t>9000</a:t>
                      </a:r>
                      <a:r>
                        <a:rPr lang="ar-SA" sz="1600" b="1" baseline="0" dirty="0" smtClean="0">
                          <a:latin typeface="Times New Roman"/>
                          <a:ea typeface="Times New Roman"/>
                          <a:cs typeface="Arial"/>
                        </a:rPr>
                        <a:t> حـ/ مشتريات </a:t>
                      </a: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82234">
                <a:tc>
                  <a:txBody>
                    <a:bodyPr/>
                    <a:lstStyle/>
                    <a:p>
                      <a:pPr marL="0" marR="0" algn="r" rtl="1">
                        <a:spcBef>
                          <a:spcPts val="0"/>
                        </a:spcBef>
                        <a:spcAft>
                          <a:spcPts val="0"/>
                        </a:spcAft>
                      </a:pPr>
                      <a:r>
                        <a:rPr lang="ar-SA" sz="1600" b="1" dirty="0" smtClean="0">
                          <a:latin typeface="Times New Roman"/>
                          <a:ea typeface="Times New Roman"/>
                          <a:cs typeface="Arial"/>
                        </a:rPr>
                        <a:t>2000 حـ/ م.م. مشتريات</a:t>
                      </a:r>
                      <a:endParaRPr lang="en-US" sz="1600" b="1"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187609">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183846">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rtl="1">
                        <a:spcBef>
                          <a:spcPts val="0"/>
                        </a:spcBef>
                        <a:spcAft>
                          <a:spcPts val="0"/>
                        </a:spcAft>
                      </a:pPr>
                      <a:r>
                        <a:rPr lang="ar-SA" sz="1600" b="1" dirty="0" smtClean="0">
                          <a:latin typeface="Times New Roman"/>
                          <a:ea typeface="Times New Roman"/>
                          <a:cs typeface="Arial"/>
                        </a:rPr>
                        <a:t>7000 رصيد </a:t>
                      </a: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12" name="TextBox 11"/>
          <p:cNvSpPr txBox="1"/>
          <p:nvPr/>
        </p:nvSpPr>
        <p:spPr>
          <a:xfrm>
            <a:off x="5247861" y="5009322"/>
            <a:ext cx="2969039" cy="369332"/>
          </a:xfrm>
          <a:prstGeom prst="rect">
            <a:avLst/>
          </a:prstGeom>
          <a:noFill/>
        </p:spPr>
        <p:txBody>
          <a:bodyPr wrap="square" rtlCol="0">
            <a:spAutoFit/>
          </a:bodyPr>
          <a:lstStyle/>
          <a:p>
            <a:r>
              <a:rPr lang="ar-SA" b="1" dirty="0" smtClean="0">
                <a:solidFill>
                  <a:schemeClr val="accent2">
                    <a:lumMod val="75000"/>
                  </a:schemeClr>
                </a:solidFill>
              </a:rPr>
              <a:t>حـ/ الدائنين ( الموردين س ) </a:t>
            </a:r>
            <a:endParaRPr lang="en-US"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10823"/>
          </a:xfrm>
        </p:spPr>
        <p:txBody>
          <a:bodyPr/>
          <a:lstStyle/>
          <a:p>
            <a:pPr rtl="1"/>
            <a:r>
              <a:rPr lang="ar-SA" dirty="0" smtClean="0"/>
              <a:t>المشتريات</a:t>
            </a:r>
            <a:endParaRPr lang="en-US" dirty="0"/>
          </a:p>
        </p:txBody>
      </p:sp>
      <p:sp>
        <p:nvSpPr>
          <p:cNvPr id="3" name="Content Placeholder 2"/>
          <p:cNvSpPr>
            <a:spLocks noGrp="1"/>
          </p:cNvSpPr>
          <p:nvPr>
            <p:ph idx="1"/>
          </p:nvPr>
        </p:nvSpPr>
        <p:spPr>
          <a:xfrm>
            <a:off x="503584" y="1285461"/>
            <a:ext cx="8335616" cy="5123952"/>
          </a:xfrm>
        </p:spPr>
        <p:txBody>
          <a:bodyPr/>
          <a:lstStyle/>
          <a:p>
            <a:pPr algn="r" rtl="1"/>
            <a:r>
              <a:rPr lang="ar-SA" b="1" dirty="0" smtClean="0">
                <a:solidFill>
                  <a:schemeClr val="accent2">
                    <a:lumMod val="75000"/>
                  </a:schemeClr>
                </a:solidFill>
              </a:rPr>
              <a:t>رابعاً : </a:t>
            </a:r>
            <a:r>
              <a:rPr lang="ar-SA" b="1" dirty="0" smtClean="0">
                <a:solidFill>
                  <a:schemeClr val="accent1">
                    <a:lumMod val="75000"/>
                  </a:schemeClr>
                </a:solidFill>
              </a:rPr>
              <a:t>مصاريف نقل المشتريات : </a:t>
            </a:r>
          </a:p>
          <a:p>
            <a:pPr algn="r" rtl="1">
              <a:buFont typeface="Wingdings" pitchFamily="2" charset="2"/>
              <a:buChar char="Ø"/>
            </a:pPr>
            <a:r>
              <a:rPr lang="ar-SA" sz="2000" b="1" dirty="0" smtClean="0">
                <a:solidFill>
                  <a:schemeClr val="tx1"/>
                </a:solidFill>
              </a:rPr>
              <a:t>مصروفات </a:t>
            </a:r>
            <a:r>
              <a:rPr lang="ar-SA" sz="2000" b="1" dirty="0" smtClean="0">
                <a:solidFill>
                  <a:schemeClr val="tx1"/>
                </a:solidFill>
              </a:rPr>
              <a:t>وكل المصرفات 		    مدينة </a:t>
            </a:r>
          </a:p>
          <a:p>
            <a:pPr algn="r" rtl="1">
              <a:buFont typeface="Wingdings" pitchFamily="2" charset="2"/>
              <a:buChar char="Ø"/>
            </a:pPr>
            <a:r>
              <a:rPr lang="ar-SA" sz="2000" b="1" dirty="0" smtClean="0">
                <a:solidFill>
                  <a:schemeClr val="tx2"/>
                </a:solidFill>
              </a:rPr>
              <a:t>اذا كانت مصاريف النقل والتأمين يتحملها المشتري سيكون التسليم في محل البائع </a:t>
            </a:r>
            <a:r>
              <a:rPr lang="ar-SA" sz="2000" b="1" dirty="0" smtClean="0">
                <a:solidFill>
                  <a:schemeClr val="tx1"/>
                </a:solidFill>
              </a:rPr>
              <a:t>وبذلك المصروفات يتحملها المشتري و </a:t>
            </a:r>
            <a:r>
              <a:rPr lang="ar-SA" sz="2000" b="1" dirty="0" smtClean="0">
                <a:solidFill>
                  <a:schemeClr val="tx1"/>
                </a:solidFill>
              </a:rPr>
              <a:t>تعتبر جزءا </a:t>
            </a:r>
            <a:r>
              <a:rPr lang="ar-SA" sz="2000" b="1" dirty="0" smtClean="0">
                <a:solidFill>
                  <a:schemeClr val="tx1"/>
                </a:solidFill>
              </a:rPr>
              <a:t>من تكلفة المشتريات. </a:t>
            </a:r>
            <a:r>
              <a:rPr lang="en-US" sz="2000" b="1" dirty="0" smtClean="0">
                <a:solidFill>
                  <a:schemeClr val="tx1"/>
                </a:solidFill>
              </a:rPr>
              <a:t>(Fob shipping point)</a:t>
            </a:r>
          </a:p>
          <a:p>
            <a:pPr algn="r" rtl="1">
              <a:buNone/>
            </a:pPr>
            <a:endParaRPr lang="en-US" sz="2000" b="1" dirty="0" smtClean="0">
              <a:solidFill>
                <a:schemeClr val="tx1"/>
              </a:solidFill>
            </a:endParaRPr>
          </a:p>
          <a:p>
            <a:pPr algn="r" rtl="1">
              <a:buNone/>
            </a:pPr>
            <a:endParaRPr lang="ar-SA" sz="2000" b="1" dirty="0" smtClean="0">
              <a:solidFill>
                <a:schemeClr val="tx1"/>
              </a:solidFill>
            </a:endParaRPr>
          </a:p>
          <a:p>
            <a:pPr algn="r" rtl="1">
              <a:buFont typeface="Wingdings" pitchFamily="2" charset="2"/>
              <a:buChar char="Ø"/>
            </a:pPr>
            <a:r>
              <a:rPr lang="ar-SA" sz="2000" b="1" dirty="0" smtClean="0">
                <a:solidFill>
                  <a:schemeClr val="tx2"/>
                </a:solidFill>
              </a:rPr>
              <a:t>اذا كانت مصاريف النقل والتأمين يتحملها البائع سيكون التسليم في محل المشتري </a:t>
            </a:r>
            <a:r>
              <a:rPr lang="ar-SA" sz="2000" b="1" dirty="0" smtClean="0">
                <a:solidFill>
                  <a:schemeClr val="tx1"/>
                </a:solidFill>
              </a:rPr>
              <a:t>وبذلك المصروفات يتحملها البائع. </a:t>
            </a:r>
            <a:r>
              <a:rPr lang="en-US" sz="2000" b="1" dirty="0" smtClean="0">
                <a:solidFill>
                  <a:schemeClr val="tx1"/>
                </a:solidFill>
              </a:rPr>
              <a:t>( Fob destination ) </a:t>
            </a:r>
            <a:endParaRPr lang="ar-SA" sz="2000" b="1" dirty="0" smtClean="0">
              <a:solidFill>
                <a:schemeClr val="tx1"/>
              </a:solidFill>
            </a:endParaRPr>
          </a:p>
          <a:p>
            <a:pPr algn="r" rtl="1">
              <a:buNone/>
            </a:pPr>
            <a:endParaRPr lang="ar-SA" sz="2000" b="1" dirty="0" smtClean="0">
              <a:solidFill>
                <a:schemeClr val="tx1"/>
              </a:solidFill>
            </a:endParaRPr>
          </a:p>
          <a:p>
            <a:endParaRPr lang="en-US" dirty="0"/>
          </a:p>
        </p:txBody>
      </p:sp>
      <p:sp>
        <p:nvSpPr>
          <p:cNvPr id="4" name="Right Arrow 3"/>
          <p:cNvSpPr/>
          <p:nvPr/>
        </p:nvSpPr>
        <p:spPr>
          <a:xfrm rot="10800000">
            <a:off x="5115339" y="1948069"/>
            <a:ext cx="1152939" cy="2915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6" name="Table 5"/>
          <p:cNvGraphicFramePr>
            <a:graphicFrameLocks noGrp="1"/>
          </p:cNvGraphicFramePr>
          <p:nvPr/>
        </p:nvGraphicFramePr>
        <p:xfrm>
          <a:off x="5115339" y="3465442"/>
          <a:ext cx="3313045" cy="1005840"/>
        </p:xfrm>
        <a:graphic>
          <a:graphicData uri="http://schemas.openxmlformats.org/drawingml/2006/table">
            <a:tbl>
              <a:tblPr firstRow="1" bandRow="1">
                <a:tableStyleId>{5940675A-B579-460E-94D1-54222C63F5DA}</a:tableStyleId>
              </a:tblPr>
              <a:tblGrid>
                <a:gridCol w="2192632"/>
                <a:gridCol w="493946"/>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6420">
                <a:tc>
                  <a:txBody>
                    <a:bodyPr/>
                    <a:lstStyle/>
                    <a:p>
                      <a:pPr algn="r"/>
                      <a:r>
                        <a:rPr lang="ar-SA" sz="1600" b="1" dirty="0" smtClean="0"/>
                        <a:t>حـ/ مصاريف نقل المشتريات </a:t>
                      </a:r>
                      <a:endParaRPr lang="en-US" sz="1600" b="1"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c>
                  <a:txBody>
                    <a:bodyPr/>
                    <a:lstStyle/>
                    <a:p>
                      <a:pPr algn="ctr"/>
                      <a:r>
                        <a:rPr lang="en-US" sz="1600" dirty="0" smtClean="0"/>
                        <a:t>×</a:t>
                      </a:r>
                      <a:endParaRPr lang="en-US" sz="1600" dirty="0"/>
                    </a:p>
                  </a:txBody>
                  <a:tcPr>
                    <a:lnB w="12700" cap="flat" cmpd="sng" algn="ctr">
                      <a:solidFill>
                        <a:schemeClr val="tx1"/>
                      </a:solidFill>
                      <a:prstDash val="sysDot"/>
                      <a:round/>
                      <a:headEnd type="none" w="med" len="med"/>
                      <a:tailEnd type="none" w="med" len="med"/>
                    </a:lnB>
                  </a:tcPr>
                </a:tc>
              </a:tr>
              <a:tr h="306420">
                <a:tc>
                  <a:txBody>
                    <a:bodyPr/>
                    <a:lstStyle/>
                    <a:p>
                      <a:pPr algn="ctr"/>
                      <a:r>
                        <a:rPr lang="ar-SA" sz="1600" b="1" dirty="0" smtClean="0"/>
                        <a:t>حـ/ النقدية</a:t>
                      </a:r>
                      <a:r>
                        <a:rPr lang="ar-SA" sz="1600" b="1" baseline="0" dirty="0" smtClean="0"/>
                        <a:t> </a:t>
                      </a:r>
                      <a:endParaRPr lang="en-US" sz="1600" b="1" dirty="0"/>
                    </a:p>
                  </a:txBody>
                  <a:tcP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p>
                  </a:txBody>
                  <a:tcPr>
                    <a:lnT w="12700" cap="flat" cmpd="sng" algn="ctr">
                      <a:solidFill>
                        <a:schemeClr val="tx1"/>
                      </a:solidFill>
                      <a:prstDash val="sysDot"/>
                      <a:round/>
                      <a:headEnd type="none" w="med" len="med"/>
                      <a:tailEnd type="none" w="med" len="med"/>
                    </a:lnT>
                  </a:tcPr>
                </a:tc>
                <a:tc>
                  <a:txBody>
                    <a:bodyPr/>
                    <a:lstStyle/>
                    <a:p>
                      <a:pPr algn="ctr"/>
                      <a:endParaRPr lang="en-US" sz="1600" dirty="0"/>
                    </a:p>
                  </a:txBody>
                  <a:tcPr>
                    <a:lnT w="12700" cap="flat" cmpd="sng" algn="ctr">
                      <a:solidFill>
                        <a:schemeClr val="tx1"/>
                      </a:solidFill>
                      <a:prstDash val="sysDot"/>
                      <a:round/>
                      <a:headEnd type="none" w="med" len="med"/>
                      <a:tailEnd type="none" w="med" len="med"/>
                    </a:lnT>
                  </a:tcPr>
                </a:tc>
              </a:tr>
            </a:tbl>
          </a:graphicData>
        </a:graphic>
      </p:graphicFrame>
      <p:sp>
        <p:nvSpPr>
          <p:cNvPr id="8" name="Right Arrow 7"/>
          <p:cNvSpPr/>
          <p:nvPr/>
        </p:nvSpPr>
        <p:spPr>
          <a:xfrm>
            <a:off x="1089025" y="5400261"/>
            <a:ext cx="2875721" cy="8348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b="1" dirty="0" smtClean="0"/>
              <a:t>تظهر في دفاتر البائع فقط</a:t>
            </a:r>
            <a:endParaRPr lang="en-US" b="1" dirty="0"/>
          </a:p>
        </p:txBody>
      </p:sp>
      <p:graphicFrame>
        <p:nvGraphicFramePr>
          <p:cNvPr id="9" name="Table 8"/>
          <p:cNvGraphicFramePr>
            <a:graphicFrameLocks noGrp="1"/>
          </p:cNvGraphicFramePr>
          <p:nvPr/>
        </p:nvGraphicFramePr>
        <p:xfrm>
          <a:off x="4161185" y="5182262"/>
          <a:ext cx="4267199" cy="1115279"/>
        </p:xfrm>
        <a:graphic>
          <a:graphicData uri="http://schemas.openxmlformats.org/drawingml/2006/table">
            <a:tbl>
              <a:tblPr firstRow="1" bandRow="1">
                <a:tableStyleId>{5940675A-B579-460E-94D1-54222C63F5DA}</a:tableStyleId>
              </a:tblPr>
              <a:tblGrid>
                <a:gridCol w="2928728"/>
                <a:gridCol w="662609"/>
                <a:gridCol w="675862"/>
              </a:tblGrid>
              <a:tr h="302444">
                <a:tc>
                  <a:txBody>
                    <a:bodyPr/>
                    <a:lstStyle/>
                    <a:p>
                      <a:pPr marL="0" algn="ctr" defTabSz="914400" rtl="0" eaLnBrk="1" latinLnBrk="0" hangingPunct="1"/>
                      <a:r>
                        <a:rPr lang="ar-SA" sz="1600" b="1" kern="1200" dirty="0" smtClean="0">
                          <a:solidFill>
                            <a:schemeClr val="tx1"/>
                          </a:solidFill>
                          <a:latin typeface="+mn-lt"/>
                          <a:ea typeface="+mn-ea"/>
                          <a:cs typeface="+mn-cs"/>
                        </a:rPr>
                        <a:t>بيان</a:t>
                      </a:r>
                      <a:endParaRPr lang="en-US" sz="1600" b="1" kern="1200" dirty="0" smtClean="0">
                        <a:solidFill>
                          <a:schemeClr val="tx1"/>
                        </a:solidFill>
                        <a:latin typeface="+mn-lt"/>
                        <a:ea typeface="+mn-ea"/>
                        <a:cs typeface="+mn-cs"/>
                      </a:endParaRPr>
                    </a:p>
                  </a:txBody>
                  <a:tcPr/>
                </a:tc>
                <a:tc>
                  <a:txBody>
                    <a:bodyPr/>
                    <a:lstStyle/>
                    <a:p>
                      <a:pPr marL="0" algn="ctr" defTabSz="914400" rtl="0" eaLnBrk="1" latinLnBrk="0" hangingPunct="1"/>
                      <a:r>
                        <a:rPr lang="ar-SA" sz="1600" b="1" kern="1200" dirty="0" smtClean="0">
                          <a:solidFill>
                            <a:schemeClr val="tx1"/>
                          </a:solidFill>
                          <a:latin typeface="+mn-lt"/>
                          <a:ea typeface="+mn-ea"/>
                          <a:cs typeface="+mn-cs"/>
                        </a:rPr>
                        <a:t>دائن</a:t>
                      </a:r>
                      <a:endParaRPr lang="en-US" sz="1600" b="1" kern="1200" dirty="0" smtClean="0">
                        <a:solidFill>
                          <a:schemeClr val="tx1"/>
                        </a:solidFill>
                        <a:latin typeface="+mn-lt"/>
                        <a:ea typeface="+mn-ea"/>
                        <a:cs typeface="+mn-cs"/>
                      </a:endParaRPr>
                    </a:p>
                  </a:txBody>
                  <a:tcPr/>
                </a:tc>
                <a:tc>
                  <a:txBody>
                    <a:bodyPr/>
                    <a:lstStyle/>
                    <a:p>
                      <a:pPr marL="0" algn="ctr" defTabSz="914400" rtl="0" eaLnBrk="1" latinLnBrk="0" hangingPunct="1"/>
                      <a:r>
                        <a:rPr lang="ar-SA" sz="1600" b="1" kern="1200" dirty="0" smtClean="0">
                          <a:solidFill>
                            <a:schemeClr val="tx1"/>
                          </a:solidFill>
                          <a:latin typeface="+mn-lt"/>
                          <a:ea typeface="+mn-ea"/>
                          <a:cs typeface="+mn-cs"/>
                        </a:rPr>
                        <a:t>مدين</a:t>
                      </a:r>
                      <a:endParaRPr lang="en-US" sz="1600" b="1" kern="1200" dirty="0" smtClean="0">
                        <a:solidFill>
                          <a:schemeClr val="tx1"/>
                        </a:solidFill>
                        <a:latin typeface="+mn-lt"/>
                        <a:ea typeface="+mn-ea"/>
                        <a:cs typeface="+mn-cs"/>
                      </a:endParaRPr>
                    </a:p>
                  </a:txBody>
                  <a:tcPr/>
                </a:tc>
              </a:tr>
              <a:tr h="43268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t>حـ/ مصاريف نقل</a:t>
                      </a:r>
                      <a:r>
                        <a:rPr lang="ar-SA" sz="1600" b="1" baseline="0" dirty="0" smtClean="0"/>
                        <a:t> المبيعات</a:t>
                      </a:r>
                      <a:endParaRPr lang="en-US" sz="1600" b="1" dirty="0" smtClean="0"/>
                    </a:p>
                  </a:txBody>
                  <a:tcPr>
                    <a:lnB w="12700" cap="flat" cmpd="sng" algn="ctr">
                      <a:solidFill>
                        <a:schemeClr val="tx1"/>
                      </a:solidFill>
                      <a:prstDash val="dot"/>
                      <a:round/>
                      <a:headEnd type="none" w="med" len="med"/>
                      <a:tailEnd type="none" w="med" len="med"/>
                    </a:lnB>
                  </a:tcPr>
                </a:tc>
                <a:tc>
                  <a:txBody>
                    <a:bodyPr/>
                    <a:lstStyle/>
                    <a:p>
                      <a:pPr algn="r" rtl="1"/>
                      <a:endParaRPr lang="en-US" sz="1600" dirty="0"/>
                    </a:p>
                  </a:txBody>
                  <a:tcPr>
                    <a:lnB w="12700" cap="flat" cmpd="sng" algn="ctr">
                      <a:solidFill>
                        <a:schemeClr val="tx1"/>
                      </a:solidFill>
                      <a:prstDash val="dot"/>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600" dirty="0" smtClean="0"/>
                        <a:t>×</a:t>
                      </a:r>
                    </a:p>
                  </a:txBody>
                  <a:tcPr>
                    <a:lnB w="12700" cap="flat" cmpd="sng" algn="ctr">
                      <a:solidFill>
                        <a:schemeClr val="tx1"/>
                      </a:solidFill>
                      <a:prstDash val="dot"/>
                      <a:round/>
                      <a:headEnd type="none" w="med" len="med"/>
                      <a:tailEnd type="none" w="med" len="med"/>
                    </a:lnB>
                  </a:tcPr>
                </a:tc>
              </a:tr>
              <a:tr h="34731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1" dirty="0" smtClean="0"/>
                        <a:t>حـ/ النقدية</a:t>
                      </a:r>
                      <a:r>
                        <a:rPr lang="ar-SA" sz="1600" b="1" baseline="0" dirty="0" smtClean="0"/>
                        <a:t> </a:t>
                      </a:r>
                      <a:endParaRPr lang="en-US" sz="1600" b="1" dirty="0" smtClean="0"/>
                    </a:p>
                  </a:txBody>
                  <a:tcPr>
                    <a:lnT w="12700" cap="flat" cmpd="sng" algn="ctr">
                      <a:solidFill>
                        <a:schemeClr val="tx1"/>
                      </a:solidFill>
                      <a:prstDash val="dot"/>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600" dirty="0" smtClean="0"/>
                        <a:t>×</a:t>
                      </a:r>
                    </a:p>
                  </a:txBody>
                  <a:tcPr>
                    <a:lnT w="12700" cap="flat" cmpd="sng" algn="ctr">
                      <a:solidFill>
                        <a:schemeClr val="tx1"/>
                      </a:solidFill>
                      <a:prstDash val="dot"/>
                      <a:round/>
                      <a:headEnd type="none" w="med" len="med"/>
                      <a:tailEnd type="none" w="med" len="med"/>
                    </a:lnT>
                  </a:tcPr>
                </a:tc>
                <a:tc>
                  <a:txBody>
                    <a:bodyPr/>
                    <a:lstStyle/>
                    <a:p>
                      <a:pPr algn="r" rtl="1"/>
                      <a:endParaRPr lang="en-US" sz="1600" dirty="0"/>
                    </a:p>
                  </a:txBody>
                  <a:tcPr>
                    <a:lnT w="12700" cap="flat" cmpd="sng" algn="ctr">
                      <a:solidFill>
                        <a:schemeClr val="tx1"/>
                      </a:solidFill>
                      <a:prstDash val="dot"/>
                      <a:round/>
                      <a:headEnd type="none" w="med" len="med"/>
                      <a:tailEnd type="none" w="med" len="med"/>
                    </a:lnT>
                  </a:tcPr>
                </a:tc>
              </a:tr>
            </a:tbl>
          </a:graphicData>
        </a:graphic>
      </p:graphicFrame>
      <p:sp>
        <p:nvSpPr>
          <p:cNvPr id="10" name="Right Arrow 9"/>
          <p:cNvSpPr/>
          <p:nvPr/>
        </p:nvSpPr>
        <p:spPr>
          <a:xfrm>
            <a:off x="2034209" y="3465442"/>
            <a:ext cx="2875721" cy="8348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b="1" dirty="0" smtClean="0"/>
              <a:t>تظهر في دفاتر المشتري فقط</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957814"/>
          </a:xfrm>
        </p:spPr>
        <p:txBody>
          <a:bodyPr/>
          <a:lstStyle/>
          <a:p>
            <a:pPr rtl="1"/>
            <a:r>
              <a:rPr lang="ar-SA" dirty="0" smtClean="0"/>
              <a:t>المشتريات</a:t>
            </a:r>
            <a:endParaRPr lang="en-US" dirty="0"/>
          </a:p>
        </p:txBody>
      </p:sp>
      <p:sp>
        <p:nvSpPr>
          <p:cNvPr id="3" name="Content Placeholder 2"/>
          <p:cNvSpPr>
            <a:spLocks noGrp="1"/>
          </p:cNvSpPr>
          <p:nvPr>
            <p:ph idx="1"/>
          </p:nvPr>
        </p:nvSpPr>
        <p:spPr>
          <a:xfrm>
            <a:off x="636104" y="1232452"/>
            <a:ext cx="8229600" cy="4893711"/>
          </a:xfrm>
        </p:spPr>
        <p:txBody>
          <a:bodyPr/>
          <a:lstStyle/>
          <a:p>
            <a:pPr algn="r" rtl="1">
              <a:buNone/>
            </a:pPr>
            <a:r>
              <a:rPr lang="ar-SA" sz="2000" b="1" dirty="0" smtClean="0">
                <a:solidFill>
                  <a:schemeClr val="accent2">
                    <a:lumMod val="75000"/>
                  </a:schemeClr>
                </a:solidFill>
              </a:rPr>
              <a:t>مثــال : </a:t>
            </a:r>
            <a:r>
              <a:rPr lang="ar-SA" sz="2000" b="1" dirty="0" smtClean="0">
                <a:solidFill>
                  <a:schemeClr val="tx1">
                    <a:lumMod val="95000"/>
                    <a:lumOff val="5000"/>
                  </a:schemeClr>
                </a:solidFill>
              </a:rPr>
              <a:t>مصاريف النقل والشحن 6000 ريال وكان الاتفاق في العقد أن المشتري يتحمل تلك المصاريف </a:t>
            </a:r>
            <a:r>
              <a:rPr lang="en-US" sz="2000" b="1" dirty="0" smtClean="0">
                <a:solidFill>
                  <a:schemeClr val="tx1">
                    <a:lumMod val="95000"/>
                    <a:lumOff val="5000"/>
                  </a:schemeClr>
                </a:solidFill>
              </a:rPr>
              <a:t>Fob shipping point </a:t>
            </a:r>
            <a:r>
              <a:rPr lang="ar-SA" sz="2000" b="1" dirty="0" smtClean="0">
                <a:solidFill>
                  <a:schemeClr val="tx1">
                    <a:lumMod val="95000"/>
                    <a:lumOff val="5000"/>
                  </a:schemeClr>
                </a:solidFill>
              </a:rPr>
              <a:t> </a:t>
            </a:r>
            <a:endParaRPr lang="en-US" sz="2000" b="1" dirty="0" smtClean="0">
              <a:solidFill>
                <a:schemeClr val="tx1">
                  <a:lumMod val="95000"/>
                  <a:lumOff val="5000"/>
                </a:schemeClr>
              </a:solidFill>
            </a:endParaRPr>
          </a:p>
          <a:p>
            <a:pPr algn="r" rtl="1">
              <a:buNone/>
            </a:pPr>
            <a:r>
              <a:rPr lang="ar-SA" sz="2000" b="1" dirty="0" smtClean="0">
                <a:solidFill>
                  <a:schemeClr val="accent2">
                    <a:lumMod val="75000"/>
                  </a:schemeClr>
                </a:solidFill>
              </a:rPr>
              <a:t>المطلوب: </a:t>
            </a:r>
            <a:r>
              <a:rPr lang="ar-SA" sz="2000" b="1" dirty="0" smtClean="0">
                <a:solidFill>
                  <a:schemeClr val="accent1">
                    <a:lumMod val="75000"/>
                  </a:schemeClr>
                </a:solidFill>
              </a:rPr>
              <a:t>اجراء القيود اليومية اللازمة في الدفاتر كلا من البائع والمشتري </a:t>
            </a:r>
          </a:p>
          <a:p>
            <a:pPr algn="r" rtl="1">
              <a:buNone/>
            </a:pPr>
            <a:endParaRPr lang="ar-SA" b="1" dirty="0" smtClean="0">
              <a:solidFill>
                <a:schemeClr val="accent2">
                  <a:lumMod val="75000"/>
                </a:schemeClr>
              </a:solidFill>
            </a:endParaRPr>
          </a:p>
          <a:p>
            <a:pPr algn="r" rtl="1">
              <a:buNone/>
            </a:pPr>
            <a:endParaRPr lang="ar-SA" b="1" dirty="0" smtClean="0">
              <a:solidFill>
                <a:schemeClr val="accent2">
                  <a:lumMod val="75000"/>
                </a:schemeClr>
              </a:solidFill>
            </a:endParaRPr>
          </a:p>
          <a:p>
            <a:pPr algn="r" rtl="1">
              <a:buNone/>
            </a:pPr>
            <a:r>
              <a:rPr lang="ar-SA" sz="2000" b="1" dirty="0" smtClean="0">
                <a:solidFill>
                  <a:schemeClr val="accent2">
                    <a:lumMod val="75000"/>
                  </a:schemeClr>
                </a:solidFill>
              </a:rPr>
              <a:t>مثــال : </a:t>
            </a:r>
            <a:r>
              <a:rPr lang="ar-SA" sz="2000" b="1" dirty="0" smtClean="0">
                <a:solidFill>
                  <a:schemeClr val="tx1">
                    <a:lumMod val="95000"/>
                    <a:lumOff val="5000"/>
                  </a:schemeClr>
                </a:solidFill>
              </a:rPr>
              <a:t>مصاريف النقل والشحن 7000 ريال وكان الاتفاق في العقد أن البائع يتحمل تلك المصاريف </a:t>
            </a:r>
            <a:r>
              <a:rPr lang="en-US" sz="2000" b="1" dirty="0" smtClean="0">
                <a:solidFill>
                  <a:schemeClr val="tx1">
                    <a:lumMod val="95000"/>
                    <a:lumOff val="5000"/>
                  </a:schemeClr>
                </a:solidFill>
              </a:rPr>
              <a:t>Fob destination</a:t>
            </a:r>
          </a:p>
          <a:p>
            <a:pPr algn="r" rtl="1">
              <a:buNone/>
            </a:pPr>
            <a:r>
              <a:rPr lang="ar-SA" sz="2000" b="1" dirty="0" smtClean="0">
                <a:solidFill>
                  <a:schemeClr val="accent2">
                    <a:lumMod val="75000"/>
                  </a:schemeClr>
                </a:solidFill>
              </a:rPr>
              <a:t>المطلوب: </a:t>
            </a:r>
            <a:r>
              <a:rPr lang="ar-SA" sz="2000" b="1" dirty="0" smtClean="0">
                <a:solidFill>
                  <a:schemeClr val="accent1">
                    <a:lumMod val="75000"/>
                  </a:schemeClr>
                </a:solidFill>
              </a:rPr>
              <a:t>اجراء القيود اليومية اللازمة في الدفاتر كلا من البائع والمشتري </a:t>
            </a:r>
          </a:p>
          <a:p>
            <a:pPr algn="r" rtl="1">
              <a:buNone/>
            </a:pPr>
            <a:endParaRPr lang="en-US" b="1" dirty="0" smtClean="0">
              <a:solidFill>
                <a:schemeClr val="accent2">
                  <a:lumMod val="75000"/>
                </a:schemeClr>
              </a:solidFill>
            </a:endParaRPr>
          </a:p>
        </p:txBody>
      </p:sp>
      <p:sp>
        <p:nvSpPr>
          <p:cNvPr id="5" name="Left Brace 4"/>
          <p:cNvSpPr/>
          <p:nvPr/>
        </p:nvSpPr>
        <p:spPr>
          <a:xfrm rot="5400000">
            <a:off x="4422912" y="-453886"/>
            <a:ext cx="443946" cy="6268278"/>
          </a:xfrm>
          <a:prstGeom prst="leftBrace">
            <a:avLst>
              <a:gd name="adj1" fmla="val 8333"/>
              <a:gd name="adj2" fmla="val 49099"/>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TextBox 5"/>
          <p:cNvSpPr txBox="1"/>
          <p:nvPr/>
        </p:nvSpPr>
        <p:spPr>
          <a:xfrm>
            <a:off x="7315199" y="2902226"/>
            <a:ext cx="1550505" cy="369332"/>
          </a:xfrm>
          <a:prstGeom prst="rect">
            <a:avLst/>
          </a:prstGeom>
          <a:noFill/>
        </p:spPr>
        <p:txBody>
          <a:bodyPr wrap="square" rtlCol="0">
            <a:spAutoFit/>
          </a:bodyPr>
          <a:lstStyle/>
          <a:p>
            <a:pPr algn="ctr" rtl="1"/>
            <a:r>
              <a:rPr lang="ar-SA" b="1" dirty="0" smtClean="0"/>
              <a:t>دفاتر المشتري </a:t>
            </a:r>
            <a:endParaRPr lang="en-US" b="1" dirty="0"/>
          </a:p>
        </p:txBody>
      </p:sp>
      <p:sp>
        <p:nvSpPr>
          <p:cNvPr id="7" name="TextBox 6"/>
          <p:cNvSpPr txBox="1"/>
          <p:nvPr/>
        </p:nvSpPr>
        <p:spPr>
          <a:xfrm>
            <a:off x="907772" y="2902226"/>
            <a:ext cx="1550505" cy="369332"/>
          </a:xfrm>
          <a:prstGeom prst="rect">
            <a:avLst/>
          </a:prstGeom>
          <a:noFill/>
        </p:spPr>
        <p:txBody>
          <a:bodyPr wrap="square" rtlCol="0">
            <a:spAutoFit/>
          </a:bodyPr>
          <a:lstStyle/>
          <a:p>
            <a:pPr algn="ctr" rtl="1"/>
            <a:r>
              <a:rPr lang="ar-SA" b="1" dirty="0" smtClean="0"/>
              <a:t>دفاتر البائع </a:t>
            </a:r>
            <a:endParaRPr lang="en-US" b="1" dirty="0"/>
          </a:p>
        </p:txBody>
      </p:sp>
      <p:graphicFrame>
        <p:nvGraphicFramePr>
          <p:cNvPr id="8" name="Table 7"/>
          <p:cNvGraphicFramePr>
            <a:graphicFrameLocks noGrp="1"/>
          </p:cNvGraphicFramePr>
          <p:nvPr/>
        </p:nvGraphicFramePr>
        <p:xfrm>
          <a:off x="3644349" y="3258047"/>
          <a:ext cx="5221356" cy="640080"/>
        </p:xfrm>
        <a:graphic>
          <a:graphicData uri="http://schemas.openxmlformats.org/drawingml/2006/table">
            <a:tbl>
              <a:tblPr firstRow="1" bandRow="1">
                <a:tableStyleId>{5940675A-B579-460E-94D1-54222C63F5DA}</a:tableStyleId>
              </a:tblPr>
              <a:tblGrid>
                <a:gridCol w="3097141"/>
                <a:gridCol w="908061"/>
                <a:gridCol w="1216154"/>
              </a:tblGrid>
              <a:tr h="583094">
                <a:tc>
                  <a:txBody>
                    <a:bodyPr/>
                    <a:lstStyle/>
                    <a:p>
                      <a:pPr algn="r" rtl="1"/>
                      <a:r>
                        <a:rPr lang="ar-SA" sz="1600" b="1" dirty="0" smtClean="0"/>
                        <a:t>حـ/</a:t>
                      </a:r>
                      <a:r>
                        <a:rPr lang="ar-SA" sz="1600" b="1" baseline="0" dirty="0" smtClean="0"/>
                        <a:t> مصاريف </a:t>
                      </a:r>
                      <a:r>
                        <a:rPr lang="ar-SA" sz="1600" b="1" baseline="0" dirty="0" smtClean="0"/>
                        <a:t>نقل وتأمين وجمارك مشتريات</a:t>
                      </a:r>
                      <a:endParaRPr lang="ar-SA" sz="1600" b="1" baseline="0" dirty="0" smtClean="0"/>
                    </a:p>
                    <a:p>
                      <a:pPr algn="ctr" rtl="1"/>
                      <a:r>
                        <a:rPr lang="ar-SA" sz="1600" b="1" baseline="0" dirty="0" smtClean="0"/>
                        <a:t>حـ/ </a:t>
                      </a:r>
                      <a:r>
                        <a:rPr lang="ar-SA" sz="1600" b="1" baseline="0" dirty="0" smtClean="0"/>
                        <a:t>نقدية أو بنك  </a:t>
                      </a:r>
                      <a:endParaRPr lang="en-US" sz="1600" b="1" dirty="0"/>
                    </a:p>
                  </a:txBody>
                  <a:tcPr/>
                </a:tc>
                <a:tc>
                  <a:txBody>
                    <a:bodyPr/>
                    <a:lstStyle/>
                    <a:p>
                      <a:pPr algn="ctr"/>
                      <a:endParaRPr lang="ar-SA" b="1" dirty="0" smtClean="0"/>
                    </a:p>
                    <a:p>
                      <a:pPr algn="ctr"/>
                      <a:r>
                        <a:rPr lang="en-US" b="1" dirty="0" smtClean="0"/>
                        <a:t>6000</a:t>
                      </a:r>
                      <a:endParaRPr lang="ar-SA" b="1" dirty="0" smtClean="0"/>
                    </a:p>
                  </a:txBody>
                  <a:tcPr/>
                </a:tc>
                <a:tc>
                  <a:txBody>
                    <a:bodyPr/>
                    <a:lstStyle/>
                    <a:p>
                      <a:pPr algn="ctr"/>
                      <a:r>
                        <a:rPr lang="en-US" b="1" dirty="0" smtClean="0"/>
                        <a:t>6000</a:t>
                      </a:r>
                      <a:endParaRPr lang="en-US" b="1" dirty="0"/>
                    </a:p>
                  </a:txBody>
                  <a:tcPr/>
                </a:tc>
              </a:tr>
            </a:tbl>
          </a:graphicData>
        </a:graphic>
      </p:graphicFrame>
      <p:sp>
        <p:nvSpPr>
          <p:cNvPr id="10" name="Rectangle 9"/>
          <p:cNvSpPr/>
          <p:nvPr/>
        </p:nvSpPr>
        <p:spPr>
          <a:xfrm>
            <a:off x="907772" y="3271558"/>
            <a:ext cx="2179985" cy="306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b="1" dirty="0" smtClean="0"/>
              <a:t>لا يوجد قيود </a:t>
            </a:r>
            <a:endParaRPr lang="en-US" b="1" dirty="0"/>
          </a:p>
        </p:txBody>
      </p:sp>
      <p:sp>
        <p:nvSpPr>
          <p:cNvPr id="11" name="Left Brace 10"/>
          <p:cNvSpPr/>
          <p:nvPr/>
        </p:nvSpPr>
        <p:spPr>
          <a:xfrm rot="5400000">
            <a:off x="4422912" y="2163417"/>
            <a:ext cx="443946" cy="6268278"/>
          </a:xfrm>
          <a:prstGeom prst="leftBrace">
            <a:avLst>
              <a:gd name="adj1" fmla="val 8333"/>
              <a:gd name="adj2" fmla="val 49099"/>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2" name="TextBox 11"/>
          <p:cNvSpPr txBox="1"/>
          <p:nvPr/>
        </p:nvSpPr>
        <p:spPr>
          <a:xfrm>
            <a:off x="7315200" y="5519530"/>
            <a:ext cx="1550505" cy="369332"/>
          </a:xfrm>
          <a:prstGeom prst="rect">
            <a:avLst/>
          </a:prstGeom>
          <a:noFill/>
        </p:spPr>
        <p:txBody>
          <a:bodyPr wrap="square" rtlCol="0">
            <a:spAutoFit/>
          </a:bodyPr>
          <a:lstStyle/>
          <a:p>
            <a:pPr algn="ctr" rtl="1"/>
            <a:r>
              <a:rPr lang="ar-SA" b="1" dirty="0" smtClean="0"/>
              <a:t>دفاتر المشتري </a:t>
            </a:r>
            <a:endParaRPr lang="en-US" b="1" dirty="0"/>
          </a:p>
        </p:txBody>
      </p:sp>
      <p:sp>
        <p:nvSpPr>
          <p:cNvPr id="13" name="TextBox 12"/>
          <p:cNvSpPr txBox="1"/>
          <p:nvPr/>
        </p:nvSpPr>
        <p:spPr>
          <a:xfrm>
            <a:off x="907772" y="5519530"/>
            <a:ext cx="1550505" cy="369332"/>
          </a:xfrm>
          <a:prstGeom prst="rect">
            <a:avLst/>
          </a:prstGeom>
          <a:noFill/>
        </p:spPr>
        <p:txBody>
          <a:bodyPr wrap="square" rtlCol="0">
            <a:spAutoFit/>
          </a:bodyPr>
          <a:lstStyle/>
          <a:p>
            <a:pPr algn="ctr" rtl="1"/>
            <a:r>
              <a:rPr lang="ar-SA" b="1" dirty="0" smtClean="0"/>
              <a:t>دفاتر البائع </a:t>
            </a:r>
            <a:endParaRPr lang="en-US" b="1" dirty="0"/>
          </a:p>
        </p:txBody>
      </p:sp>
      <p:sp>
        <p:nvSpPr>
          <p:cNvPr id="14" name="Rectangle 13"/>
          <p:cNvSpPr/>
          <p:nvPr/>
        </p:nvSpPr>
        <p:spPr>
          <a:xfrm>
            <a:off x="6493563" y="5972898"/>
            <a:ext cx="2179985" cy="306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b="1" dirty="0" smtClean="0"/>
              <a:t>لا يوجد قيود </a:t>
            </a:r>
            <a:endParaRPr lang="en-US" b="1" dirty="0"/>
          </a:p>
        </p:txBody>
      </p:sp>
      <p:graphicFrame>
        <p:nvGraphicFramePr>
          <p:cNvPr id="15" name="Table 14"/>
          <p:cNvGraphicFramePr>
            <a:graphicFrameLocks noGrp="1"/>
          </p:cNvGraphicFramePr>
          <p:nvPr/>
        </p:nvGraphicFramePr>
        <p:xfrm>
          <a:off x="907772" y="5972898"/>
          <a:ext cx="4267200" cy="640080"/>
        </p:xfrm>
        <a:graphic>
          <a:graphicData uri="http://schemas.openxmlformats.org/drawingml/2006/table">
            <a:tbl>
              <a:tblPr firstRow="1" bandRow="1">
                <a:tableStyleId>{5940675A-B579-460E-94D1-54222C63F5DA}</a:tableStyleId>
              </a:tblPr>
              <a:tblGrid>
                <a:gridCol w="2531166"/>
                <a:gridCol w="742121"/>
                <a:gridCol w="993913"/>
              </a:tblGrid>
              <a:tr h="583094">
                <a:tc>
                  <a:txBody>
                    <a:bodyPr/>
                    <a:lstStyle/>
                    <a:p>
                      <a:pPr algn="r" rtl="1"/>
                      <a:r>
                        <a:rPr lang="ar-SA" sz="1600" b="1" dirty="0" smtClean="0"/>
                        <a:t>حـ/</a:t>
                      </a:r>
                      <a:r>
                        <a:rPr lang="ar-SA" sz="1600" b="1" baseline="0" dirty="0" smtClean="0"/>
                        <a:t> مصاريف نقل مبيعات</a:t>
                      </a:r>
                    </a:p>
                    <a:p>
                      <a:pPr algn="ctr" rtl="1"/>
                      <a:r>
                        <a:rPr lang="ar-SA" sz="1600" b="1" baseline="0" dirty="0" smtClean="0"/>
                        <a:t>حـ/ نقدية  </a:t>
                      </a:r>
                      <a:endParaRPr lang="en-US" sz="1600" b="1" dirty="0"/>
                    </a:p>
                  </a:txBody>
                  <a:tcPr/>
                </a:tc>
                <a:tc>
                  <a:txBody>
                    <a:bodyPr/>
                    <a:lstStyle/>
                    <a:p>
                      <a:pPr algn="ctr"/>
                      <a:endParaRPr lang="ar-SA" b="1" dirty="0" smtClean="0"/>
                    </a:p>
                    <a:p>
                      <a:pPr algn="ctr"/>
                      <a:r>
                        <a:rPr lang="en-US" b="1" dirty="0" smtClean="0"/>
                        <a:t>7000</a:t>
                      </a:r>
                      <a:endParaRPr lang="ar-SA" b="1" dirty="0" smtClean="0"/>
                    </a:p>
                  </a:txBody>
                  <a:tcPr/>
                </a:tc>
                <a:tc>
                  <a:txBody>
                    <a:bodyPr/>
                    <a:lstStyle/>
                    <a:p>
                      <a:pPr algn="ctr"/>
                      <a:r>
                        <a:rPr lang="en-US" b="1" dirty="0" smtClean="0"/>
                        <a:t>7000</a:t>
                      </a:r>
                      <a:endParaRPr lang="en-US" b="1"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891553"/>
          </a:xfrm>
        </p:spPr>
        <p:txBody>
          <a:bodyPr/>
          <a:lstStyle/>
          <a:p>
            <a:r>
              <a:rPr lang="ar-SA" dirty="0" smtClean="0"/>
              <a:t>المشتريات</a:t>
            </a:r>
            <a:endParaRPr lang="en-US" dirty="0"/>
          </a:p>
        </p:txBody>
      </p:sp>
      <p:sp>
        <p:nvSpPr>
          <p:cNvPr id="3" name="Content Placeholder 2"/>
          <p:cNvSpPr>
            <a:spLocks noGrp="1"/>
          </p:cNvSpPr>
          <p:nvPr>
            <p:ph idx="1"/>
          </p:nvPr>
        </p:nvSpPr>
        <p:spPr>
          <a:xfrm>
            <a:off x="569843" y="1166191"/>
            <a:ext cx="8110331" cy="4959972"/>
          </a:xfrm>
        </p:spPr>
        <p:txBody>
          <a:bodyPr/>
          <a:lstStyle/>
          <a:p>
            <a:pPr algn="r" rtl="1">
              <a:buNone/>
            </a:pPr>
            <a:r>
              <a:rPr lang="ar-SA" sz="2000" b="1" dirty="0" smtClean="0">
                <a:solidFill>
                  <a:schemeClr val="accent2">
                    <a:lumMod val="75000"/>
                  </a:schemeClr>
                </a:solidFill>
              </a:rPr>
              <a:t>مثــال : </a:t>
            </a:r>
            <a:r>
              <a:rPr lang="ar-SA" sz="2000" b="1" dirty="0" smtClean="0">
                <a:solidFill>
                  <a:schemeClr val="tx1">
                    <a:lumMod val="85000"/>
                    <a:lumOff val="15000"/>
                  </a:schemeClr>
                </a:solidFill>
              </a:rPr>
              <a:t>قامت منشأة بشراء بضاعة بالأجل قيمتها 4000 ريال ومصاريف نقل المشتريات 200 ريال ووجدت المنشأة بعض من العيوب في البضاعة فقررت ارجاع ما قيمته 500 ريال</a:t>
            </a:r>
          </a:p>
          <a:p>
            <a:pPr algn="r" rtl="1"/>
            <a:r>
              <a:rPr lang="ar-SA" sz="2000" b="1" dirty="0" smtClean="0">
                <a:solidFill>
                  <a:schemeClr val="tx1">
                    <a:lumMod val="85000"/>
                    <a:lumOff val="15000"/>
                  </a:schemeClr>
                </a:solidFill>
              </a:rPr>
              <a:t>المطلوب : </a:t>
            </a:r>
            <a:r>
              <a:rPr lang="ar-SA" sz="2000" b="1" dirty="0" smtClean="0">
                <a:solidFill>
                  <a:schemeClr val="accent1">
                    <a:lumMod val="75000"/>
                  </a:schemeClr>
                </a:solidFill>
              </a:rPr>
              <a:t>اجراء القيود اليومية في دفاتر المشتري في الحالات التالية  :</a:t>
            </a:r>
          </a:p>
          <a:p>
            <a:pPr algn="r" rtl="1">
              <a:buNone/>
            </a:pPr>
            <a:r>
              <a:rPr lang="ar-SA" sz="1800" b="1" dirty="0" smtClean="0">
                <a:solidFill>
                  <a:schemeClr val="accent2">
                    <a:lumMod val="75000"/>
                  </a:schemeClr>
                </a:solidFill>
              </a:rPr>
              <a:t>أ- قيود يومية في حالة البائع تحمل م. النقل 	       ب- قيود يومية في حالة المشتري تحمل م. النقل  </a:t>
            </a:r>
            <a:endParaRPr lang="en-US" sz="1800" b="1" dirty="0">
              <a:solidFill>
                <a:schemeClr val="accent2">
                  <a:lumMod val="75000"/>
                </a:schemeClr>
              </a:solidFill>
            </a:endParaRPr>
          </a:p>
        </p:txBody>
      </p:sp>
      <p:graphicFrame>
        <p:nvGraphicFramePr>
          <p:cNvPr id="4" name="Table 3"/>
          <p:cNvGraphicFramePr>
            <a:graphicFrameLocks noGrp="1"/>
          </p:cNvGraphicFramePr>
          <p:nvPr/>
        </p:nvGraphicFramePr>
        <p:xfrm>
          <a:off x="5367129" y="3087757"/>
          <a:ext cx="3313045" cy="1920240"/>
        </p:xfrm>
        <a:graphic>
          <a:graphicData uri="http://schemas.openxmlformats.org/drawingml/2006/table">
            <a:tbl>
              <a:tblPr firstRow="1" bandRow="1">
                <a:tableStyleId>{5940675A-B579-460E-94D1-54222C63F5DA}</a:tableStyleId>
              </a:tblPr>
              <a:tblGrid>
                <a:gridCol w="2080593"/>
                <a:gridCol w="605985"/>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0824">
                <a:tc>
                  <a:txBody>
                    <a:bodyPr/>
                    <a:lstStyle/>
                    <a:p>
                      <a:pPr algn="r"/>
                      <a:endParaRPr lang="en-US" sz="1600" b="1" dirty="0"/>
                    </a:p>
                  </a:txBody>
                  <a:tcPr>
                    <a:lnB w="12700" cap="flat" cmpd="sng" algn="ctr">
                      <a:solidFill>
                        <a:schemeClr val="bg1"/>
                      </a:solidFill>
                      <a:prstDash val="dot"/>
                      <a:round/>
                      <a:headEnd type="none" w="med" len="med"/>
                      <a:tailEnd type="none" w="med" len="med"/>
                    </a:lnB>
                  </a:tcPr>
                </a:tc>
                <a:tc>
                  <a:txBody>
                    <a:bodyPr/>
                    <a:lstStyle/>
                    <a:p>
                      <a:pPr algn="ctr"/>
                      <a:endParaRPr lang="en-US" sz="1600" b="1" dirty="0"/>
                    </a:p>
                  </a:txBody>
                  <a:tcPr>
                    <a:lnB w="12700" cap="flat" cmpd="sng" algn="ctr">
                      <a:solidFill>
                        <a:schemeClr val="bg1"/>
                      </a:solidFill>
                      <a:prstDash val="dot"/>
                      <a:round/>
                      <a:headEnd type="none" w="med" len="med"/>
                      <a:tailEnd type="none" w="med" len="med"/>
                    </a:lnB>
                  </a:tcPr>
                </a:tc>
                <a:tc>
                  <a:txBody>
                    <a:bodyPr/>
                    <a:lstStyle/>
                    <a:p>
                      <a:pPr algn="ctr" rtl="1"/>
                      <a:endParaRPr lang="en-US" sz="1400" b="1" dirty="0"/>
                    </a:p>
                  </a:txBody>
                  <a:tcPr>
                    <a:lnB w="12700" cap="flat" cmpd="sng" algn="ctr">
                      <a:solidFill>
                        <a:schemeClr val="bg1"/>
                      </a:solidFill>
                      <a:prstDash val="dot"/>
                      <a:round/>
                      <a:headEnd type="none" w="med" len="med"/>
                      <a:tailEnd type="none" w="med" len="med"/>
                    </a:lnB>
                  </a:tcPr>
                </a:tc>
              </a:tr>
              <a:tr h="306420">
                <a:tc>
                  <a:txBody>
                    <a:bodyPr/>
                    <a:lstStyle/>
                    <a:p>
                      <a:pPr algn="ctr"/>
                      <a:r>
                        <a:rPr lang="ar-SA" sz="1600" b="1" dirty="0" smtClean="0"/>
                        <a:t> </a:t>
                      </a:r>
                      <a:r>
                        <a:rPr lang="ar-SA" sz="1600" b="1" baseline="0" dirty="0" smtClean="0"/>
                        <a:t> </a:t>
                      </a: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306420">
                <a:tc>
                  <a:txBody>
                    <a:bodyPr/>
                    <a:lstStyle/>
                    <a:p>
                      <a:pPr algn="ctr"/>
                      <a:r>
                        <a:rPr lang="ar-SA" sz="1600" b="1" dirty="0" smtClean="0"/>
                        <a:t>لا يتم اثبات م. نقل في هذه الحالة </a:t>
                      </a:r>
                      <a:endParaRPr lang="en-US" sz="1600" b="1" dirty="0"/>
                    </a:p>
                  </a:txBody>
                  <a:tcP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1" dirty="0" smtClean="0"/>
                    </a:p>
                  </a:txBody>
                  <a:tcPr>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306420">
                <a:tc>
                  <a:txBody>
                    <a:bodyPr/>
                    <a:lstStyle/>
                    <a:p>
                      <a:pPr algn="r" rtl="1"/>
                      <a:endParaRPr lang="ar-SA" sz="1600" b="1" dirty="0" smtClean="0"/>
                    </a:p>
                  </a:txBody>
                  <a:tcPr>
                    <a:lnT w="12700" cap="flat" cmpd="sng" algn="ctr">
                      <a:solidFill>
                        <a:schemeClr val="tx1">
                          <a:lumMod val="85000"/>
                          <a:lumOff val="15000"/>
                        </a:schemeClr>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400" b="1" dirty="0" smtClean="0"/>
                    </a:p>
                  </a:txBody>
                  <a:tcPr>
                    <a:lnT w="12700" cap="flat" cmpd="sng" algn="ctr">
                      <a:solidFill>
                        <a:schemeClr val="tx1">
                          <a:lumMod val="85000"/>
                          <a:lumOff val="15000"/>
                        </a:schemeClr>
                      </a:solidFill>
                      <a:prstDash val="solid"/>
                      <a:round/>
                      <a:headEnd type="none" w="med" len="med"/>
                      <a:tailEnd type="none" w="med" len="med"/>
                    </a:lnT>
                  </a:tcPr>
                </a:tc>
                <a:tc>
                  <a:txBody>
                    <a:bodyPr/>
                    <a:lstStyle/>
                    <a:p>
                      <a:pPr algn="ctr"/>
                      <a:endParaRPr lang="en-US" sz="1400" b="1" dirty="0"/>
                    </a:p>
                  </a:txBody>
                  <a:tcPr>
                    <a:lnT w="12700" cap="flat" cmpd="sng" algn="ctr">
                      <a:solidFill>
                        <a:schemeClr val="tx1">
                          <a:lumMod val="85000"/>
                          <a:lumOff val="15000"/>
                        </a:schemeClr>
                      </a:solidFill>
                      <a:prstDash val="solid"/>
                      <a:round/>
                      <a:headEnd type="none" w="med" len="med"/>
                      <a:tailEnd type="none" w="med" len="med"/>
                    </a:lnT>
                  </a:tcPr>
                </a:tc>
              </a:tr>
            </a:tbl>
          </a:graphicData>
        </a:graphic>
      </p:graphicFrame>
      <p:graphicFrame>
        <p:nvGraphicFramePr>
          <p:cNvPr id="5" name="Table 4"/>
          <p:cNvGraphicFramePr>
            <a:graphicFrameLocks noGrp="1"/>
          </p:cNvGraphicFramePr>
          <p:nvPr/>
        </p:nvGraphicFramePr>
        <p:xfrm>
          <a:off x="1089025" y="3087757"/>
          <a:ext cx="3313045" cy="2255520"/>
        </p:xfrm>
        <a:graphic>
          <a:graphicData uri="http://schemas.openxmlformats.org/drawingml/2006/table">
            <a:tbl>
              <a:tblPr firstRow="1" bandRow="1">
                <a:tableStyleId>{5940675A-B579-460E-94D1-54222C63F5DA}</a:tableStyleId>
              </a:tblPr>
              <a:tblGrid>
                <a:gridCol w="2080593"/>
                <a:gridCol w="605985"/>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0824">
                <a:tc>
                  <a:txBody>
                    <a:bodyPr/>
                    <a:lstStyle/>
                    <a:p>
                      <a:pPr algn="r"/>
                      <a:r>
                        <a:rPr lang="ar-SA" sz="1600" b="1" dirty="0" smtClean="0"/>
                        <a:t>حـ/ مشتريات </a:t>
                      </a:r>
                      <a:endParaRPr lang="en-US" sz="1600" b="1" dirty="0"/>
                    </a:p>
                  </a:txBody>
                  <a:tcPr>
                    <a:lnB w="12700" cap="flat" cmpd="sng" algn="ctr">
                      <a:solidFill>
                        <a:schemeClr val="bg1"/>
                      </a:solidFill>
                      <a:prstDash val="dot"/>
                      <a:round/>
                      <a:headEnd type="none" w="med" len="med"/>
                      <a:tailEnd type="none" w="med" len="med"/>
                    </a:lnB>
                  </a:tcPr>
                </a:tc>
                <a:tc>
                  <a:txBody>
                    <a:bodyPr/>
                    <a:lstStyle/>
                    <a:p>
                      <a:pPr algn="ctr"/>
                      <a:endParaRPr lang="en-US" sz="1600" dirty="0"/>
                    </a:p>
                  </a:txBody>
                  <a:tcPr>
                    <a:lnB w="12700" cap="flat" cmpd="sng" algn="ctr">
                      <a:solidFill>
                        <a:schemeClr val="bg1"/>
                      </a:solidFill>
                      <a:prstDash val="dot"/>
                      <a:round/>
                      <a:headEnd type="none" w="med" len="med"/>
                      <a:tailEnd type="none" w="med" len="med"/>
                    </a:lnB>
                  </a:tcPr>
                </a:tc>
                <a:tc>
                  <a:txBody>
                    <a:bodyPr/>
                    <a:lstStyle/>
                    <a:p>
                      <a:pPr algn="ctr" rtl="1"/>
                      <a:r>
                        <a:rPr lang="ar-SA" sz="1400" b="1" dirty="0" smtClean="0"/>
                        <a:t>4000</a:t>
                      </a:r>
                      <a:endParaRPr lang="en-US" sz="1400" b="1" dirty="0"/>
                    </a:p>
                  </a:txBody>
                  <a:tcPr>
                    <a:lnB w="12700" cap="flat" cmpd="sng" algn="ctr">
                      <a:solidFill>
                        <a:schemeClr val="bg1"/>
                      </a:solidFill>
                      <a:prstDash val="dot"/>
                      <a:round/>
                      <a:headEnd type="none" w="med" len="med"/>
                      <a:tailEnd type="none" w="med" len="med"/>
                    </a:lnB>
                  </a:tcPr>
                </a:tc>
              </a:tr>
              <a:tr h="306420">
                <a:tc>
                  <a:txBody>
                    <a:bodyPr/>
                    <a:lstStyle/>
                    <a:p>
                      <a:pPr algn="ctr"/>
                      <a:r>
                        <a:rPr lang="ar-SA" sz="1600" b="1" dirty="0" smtClean="0"/>
                        <a:t>حـ/ الدائنين ( الموردين) </a:t>
                      </a:r>
                      <a:r>
                        <a:rPr lang="ar-SA" sz="1600" b="1" baseline="0" dirty="0" smtClean="0"/>
                        <a:t> </a:t>
                      </a: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smtClean="0"/>
                        <a:t>4000</a:t>
                      </a: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endParaRPr lang="en-US" sz="1600"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306420">
                <a:tc>
                  <a:txBody>
                    <a:bodyPr/>
                    <a:lstStyle/>
                    <a:p>
                      <a:pPr algn="r" rtl="1"/>
                      <a:r>
                        <a:rPr lang="ar-SA" sz="1600" b="1" dirty="0" smtClean="0"/>
                        <a:t>حـ/ م.نقل</a:t>
                      </a:r>
                      <a:r>
                        <a:rPr lang="ar-SA" sz="1600" b="1" baseline="0" dirty="0" smtClean="0"/>
                        <a:t> مشتريات </a:t>
                      </a:r>
                      <a:endParaRPr lang="en-US" sz="1600" b="1" dirty="0"/>
                    </a:p>
                  </a:txBody>
                  <a:tcPr>
                    <a:lnT w="12700" cap="flat" cmpd="sng" algn="ctr">
                      <a:solidFill>
                        <a:schemeClr val="tx1">
                          <a:lumMod val="85000"/>
                          <a:lumOff val="15000"/>
                        </a:schemeClr>
                      </a:solidFill>
                      <a:prstDash val="solid"/>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1" dirty="0" smtClean="0"/>
                    </a:p>
                  </a:txBody>
                  <a:tcPr>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algn="ctr"/>
                      <a:r>
                        <a:rPr lang="ar-SA" sz="1400" b="1" dirty="0" smtClean="0"/>
                        <a:t>200</a:t>
                      </a:r>
                      <a:endParaRPr lang="en-US" sz="1400" b="1" dirty="0"/>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lnB w="12700" cap="flat" cmpd="sng" algn="ctr">
                      <a:solidFill>
                        <a:schemeClr val="bg1"/>
                      </a:solidFill>
                      <a:prstDash val="dot"/>
                      <a:round/>
                      <a:headEnd type="none" w="med" len="med"/>
                      <a:tailEnd type="none" w="med" len="med"/>
                    </a:lnB>
                  </a:tcPr>
                </a:tc>
              </a:tr>
              <a:tr h="306420">
                <a:tc>
                  <a:txBody>
                    <a:bodyPr/>
                    <a:lstStyle/>
                    <a:p>
                      <a:pPr algn="ctr" rtl="1"/>
                      <a:r>
                        <a:rPr lang="ar-SA" sz="1600" b="1" dirty="0" smtClean="0"/>
                        <a:t>حـ/ نقدية </a:t>
                      </a: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smtClean="0"/>
                        <a:t>200</a:t>
                      </a: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algn="ctr"/>
                      <a:endParaRPr lang="en-US" sz="1600"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r>
              <a:tr h="306420">
                <a:tc>
                  <a:txBody>
                    <a:bodyPr/>
                    <a:lstStyle/>
                    <a:p>
                      <a:pPr algn="r" rtl="1"/>
                      <a:r>
                        <a:rPr lang="ar-SA" sz="1600" b="1" dirty="0" smtClean="0"/>
                        <a:t>حـ/ الدائنين </a:t>
                      </a:r>
                    </a:p>
                    <a:p>
                      <a:pPr algn="ctr" rtl="1"/>
                      <a:r>
                        <a:rPr lang="ar-SA" sz="1600" b="1" dirty="0" smtClean="0"/>
                        <a:t>حـ/ م.م.</a:t>
                      </a:r>
                      <a:r>
                        <a:rPr lang="ar-SA" sz="1600" b="1" baseline="0" dirty="0" smtClean="0"/>
                        <a:t> المشتريات </a:t>
                      </a: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400" b="1"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smtClean="0"/>
                        <a:t>500</a:t>
                      </a: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algn="ctr"/>
                      <a:r>
                        <a:rPr lang="ar-SA" sz="1400" b="1" dirty="0" smtClean="0"/>
                        <a:t>500</a:t>
                      </a:r>
                      <a:endParaRPr lang="en-US" sz="1400" b="1"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r>
            </a:tbl>
          </a:graphicData>
        </a:graphic>
      </p:graphicFrame>
      <p:cxnSp>
        <p:nvCxnSpPr>
          <p:cNvPr id="7" name="Straight Connector 6"/>
          <p:cNvCxnSpPr/>
          <p:nvPr/>
        </p:nvCxnSpPr>
        <p:spPr>
          <a:xfrm>
            <a:off x="4890052" y="2716696"/>
            <a:ext cx="0" cy="3207026"/>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8713" y="1166191"/>
          <a:ext cx="6321287" cy="4850292"/>
        </p:xfrm>
        <a:graphic>
          <a:graphicData uri="http://schemas.openxmlformats.org/drawingml/2006/table">
            <a:tbl>
              <a:tblPr firstRow="1" bandRow="1">
                <a:tableStyleId>{5940675A-B579-460E-94D1-54222C63F5DA}</a:tableStyleId>
              </a:tblPr>
              <a:tblGrid>
                <a:gridCol w="989419"/>
                <a:gridCol w="5331868"/>
              </a:tblGrid>
              <a:tr h="584373">
                <a:tc gridSpan="2">
                  <a:txBody>
                    <a:bodyPr/>
                    <a:lstStyle/>
                    <a:p>
                      <a:pPr algn="ctr" rtl="1"/>
                      <a:r>
                        <a:rPr lang="ar-SA" sz="2400" b="1" dirty="0" smtClean="0"/>
                        <a:t>لتحديد</a:t>
                      </a:r>
                      <a:r>
                        <a:rPr lang="ar-SA" sz="2400" b="1" baseline="0" dirty="0" smtClean="0"/>
                        <a:t> صافي المشتريات </a:t>
                      </a:r>
                      <a:endParaRPr lang="en-US" sz="2400" b="1" dirty="0"/>
                    </a:p>
                  </a:txBody>
                  <a:tcPr/>
                </a:tc>
                <a:tc hMerge="1">
                  <a:txBody>
                    <a:bodyPr/>
                    <a:lstStyle/>
                    <a:p>
                      <a:endParaRPr lang="en-US" dirty="0"/>
                    </a:p>
                  </a:txBody>
                  <a:tcPr/>
                </a:tc>
              </a:tr>
              <a:tr h="473991">
                <a:tc>
                  <a:txBody>
                    <a:bodyPr/>
                    <a:lstStyle/>
                    <a:p>
                      <a:pPr algn="ctr" rtl="1"/>
                      <a:r>
                        <a:rPr lang="en-US" b="1" dirty="0" smtClean="0"/>
                        <a:t>××</a:t>
                      </a:r>
                      <a:endParaRPr lang="en-US" b="1" dirty="0"/>
                    </a:p>
                  </a:txBody>
                  <a:tcPr/>
                </a:tc>
                <a:tc>
                  <a:txBody>
                    <a:bodyPr/>
                    <a:lstStyle/>
                    <a:p>
                      <a:pPr algn="r" rtl="1"/>
                      <a:r>
                        <a:rPr lang="ar-SA" b="1" dirty="0" smtClean="0"/>
                        <a:t>اجمالي المشتريات </a:t>
                      </a:r>
                      <a:endParaRPr lang="en-US" b="1" dirty="0"/>
                    </a:p>
                  </a:txBody>
                  <a:tcPr/>
                </a:tc>
              </a:tr>
              <a:tr h="47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n>
                            <a:solidFill>
                              <a:sysClr val="windowText" lastClr="000000"/>
                            </a:solidFill>
                          </a:ln>
                        </a:rPr>
                        <a:t>××</a:t>
                      </a:r>
                    </a:p>
                  </a:txBody>
                  <a:tcPr>
                    <a:lnB w="38100" cap="flat" cmpd="sng" algn="ctr">
                      <a:solidFill>
                        <a:schemeClr val="tx1"/>
                      </a:solidFill>
                      <a:prstDash val="solid"/>
                      <a:round/>
                      <a:headEnd type="none" w="med" len="med"/>
                      <a:tailEnd type="none" w="med" len="med"/>
                    </a:lnB>
                  </a:tcPr>
                </a:tc>
                <a:tc>
                  <a:txBody>
                    <a:bodyPr/>
                    <a:lstStyle/>
                    <a:p>
                      <a:pPr algn="r" rtl="1"/>
                      <a:r>
                        <a:rPr lang="ar-SA" b="1" dirty="0" smtClean="0">
                          <a:solidFill>
                            <a:schemeClr val="accent1">
                              <a:lumMod val="75000"/>
                            </a:schemeClr>
                          </a:solidFill>
                        </a:rPr>
                        <a:t>يضاف : </a:t>
                      </a:r>
                      <a:r>
                        <a:rPr lang="ar-SA" b="1" dirty="0" smtClean="0"/>
                        <a:t>مصروفات المشتريات </a:t>
                      </a:r>
                      <a:endParaRPr lang="en-US" b="1" dirty="0"/>
                    </a:p>
                  </a:txBody>
                  <a:tcPr/>
                </a:tc>
              </a:tr>
              <a:tr h="47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lnT w="38100" cap="flat" cmpd="sng" algn="ctr">
                      <a:solidFill>
                        <a:schemeClr val="tx1"/>
                      </a:solidFill>
                      <a:prstDash val="solid"/>
                      <a:round/>
                      <a:headEnd type="none" w="med" len="med"/>
                      <a:tailEnd type="none" w="med" len="med"/>
                    </a:lnT>
                  </a:tcPr>
                </a:tc>
                <a:tc>
                  <a:txBody>
                    <a:bodyPr/>
                    <a:lstStyle/>
                    <a:p>
                      <a:pPr algn="r" rtl="1"/>
                      <a:endParaRPr lang="en-US" b="1" dirty="0"/>
                    </a:p>
                  </a:txBody>
                  <a:tcPr/>
                </a:tc>
              </a:tr>
              <a:tr h="473991">
                <a:tc>
                  <a:txBody>
                    <a:bodyPr/>
                    <a:lstStyle/>
                    <a:p>
                      <a:endParaRPr lang="en-US"/>
                    </a:p>
                  </a:txBody>
                  <a:tcPr/>
                </a:tc>
                <a:tc>
                  <a:txBody>
                    <a:bodyPr/>
                    <a:lstStyle/>
                    <a:p>
                      <a:pPr algn="r" rtl="1"/>
                      <a:r>
                        <a:rPr lang="ar-SA" b="1" dirty="0" smtClean="0">
                          <a:solidFill>
                            <a:schemeClr val="accent1">
                              <a:lumMod val="75000"/>
                            </a:schemeClr>
                          </a:solidFill>
                        </a:rPr>
                        <a:t>يخصم :</a:t>
                      </a:r>
                      <a:r>
                        <a:rPr lang="ar-SA" b="1" dirty="0" smtClean="0"/>
                        <a:t> </a:t>
                      </a:r>
                      <a:endParaRPr lang="en-US" b="1" dirty="0"/>
                    </a:p>
                  </a:txBody>
                  <a:tcPr/>
                </a:tc>
              </a:tr>
              <a:tr h="4739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r" rtl="1"/>
                      <a:r>
                        <a:rPr lang="ar-SA" b="1" dirty="0" smtClean="0"/>
                        <a:t>مردوادات المشريات </a:t>
                      </a:r>
                    </a:p>
                  </a:txBody>
                  <a:tcPr/>
                </a:tc>
              </a:tr>
              <a:tr h="4739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r" rtl="1"/>
                      <a:r>
                        <a:rPr lang="ar-SA" b="1" dirty="0" smtClean="0"/>
                        <a:t>مسموحات المشتريات</a:t>
                      </a:r>
                    </a:p>
                  </a:txBody>
                  <a:tcPr/>
                </a:tc>
              </a:tr>
              <a:tr h="4739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a:lnB w="38100" cap="flat" cmpd="sng" algn="ctr">
                      <a:solidFill>
                        <a:schemeClr val="tx1"/>
                      </a:solidFill>
                      <a:prstDash val="solid"/>
                      <a:round/>
                      <a:headEnd type="none" w="med" len="med"/>
                      <a:tailEnd type="none" w="med" len="med"/>
                    </a:lnB>
                  </a:tcPr>
                </a:tc>
                <a:tc>
                  <a:txBody>
                    <a:bodyPr/>
                    <a:lstStyle/>
                    <a:p>
                      <a:pPr algn="r" rtl="1"/>
                      <a:r>
                        <a:rPr lang="ar-SA" b="1" dirty="0" smtClean="0"/>
                        <a:t>الخصم المكتسب </a:t>
                      </a:r>
                    </a:p>
                  </a:txBody>
                  <a:tcPr/>
                </a:tc>
              </a:tr>
              <a:tr h="47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endParaRPr lang="en-US" b="1" dirty="0" smtClean="0"/>
                    </a:p>
                  </a:txBody>
                  <a:tcPr>
                    <a:lnT w="38100" cap="flat" cmpd="sng" algn="ctr">
                      <a:solidFill>
                        <a:schemeClr val="tx1"/>
                      </a:solidFill>
                      <a:prstDash val="solid"/>
                      <a:round/>
                      <a:headEnd type="none" w="med" len="med"/>
                      <a:tailEnd type="none" w="med" len="med"/>
                    </a:lnT>
                  </a:tcPr>
                </a:tc>
                <a:tc>
                  <a:txBody>
                    <a:bodyPr/>
                    <a:lstStyle/>
                    <a:p>
                      <a:pPr algn="ctr" rtl="1"/>
                      <a:endParaRPr lang="ar-SA" b="1" dirty="0" smtClean="0"/>
                    </a:p>
                  </a:txBody>
                  <a:tcPr/>
                </a:tc>
              </a:tr>
              <a:tr h="47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1">
                              <a:lumMod val="75000"/>
                            </a:schemeClr>
                          </a:solidFill>
                        </a:rPr>
                        <a:t>××××</a:t>
                      </a:r>
                    </a:p>
                  </a:txBody>
                  <a:tcPr/>
                </a:tc>
                <a:tc>
                  <a:txBody>
                    <a:bodyPr/>
                    <a:lstStyle/>
                    <a:p>
                      <a:pPr algn="r" rtl="1"/>
                      <a:r>
                        <a:rPr lang="ar-SA" b="1" dirty="0" smtClean="0">
                          <a:solidFill>
                            <a:schemeClr val="accent1">
                              <a:lumMod val="75000"/>
                            </a:schemeClr>
                          </a:solidFill>
                        </a:rPr>
                        <a:t>صافي المشتريات </a:t>
                      </a:r>
                    </a:p>
                  </a:txBody>
                  <a:tcPr/>
                </a:tc>
              </a:tr>
            </a:tbl>
          </a:graphicData>
        </a:graphic>
      </p:graphicFrame>
      <p:cxnSp>
        <p:nvCxnSpPr>
          <p:cNvPr id="6" name="Straight Arrow Connector 5"/>
          <p:cNvCxnSpPr/>
          <p:nvPr/>
        </p:nvCxnSpPr>
        <p:spPr>
          <a:xfrm>
            <a:off x="1470991" y="2994991"/>
            <a:ext cx="0" cy="2027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1338470" y="861391"/>
            <a:ext cx="6851373" cy="499607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r" rtl="1"/>
            <a:endParaRPr lang="ar-SA" sz="2400" b="1" dirty="0" smtClean="0"/>
          </a:p>
        </p:txBody>
      </p:sp>
      <p:sp>
        <p:nvSpPr>
          <p:cNvPr id="88065" name="Rectangle 1"/>
          <p:cNvSpPr>
            <a:spLocks noChangeArrowheads="1"/>
          </p:cNvSpPr>
          <p:nvPr/>
        </p:nvSpPr>
        <p:spPr bwMode="auto">
          <a:xfrm>
            <a:off x="1510749" y="1704922"/>
            <a:ext cx="6453807"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SA" sz="2800" b="1" dirty="0" smtClean="0">
                <a:solidFill>
                  <a:schemeClr val="accent2">
                    <a:lumMod val="75000"/>
                  </a:schemeClr>
                </a:solidFill>
              </a:rPr>
              <a:t>المبيعات</a:t>
            </a:r>
            <a:r>
              <a:rPr lang="en-US" sz="2800" b="1" dirty="0" smtClean="0">
                <a:solidFill>
                  <a:schemeClr val="accent2">
                    <a:lumMod val="75000"/>
                  </a:schemeClr>
                </a:solidFill>
              </a:rPr>
              <a:t> Sale </a:t>
            </a:r>
            <a:r>
              <a:rPr lang="ar-SA" sz="2800" b="1" dirty="0" smtClean="0">
                <a:solidFill>
                  <a:schemeClr val="accent2">
                    <a:lumMod val="75000"/>
                  </a:schemeClr>
                </a:solidFill>
              </a:rPr>
              <a:t>: </a:t>
            </a:r>
          </a:p>
          <a:p>
            <a:pPr algn="just" rtl="1"/>
            <a:r>
              <a:rPr lang="ar-SA" sz="2000" b="1" dirty="0" smtClean="0">
                <a:solidFill>
                  <a:schemeClr val="tx1">
                    <a:lumMod val="65000"/>
                    <a:lumOff val="35000"/>
                  </a:schemeClr>
                </a:solidFill>
              </a:rPr>
              <a:t>مبيعات البضاعة العنصر المهم في قائمة دخل المنشأة التجارية ،والمصدر الرئيسي أن لم يكن الوحيد لإيرادات المنشأة التجارية .ويتم تسجيلها على اساس سعر البيع المعلنة للعملاء وقد يخفض للمشتري في السعر أو يمنحه خصما بعد أن يتم عملية الشراء. قد تكون نقدا وقد تكون بالأجل. </a:t>
            </a:r>
          </a:p>
          <a:p>
            <a:pPr algn="just" rtl="1"/>
            <a:r>
              <a:rPr lang="ar-SA" sz="2000" b="1" dirty="0" smtClean="0">
                <a:solidFill>
                  <a:schemeClr val="accent2">
                    <a:lumMod val="75000"/>
                  </a:schemeClr>
                </a:solidFill>
              </a:rPr>
              <a:t>سننناقش في هذا الفصل : </a:t>
            </a:r>
            <a:endParaRPr lang="ar-SA" sz="2800" b="1" dirty="0" smtClean="0">
              <a:solidFill>
                <a:schemeClr val="accent2">
                  <a:lumMod val="75000"/>
                </a:schemeClr>
              </a:solidFill>
            </a:endParaRPr>
          </a:p>
          <a:p>
            <a:pPr marL="457200" indent="-457200" algn="just" rtl="1">
              <a:buFont typeface="+mj-lt"/>
              <a:buAutoNum type="arabicPeriod"/>
            </a:pPr>
            <a:r>
              <a:rPr lang="ar-SA" sz="2400" b="1" dirty="0" smtClean="0"/>
              <a:t>اثبات المبيعات </a:t>
            </a:r>
          </a:p>
          <a:p>
            <a:pPr marL="457200" indent="-457200" algn="just" rtl="1">
              <a:buFont typeface="+mj-lt"/>
              <a:buAutoNum type="arabicPeriod"/>
            </a:pPr>
            <a:r>
              <a:rPr lang="ar-SA" sz="2400" b="1" dirty="0" smtClean="0"/>
              <a:t>مايخصم من المبيعات </a:t>
            </a:r>
            <a:endParaRPr lang="ar-SA" sz="2400" b="1" dirty="0" smtClean="0"/>
          </a:p>
          <a:p>
            <a:pPr marL="457200" indent="-457200" algn="just" rtl="1">
              <a:buFont typeface="+mj-lt"/>
              <a:buAutoNum type="arabicPeriod"/>
            </a:pPr>
            <a:r>
              <a:rPr lang="ar-SA" sz="2400" b="1" dirty="0" smtClean="0"/>
              <a:t>مردودات </a:t>
            </a:r>
            <a:r>
              <a:rPr lang="ar-SA" sz="2400" b="1" dirty="0" smtClean="0"/>
              <a:t>ومسموحات المبيعات </a:t>
            </a:r>
          </a:p>
          <a:p>
            <a:pPr marL="457200" indent="-457200" algn="just" rtl="1">
              <a:buFont typeface="+mj-lt"/>
              <a:buAutoNum type="arabicPeriod"/>
            </a:pPr>
            <a:r>
              <a:rPr lang="ar-SA" sz="2400" b="1" dirty="0" smtClean="0"/>
              <a:t>اثبات مصاريف نقل البضاعة </a:t>
            </a:r>
            <a:r>
              <a:rPr lang="ar-SA" sz="2400" b="1" dirty="0" smtClean="0"/>
              <a:t>المباعة</a:t>
            </a:r>
            <a:endParaRPr lang="ar-SA" sz="24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90336"/>
          </a:xfrm>
        </p:spPr>
        <p:txBody>
          <a:bodyPr/>
          <a:lstStyle/>
          <a:p>
            <a:r>
              <a:rPr lang="ar-SA" dirty="0" smtClean="0"/>
              <a:t/>
            </a:r>
            <a:br>
              <a:rPr lang="ar-SA" dirty="0" smtClean="0"/>
            </a:br>
            <a:r>
              <a:rPr lang="ar-SA" dirty="0" smtClean="0"/>
              <a:t>المبيعـــات   </a:t>
            </a:r>
            <a:br>
              <a:rPr lang="ar-SA" dirty="0" smtClean="0"/>
            </a:br>
            <a:endParaRPr lang="en-US" dirty="0"/>
          </a:p>
        </p:txBody>
      </p:sp>
      <p:sp>
        <p:nvSpPr>
          <p:cNvPr id="3" name="Content Placeholder 2"/>
          <p:cNvSpPr>
            <a:spLocks noGrp="1"/>
          </p:cNvSpPr>
          <p:nvPr>
            <p:ph idx="1"/>
          </p:nvPr>
        </p:nvSpPr>
        <p:spPr>
          <a:xfrm>
            <a:off x="609600" y="1364974"/>
            <a:ext cx="8163339" cy="4731026"/>
          </a:xfrm>
        </p:spPr>
        <p:txBody>
          <a:bodyPr/>
          <a:lstStyle/>
          <a:p>
            <a:pPr algn="just" rtl="1"/>
            <a:r>
              <a:rPr lang="ar-SA" b="1" dirty="0" smtClean="0">
                <a:solidFill>
                  <a:schemeClr val="accent2">
                    <a:lumMod val="75000"/>
                  </a:schemeClr>
                </a:solidFill>
              </a:rPr>
              <a:t>أولاً : </a:t>
            </a:r>
            <a:r>
              <a:rPr lang="ar-SA" b="1" dirty="0" smtClean="0">
                <a:solidFill>
                  <a:schemeClr val="accent1">
                    <a:lumMod val="75000"/>
                  </a:schemeClr>
                </a:solidFill>
              </a:rPr>
              <a:t>اثبات المبيعات: </a:t>
            </a:r>
            <a:r>
              <a:rPr lang="ar-SA" b="1" dirty="0" smtClean="0"/>
              <a:t>يعد من حساب الإيرادات وبالتالي يجعل دائناً بقيمة البضاعة المباعة.   </a:t>
            </a:r>
            <a:endParaRPr lang="en-US" b="1" dirty="0" smtClean="0"/>
          </a:p>
        </p:txBody>
      </p:sp>
      <p:sp>
        <p:nvSpPr>
          <p:cNvPr id="4" name="Right Brace 3"/>
          <p:cNvSpPr/>
          <p:nvPr/>
        </p:nvSpPr>
        <p:spPr>
          <a:xfrm rot="16200000">
            <a:off x="4026143" y="-790267"/>
            <a:ext cx="1398103" cy="7272338"/>
          </a:xfrm>
          <a:prstGeom prst="rightBrace">
            <a:avLst>
              <a:gd name="adj1" fmla="val 8333"/>
              <a:gd name="adj2" fmla="val 5019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4744278" y="2620618"/>
            <a:ext cx="0" cy="61622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75443" y="3544954"/>
            <a:ext cx="1497496" cy="400110"/>
          </a:xfrm>
          <a:prstGeom prst="rect">
            <a:avLst/>
          </a:prstGeom>
          <a:noFill/>
        </p:spPr>
        <p:txBody>
          <a:bodyPr wrap="square" rtlCol="0">
            <a:spAutoFit/>
          </a:bodyPr>
          <a:lstStyle/>
          <a:p>
            <a:pPr algn="ctr" rtl="1"/>
            <a:r>
              <a:rPr lang="ar-SA" sz="2000" b="1" dirty="0" smtClean="0"/>
              <a:t>البيع نقدا </a:t>
            </a:r>
            <a:endParaRPr lang="en-US" sz="2000" b="1" dirty="0"/>
          </a:p>
        </p:txBody>
      </p:sp>
      <p:sp>
        <p:nvSpPr>
          <p:cNvPr id="9" name="TextBox 8"/>
          <p:cNvSpPr txBox="1"/>
          <p:nvPr/>
        </p:nvSpPr>
        <p:spPr>
          <a:xfrm>
            <a:off x="3743739" y="3236842"/>
            <a:ext cx="2259496" cy="707886"/>
          </a:xfrm>
          <a:prstGeom prst="rect">
            <a:avLst/>
          </a:prstGeom>
          <a:noFill/>
        </p:spPr>
        <p:txBody>
          <a:bodyPr wrap="square" rtlCol="0">
            <a:spAutoFit/>
          </a:bodyPr>
          <a:lstStyle/>
          <a:p>
            <a:pPr algn="ctr" rtl="1"/>
            <a:r>
              <a:rPr lang="ar-SA" sz="2000" b="1" dirty="0" smtClean="0"/>
              <a:t>البيع على الحساب بتعهد شفوي  </a:t>
            </a:r>
            <a:endParaRPr lang="en-US" sz="2000" b="1" dirty="0" smtClean="0"/>
          </a:p>
        </p:txBody>
      </p:sp>
      <p:sp>
        <p:nvSpPr>
          <p:cNvPr id="10" name="TextBox 9"/>
          <p:cNvSpPr txBox="1"/>
          <p:nvPr/>
        </p:nvSpPr>
        <p:spPr>
          <a:xfrm>
            <a:off x="609600" y="3544954"/>
            <a:ext cx="2398643" cy="707886"/>
          </a:xfrm>
          <a:prstGeom prst="rect">
            <a:avLst/>
          </a:prstGeom>
          <a:noFill/>
        </p:spPr>
        <p:txBody>
          <a:bodyPr wrap="square" rtlCol="0">
            <a:spAutoFit/>
          </a:bodyPr>
          <a:lstStyle/>
          <a:p>
            <a:pPr algn="ctr" rtl="1"/>
            <a:r>
              <a:rPr lang="ar-SA" sz="2000" b="1" dirty="0" smtClean="0"/>
              <a:t>البيع على الحساب بتعهد كتابي </a:t>
            </a:r>
            <a:endParaRPr lang="en-US" sz="2000" b="1" dirty="0"/>
          </a:p>
        </p:txBody>
      </p:sp>
      <p:graphicFrame>
        <p:nvGraphicFramePr>
          <p:cNvPr id="11" name="Table 10"/>
          <p:cNvGraphicFramePr>
            <a:graphicFrameLocks noGrp="1"/>
          </p:cNvGraphicFramePr>
          <p:nvPr/>
        </p:nvGraphicFramePr>
        <p:xfrm>
          <a:off x="6533322" y="4252840"/>
          <a:ext cx="2266122" cy="932429"/>
        </p:xfrm>
        <a:graphic>
          <a:graphicData uri="http://schemas.openxmlformats.org/drawingml/2006/table">
            <a:tbl>
              <a:tblPr firstRow="1" bandRow="1">
                <a:tableStyleId>{5940675A-B579-460E-94D1-54222C63F5DA}</a:tableStyleId>
              </a:tblPr>
              <a:tblGrid>
                <a:gridCol w="1359673"/>
                <a:gridCol w="482154"/>
                <a:gridCol w="424295"/>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dirty="0" smtClean="0"/>
                        <a:t>حـ/</a:t>
                      </a:r>
                      <a:r>
                        <a:rPr lang="ar-SA" sz="1600" baseline="0" dirty="0" smtClean="0"/>
                        <a:t> النقدية </a:t>
                      </a:r>
                    </a:p>
                    <a:p>
                      <a:pPr algn="r" rtl="1"/>
                      <a:r>
                        <a:rPr lang="ar-SA" sz="1600" dirty="0" smtClean="0"/>
                        <a:t>     حـ/ المبيعات</a:t>
                      </a:r>
                      <a:r>
                        <a:rPr lang="ar-SA" sz="1600" baseline="0" dirty="0" smtClean="0"/>
                        <a:t> </a:t>
                      </a:r>
                      <a:endParaRPr lang="en-US" sz="1600"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2" name="Table 11"/>
          <p:cNvGraphicFramePr>
            <a:graphicFrameLocks noGrp="1"/>
          </p:cNvGraphicFramePr>
          <p:nvPr/>
        </p:nvGraphicFramePr>
        <p:xfrm>
          <a:off x="3392557" y="4252840"/>
          <a:ext cx="2617304" cy="932429"/>
        </p:xfrm>
        <a:graphic>
          <a:graphicData uri="http://schemas.openxmlformats.org/drawingml/2006/table">
            <a:tbl>
              <a:tblPr firstRow="1" bandRow="1">
                <a:tableStyleId>{5940675A-B579-460E-94D1-54222C63F5DA}</a:tableStyleId>
              </a:tblPr>
              <a:tblGrid>
                <a:gridCol w="1570382"/>
                <a:gridCol w="556874"/>
                <a:gridCol w="490048"/>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dirty="0" smtClean="0"/>
                        <a:t>حـ/</a:t>
                      </a:r>
                      <a:r>
                        <a:rPr lang="ar-SA" sz="1600" baseline="0" dirty="0" smtClean="0"/>
                        <a:t> مدينين ( العملاء) </a:t>
                      </a:r>
                    </a:p>
                    <a:p>
                      <a:pPr algn="r" rtl="1"/>
                      <a:r>
                        <a:rPr lang="ar-SA" sz="1600" dirty="0" smtClean="0"/>
                        <a:t>     حـ/ المبيعات</a:t>
                      </a:r>
                      <a:endParaRPr lang="en-US" sz="1600"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3" name="Table 12"/>
          <p:cNvGraphicFramePr>
            <a:graphicFrameLocks noGrp="1"/>
          </p:cNvGraphicFramePr>
          <p:nvPr/>
        </p:nvGraphicFramePr>
        <p:xfrm>
          <a:off x="742121" y="4405240"/>
          <a:ext cx="2266122" cy="932429"/>
        </p:xfrm>
        <a:graphic>
          <a:graphicData uri="http://schemas.openxmlformats.org/drawingml/2006/table">
            <a:tbl>
              <a:tblPr firstRow="1" bandRow="1">
                <a:tableStyleId>{5940675A-B579-460E-94D1-54222C63F5DA}</a:tableStyleId>
              </a:tblPr>
              <a:tblGrid>
                <a:gridCol w="1359673"/>
                <a:gridCol w="482154"/>
                <a:gridCol w="424295"/>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dirty="0" smtClean="0"/>
                        <a:t>حـ/</a:t>
                      </a:r>
                      <a:r>
                        <a:rPr lang="ar-SA" sz="1600" baseline="0" dirty="0" smtClean="0"/>
                        <a:t> أ.ق </a:t>
                      </a:r>
                    </a:p>
                    <a:p>
                      <a:pPr algn="r" rtl="1"/>
                      <a:r>
                        <a:rPr lang="ar-SA" sz="1600" dirty="0" smtClean="0"/>
                        <a:t>     حـ/ المبيعات </a:t>
                      </a:r>
                      <a:endParaRPr lang="en-US" sz="1600"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52870" y="490330"/>
          <a:ext cx="5552660" cy="4678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61322" y="5327374"/>
            <a:ext cx="6361043" cy="646331"/>
          </a:xfrm>
          <a:prstGeom prst="rect">
            <a:avLst/>
          </a:prstGeom>
          <a:noFill/>
        </p:spPr>
        <p:txBody>
          <a:bodyPr wrap="square" rtlCol="0">
            <a:spAutoFit/>
          </a:bodyPr>
          <a:lstStyle/>
          <a:p>
            <a:pPr algn="ctr" rtl="1"/>
            <a:r>
              <a:rPr lang="ar-SA" b="1" dirty="0" smtClean="0"/>
              <a:t>لإثبات المشتريات والمبيعات هناك طريقتين : الجرد الدوري والجرد المستمر وهنا سيتم استخدام طريقة الجرد الدوري </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المبيعـــات</a:t>
            </a:r>
            <a:endParaRPr lang="en-US" dirty="0"/>
          </a:p>
        </p:txBody>
      </p:sp>
      <p:sp>
        <p:nvSpPr>
          <p:cNvPr id="3" name="Content Placeholder 2"/>
          <p:cNvSpPr>
            <a:spLocks noGrp="1"/>
          </p:cNvSpPr>
          <p:nvPr>
            <p:ph idx="1"/>
          </p:nvPr>
        </p:nvSpPr>
        <p:spPr>
          <a:xfrm>
            <a:off x="1089025" y="1417983"/>
            <a:ext cx="7272338" cy="4708180"/>
          </a:xfrm>
        </p:spPr>
        <p:txBody>
          <a:bodyPr/>
          <a:lstStyle/>
          <a:p>
            <a:pPr algn="r" rtl="1"/>
            <a:r>
              <a:rPr lang="ar-SA" b="1" dirty="0" smtClean="0">
                <a:solidFill>
                  <a:schemeClr val="accent2">
                    <a:lumMod val="75000"/>
                  </a:schemeClr>
                </a:solidFill>
              </a:rPr>
              <a:t>ثانياً </a:t>
            </a:r>
            <a:r>
              <a:rPr lang="ar-SA" b="1" dirty="0" smtClean="0">
                <a:solidFill>
                  <a:schemeClr val="accent2">
                    <a:lumMod val="75000"/>
                  </a:schemeClr>
                </a:solidFill>
              </a:rPr>
              <a:t>: </a:t>
            </a:r>
            <a:r>
              <a:rPr lang="ar-SA" b="1" dirty="0" smtClean="0">
                <a:solidFill>
                  <a:schemeClr val="accent1">
                    <a:lumMod val="75000"/>
                  </a:schemeClr>
                </a:solidFill>
              </a:rPr>
              <a:t>ما يخصم من المبيعات : </a:t>
            </a:r>
            <a:endParaRPr lang="en-US" b="1" dirty="0" smtClean="0">
              <a:solidFill>
                <a:schemeClr val="accent1">
                  <a:lumMod val="75000"/>
                </a:schemeClr>
              </a:solidFill>
            </a:endParaRPr>
          </a:p>
        </p:txBody>
      </p:sp>
      <p:sp>
        <p:nvSpPr>
          <p:cNvPr id="4" name="Down Arrow Callout 3"/>
          <p:cNvSpPr/>
          <p:nvPr/>
        </p:nvSpPr>
        <p:spPr>
          <a:xfrm>
            <a:off x="2199861" y="2729948"/>
            <a:ext cx="5287617" cy="2027582"/>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buNone/>
            </a:pPr>
            <a:r>
              <a:rPr lang="ar-SA" sz="2400" b="1" dirty="0" smtClean="0"/>
              <a:t>هناك </a:t>
            </a:r>
            <a:r>
              <a:rPr lang="ar-SA" sz="2400" b="1" dirty="0" smtClean="0"/>
              <a:t>ثلاث أنواع من الخصم :</a:t>
            </a:r>
            <a:endParaRPr lang="en-US" sz="2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904805"/>
          </a:xfrm>
        </p:spPr>
        <p:txBody>
          <a:bodyPr/>
          <a:lstStyle/>
          <a:p>
            <a:r>
              <a:rPr lang="ar-SA" dirty="0" smtClean="0"/>
              <a:t>المبيعات</a:t>
            </a:r>
            <a:endParaRPr lang="en-US" dirty="0"/>
          </a:p>
        </p:txBody>
      </p:sp>
      <p:sp>
        <p:nvSpPr>
          <p:cNvPr id="3" name="Content Placeholder 2"/>
          <p:cNvSpPr>
            <a:spLocks noGrp="1"/>
          </p:cNvSpPr>
          <p:nvPr>
            <p:ph idx="1"/>
          </p:nvPr>
        </p:nvSpPr>
        <p:spPr>
          <a:xfrm>
            <a:off x="622852" y="1351722"/>
            <a:ext cx="7991061" cy="5062330"/>
          </a:xfrm>
        </p:spPr>
        <p:txBody>
          <a:bodyPr/>
          <a:lstStyle/>
          <a:p>
            <a:pPr algn="r" rtl="1">
              <a:buNone/>
            </a:pPr>
            <a:r>
              <a:rPr lang="ar-SA" b="1" dirty="0" smtClean="0">
                <a:solidFill>
                  <a:schemeClr val="accent2"/>
                </a:solidFill>
              </a:rPr>
              <a:t>1-</a:t>
            </a:r>
            <a:r>
              <a:rPr lang="ar-SA" b="1" dirty="0" smtClean="0">
                <a:solidFill>
                  <a:schemeClr val="accent1">
                    <a:lumMod val="75000"/>
                  </a:schemeClr>
                </a:solidFill>
              </a:rPr>
              <a:t> </a:t>
            </a:r>
            <a:r>
              <a:rPr lang="ar-SA" b="1" dirty="0" smtClean="0">
                <a:solidFill>
                  <a:schemeClr val="bg1">
                    <a:lumMod val="50000"/>
                  </a:schemeClr>
                </a:solidFill>
              </a:rPr>
              <a:t>الخصم التجاري على المبيعات:</a:t>
            </a:r>
            <a:endParaRPr lang="ar-SA" b="1" dirty="0" smtClean="0">
              <a:solidFill>
                <a:schemeClr val="bg1">
                  <a:lumMod val="50000"/>
                </a:schemeClr>
              </a:solidFill>
            </a:endParaRPr>
          </a:p>
          <a:p>
            <a:pPr algn="r" rtl="1">
              <a:buFont typeface="Wingdings" pitchFamily="2" charset="2"/>
              <a:buChar char="Ø"/>
            </a:pPr>
            <a:r>
              <a:rPr lang="ar-SA" sz="2000" b="1" dirty="0" smtClean="0">
                <a:solidFill>
                  <a:schemeClr val="tx1"/>
                </a:solidFill>
              </a:rPr>
              <a:t>الخصم الذي يمنحه البائع للمشتري بدون شروط لهدف ترويج للسلعة.</a:t>
            </a:r>
          </a:p>
          <a:p>
            <a:pPr algn="r" rtl="1">
              <a:buFont typeface="Wingdings" pitchFamily="2" charset="2"/>
              <a:buChar char="Ø"/>
            </a:pPr>
            <a:r>
              <a:rPr lang="ar-SA" sz="2000" b="1" dirty="0" smtClean="0">
                <a:solidFill>
                  <a:schemeClr val="tx1"/>
                </a:solidFill>
              </a:rPr>
              <a:t>يخفض من قيمة البضاعة المباعة( تخفيض من سعر البيع)</a:t>
            </a:r>
          </a:p>
          <a:p>
            <a:pPr algn="r" rtl="1">
              <a:buFont typeface="Wingdings" pitchFamily="2" charset="2"/>
              <a:buChar char="Ø"/>
            </a:pPr>
            <a:r>
              <a:rPr lang="ar-SA" sz="2000" b="1" dirty="0" smtClean="0">
                <a:solidFill>
                  <a:schemeClr val="tx1"/>
                </a:solidFill>
              </a:rPr>
              <a:t>نسبة مئوية </a:t>
            </a:r>
          </a:p>
          <a:p>
            <a:pPr algn="r" rtl="1">
              <a:buFont typeface="Wingdings" pitchFamily="2" charset="2"/>
              <a:buChar char="Ø"/>
            </a:pPr>
            <a:r>
              <a:rPr lang="ar-SA" sz="2000" b="1" dirty="0" smtClean="0">
                <a:solidFill>
                  <a:schemeClr val="tx1"/>
                </a:solidFill>
              </a:rPr>
              <a:t>الاثبات في الدفاتر يكون بصافي قيمة البيع بعد الخصم وفقا لمبدأ التكلفة التاريخية.</a:t>
            </a:r>
          </a:p>
          <a:p>
            <a:pPr algn="r" rtl="1">
              <a:buFont typeface="Wingdings" pitchFamily="2" charset="2"/>
              <a:buChar char="Ø"/>
            </a:pPr>
            <a:r>
              <a:rPr lang="ar-SA" sz="2000" b="1" dirty="0" smtClean="0">
                <a:solidFill>
                  <a:schemeClr val="tx1"/>
                </a:solidFill>
              </a:rPr>
              <a:t>الخصم التجاري لا يظهر بالدفاتر</a:t>
            </a:r>
          </a:p>
          <a:p>
            <a:pPr algn="r" rtl="1">
              <a:buNone/>
            </a:pPr>
            <a:r>
              <a:rPr lang="ar-SA" b="1" dirty="0" smtClean="0">
                <a:solidFill>
                  <a:schemeClr val="tx1"/>
                </a:solidFill>
              </a:rPr>
              <a:t>اذا هو ” </a:t>
            </a:r>
            <a:r>
              <a:rPr lang="ar-SA" b="1" dirty="0" smtClean="0">
                <a:solidFill>
                  <a:schemeClr val="accent1">
                    <a:lumMod val="75000"/>
                  </a:schemeClr>
                </a:solidFill>
              </a:rPr>
              <a:t>الفرق بين السعر المعلن للسلعة أو سعرها في قائمة أسعار البائع ومايتفق عليه الطرفان البائع والمشتري عند البيع </a:t>
            </a:r>
            <a:r>
              <a:rPr lang="ar-SA" b="1" dirty="0" smtClean="0">
                <a:solidFill>
                  <a:schemeClr val="tx1"/>
                </a:solidFill>
              </a:rPr>
              <a:t>” </a:t>
            </a:r>
          </a:p>
          <a:p>
            <a:pPr algn="r" rtl="1">
              <a:buNone/>
            </a:pPr>
            <a:endParaRPr lang="ar-SA" b="1" dirty="0" smtClean="0">
              <a:solidFill>
                <a:schemeClr val="accent1">
                  <a:lumMod val="75000"/>
                </a:schemeClr>
              </a:solidFill>
            </a:endParaRPr>
          </a:p>
          <a:p>
            <a:pPr algn="r" rtl="1">
              <a:buNone/>
            </a:pPr>
            <a:r>
              <a:rPr lang="ar-SA" b="1" dirty="0" smtClean="0">
                <a:solidFill>
                  <a:schemeClr val="accent1">
                    <a:lumMod val="75000"/>
                  </a:schemeClr>
                </a:solidFill>
              </a:rPr>
              <a:t> </a:t>
            </a:r>
          </a:p>
          <a:p>
            <a:pPr algn="r" rtl="1">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878301"/>
          </a:xfrm>
        </p:spPr>
        <p:txBody>
          <a:bodyPr/>
          <a:lstStyle/>
          <a:p>
            <a:r>
              <a:rPr lang="ar-SA" dirty="0" smtClean="0"/>
              <a:t>المبيعات</a:t>
            </a:r>
            <a:endParaRPr lang="en-US" dirty="0"/>
          </a:p>
        </p:txBody>
      </p:sp>
      <p:sp>
        <p:nvSpPr>
          <p:cNvPr id="3" name="Content Placeholder 2"/>
          <p:cNvSpPr>
            <a:spLocks noGrp="1"/>
          </p:cNvSpPr>
          <p:nvPr>
            <p:ph idx="1"/>
          </p:nvPr>
        </p:nvSpPr>
        <p:spPr>
          <a:xfrm>
            <a:off x="636104" y="1391478"/>
            <a:ext cx="8044069" cy="4899536"/>
          </a:xfrm>
        </p:spPr>
        <p:txBody>
          <a:bodyPr/>
          <a:lstStyle/>
          <a:p>
            <a:pPr algn="r" rtl="1"/>
            <a:r>
              <a:rPr lang="ar-SA" dirty="0" smtClean="0">
                <a:solidFill>
                  <a:schemeClr val="accent2">
                    <a:lumMod val="75000"/>
                  </a:schemeClr>
                </a:solidFill>
              </a:rPr>
              <a:t>مثـــــال : </a:t>
            </a:r>
            <a:r>
              <a:rPr lang="ar-SA" dirty="0" smtClean="0">
                <a:solidFill>
                  <a:schemeClr val="tx1">
                    <a:lumMod val="95000"/>
                    <a:lumOff val="5000"/>
                  </a:schemeClr>
                </a:solidFill>
              </a:rPr>
              <a:t>تم بيع بضاعة بالأجل ب 10,000 ريال والخصم التجاري 10 % </a:t>
            </a:r>
          </a:p>
          <a:p>
            <a:pPr algn="r" rtl="1">
              <a:buNone/>
            </a:pPr>
            <a:endParaRPr lang="ar-SA" dirty="0" smtClean="0">
              <a:solidFill>
                <a:schemeClr val="tx1">
                  <a:lumMod val="95000"/>
                  <a:lumOff val="5000"/>
                </a:schemeClr>
              </a:solidFill>
            </a:endParaRPr>
          </a:p>
          <a:p>
            <a:pPr algn="r" rtl="1">
              <a:buNone/>
            </a:pPr>
            <a:endParaRPr lang="ar-SA" dirty="0" smtClean="0">
              <a:solidFill>
                <a:schemeClr val="tx1">
                  <a:lumMod val="95000"/>
                  <a:lumOff val="5000"/>
                </a:schemeClr>
              </a:solidFill>
            </a:endParaRPr>
          </a:p>
          <a:p>
            <a:pPr algn="r" rtl="1">
              <a:buNone/>
            </a:pPr>
            <a:r>
              <a:rPr lang="ar-SA" dirty="0" smtClean="0">
                <a:solidFill>
                  <a:schemeClr val="tx1">
                    <a:lumMod val="95000"/>
                    <a:lumOff val="5000"/>
                  </a:schemeClr>
                </a:solidFill>
              </a:rPr>
              <a:t>اذا الخصم التجاري = 10,000 × 10 % = 1000 ريال </a:t>
            </a:r>
          </a:p>
          <a:p>
            <a:pPr algn="r" rtl="1">
              <a:buNone/>
            </a:pPr>
            <a:r>
              <a:rPr lang="ar-SA" dirty="0" smtClean="0">
                <a:solidFill>
                  <a:schemeClr val="tx1">
                    <a:lumMod val="95000"/>
                    <a:lumOff val="5000"/>
                  </a:schemeClr>
                </a:solidFill>
              </a:rPr>
              <a:t>سعر البيع بعد الخصم  = 10,000 – 1000 = 9000 ريال </a:t>
            </a:r>
          </a:p>
          <a:p>
            <a:pPr algn="r" rtl="1">
              <a:buNone/>
            </a:pPr>
            <a:r>
              <a:rPr lang="ar-SA" dirty="0" smtClean="0">
                <a:solidFill>
                  <a:schemeClr val="tx1">
                    <a:lumMod val="95000"/>
                    <a:lumOff val="5000"/>
                  </a:schemeClr>
                </a:solidFill>
              </a:rPr>
              <a:t>تسجيل المبيعات في الدفاتر بالصافي : </a:t>
            </a:r>
          </a:p>
          <a:p>
            <a:pPr algn="r" rtl="1">
              <a:buNone/>
            </a:pPr>
            <a:endParaRPr lang="ar-SA" dirty="0" smtClean="0">
              <a:solidFill>
                <a:schemeClr val="tx1">
                  <a:lumMod val="95000"/>
                  <a:lumOff val="5000"/>
                </a:schemeClr>
              </a:solidFill>
            </a:endParaRPr>
          </a:p>
        </p:txBody>
      </p:sp>
      <p:sp>
        <p:nvSpPr>
          <p:cNvPr id="4" name="Rectangle 3"/>
          <p:cNvSpPr/>
          <p:nvPr/>
        </p:nvSpPr>
        <p:spPr>
          <a:xfrm>
            <a:off x="1089025" y="2146852"/>
            <a:ext cx="7074314" cy="9806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الخصم التجاري = السعر الأساسي × معدل الخصم </a:t>
            </a:r>
            <a:endParaRPr lang="en-US" sz="2400" dirty="0"/>
          </a:p>
        </p:txBody>
      </p:sp>
      <p:graphicFrame>
        <p:nvGraphicFramePr>
          <p:cNvPr id="5" name="Table 4"/>
          <p:cNvGraphicFramePr>
            <a:graphicFrameLocks noGrp="1"/>
          </p:cNvGraphicFramePr>
          <p:nvPr/>
        </p:nvGraphicFramePr>
        <p:xfrm>
          <a:off x="2478158" y="5193734"/>
          <a:ext cx="4465982" cy="1097280"/>
        </p:xfrm>
        <a:graphic>
          <a:graphicData uri="http://schemas.openxmlformats.org/drawingml/2006/table">
            <a:tbl>
              <a:tblPr firstRow="1" bandRow="1">
                <a:tableStyleId>{5940675A-B579-460E-94D1-54222C63F5DA}</a:tableStyleId>
              </a:tblPr>
              <a:tblGrid>
                <a:gridCol w="2679589"/>
                <a:gridCol w="950210"/>
                <a:gridCol w="836183"/>
              </a:tblGrid>
              <a:tr h="279403">
                <a:tc>
                  <a:txBody>
                    <a:bodyPr/>
                    <a:lstStyle/>
                    <a:p>
                      <a:pPr algn="ctr" rtl="1"/>
                      <a:r>
                        <a:rPr lang="ar-SA" sz="2000" b="1" dirty="0" smtClean="0"/>
                        <a:t>اسم الحساب </a:t>
                      </a:r>
                      <a:endParaRPr lang="en-US" sz="2000" b="1" dirty="0"/>
                    </a:p>
                  </a:txBody>
                  <a:tcPr/>
                </a:tc>
                <a:tc>
                  <a:txBody>
                    <a:bodyPr/>
                    <a:lstStyle/>
                    <a:p>
                      <a:pPr algn="ctr" rtl="1"/>
                      <a:r>
                        <a:rPr lang="ar-SA" sz="2000" b="1" dirty="0" smtClean="0"/>
                        <a:t>دائن </a:t>
                      </a:r>
                      <a:endParaRPr lang="en-US" sz="2000" b="1" dirty="0"/>
                    </a:p>
                  </a:txBody>
                  <a:tcPr/>
                </a:tc>
                <a:tc>
                  <a:txBody>
                    <a:bodyPr/>
                    <a:lstStyle/>
                    <a:p>
                      <a:pPr algn="ctr" rtl="1"/>
                      <a:r>
                        <a:rPr lang="ar-SA" sz="2000" b="1" dirty="0" smtClean="0"/>
                        <a:t>مدين </a:t>
                      </a:r>
                      <a:endParaRPr lang="en-US" sz="2000" b="1" dirty="0"/>
                    </a:p>
                  </a:txBody>
                  <a:tcPr/>
                </a:tc>
              </a:tr>
              <a:tr h="653026">
                <a:tc>
                  <a:txBody>
                    <a:bodyPr/>
                    <a:lstStyle/>
                    <a:p>
                      <a:pPr algn="r" rtl="1"/>
                      <a:r>
                        <a:rPr lang="ar-SA" sz="2000" dirty="0" smtClean="0"/>
                        <a:t>حـ/</a:t>
                      </a:r>
                      <a:r>
                        <a:rPr lang="ar-SA" sz="2000" baseline="0" dirty="0" smtClean="0"/>
                        <a:t> المدينين ( العملاء) </a:t>
                      </a:r>
                    </a:p>
                    <a:p>
                      <a:pPr algn="r" rtl="1"/>
                      <a:r>
                        <a:rPr lang="ar-SA" sz="2000" dirty="0" smtClean="0"/>
                        <a:t>     حـ/ المبيعات </a:t>
                      </a:r>
                      <a:endParaRPr lang="en-US" sz="2000" dirty="0"/>
                    </a:p>
                  </a:txBody>
                  <a:tcPr/>
                </a:tc>
                <a:tc>
                  <a:txBody>
                    <a:bodyPr/>
                    <a:lstStyle/>
                    <a:p>
                      <a:endParaRPr lang="ar-SA" sz="1800" dirty="0" smtClean="0"/>
                    </a:p>
                    <a:p>
                      <a:r>
                        <a:rPr lang="ar-SA" sz="1800" dirty="0" smtClean="0"/>
                        <a:t>9000</a:t>
                      </a:r>
                      <a:endParaRPr lang="en-US" sz="1800" dirty="0"/>
                    </a:p>
                  </a:txBody>
                  <a:tcPr/>
                </a:tc>
                <a:tc>
                  <a:txBody>
                    <a:bodyPr/>
                    <a:lstStyle/>
                    <a:p>
                      <a:r>
                        <a:rPr lang="ar-SA" sz="1800" dirty="0" smtClean="0"/>
                        <a:t>9000</a:t>
                      </a:r>
                      <a:endParaRPr lang="en-US" sz="1800"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المبيعات</a:t>
            </a:r>
            <a:endParaRPr lang="en-US" dirty="0"/>
          </a:p>
        </p:txBody>
      </p:sp>
      <p:sp>
        <p:nvSpPr>
          <p:cNvPr id="3" name="Content Placeholder 2"/>
          <p:cNvSpPr>
            <a:spLocks noGrp="1"/>
          </p:cNvSpPr>
          <p:nvPr>
            <p:ph idx="1"/>
          </p:nvPr>
        </p:nvSpPr>
        <p:spPr>
          <a:xfrm>
            <a:off x="1089025" y="2146852"/>
            <a:ext cx="7272338" cy="2187091"/>
          </a:xfrm>
        </p:spPr>
        <p:txBody>
          <a:bodyPr/>
          <a:lstStyle/>
          <a:p>
            <a:pPr algn="r">
              <a:buNone/>
            </a:pPr>
            <a:r>
              <a:rPr lang="ar-SA" b="1" dirty="0" smtClean="0">
                <a:solidFill>
                  <a:schemeClr val="accent2"/>
                </a:solidFill>
              </a:rPr>
              <a:t>2- </a:t>
            </a:r>
            <a:r>
              <a:rPr lang="ar-SA" b="1" dirty="0" smtClean="0">
                <a:solidFill>
                  <a:schemeClr val="bg1">
                    <a:lumMod val="50000"/>
                  </a:schemeClr>
                </a:solidFill>
              </a:rPr>
              <a:t>خصم </a:t>
            </a:r>
            <a:r>
              <a:rPr lang="ar-SA" b="1" dirty="0" smtClean="0">
                <a:solidFill>
                  <a:schemeClr val="bg1">
                    <a:lumMod val="50000"/>
                  </a:schemeClr>
                </a:solidFill>
              </a:rPr>
              <a:t>الكمية </a:t>
            </a:r>
            <a:r>
              <a:rPr lang="ar-SA" b="1" dirty="0" smtClean="0">
                <a:solidFill>
                  <a:schemeClr val="bg1">
                    <a:lumMod val="50000"/>
                  </a:schemeClr>
                </a:solidFill>
              </a:rPr>
              <a:t>:</a:t>
            </a:r>
          </a:p>
          <a:p>
            <a:pPr algn="r"/>
            <a:r>
              <a:rPr lang="ar-SA" b="1" dirty="0" smtClean="0">
                <a:solidFill>
                  <a:schemeClr val="tx1"/>
                </a:solidFill>
              </a:rPr>
              <a:t>” </a:t>
            </a:r>
            <a:r>
              <a:rPr lang="ar-SA" b="1" dirty="0" smtClean="0">
                <a:solidFill>
                  <a:schemeClr val="tx1"/>
                </a:solidFill>
              </a:rPr>
              <a:t>ا</a:t>
            </a:r>
            <a:r>
              <a:rPr lang="ar-SA" b="1" dirty="0" smtClean="0">
                <a:solidFill>
                  <a:schemeClr val="accent1">
                    <a:lumMod val="75000"/>
                  </a:schemeClr>
                </a:solidFill>
              </a:rPr>
              <a:t>لتخفيض في السعر( فرديا أو اجماليا) الذي يحصل بسبب التعاقد على أكثر من وحدة واحدة </a:t>
            </a:r>
            <a:r>
              <a:rPr lang="ar-SA" b="1" dirty="0" smtClean="0">
                <a:solidFill>
                  <a:schemeClr val="tx1"/>
                </a:solidFill>
              </a:rPr>
              <a:t>”</a:t>
            </a:r>
            <a:endParaRPr lang="ar-SA" b="1" dirty="0" smtClean="0">
              <a:solidFill>
                <a:schemeClr val="accent1">
                  <a:lumMod val="75000"/>
                </a:schemeClr>
              </a:solidFill>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المبيعات </a:t>
            </a:r>
            <a:endParaRPr lang="en-US" dirty="0"/>
          </a:p>
        </p:txBody>
      </p:sp>
      <p:sp>
        <p:nvSpPr>
          <p:cNvPr id="3" name="Content Placeholder 2"/>
          <p:cNvSpPr>
            <a:spLocks noGrp="1"/>
          </p:cNvSpPr>
          <p:nvPr>
            <p:ph idx="1"/>
          </p:nvPr>
        </p:nvSpPr>
        <p:spPr>
          <a:xfrm>
            <a:off x="689112" y="1612900"/>
            <a:ext cx="8030817" cy="4513263"/>
          </a:xfrm>
        </p:spPr>
        <p:txBody>
          <a:bodyPr/>
          <a:lstStyle/>
          <a:p>
            <a:pPr algn="r" rtl="1">
              <a:buNone/>
            </a:pPr>
            <a:r>
              <a:rPr lang="ar-SA" b="1" dirty="0" smtClean="0">
                <a:solidFill>
                  <a:schemeClr val="accent2">
                    <a:lumMod val="75000"/>
                  </a:schemeClr>
                </a:solidFill>
              </a:rPr>
              <a:t>3- </a:t>
            </a:r>
            <a:r>
              <a:rPr lang="ar-SA" b="1" dirty="0" smtClean="0">
                <a:solidFill>
                  <a:schemeClr val="bg1">
                    <a:lumMod val="50000"/>
                  </a:schemeClr>
                </a:solidFill>
              </a:rPr>
              <a:t>الخصم </a:t>
            </a:r>
            <a:r>
              <a:rPr lang="ar-SA" b="1" dirty="0" smtClean="0">
                <a:solidFill>
                  <a:schemeClr val="bg1">
                    <a:lumMod val="50000"/>
                  </a:schemeClr>
                </a:solidFill>
              </a:rPr>
              <a:t>النقدي </a:t>
            </a:r>
            <a:r>
              <a:rPr lang="ar-SA" b="1" dirty="0" smtClean="0">
                <a:solidFill>
                  <a:schemeClr val="bg1">
                    <a:lumMod val="50000"/>
                  </a:schemeClr>
                </a:solidFill>
              </a:rPr>
              <a:t>للمبيعات</a:t>
            </a:r>
            <a:r>
              <a:rPr lang="ar-SA" b="1" dirty="0" smtClean="0">
                <a:solidFill>
                  <a:schemeClr val="bg1">
                    <a:lumMod val="50000"/>
                  </a:schemeClr>
                </a:solidFill>
              </a:rPr>
              <a:t> </a:t>
            </a:r>
            <a:r>
              <a:rPr lang="ar-SA" b="1" dirty="0" smtClean="0">
                <a:solidFill>
                  <a:schemeClr val="bg1">
                    <a:lumMod val="50000"/>
                  </a:schemeClr>
                </a:solidFill>
              </a:rPr>
              <a:t>/ الخصم المسموح به : </a:t>
            </a:r>
            <a:endParaRPr lang="ar-SA" b="1" dirty="0" smtClean="0">
              <a:solidFill>
                <a:schemeClr val="bg1">
                  <a:lumMod val="50000"/>
                </a:schemeClr>
              </a:solidFill>
            </a:endParaRPr>
          </a:p>
          <a:p>
            <a:pPr algn="r" rtl="1"/>
            <a:r>
              <a:rPr lang="ar-SA" dirty="0" smtClean="0"/>
              <a:t>عند البيع بالاجل وسياسة البائع تسمح للمشتري بالحصول على خصم تعجيل الدفع</a:t>
            </a:r>
          </a:p>
          <a:p>
            <a:pPr algn="r" rtl="1"/>
            <a:r>
              <a:rPr lang="ar-SA" dirty="0" smtClean="0"/>
              <a:t>يطلق عليه محاسبيا الخصم المسموح به  في دفاتر البائع </a:t>
            </a:r>
          </a:p>
          <a:p>
            <a:pPr algn="r" rtl="1"/>
            <a:r>
              <a:rPr lang="ar-SA" dirty="0" smtClean="0"/>
              <a:t>يمنح نظير سداد المشتري خلال مهلة الخصم </a:t>
            </a:r>
          </a:p>
          <a:p>
            <a:pPr algn="r" rtl="1"/>
            <a:r>
              <a:rPr lang="ar-SA" dirty="0" smtClean="0"/>
              <a:t>يخفض من ايراد المبيعات. </a:t>
            </a:r>
            <a:endParaRPr lang="ar-SA" dirty="0" smtClean="0"/>
          </a:p>
          <a:p>
            <a:pPr algn="r" rtl="1"/>
            <a:r>
              <a:rPr lang="ar-SA" dirty="0" smtClean="0"/>
              <a:t>سوف يتم التعامل معه بنفس طريقة التعامل مع الخصم المكتسب إلا أنه يتم تسجيله في دفاتر البائع </a:t>
            </a:r>
            <a:endParaRPr lang="en-US" dirty="0" smtClean="0"/>
          </a:p>
          <a:p>
            <a:pPr algn="r" rtl="1"/>
            <a:endParaRPr lang="ar-SA"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37327"/>
          </a:xfrm>
        </p:spPr>
        <p:txBody>
          <a:bodyPr/>
          <a:lstStyle/>
          <a:p>
            <a:r>
              <a:rPr lang="ar-SA" dirty="0" smtClean="0"/>
              <a:t>المبيعات</a:t>
            </a:r>
            <a:endParaRPr lang="en-US" dirty="0"/>
          </a:p>
        </p:txBody>
      </p:sp>
      <p:sp>
        <p:nvSpPr>
          <p:cNvPr id="3" name="Content Placeholder 2"/>
          <p:cNvSpPr>
            <a:spLocks noGrp="1"/>
          </p:cNvSpPr>
          <p:nvPr>
            <p:ph idx="1"/>
          </p:nvPr>
        </p:nvSpPr>
        <p:spPr>
          <a:xfrm>
            <a:off x="543339" y="1311965"/>
            <a:ext cx="8110331" cy="5314122"/>
          </a:xfrm>
        </p:spPr>
        <p:txBody>
          <a:bodyPr/>
          <a:lstStyle/>
          <a:p>
            <a:pPr algn="ctr" rtl="1">
              <a:buNone/>
            </a:pPr>
            <a:r>
              <a:rPr lang="ar-SA" b="1" dirty="0" smtClean="0">
                <a:solidFill>
                  <a:schemeClr val="accent2">
                    <a:lumMod val="75000"/>
                  </a:schemeClr>
                </a:solidFill>
              </a:rPr>
              <a:t>قيد اليومية الخاص باثبات تحصيل المستحق من المدينين</a:t>
            </a:r>
          </a:p>
          <a:p>
            <a:pPr algn="r" rtl="1"/>
            <a:r>
              <a:rPr lang="ar-SA" sz="2000" b="1" dirty="0" smtClean="0">
                <a:solidFill>
                  <a:schemeClr val="accent1">
                    <a:lumMod val="75000"/>
                  </a:schemeClr>
                </a:solidFill>
              </a:rPr>
              <a:t>قيد تحصيل من المدنين مع عدم وجود خصم نقدي : </a:t>
            </a:r>
          </a:p>
          <a:p>
            <a:pPr algn="r" rtl="1"/>
            <a:endParaRPr lang="ar-SA" sz="2000" b="1" dirty="0" smtClean="0">
              <a:solidFill>
                <a:schemeClr val="accent1">
                  <a:lumMod val="75000"/>
                </a:schemeClr>
              </a:solidFill>
            </a:endParaRPr>
          </a:p>
          <a:p>
            <a:pPr algn="r" rtl="1"/>
            <a:endParaRPr lang="ar-SA" sz="2000" b="1" dirty="0" smtClean="0">
              <a:solidFill>
                <a:schemeClr val="accent1">
                  <a:lumMod val="75000"/>
                </a:schemeClr>
              </a:solidFill>
            </a:endParaRPr>
          </a:p>
          <a:p>
            <a:pPr algn="r" rtl="1"/>
            <a:r>
              <a:rPr lang="ar-SA" sz="2000" b="1" dirty="0" smtClean="0">
                <a:solidFill>
                  <a:schemeClr val="accent1">
                    <a:lumMod val="75000"/>
                  </a:schemeClr>
                </a:solidFill>
              </a:rPr>
              <a:t>قيد تحصيل من المدنين مع وجود خصم نقدي : </a:t>
            </a:r>
          </a:p>
          <a:p>
            <a:pPr algn="r" rtl="1">
              <a:buNone/>
            </a:pPr>
            <a:endParaRPr lang="ar-SA" sz="2000" b="1" dirty="0" smtClean="0">
              <a:solidFill>
                <a:schemeClr val="accent1">
                  <a:lumMod val="75000"/>
                </a:schemeClr>
              </a:solidFill>
            </a:endParaRPr>
          </a:p>
          <a:p>
            <a:pPr algn="r" rtl="1"/>
            <a:endParaRPr lang="ar-SA" sz="2000" b="1" dirty="0" smtClean="0">
              <a:solidFill>
                <a:schemeClr val="accent1">
                  <a:lumMod val="75000"/>
                </a:schemeClr>
              </a:solidFill>
            </a:endParaRPr>
          </a:p>
          <a:p>
            <a:pPr algn="r" rtl="1"/>
            <a:endParaRPr lang="ar-SA" sz="2000" b="1" dirty="0" smtClean="0">
              <a:solidFill>
                <a:schemeClr val="accent1">
                  <a:lumMod val="75000"/>
                </a:schemeClr>
              </a:solidFill>
            </a:endParaRPr>
          </a:p>
          <a:p>
            <a:pPr algn="r" rtl="1">
              <a:buNone/>
            </a:pPr>
            <a:r>
              <a:rPr lang="ar-SA" sz="2000" b="1" dirty="0" smtClean="0">
                <a:solidFill>
                  <a:schemeClr val="tx1"/>
                </a:solidFill>
              </a:rPr>
              <a:t>الخصم النقدي على المبيعات = ( المبيعات -  مردودات المبيعات ) × نسبة الخصم النقدي </a:t>
            </a:r>
            <a:endParaRPr lang="en-US" sz="2000" b="1" dirty="0">
              <a:solidFill>
                <a:schemeClr val="tx1"/>
              </a:solidFill>
            </a:endParaRPr>
          </a:p>
        </p:txBody>
      </p:sp>
      <p:graphicFrame>
        <p:nvGraphicFramePr>
          <p:cNvPr id="4" name="Table 3"/>
          <p:cNvGraphicFramePr>
            <a:graphicFrameLocks noGrp="1"/>
          </p:cNvGraphicFramePr>
          <p:nvPr/>
        </p:nvGraphicFramePr>
        <p:xfrm>
          <a:off x="5340625" y="2504661"/>
          <a:ext cx="3313045" cy="1005840"/>
        </p:xfrm>
        <a:graphic>
          <a:graphicData uri="http://schemas.openxmlformats.org/drawingml/2006/table">
            <a:tbl>
              <a:tblPr firstRow="1" bandRow="1">
                <a:tableStyleId>{5940675A-B579-460E-94D1-54222C63F5DA}</a:tableStyleId>
              </a:tblPr>
              <a:tblGrid>
                <a:gridCol w="2192632"/>
                <a:gridCol w="493946"/>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6420">
                <a:tc>
                  <a:txBody>
                    <a:bodyPr/>
                    <a:lstStyle/>
                    <a:p>
                      <a:pPr algn="r"/>
                      <a:r>
                        <a:rPr lang="ar-SA" sz="1600" b="1" dirty="0" smtClean="0"/>
                        <a:t>حـ/ النقدية</a:t>
                      </a:r>
                      <a:endParaRPr lang="en-US" sz="1600" b="1"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c>
                  <a:txBody>
                    <a:bodyPr/>
                    <a:lstStyle/>
                    <a:p>
                      <a:pPr algn="ctr"/>
                      <a:r>
                        <a:rPr lang="en-US" sz="1600" dirty="0" smtClean="0"/>
                        <a:t>×</a:t>
                      </a:r>
                      <a:endParaRPr lang="en-US" sz="1600" dirty="0"/>
                    </a:p>
                  </a:txBody>
                  <a:tcPr>
                    <a:lnB w="12700" cap="flat" cmpd="sng" algn="ctr">
                      <a:solidFill>
                        <a:schemeClr val="tx1"/>
                      </a:solidFill>
                      <a:prstDash val="sysDot"/>
                      <a:round/>
                      <a:headEnd type="none" w="med" len="med"/>
                      <a:tailEnd type="none" w="med" len="med"/>
                    </a:lnB>
                  </a:tcPr>
                </a:tc>
              </a:tr>
              <a:tr h="306420">
                <a:tc>
                  <a:txBody>
                    <a:bodyPr/>
                    <a:lstStyle/>
                    <a:p>
                      <a:pPr algn="ctr"/>
                      <a:r>
                        <a:rPr lang="ar-SA" sz="1600" b="1" dirty="0" smtClean="0"/>
                        <a:t>حـ/ المدينين</a:t>
                      </a:r>
                      <a:r>
                        <a:rPr lang="ar-SA" sz="1600" b="1" baseline="0" dirty="0" smtClean="0"/>
                        <a:t> </a:t>
                      </a:r>
                      <a:endParaRPr lang="en-US" sz="1600" b="1" dirty="0"/>
                    </a:p>
                  </a:txBody>
                  <a:tcP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p>
                  </a:txBody>
                  <a:tcPr>
                    <a:lnT w="12700" cap="flat" cmpd="sng" algn="ctr">
                      <a:solidFill>
                        <a:schemeClr val="tx1"/>
                      </a:solidFill>
                      <a:prstDash val="sysDot"/>
                      <a:round/>
                      <a:headEnd type="none" w="med" len="med"/>
                      <a:tailEnd type="none" w="med" len="med"/>
                    </a:lnT>
                  </a:tcPr>
                </a:tc>
                <a:tc>
                  <a:txBody>
                    <a:bodyPr/>
                    <a:lstStyle/>
                    <a:p>
                      <a:pPr algn="ctr"/>
                      <a:endParaRPr lang="en-US" sz="1600" dirty="0"/>
                    </a:p>
                  </a:txBody>
                  <a:tcPr>
                    <a:lnT w="12700" cap="flat" cmpd="sng" algn="ctr">
                      <a:solidFill>
                        <a:schemeClr val="tx1"/>
                      </a:solidFill>
                      <a:prstDash val="sysDot"/>
                      <a:round/>
                      <a:headEnd type="none" w="med" len="med"/>
                      <a:tailEnd type="none" w="med" len="med"/>
                    </a:lnT>
                  </a:tcPr>
                </a:tc>
              </a:tr>
            </a:tbl>
          </a:graphicData>
        </a:graphic>
      </p:graphicFrame>
      <p:cxnSp>
        <p:nvCxnSpPr>
          <p:cNvPr id="6" name="Straight Arrow Connector 5"/>
          <p:cNvCxnSpPr/>
          <p:nvPr/>
        </p:nvCxnSpPr>
        <p:spPr>
          <a:xfrm flipH="1">
            <a:off x="3829878" y="3008243"/>
            <a:ext cx="17095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089026" y="2835965"/>
            <a:ext cx="2515566" cy="3445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dirty="0" smtClean="0"/>
              <a:t>المبيعات - المردودات</a:t>
            </a:r>
            <a:endParaRPr lang="en-US" dirty="0"/>
          </a:p>
        </p:txBody>
      </p:sp>
      <p:graphicFrame>
        <p:nvGraphicFramePr>
          <p:cNvPr id="8" name="Table 7"/>
          <p:cNvGraphicFramePr>
            <a:graphicFrameLocks noGrp="1"/>
          </p:cNvGraphicFramePr>
          <p:nvPr/>
        </p:nvGraphicFramePr>
        <p:xfrm>
          <a:off x="3604592" y="4174435"/>
          <a:ext cx="4359206" cy="1249680"/>
        </p:xfrm>
        <a:graphic>
          <a:graphicData uri="http://schemas.openxmlformats.org/drawingml/2006/table">
            <a:tbl>
              <a:tblPr firstRow="1" bandRow="1">
                <a:tableStyleId>{5940675A-B579-460E-94D1-54222C63F5DA}</a:tableStyleId>
              </a:tblPr>
              <a:tblGrid>
                <a:gridCol w="2885000"/>
                <a:gridCol w="649919"/>
                <a:gridCol w="82428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6420">
                <a:tc>
                  <a:txBody>
                    <a:bodyPr/>
                    <a:lstStyle/>
                    <a:p>
                      <a:pPr algn="r" rtl="1"/>
                      <a:r>
                        <a:rPr lang="ar-SA" sz="1600" b="1" dirty="0" smtClean="0"/>
                        <a:t>حـ/ النقدية</a:t>
                      </a:r>
                    </a:p>
                    <a:p>
                      <a:pPr algn="r" rtl="1"/>
                      <a:r>
                        <a:rPr lang="ar-SA" sz="1600" b="1" dirty="0" smtClean="0"/>
                        <a:t>حـ/ الخصم المسموح</a:t>
                      </a:r>
                      <a:r>
                        <a:rPr lang="ar-SA" sz="1600" b="1" baseline="0" dirty="0" smtClean="0"/>
                        <a:t> به </a:t>
                      </a:r>
                      <a:endParaRPr lang="en-US" sz="1600" b="1"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r>
              <a:tr h="306420">
                <a:tc>
                  <a:txBody>
                    <a:bodyPr/>
                    <a:lstStyle/>
                    <a:p>
                      <a:pPr algn="ctr" rtl="1"/>
                      <a:r>
                        <a:rPr lang="ar-SA" sz="1600" b="1" dirty="0" smtClean="0"/>
                        <a:t>حـ/المدينين</a:t>
                      </a:r>
                      <a:r>
                        <a:rPr lang="ar-SA" sz="1600" b="1" baseline="0" dirty="0" smtClean="0"/>
                        <a:t> </a:t>
                      </a:r>
                      <a:endParaRPr lang="ar-SA" sz="1600" b="1" dirty="0" smtClean="0"/>
                    </a:p>
                  </a:txBody>
                  <a:tcP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T w="12700" cap="flat" cmpd="sng" algn="ctr">
                      <a:solidFill>
                        <a:schemeClr val="tx1"/>
                      </a:solidFill>
                      <a:prstDash val="sysDot"/>
                      <a:round/>
                      <a:headEnd type="none" w="med" len="med"/>
                      <a:tailEnd type="none" w="med" len="med"/>
                    </a:lnT>
                  </a:tcPr>
                </a:tc>
                <a:tc>
                  <a:txBody>
                    <a:bodyPr/>
                    <a:lstStyle/>
                    <a:p>
                      <a:pPr algn="ctr"/>
                      <a:endParaRPr lang="en-US" sz="1600" dirty="0"/>
                    </a:p>
                  </a:txBody>
                  <a:tcPr>
                    <a:lnT w="12700" cap="flat" cmpd="sng" algn="ctr">
                      <a:solidFill>
                        <a:schemeClr val="tx1"/>
                      </a:solidFill>
                      <a:prstDash val="sysDot"/>
                      <a:round/>
                      <a:headEnd type="none" w="med" len="med"/>
                      <a:tailEnd type="none" w="med" len="med"/>
                    </a:lnT>
                  </a:tcPr>
                </a:tc>
              </a:tr>
            </a:tbl>
          </a:graphicData>
        </a:graphic>
      </p:graphicFrame>
      <p:cxnSp>
        <p:nvCxnSpPr>
          <p:cNvPr id="9" name="Straight Arrow Connector 8"/>
          <p:cNvCxnSpPr/>
          <p:nvPr/>
        </p:nvCxnSpPr>
        <p:spPr>
          <a:xfrm flipH="1">
            <a:off x="2789581" y="5267409"/>
            <a:ext cx="17095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43338" y="5079559"/>
            <a:ext cx="2206487" cy="3445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dirty="0" smtClean="0"/>
              <a:t>المبيعات- المردودات</a:t>
            </a:r>
            <a:endParaRPr lang="en-US" dirty="0"/>
          </a:p>
        </p:txBody>
      </p:sp>
      <p:sp>
        <p:nvSpPr>
          <p:cNvPr id="11" name="Oval 10"/>
          <p:cNvSpPr/>
          <p:nvPr/>
        </p:nvSpPr>
        <p:spPr>
          <a:xfrm>
            <a:off x="7242692" y="4492487"/>
            <a:ext cx="648598" cy="3197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cxnSp>
        <p:nvCxnSpPr>
          <p:cNvPr id="13" name="Straight Connector 12"/>
          <p:cNvCxnSpPr/>
          <p:nvPr/>
        </p:nvCxnSpPr>
        <p:spPr>
          <a:xfrm>
            <a:off x="7639499" y="4995739"/>
            <a:ext cx="7005" cy="198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76661" y="5267409"/>
            <a:ext cx="56283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7242692" y="4837043"/>
            <a:ext cx="648598" cy="24847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17" name="Oval 16"/>
          <p:cNvSpPr/>
          <p:nvPr/>
        </p:nvSpPr>
        <p:spPr>
          <a:xfrm>
            <a:off x="6428063" y="5095131"/>
            <a:ext cx="648598" cy="3445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18" name="Rounded Rectangle 17"/>
          <p:cNvSpPr/>
          <p:nvPr/>
        </p:nvSpPr>
        <p:spPr>
          <a:xfrm>
            <a:off x="7553738" y="5229970"/>
            <a:ext cx="503583" cy="3882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000" b="1" dirty="0" smtClean="0"/>
              <a:t>-</a:t>
            </a:r>
            <a:endParaRPr lang="en-US" sz="2000" b="1" dirty="0"/>
          </a:p>
        </p:txBody>
      </p:sp>
      <p:cxnSp>
        <p:nvCxnSpPr>
          <p:cNvPr id="20" name="Straight Arrow Connector 19"/>
          <p:cNvCxnSpPr/>
          <p:nvPr/>
        </p:nvCxnSpPr>
        <p:spPr>
          <a:xfrm flipH="1" flipV="1">
            <a:off x="7775902" y="4514353"/>
            <a:ext cx="562838" cy="21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7991061" y="4585252"/>
            <a:ext cx="371061" cy="616226"/>
          </a:xfrm>
          <a:custGeom>
            <a:avLst/>
            <a:gdLst>
              <a:gd name="connsiteX0" fmla="*/ 371061 w 371061"/>
              <a:gd name="connsiteY0" fmla="*/ 0 h 616226"/>
              <a:gd name="connsiteX1" fmla="*/ 53009 w 371061"/>
              <a:gd name="connsiteY1" fmla="*/ 530087 h 616226"/>
              <a:gd name="connsiteX2" fmla="*/ 53009 w 371061"/>
              <a:gd name="connsiteY2" fmla="*/ 516835 h 616226"/>
            </a:gdLst>
            <a:ahLst/>
            <a:cxnLst>
              <a:cxn ang="0">
                <a:pos x="connsiteX0" y="connsiteY0"/>
              </a:cxn>
              <a:cxn ang="0">
                <a:pos x="connsiteX1" y="connsiteY1"/>
              </a:cxn>
              <a:cxn ang="0">
                <a:pos x="connsiteX2" y="connsiteY2"/>
              </a:cxn>
            </a:cxnLst>
            <a:rect l="l" t="t" r="r" b="b"/>
            <a:pathLst>
              <a:path w="371061" h="616226">
                <a:moveTo>
                  <a:pt x="371061" y="0"/>
                </a:moveTo>
                <a:lnTo>
                  <a:pt x="53009" y="530087"/>
                </a:lnTo>
                <a:cubicBezTo>
                  <a:pt x="0" y="616226"/>
                  <a:pt x="53009" y="516835"/>
                  <a:pt x="53009" y="5168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410817"/>
            <a:ext cx="8136834" cy="5715346"/>
          </a:xfrm>
        </p:spPr>
        <p:txBody>
          <a:bodyPr/>
          <a:lstStyle/>
          <a:p>
            <a:pPr algn="r" rtl="1"/>
            <a:r>
              <a:rPr lang="ar-SA" sz="2000" b="1" u="sng" dirty="0" smtClean="0">
                <a:solidFill>
                  <a:schemeClr val="accent2">
                    <a:lumMod val="75000"/>
                  </a:schemeClr>
                </a:solidFill>
              </a:rPr>
              <a:t>إذن يتم تقييد العمليات التي تتم في دفتر البائع كالتالي : </a:t>
            </a:r>
            <a:endParaRPr lang="en-US" sz="2000" dirty="0" smtClean="0">
              <a:solidFill>
                <a:schemeClr val="accent2">
                  <a:lumMod val="75000"/>
                </a:schemeClr>
              </a:solidFill>
            </a:endParaRPr>
          </a:p>
          <a:p>
            <a:pPr algn="r" rtl="1">
              <a:buNone/>
            </a:pPr>
            <a:r>
              <a:rPr lang="ar-SA" sz="2000" u="sng" dirty="0" smtClean="0"/>
              <a:t>يتم تسجيل عملية البيع كالتالي :</a:t>
            </a:r>
            <a:endParaRPr lang="en-US" sz="2000" dirty="0" smtClean="0"/>
          </a:p>
          <a:p>
            <a:pPr algn="r" rtl="1">
              <a:buNone/>
            </a:pPr>
            <a:r>
              <a:rPr lang="ar-SA" sz="2000" dirty="0" smtClean="0"/>
              <a:t>×××××من </a:t>
            </a:r>
            <a:r>
              <a:rPr lang="ar-SA" sz="2000" dirty="0" smtClean="0"/>
              <a:t>حـ/ </a:t>
            </a:r>
            <a:r>
              <a:rPr lang="ar-SA" sz="2000" dirty="0" smtClean="0"/>
              <a:t>المدينين                 ××××× إلى </a:t>
            </a:r>
            <a:r>
              <a:rPr lang="ar-SA" sz="2000" dirty="0" smtClean="0"/>
              <a:t>حـ/المبيعات </a:t>
            </a:r>
            <a:endParaRPr lang="en-US" sz="2000" dirty="0" smtClean="0"/>
          </a:p>
          <a:p>
            <a:pPr algn="r" rtl="1">
              <a:buNone/>
            </a:pPr>
            <a:r>
              <a:rPr lang="ar-SA" sz="2000" u="sng" dirty="0" smtClean="0"/>
              <a:t>.  و يكون قيد السداد في حالة منح البائع للمشتري الخصم  : </a:t>
            </a:r>
            <a:endParaRPr lang="en-US" sz="2000" dirty="0" smtClean="0"/>
          </a:p>
          <a:p>
            <a:pPr algn="r" rtl="1">
              <a:buNone/>
            </a:pPr>
            <a:r>
              <a:rPr lang="ar-SA" sz="2000" dirty="0" smtClean="0"/>
              <a:t>     من حـ/ </a:t>
            </a:r>
            <a:r>
              <a:rPr lang="ar-SA" sz="2000" dirty="0" smtClean="0"/>
              <a:t>مذكورين :                                               </a:t>
            </a:r>
            <a:r>
              <a:rPr lang="ar-SA" sz="2000" dirty="0" smtClean="0"/>
              <a:t> </a:t>
            </a:r>
            <a:r>
              <a:rPr lang="ar-SA" sz="2000" dirty="0" smtClean="0"/>
              <a:t>×××××× إلى </a:t>
            </a:r>
            <a:r>
              <a:rPr lang="ar-SA" sz="2000" dirty="0" smtClean="0"/>
              <a:t>حـ/المدينين </a:t>
            </a:r>
            <a:endParaRPr lang="en-US" sz="2000" dirty="0" smtClean="0"/>
          </a:p>
          <a:p>
            <a:pPr algn="r" rtl="1">
              <a:buNone/>
            </a:pPr>
            <a:r>
              <a:rPr lang="ar-SA" sz="2000" dirty="0" smtClean="0"/>
              <a:t>     ××××× </a:t>
            </a:r>
            <a:r>
              <a:rPr lang="ar-SA" sz="2000" dirty="0" smtClean="0"/>
              <a:t>حـ/ </a:t>
            </a:r>
            <a:r>
              <a:rPr lang="ar-SA" sz="2000" dirty="0" smtClean="0"/>
              <a:t>البنك أو الصندوق </a:t>
            </a:r>
            <a:endParaRPr lang="en-US" sz="2000" dirty="0" smtClean="0"/>
          </a:p>
          <a:p>
            <a:pPr algn="r" rtl="1">
              <a:buNone/>
            </a:pPr>
            <a:r>
              <a:rPr lang="ar-SA" sz="2000" dirty="0" smtClean="0"/>
              <a:t>        ×××××</a:t>
            </a:r>
            <a:r>
              <a:rPr lang="ar-SA" sz="2000" dirty="0" smtClean="0"/>
              <a:t>حـ/ </a:t>
            </a:r>
            <a:r>
              <a:rPr lang="ar-SA" sz="2000" dirty="0" smtClean="0"/>
              <a:t>خصم مسموح به  .</a:t>
            </a:r>
            <a:endParaRPr lang="en-US" sz="2000" dirty="0" smtClean="0"/>
          </a:p>
          <a:p>
            <a:pPr algn="r" rtl="1">
              <a:buNone/>
            </a:pPr>
            <a:r>
              <a:rPr lang="ar-SA" sz="2000" u="sng" dirty="0" smtClean="0"/>
              <a:t>.أما إذا تم السداد من غير السماح للمشتري بالخصم لأنه لم يتمكن المشتري من الاستفادة من الخصم  فإنها يستلم المبلغ كاملاً </a:t>
            </a:r>
            <a:endParaRPr lang="en-US" sz="2000" dirty="0" smtClean="0"/>
          </a:p>
          <a:p>
            <a:pPr algn="r" rtl="1">
              <a:buNone/>
            </a:pPr>
            <a:r>
              <a:rPr lang="ar-SA" sz="2000" dirty="0" smtClean="0"/>
              <a:t>×××××× من </a:t>
            </a:r>
            <a:r>
              <a:rPr lang="ar-SA" sz="2000" dirty="0" smtClean="0"/>
              <a:t>حـ/ </a:t>
            </a:r>
            <a:r>
              <a:rPr lang="ar-SA" sz="2000" dirty="0" smtClean="0"/>
              <a:t>الصندوق أو البنك                                 ××××× إلى </a:t>
            </a:r>
            <a:r>
              <a:rPr lang="ar-SA" sz="2000" dirty="0" smtClean="0"/>
              <a:t>حـ/ </a:t>
            </a:r>
            <a:r>
              <a:rPr lang="ar-SA" sz="2000" dirty="0" smtClean="0"/>
              <a:t>المدينين </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63832"/>
          </a:xfrm>
        </p:spPr>
        <p:txBody>
          <a:bodyPr/>
          <a:lstStyle/>
          <a:p>
            <a:r>
              <a:rPr lang="ar-SA" dirty="0" smtClean="0"/>
              <a:t>المبيعات</a:t>
            </a:r>
            <a:endParaRPr lang="en-US" dirty="0"/>
          </a:p>
        </p:txBody>
      </p:sp>
      <p:sp>
        <p:nvSpPr>
          <p:cNvPr id="3" name="Content Placeholder 2"/>
          <p:cNvSpPr>
            <a:spLocks noGrp="1"/>
          </p:cNvSpPr>
          <p:nvPr>
            <p:ph idx="1"/>
          </p:nvPr>
        </p:nvSpPr>
        <p:spPr>
          <a:xfrm>
            <a:off x="516836" y="1338470"/>
            <a:ext cx="8216348" cy="4787693"/>
          </a:xfrm>
        </p:spPr>
        <p:txBody>
          <a:bodyPr/>
          <a:lstStyle/>
          <a:p>
            <a:pPr algn="r" rtl="1">
              <a:buNone/>
            </a:pPr>
            <a:r>
              <a:rPr lang="ar-SA" sz="2000" b="1" dirty="0" smtClean="0">
                <a:solidFill>
                  <a:schemeClr val="accent2">
                    <a:lumMod val="75000"/>
                  </a:schemeClr>
                </a:solidFill>
              </a:rPr>
              <a:t>مثــال : </a:t>
            </a:r>
            <a:r>
              <a:rPr lang="ar-SA" sz="2000" b="1" dirty="0" smtClean="0"/>
              <a:t>اليك العمليات التالية في منسأة ص : </a:t>
            </a:r>
          </a:p>
          <a:p>
            <a:pPr algn="r" rtl="1">
              <a:buNone/>
            </a:pPr>
            <a:r>
              <a:rPr lang="ar-SA" sz="2000" b="1" dirty="0" smtClean="0"/>
              <a:t>1 /1 تم بيع بضاعة بالأجل 10000 ريال وشروط السداد ( </a:t>
            </a:r>
            <a:r>
              <a:rPr lang="en-US" sz="2000" b="1" dirty="0" smtClean="0"/>
              <a:t>10 / 20 , n / 30 </a:t>
            </a:r>
            <a:r>
              <a:rPr lang="ar-SA" sz="2000" b="1" dirty="0" smtClean="0"/>
              <a:t> ) </a:t>
            </a:r>
          </a:p>
          <a:p>
            <a:pPr algn="r" rtl="1">
              <a:buNone/>
            </a:pPr>
            <a:r>
              <a:rPr lang="ar-SA" sz="2000" b="1" dirty="0" smtClean="0"/>
              <a:t>5 / 1 تم تحصيل قيمة البضاعة المباعة في 1 /1</a:t>
            </a:r>
            <a:r>
              <a:rPr lang="ar-SA" sz="2000" dirty="0" smtClean="0"/>
              <a:t> </a:t>
            </a:r>
          </a:p>
          <a:p>
            <a:pPr algn="r" rtl="1">
              <a:buNone/>
            </a:pPr>
            <a:r>
              <a:rPr lang="ar-SA" sz="2000" b="1" dirty="0" smtClean="0">
                <a:solidFill>
                  <a:schemeClr val="accent2">
                    <a:lumMod val="75000"/>
                  </a:schemeClr>
                </a:solidFill>
              </a:rPr>
              <a:t>المطلوب : </a:t>
            </a:r>
            <a:r>
              <a:rPr lang="ar-SA" sz="2000" b="1" dirty="0" smtClean="0">
                <a:solidFill>
                  <a:schemeClr val="accent1">
                    <a:lumMod val="75000"/>
                  </a:schemeClr>
                </a:solidFill>
              </a:rPr>
              <a:t>اجراء القيود اليومية السابقة :</a:t>
            </a:r>
          </a:p>
          <a:p>
            <a:pPr algn="r" rtl="1">
              <a:buNone/>
            </a:pPr>
            <a:endParaRPr lang="en-US" sz="2000" b="1" dirty="0">
              <a:solidFill>
                <a:schemeClr val="accent1">
                  <a:lumMod val="75000"/>
                </a:schemeClr>
              </a:solidFill>
            </a:endParaRPr>
          </a:p>
        </p:txBody>
      </p:sp>
      <p:graphicFrame>
        <p:nvGraphicFramePr>
          <p:cNvPr id="4" name="Table 3"/>
          <p:cNvGraphicFramePr>
            <a:graphicFrameLocks noGrp="1"/>
          </p:cNvGraphicFramePr>
          <p:nvPr/>
        </p:nvGraphicFramePr>
        <p:xfrm>
          <a:off x="3419062" y="3511826"/>
          <a:ext cx="4770784" cy="1920240"/>
        </p:xfrm>
        <a:graphic>
          <a:graphicData uri="http://schemas.openxmlformats.org/drawingml/2006/table">
            <a:tbl>
              <a:tblPr firstRow="1" bandRow="1">
                <a:tableStyleId>{5940675A-B579-460E-94D1-54222C63F5DA}</a:tableStyleId>
              </a:tblPr>
              <a:tblGrid>
                <a:gridCol w="3061251"/>
                <a:gridCol w="807420"/>
                <a:gridCol w="902113"/>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27329">
                <a:tc>
                  <a:txBody>
                    <a:bodyPr/>
                    <a:lstStyle/>
                    <a:p>
                      <a:pPr algn="r"/>
                      <a:r>
                        <a:rPr lang="ar-SA" sz="1600" b="1" dirty="0" smtClean="0"/>
                        <a:t>حـ/المدينين</a:t>
                      </a:r>
                      <a:r>
                        <a:rPr lang="ar-SA" sz="1600" b="1" baseline="0" dirty="0" smtClean="0"/>
                        <a:t> </a:t>
                      </a:r>
                      <a:endParaRPr lang="en-US" sz="1600" b="1" dirty="0"/>
                    </a:p>
                  </a:txBody>
                  <a:tcPr>
                    <a:lnB w="12700" cap="flat" cmpd="sng" algn="ctr">
                      <a:solidFill>
                        <a:schemeClr val="bg1"/>
                      </a:solidFill>
                      <a:prstDash val="solid"/>
                      <a:round/>
                      <a:headEnd type="none" w="med" len="med"/>
                      <a:tailEnd type="none" w="med" len="med"/>
                    </a:lnB>
                  </a:tcPr>
                </a:tc>
                <a:tc>
                  <a:txBody>
                    <a:bodyPr/>
                    <a:lstStyle/>
                    <a:p>
                      <a:pPr algn="ctr"/>
                      <a:endParaRPr lang="en-US" sz="1600" dirty="0"/>
                    </a:p>
                  </a:txBody>
                  <a:tcPr>
                    <a:lnB w="12700" cap="flat" cmpd="sng" algn="ctr">
                      <a:solidFill>
                        <a:schemeClr val="bg1"/>
                      </a:solidFill>
                      <a:prstDash val="solid"/>
                      <a:round/>
                      <a:headEnd type="none" w="med" len="med"/>
                      <a:tailEnd type="none" w="med" len="med"/>
                    </a:lnB>
                  </a:tcPr>
                </a:tc>
                <a:tc>
                  <a:txBody>
                    <a:bodyPr/>
                    <a:lstStyle/>
                    <a:p>
                      <a:pPr algn="ctr"/>
                      <a:r>
                        <a:rPr lang="ar-SA" sz="1600" dirty="0" smtClean="0"/>
                        <a:t>10000</a:t>
                      </a:r>
                      <a:endParaRPr lang="en-US" sz="1600" dirty="0"/>
                    </a:p>
                  </a:txBody>
                  <a:tcPr>
                    <a:lnB w="12700" cap="flat" cmpd="sng" algn="ctr">
                      <a:solidFill>
                        <a:schemeClr val="bg1"/>
                      </a:solidFill>
                      <a:prstDash val="solid"/>
                      <a:round/>
                      <a:headEnd type="none" w="med" len="med"/>
                      <a:tailEnd type="none" w="med" len="med"/>
                    </a:lnB>
                  </a:tcPr>
                </a:tc>
              </a:tr>
              <a:tr h="306420">
                <a:tc>
                  <a:txBody>
                    <a:bodyPr/>
                    <a:lstStyle/>
                    <a:p>
                      <a:pPr algn="ctr"/>
                      <a:r>
                        <a:rPr lang="ar-SA" sz="1600" b="1" dirty="0" smtClean="0"/>
                        <a:t>حـ/ المبيعات </a:t>
                      </a:r>
                      <a:endParaRPr lang="en-US" sz="1600" b="1" dirty="0"/>
                    </a:p>
                  </a:txBody>
                  <a:tcP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dirty="0" smtClean="0"/>
                        <a:t>10000</a:t>
                      </a:r>
                      <a:endParaRPr lang="en-US" sz="1600" dirty="0" smtClean="0"/>
                    </a:p>
                  </a:txBody>
                  <a:tcP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1600" dirty="0"/>
                    </a:p>
                  </a:txBody>
                  <a:tcP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420">
                <a:tc>
                  <a:txBody>
                    <a:bodyPr/>
                    <a:lstStyle/>
                    <a:p>
                      <a:pPr algn="r" rtl="1"/>
                      <a:r>
                        <a:rPr lang="ar-SA" sz="1600" b="1" baseline="0" dirty="0" smtClean="0"/>
                        <a:t>حـ/ النقدية </a:t>
                      </a:r>
                    </a:p>
                    <a:p>
                      <a:pPr algn="r" rtl="1"/>
                      <a:r>
                        <a:rPr lang="ar-SA" sz="1600" b="1" baseline="0" dirty="0" smtClean="0"/>
                        <a:t>حـ/ الخصم المسموح به </a:t>
                      </a:r>
                      <a:endParaRPr lang="en-US" sz="1600" b="1" dirty="0"/>
                    </a:p>
                  </a:txBody>
                  <a:tcP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r>
                        <a:rPr lang="ar-SA" sz="1600" dirty="0" smtClean="0"/>
                        <a:t>9000</a:t>
                      </a:r>
                    </a:p>
                    <a:p>
                      <a:pPr algn="ctr" rtl="1"/>
                      <a:r>
                        <a:rPr lang="ar-SA" sz="1600" dirty="0" smtClean="0"/>
                        <a:t>1000</a:t>
                      </a:r>
                      <a:endParaRPr lang="en-US" sz="1600" dirty="0"/>
                    </a:p>
                  </a:txBody>
                  <a:tcP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6420">
                <a:tc>
                  <a:txBody>
                    <a:bodyPr/>
                    <a:lstStyle/>
                    <a:p>
                      <a:pPr algn="ctr"/>
                      <a:r>
                        <a:rPr lang="ar-SA" sz="1600" b="1" dirty="0" smtClean="0"/>
                        <a:t> حـ/ المدنيين</a:t>
                      </a:r>
                      <a:r>
                        <a:rPr lang="ar-SA" sz="1600" b="1" baseline="0" dirty="0" smtClean="0"/>
                        <a:t> </a:t>
                      </a:r>
                      <a:endParaRPr lang="en-US" sz="1600" b="1" dirty="0"/>
                    </a:p>
                  </a:txBody>
                  <a:tcP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dirty="0" smtClean="0"/>
                        <a:t>10000</a:t>
                      </a:r>
                    </a:p>
                  </a:txBody>
                  <a:tcPr>
                    <a:lnT w="12700" cap="flat" cmpd="sng" algn="ctr">
                      <a:solidFill>
                        <a:schemeClr val="bg1"/>
                      </a:solidFill>
                      <a:prstDash val="solid"/>
                      <a:round/>
                      <a:headEnd type="none" w="med" len="med"/>
                      <a:tailEnd type="none" w="med" len="med"/>
                    </a:lnT>
                  </a:tcPr>
                </a:tc>
                <a:tc>
                  <a:txBody>
                    <a:bodyPr/>
                    <a:lstStyle/>
                    <a:p>
                      <a:pPr algn="ctr"/>
                      <a:endParaRPr lang="en-US" sz="1600" dirty="0"/>
                    </a:p>
                  </a:txBody>
                  <a:tcPr>
                    <a:lnT w="12700" cap="flat" cmpd="sng" algn="ctr">
                      <a:solidFill>
                        <a:schemeClr val="bg1"/>
                      </a:solidFill>
                      <a:prstDash val="solid"/>
                      <a:round/>
                      <a:headEnd type="none" w="med" len="med"/>
                      <a:tailEnd type="none" w="med" len="med"/>
                    </a:lnT>
                  </a:tcPr>
                </a:tc>
              </a:tr>
            </a:tbl>
          </a:graphicData>
        </a:graphic>
      </p:graphicFrame>
      <p:sp>
        <p:nvSpPr>
          <p:cNvPr id="5" name="Rectangle 4"/>
          <p:cNvSpPr/>
          <p:nvPr/>
        </p:nvSpPr>
        <p:spPr>
          <a:xfrm>
            <a:off x="516835" y="3985592"/>
            <a:ext cx="2902227" cy="8017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dirty="0" smtClean="0"/>
              <a:t>الخصم النقدي = ( 10000 – صفر ) ×10 % = 1000</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50579"/>
          </a:xfrm>
        </p:spPr>
        <p:txBody>
          <a:bodyPr/>
          <a:lstStyle/>
          <a:p>
            <a:r>
              <a:rPr lang="ar-SA" dirty="0" smtClean="0"/>
              <a:t>المبيعات</a:t>
            </a:r>
            <a:endParaRPr lang="en-US" dirty="0"/>
          </a:p>
        </p:txBody>
      </p:sp>
      <p:sp>
        <p:nvSpPr>
          <p:cNvPr id="3" name="Content Placeholder 2"/>
          <p:cNvSpPr>
            <a:spLocks noGrp="1"/>
          </p:cNvSpPr>
          <p:nvPr>
            <p:ph idx="1"/>
          </p:nvPr>
        </p:nvSpPr>
        <p:spPr>
          <a:xfrm>
            <a:off x="795130" y="1325218"/>
            <a:ext cx="7924800" cy="4784034"/>
          </a:xfrm>
        </p:spPr>
        <p:txBody>
          <a:bodyPr/>
          <a:lstStyle/>
          <a:p>
            <a:pPr algn="r" rtl="1"/>
            <a:r>
              <a:rPr lang="ar-SA" b="1" dirty="0" smtClean="0">
                <a:solidFill>
                  <a:schemeClr val="accent2">
                    <a:lumMod val="75000"/>
                  </a:schemeClr>
                </a:solidFill>
              </a:rPr>
              <a:t>ثالثاً : </a:t>
            </a:r>
            <a:r>
              <a:rPr lang="ar-SA" b="1" dirty="0" smtClean="0">
                <a:solidFill>
                  <a:schemeClr val="accent1">
                    <a:lumMod val="75000"/>
                  </a:schemeClr>
                </a:solidFill>
              </a:rPr>
              <a:t>مردودات ومسموحات المبيعــات: </a:t>
            </a:r>
          </a:p>
          <a:p>
            <a:pPr algn="r" rtl="1"/>
            <a:r>
              <a:rPr lang="ar-SA" sz="1800" b="1" dirty="0" smtClean="0">
                <a:solidFill>
                  <a:schemeClr val="tx1">
                    <a:lumMod val="95000"/>
                    <a:lumOff val="5000"/>
                  </a:schemeClr>
                </a:solidFill>
              </a:rPr>
              <a:t>من الاسس المهمة في التسويق أن العميل دائماً على حق وأن رضاه هو غاية المنشأة. فله الحق قي رد أي بضاعة مشتراه لم تعجبه، واخذ ما دفعه في مقابلها إن كان الشراء نقدا، أو خصم قيمتها من حساب العميل أن كان الشراء بالأجل </a:t>
            </a:r>
            <a:endParaRPr lang="ar-SA" b="1" dirty="0" smtClean="0">
              <a:solidFill>
                <a:schemeClr val="accent1">
                  <a:lumMod val="75000"/>
                </a:schemeClr>
              </a:solidFill>
            </a:endParaRPr>
          </a:p>
          <a:p>
            <a:pPr algn="r" rtl="1">
              <a:buFont typeface="Wingdings" pitchFamily="2" charset="2"/>
              <a:buChar char="Ø"/>
            </a:pPr>
            <a:r>
              <a:rPr lang="ar-SA" sz="2000" b="1" dirty="0" smtClean="0">
                <a:solidFill>
                  <a:schemeClr val="tx1">
                    <a:lumMod val="95000"/>
                    <a:lumOff val="5000"/>
                  </a:schemeClr>
                </a:solidFill>
              </a:rPr>
              <a:t>عند عدم رضا العميل في البضاعة المباعة يحق لها ردها واخد ثمنها في المقابل نقدا أو خصم قيمتها عند الشراء بالاجل.  		     مردوادات المبيعات.</a:t>
            </a:r>
          </a:p>
          <a:p>
            <a:pPr algn="r" rtl="1">
              <a:buFont typeface="Wingdings" pitchFamily="2" charset="2"/>
              <a:buChar char="Ø"/>
            </a:pPr>
            <a:r>
              <a:rPr lang="ar-SA" sz="2000" b="1" dirty="0" smtClean="0">
                <a:solidFill>
                  <a:schemeClr val="tx1">
                    <a:lumMod val="95000"/>
                    <a:lumOff val="5000"/>
                  </a:schemeClr>
                </a:solidFill>
              </a:rPr>
              <a:t>عند وجود عيب في البضاعة قد يسمح / يخصم للمشتري من سعر البضاعة لمحاولة بيع البضاعة وكسب رضا العميل	 	         مسموحات المشتريات .</a:t>
            </a:r>
          </a:p>
          <a:p>
            <a:pPr algn="r" rtl="1">
              <a:buFont typeface="Wingdings" pitchFamily="2" charset="2"/>
              <a:buChar char="Ø"/>
            </a:pPr>
            <a:r>
              <a:rPr lang="ar-SA" sz="2000" b="1" dirty="0" smtClean="0">
                <a:solidFill>
                  <a:schemeClr val="tx1">
                    <a:lumMod val="95000"/>
                    <a:lumOff val="5000"/>
                  </a:schemeClr>
                </a:solidFill>
              </a:rPr>
              <a:t>حيث أن المبيعات دائنة ومردودات ومسموحات المبيعات عكسها ستكون</a:t>
            </a:r>
            <a:r>
              <a:rPr lang="ar-SA" sz="2000" b="1" u="sng" dirty="0" smtClean="0">
                <a:solidFill>
                  <a:srgbClr val="FF0000"/>
                </a:solidFill>
              </a:rPr>
              <a:t> مدينة </a:t>
            </a:r>
            <a:r>
              <a:rPr lang="ar-SA" sz="2000" b="1" dirty="0" smtClean="0">
                <a:solidFill>
                  <a:schemeClr val="tx1">
                    <a:lumMod val="95000"/>
                    <a:lumOff val="5000"/>
                  </a:schemeClr>
                </a:solidFill>
              </a:rPr>
              <a:t>. </a:t>
            </a:r>
          </a:p>
          <a:p>
            <a:pPr algn="r" rtl="1">
              <a:buFont typeface="Wingdings" pitchFamily="2" charset="2"/>
              <a:buChar char="Ø"/>
            </a:pPr>
            <a:r>
              <a:rPr lang="ar-SA" sz="2000" b="1" dirty="0" smtClean="0">
                <a:solidFill>
                  <a:schemeClr val="tx1">
                    <a:lumMod val="95000"/>
                    <a:lumOff val="5000"/>
                  </a:schemeClr>
                </a:solidFill>
              </a:rPr>
              <a:t>لتسجيل مردودات ومسموحات المبيعات يجب الرجوع الى أصل عملية البيع.........</a:t>
            </a:r>
          </a:p>
          <a:p>
            <a:pPr algn="r" rtl="1">
              <a:buFont typeface="Wingdings" pitchFamily="2" charset="2"/>
              <a:buChar char="Ø"/>
            </a:pPr>
            <a:endParaRPr lang="ar-SA" sz="2000" b="1" dirty="0" smtClean="0">
              <a:solidFill>
                <a:schemeClr val="tx1">
                  <a:lumMod val="95000"/>
                  <a:lumOff val="5000"/>
                </a:schemeClr>
              </a:solidFill>
            </a:endParaRPr>
          </a:p>
          <a:p>
            <a:pPr algn="r" rtl="1">
              <a:buFont typeface="Wingdings" pitchFamily="2" charset="2"/>
              <a:buChar char="Ø"/>
            </a:pPr>
            <a:endParaRPr lang="ar-SA" sz="2000" b="1" dirty="0" smtClean="0">
              <a:solidFill>
                <a:schemeClr val="tx1">
                  <a:lumMod val="95000"/>
                  <a:lumOff val="5000"/>
                </a:schemeClr>
              </a:solidFill>
            </a:endParaRPr>
          </a:p>
          <a:p>
            <a:pPr algn="r" rtl="1">
              <a:buNone/>
            </a:pPr>
            <a:endParaRPr lang="ar-SA" b="1" dirty="0" smtClean="0">
              <a:solidFill>
                <a:schemeClr val="tx1">
                  <a:lumMod val="95000"/>
                  <a:lumOff val="5000"/>
                </a:schemeClr>
              </a:solidFill>
            </a:endParaRPr>
          </a:p>
        </p:txBody>
      </p:sp>
      <p:cxnSp>
        <p:nvCxnSpPr>
          <p:cNvPr id="5" name="Straight Arrow Connector 4"/>
          <p:cNvCxnSpPr/>
          <p:nvPr/>
        </p:nvCxnSpPr>
        <p:spPr>
          <a:xfrm flipH="1" flipV="1">
            <a:off x="4810538" y="4386470"/>
            <a:ext cx="123245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194311" y="3498578"/>
            <a:ext cx="123245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Action Button: Back or Previous 8">
            <a:hlinkClick r:id="" action="ppaction://hlinkshowjump?jump=previousslide" highlightClick="1"/>
          </p:cNvPr>
          <p:cNvSpPr/>
          <p:nvPr/>
        </p:nvSpPr>
        <p:spPr>
          <a:xfrm>
            <a:off x="1172951" y="5420140"/>
            <a:ext cx="313546" cy="291547"/>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108" y="274638"/>
            <a:ext cx="7272337" cy="918058"/>
          </a:xfrm>
        </p:spPr>
        <p:txBody>
          <a:bodyPr/>
          <a:lstStyle/>
          <a:p>
            <a:r>
              <a:rPr lang="ar-SA" dirty="0" smtClean="0"/>
              <a:t/>
            </a:r>
            <a:br>
              <a:rPr lang="ar-SA" dirty="0" smtClean="0"/>
            </a:br>
            <a:r>
              <a:rPr lang="ar-SA" dirty="0" smtClean="0"/>
              <a:t>المبيعات  </a:t>
            </a:r>
            <a:br>
              <a:rPr lang="ar-SA" dirty="0" smtClean="0"/>
            </a:br>
            <a:endParaRPr lang="en-US" dirty="0"/>
          </a:p>
        </p:txBody>
      </p:sp>
      <p:sp>
        <p:nvSpPr>
          <p:cNvPr id="4" name="Right Brace 3"/>
          <p:cNvSpPr/>
          <p:nvPr/>
        </p:nvSpPr>
        <p:spPr>
          <a:xfrm rot="16200000">
            <a:off x="4045226" y="-1489319"/>
            <a:ext cx="1398103" cy="7272338"/>
          </a:xfrm>
          <a:prstGeom prst="rightBrace">
            <a:avLst>
              <a:gd name="adj1" fmla="val 8333"/>
              <a:gd name="adj2" fmla="val 5019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4744278" y="2004394"/>
            <a:ext cx="0" cy="61622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75443" y="2845902"/>
            <a:ext cx="1497496" cy="400110"/>
          </a:xfrm>
          <a:prstGeom prst="rect">
            <a:avLst/>
          </a:prstGeom>
          <a:noFill/>
        </p:spPr>
        <p:txBody>
          <a:bodyPr wrap="square" rtlCol="0">
            <a:spAutoFit/>
          </a:bodyPr>
          <a:lstStyle/>
          <a:p>
            <a:pPr algn="ctr" rtl="1"/>
            <a:r>
              <a:rPr lang="ar-SA" sz="2000" b="1" dirty="0" smtClean="0"/>
              <a:t>البيع نقدا </a:t>
            </a:r>
            <a:endParaRPr lang="en-US" sz="2000" b="1" dirty="0"/>
          </a:p>
        </p:txBody>
      </p:sp>
      <p:sp>
        <p:nvSpPr>
          <p:cNvPr id="9" name="TextBox 8"/>
          <p:cNvSpPr txBox="1"/>
          <p:nvPr/>
        </p:nvSpPr>
        <p:spPr>
          <a:xfrm>
            <a:off x="3743739" y="2620618"/>
            <a:ext cx="2259496" cy="707886"/>
          </a:xfrm>
          <a:prstGeom prst="rect">
            <a:avLst/>
          </a:prstGeom>
          <a:noFill/>
        </p:spPr>
        <p:txBody>
          <a:bodyPr wrap="square" rtlCol="0">
            <a:spAutoFit/>
          </a:bodyPr>
          <a:lstStyle/>
          <a:p>
            <a:pPr algn="ctr" rtl="1"/>
            <a:r>
              <a:rPr lang="ar-SA" sz="2000" b="1" dirty="0" smtClean="0"/>
              <a:t>البيع على الحساب بتعهد شفوي  </a:t>
            </a:r>
            <a:endParaRPr lang="en-US" sz="2000" b="1" dirty="0" smtClean="0"/>
          </a:p>
        </p:txBody>
      </p:sp>
      <p:sp>
        <p:nvSpPr>
          <p:cNvPr id="10" name="TextBox 9"/>
          <p:cNvSpPr txBox="1"/>
          <p:nvPr/>
        </p:nvSpPr>
        <p:spPr>
          <a:xfrm>
            <a:off x="609600" y="2845902"/>
            <a:ext cx="2398643" cy="707886"/>
          </a:xfrm>
          <a:prstGeom prst="rect">
            <a:avLst/>
          </a:prstGeom>
          <a:noFill/>
        </p:spPr>
        <p:txBody>
          <a:bodyPr wrap="square" rtlCol="0">
            <a:spAutoFit/>
          </a:bodyPr>
          <a:lstStyle/>
          <a:p>
            <a:pPr algn="ctr" rtl="1"/>
            <a:r>
              <a:rPr lang="ar-SA" sz="2000" b="1" dirty="0" smtClean="0"/>
              <a:t>البيع على الحساب بتعهد كتابي </a:t>
            </a:r>
            <a:endParaRPr lang="en-US" sz="2000" b="1" dirty="0"/>
          </a:p>
        </p:txBody>
      </p:sp>
      <p:graphicFrame>
        <p:nvGraphicFramePr>
          <p:cNvPr id="11" name="Table 10"/>
          <p:cNvGraphicFramePr>
            <a:graphicFrameLocks noGrp="1"/>
          </p:cNvGraphicFramePr>
          <p:nvPr/>
        </p:nvGraphicFramePr>
        <p:xfrm>
          <a:off x="6003235" y="3328504"/>
          <a:ext cx="2796209" cy="1346203"/>
        </p:xfrm>
        <a:graphic>
          <a:graphicData uri="http://schemas.openxmlformats.org/drawingml/2006/table">
            <a:tbl>
              <a:tblPr firstRow="1" bandRow="1">
                <a:tableStyleId>{5940675A-B579-460E-94D1-54222C63F5DA}</a:tableStyleId>
              </a:tblPr>
              <a:tblGrid>
                <a:gridCol w="1789043"/>
                <a:gridCol w="483621"/>
                <a:gridCol w="523545"/>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b="1" dirty="0" smtClean="0"/>
                        <a:t>حـ/مردودات</a:t>
                      </a:r>
                      <a:r>
                        <a:rPr lang="ar-SA" sz="1600" b="1" baseline="0" dirty="0" smtClean="0"/>
                        <a:t> ومسموحات المبيعات </a:t>
                      </a:r>
                      <a:endParaRPr lang="ar-SA" sz="1600" b="1" baseline="0" dirty="0" smtClean="0"/>
                    </a:p>
                    <a:p>
                      <a:pPr algn="r" rtl="1"/>
                      <a:r>
                        <a:rPr lang="ar-SA" sz="1600" b="1" dirty="0" smtClean="0"/>
                        <a:t>     حـ/النقدية </a:t>
                      </a:r>
                      <a:endParaRPr lang="en-US" sz="1600" b="1" dirty="0"/>
                    </a:p>
                  </a:txBody>
                  <a:tcPr/>
                </a:tc>
                <a:tc>
                  <a:txBody>
                    <a:bodyPr/>
                    <a:lstStyle/>
                    <a:p>
                      <a:endParaRPr lang="ar-SA" sz="1600" dirty="0" smtClean="0"/>
                    </a:p>
                    <a:p>
                      <a:endParaRPr lang="ar-SA" sz="1600" dirty="0" smtClean="0"/>
                    </a:p>
                    <a:p>
                      <a:r>
                        <a:rPr lang="en-US" sz="1600" dirty="0" smtClean="0"/>
                        <a:t>××</a:t>
                      </a:r>
                      <a:endParaRPr lang="ar-SA" sz="1600" dirty="0" smtClean="0"/>
                    </a:p>
                    <a:p>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2" name="Table 11"/>
          <p:cNvGraphicFramePr>
            <a:graphicFrameLocks noGrp="1"/>
          </p:cNvGraphicFramePr>
          <p:nvPr/>
        </p:nvGraphicFramePr>
        <p:xfrm>
          <a:off x="2584175" y="3341756"/>
          <a:ext cx="3067878" cy="932429"/>
        </p:xfrm>
        <a:graphic>
          <a:graphicData uri="http://schemas.openxmlformats.org/drawingml/2006/table">
            <a:tbl>
              <a:tblPr firstRow="1" bandRow="1">
                <a:tableStyleId>{5940675A-B579-460E-94D1-54222C63F5DA}</a:tableStyleId>
              </a:tblPr>
              <a:tblGrid>
                <a:gridCol w="1840726"/>
                <a:gridCol w="652741"/>
                <a:gridCol w="574411"/>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b="1" dirty="0" smtClean="0"/>
                        <a:t>حـ/م.م.</a:t>
                      </a:r>
                      <a:r>
                        <a:rPr lang="ar-SA" sz="1600" b="1" baseline="0" dirty="0" smtClean="0"/>
                        <a:t> المبيعات </a:t>
                      </a:r>
                    </a:p>
                    <a:p>
                      <a:pPr algn="r" rtl="1"/>
                      <a:r>
                        <a:rPr lang="ar-SA" sz="1600" b="1" dirty="0" smtClean="0"/>
                        <a:t>     حـ/ المدينين</a:t>
                      </a:r>
                      <a:endParaRPr lang="en-US" sz="1600" b="1"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3" name="Table 12"/>
          <p:cNvGraphicFramePr>
            <a:graphicFrameLocks noGrp="1"/>
          </p:cNvGraphicFramePr>
          <p:nvPr/>
        </p:nvGraphicFramePr>
        <p:xfrm>
          <a:off x="609600" y="4638261"/>
          <a:ext cx="3134139" cy="932429"/>
        </p:xfrm>
        <a:graphic>
          <a:graphicData uri="http://schemas.openxmlformats.org/drawingml/2006/table">
            <a:tbl>
              <a:tblPr firstRow="1" bandRow="1">
                <a:tableStyleId>{5940675A-B579-460E-94D1-54222C63F5DA}</a:tableStyleId>
              </a:tblPr>
              <a:tblGrid>
                <a:gridCol w="2007582"/>
                <a:gridCol w="592164"/>
                <a:gridCol w="534393"/>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b="1" dirty="0" smtClean="0"/>
                        <a:t>حـ/</a:t>
                      </a:r>
                      <a:r>
                        <a:rPr lang="ar-SA" sz="1600" b="1" baseline="0" dirty="0" smtClean="0"/>
                        <a:t> </a:t>
                      </a:r>
                      <a:r>
                        <a:rPr lang="ar-SA" sz="1600" b="1" dirty="0" smtClean="0"/>
                        <a:t>م.م.</a:t>
                      </a:r>
                      <a:r>
                        <a:rPr lang="ar-SA" sz="1600" b="1" baseline="0" dirty="0" smtClean="0"/>
                        <a:t> المبيعات </a:t>
                      </a:r>
                    </a:p>
                    <a:p>
                      <a:pPr algn="r" rtl="1"/>
                      <a:r>
                        <a:rPr lang="ar-SA" sz="1600" b="1" dirty="0" smtClean="0"/>
                        <a:t>     حـ/أ.ق</a:t>
                      </a:r>
                      <a:r>
                        <a:rPr lang="ar-SA" sz="1600" b="1" baseline="0" dirty="0" smtClean="0"/>
                        <a:t> </a:t>
                      </a:r>
                      <a:endParaRPr lang="en-US" sz="1600" b="1"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sp>
        <p:nvSpPr>
          <p:cNvPr id="14" name="TextBox 13"/>
          <p:cNvSpPr txBox="1"/>
          <p:nvPr/>
        </p:nvSpPr>
        <p:spPr>
          <a:xfrm>
            <a:off x="2279374" y="6056243"/>
            <a:ext cx="5486400" cy="369332"/>
          </a:xfrm>
          <a:prstGeom prst="rect">
            <a:avLst/>
          </a:prstGeom>
          <a:noFill/>
        </p:spPr>
        <p:txBody>
          <a:bodyPr wrap="square" rtlCol="0">
            <a:spAutoFit/>
          </a:bodyPr>
          <a:lstStyle/>
          <a:p>
            <a:pPr algn="ctr" rtl="1"/>
            <a:r>
              <a:rPr lang="ar-SA" b="1" dirty="0" smtClean="0"/>
              <a:t>المبيعات دائنة ومردوتها عكسها مدينة </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1338470" y="861391"/>
            <a:ext cx="6851373" cy="499607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r" rtl="1"/>
            <a:endParaRPr lang="ar-SA" sz="2400" b="1" dirty="0" smtClean="0"/>
          </a:p>
        </p:txBody>
      </p:sp>
      <p:sp>
        <p:nvSpPr>
          <p:cNvPr id="88065" name="Rectangle 1"/>
          <p:cNvSpPr>
            <a:spLocks noChangeArrowheads="1"/>
          </p:cNvSpPr>
          <p:nvPr/>
        </p:nvSpPr>
        <p:spPr bwMode="auto">
          <a:xfrm>
            <a:off x="1510749" y="1430370"/>
            <a:ext cx="6453807"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SA" sz="2800" b="1" dirty="0" smtClean="0">
                <a:solidFill>
                  <a:schemeClr val="accent2">
                    <a:lumMod val="75000"/>
                  </a:schemeClr>
                </a:solidFill>
              </a:rPr>
              <a:t>المشتريات: </a:t>
            </a:r>
            <a:r>
              <a:rPr lang="en-US" sz="2800" b="1" dirty="0" smtClean="0">
                <a:solidFill>
                  <a:schemeClr val="accent2">
                    <a:lumMod val="75000"/>
                  </a:schemeClr>
                </a:solidFill>
              </a:rPr>
              <a:t>Purchases</a:t>
            </a:r>
            <a:r>
              <a:rPr lang="ar-SA" sz="2800" b="1" dirty="0" smtClean="0">
                <a:solidFill>
                  <a:schemeClr val="accent2">
                    <a:lumMod val="75000"/>
                  </a:schemeClr>
                </a:solidFill>
              </a:rPr>
              <a:t>: </a:t>
            </a:r>
          </a:p>
          <a:p>
            <a:pPr algn="just" rtl="1"/>
            <a:r>
              <a:rPr lang="ar-SA" sz="2000" b="1" dirty="0" smtClean="0">
                <a:solidFill>
                  <a:schemeClr val="tx2">
                    <a:lumMod val="75000"/>
                  </a:schemeClr>
                </a:solidFill>
              </a:rPr>
              <a:t>”البضاعة أو السلع التى تشتريها المنشأة بقصد إعادة بيعها وتحقيق الربح، والذي بدوره يمثل نشاط المنشأة الرئيسي الذي أنشئت من أجله .“</a:t>
            </a:r>
          </a:p>
          <a:p>
            <a:pPr algn="just" rtl="1"/>
            <a:endParaRPr lang="ar-SA" sz="2000" b="1" dirty="0" smtClean="0">
              <a:solidFill>
                <a:schemeClr val="tx2">
                  <a:lumMod val="75000"/>
                </a:schemeClr>
              </a:solidFill>
            </a:endParaRPr>
          </a:p>
          <a:p>
            <a:pPr algn="just" rtl="1"/>
            <a:r>
              <a:rPr lang="ar-SA" sz="2000" b="1" dirty="0" smtClean="0">
                <a:solidFill>
                  <a:schemeClr val="accent2">
                    <a:lumMod val="75000"/>
                  </a:schemeClr>
                </a:solidFill>
              </a:rPr>
              <a:t>سننناقش في هذا الفصل : </a:t>
            </a:r>
          </a:p>
          <a:p>
            <a:pPr algn="just" rtl="1"/>
            <a:endParaRPr lang="ar-SA" sz="2800" b="1" dirty="0" smtClean="0">
              <a:solidFill>
                <a:schemeClr val="accent2">
                  <a:lumMod val="75000"/>
                </a:schemeClr>
              </a:solidFill>
            </a:endParaRPr>
          </a:p>
          <a:p>
            <a:pPr marL="457200" indent="-457200" algn="just" rtl="1">
              <a:buFont typeface="+mj-lt"/>
              <a:buAutoNum type="arabicPeriod"/>
            </a:pPr>
            <a:r>
              <a:rPr lang="ar-SA" sz="2400" b="1" dirty="0" smtClean="0"/>
              <a:t>اثبات المشتريات </a:t>
            </a:r>
          </a:p>
          <a:p>
            <a:pPr marL="457200" indent="-457200" algn="just" rtl="1">
              <a:buFont typeface="+mj-lt"/>
              <a:buAutoNum type="arabicPeriod"/>
            </a:pPr>
            <a:r>
              <a:rPr lang="ar-SA" sz="2400" b="1" dirty="0" smtClean="0"/>
              <a:t>ما يخصم من المشريات </a:t>
            </a:r>
            <a:endParaRPr lang="ar-SA" sz="2400" b="1" dirty="0" smtClean="0"/>
          </a:p>
          <a:p>
            <a:pPr marL="457200" indent="-457200" algn="just" rtl="1">
              <a:buFont typeface="+mj-lt"/>
              <a:buAutoNum type="arabicPeriod"/>
            </a:pPr>
            <a:r>
              <a:rPr lang="ar-SA" sz="2400" b="1" dirty="0" smtClean="0"/>
              <a:t>مردودات </a:t>
            </a:r>
            <a:r>
              <a:rPr lang="ar-SA" sz="2400" b="1" dirty="0" smtClean="0"/>
              <a:t>ومسموحات المشتريات </a:t>
            </a:r>
          </a:p>
          <a:p>
            <a:pPr marL="457200" indent="-457200" algn="just" rtl="1">
              <a:buFont typeface="+mj-lt"/>
              <a:buAutoNum type="arabicPeriod"/>
            </a:pPr>
            <a:r>
              <a:rPr lang="ar-SA" sz="2400" b="1" dirty="0" smtClean="0"/>
              <a:t>اثبات مصاريف نقل البضاعة </a:t>
            </a:r>
            <a:r>
              <a:rPr lang="ar-SA" sz="2400" b="1" dirty="0" smtClean="0"/>
              <a:t>المشتراه</a:t>
            </a:r>
            <a:endParaRPr lang="ar-SA" sz="24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37327"/>
          </a:xfrm>
        </p:spPr>
        <p:txBody>
          <a:bodyPr/>
          <a:lstStyle/>
          <a:p>
            <a:r>
              <a:rPr lang="ar-SA" dirty="0" smtClean="0"/>
              <a:t>المبيعات</a:t>
            </a:r>
            <a:endParaRPr lang="en-US" dirty="0"/>
          </a:p>
        </p:txBody>
      </p:sp>
      <p:sp>
        <p:nvSpPr>
          <p:cNvPr id="3" name="Content Placeholder 2"/>
          <p:cNvSpPr>
            <a:spLocks noGrp="1"/>
          </p:cNvSpPr>
          <p:nvPr>
            <p:ph idx="1"/>
          </p:nvPr>
        </p:nvSpPr>
        <p:spPr>
          <a:xfrm>
            <a:off x="808382" y="1311965"/>
            <a:ext cx="7871791" cy="4320209"/>
          </a:xfrm>
        </p:spPr>
        <p:txBody>
          <a:bodyPr/>
          <a:lstStyle/>
          <a:p>
            <a:pPr algn="r" rtl="1"/>
            <a:r>
              <a:rPr lang="ar-SA" dirty="0" smtClean="0">
                <a:solidFill>
                  <a:schemeClr val="accent2">
                    <a:lumMod val="75000"/>
                  </a:schemeClr>
                </a:solidFill>
              </a:rPr>
              <a:t>مثــال : </a:t>
            </a:r>
            <a:r>
              <a:rPr lang="ar-SA" dirty="0" smtClean="0">
                <a:solidFill>
                  <a:schemeClr val="accent1">
                    <a:lumMod val="75000"/>
                  </a:schemeClr>
                </a:solidFill>
              </a:rPr>
              <a:t>إليك التي تمت في أحدى الشركات : </a:t>
            </a:r>
          </a:p>
          <a:p>
            <a:pPr algn="r" rtl="1">
              <a:buNone/>
            </a:pPr>
            <a:r>
              <a:rPr lang="ar-SA" sz="2000" dirty="0" smtClean="0"/>
              <a:t>1/1 تم بيع بضاعة بمبلغ 7000 ريال نقداً </a:t>
            </a:r>
          </a:p>
          <a:p>
            <a:pPr algn="r" rtl="1">
              <a:buNone/>
            </a:pPr>
            <a:r>
              <a:rPr lang="ar-SA" sz="2000" dirty="0" smtClean="0"/>
              <a:t>5 /1 تم بيع بضاعة بمبلغ 9000 ريال بالأجل من شركة س </a:t>
            </a:r>
          </a:p>
          <a:p>
            <a:pPr algn="r" rtl="1">
              <a:buNone/>
            </a:pPr>
            <a:r>
              <a:rPr lang="ar-SA" sz="2000" dirty="0" smtClean="0"/>
              <a:t>6 /1 تم بيع بضاعة ب 20000 ريال سد منها 15000 ريال نقداً، وحرر أوراق قبض بالباقي. </a:t>
            </a:r>
          </a:p>
          <a:p>
            <a:pPr algn="r" rtl="1">
              <a:buNone/>
            </a:pPr>
            <a:r>
              <a:rPr lang="ar-SA" sz="2000" dirty="0" smtClean="0"/>
              <a:t>7 /1 تم رد جزء من البضاعة المباعة لشركة س لوجود عيب بها بمبلغ 2000 ريال . </a:t>
            </a:r>
          </a:p>
          <a:p>
            <a:pPr algn="r" rtl="1">
              <a:buNone/>
            </a:pPr>
            <a:r>
              <a:rPr lang="ar-SA" sz="2000" dirty="0" smtClean="0"/>
              <a:t>8 /1  تم تحصيل المستحق لشركة س </a:t>
            </a:r>
          </a:p>
          <a:p>
            <a:pPr algn="r" rtl="1">
              <a:buNone/>
            </a:pPr>
            <a:r>
              <a:rPr lang="ar-SA" dirty="0" smtClean="0">
                <a:solidFill>
                  <a:schemeClr val="accent2">
                    <a:lumMod val="75000"/>
                  </a:schemeClr>
                </a:solidFill>
              </a:rPr>
              <a:t>المطلوب : </a:t>
            </a:r>
            <a:r>
              <a:rPr lang="ar-SA" dirty="0" smtClean="0"/>
              <a:t>إثبات القيود اليومية اللازمة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53422" y="315568"/>
          <a:ext cx="6798366" cy="4693754"/>
        </p:xfrm>
        <a:graphic>
          <a:graphicData uri="http://schemas.openxmlformats.org/drawingml/2006/table">
            <a:tbl>
              <a:tblPr firstRow="1" bandRow="1">
                <a:tableStyleId>{5940675A-B579-460E-94D1-54222C63F5DA}</a:tableStyleId>
              </a:tblPr>
              <a:tblGrid>
                <a:gridCol w="835301"/>
                <a:gridCol w="3988035"/>
                <a:gridCol w="1060333"/>
                <a:gridCol w="914697"/>
              </a:tblGrid>
              <a:tr h="670394">
                <a:tc>
                  <a:txBody>
                    <a:bodyPr/>
                    <a:lstStyle/>
                    <a:p>
                      <a:pPr algn="ctr" rtl="1"/>
                      <a:r>
                        <a:rPr lang="ar-SA" sz="2400" b="1" dirty="0" smtClean="0">
                          <a:solidFill>
                            <a:schemeClr val="tx1"/>
                          </a:solidFill>
                        </a:rPr>
                        <a:t>ا</a:t>
                      </a:r>
                      <a:r>
                        <a:rPr lang="ar-SA" sz="2000" b="1" dirty="0" smtClean="0">
                          <a:solidFill>
                            <a:schemeClr val="tx1"/>
                          </a:solidFill>
                        </a:rPr>
                        <a:t>لتاريخ</a:t>
                      </a:r>
                      <a:endParaRPr lang="en-US" sz="2000" b="1" dirty="0">
                        <a:solidFill>
                          <a:schemeClr val="tx1"/>
                        </a:solidFill>
                      </a:endParaRPr>
                    </a:p>
                  </a:txBody>
                  <a:tcPr>
                    <a:solidFill>
                      <a:schemeClr val="bg1">
                        <a:lumMod val="65000"/>
                      </a:schemeClr>
                    </a:solidFill>
                  </a:tcPr>
                </a:tc>
                <a:tc>
                  <a:txBody>
                    <a:bodyPr/>
                    <a:lstStyle/>
                    <a:p>
                      <a:pPr algn="ctr" rtl="1"/>
                      <a:r>
                        <a:rPr lang="ar-SA" sz="2400" b="1" dirty="0" smtClean="0">
                          <a:solidFill>
                            <a:schemeClr val="tx1"/>
                          </a:solidFill>
                        </a:rPr>
                        <a:t>بيـــان </a:t>
                      </a:r>
                      <a:endParaRPr lang="en-US" sz="2400" b="1" dirty="0">
                        <a:solidFill>
                          <a:schemeClr val="tx1"/>
                        </a:solidFill>
                      </a:endParaRPr>
                    </a:p>
                  </a:txBody>
                  <a:tcPr>
                    <a:solidFill>
                      <a:schemeClr val="bg1">
                        <a:lumMod val="65000"/>
                      </a:schemeClr>
                    </a:solidFill>
                  </a:tcPr>
                </a:tc>
                <a:tc>
                  <a:txBody>
                    <a:bodyPr/>
                    <a:lstStyle/>
                    <a:p>
                      <a:pPr algn="ctr" rtl="1"/>
                      <a:r>
                        <a:rPr lang="ar-SA" sz="2400" b="1" dirty="0" smtClean="0">
                          <a:solidFill>
                            <a:schemeClr val="tx1"/>
                          </a:solidFill>
                        </a:rPr>
                        <a:t>دائـــن</a:t>
                      </a:r>
                      <a:r>
                        <a:rPr lang="ar-SA" sz="2400" b="1" baseline="0" dirty="0" smtClean="0">
                          <a:solidFill>
                            <a:schemeClr val="tx1"/>
                          </a:solidFill>
                        </a:rPr>
                        <a:t> </a:t>
                      </a:r>
                      <a:endParaRPr lang="en-US" sz="2400" b="1" dirty="0">
                        <a:solidFill>
                          <a:schemeClr val="tx1"/>
                        </a:solidFill>
                      </a:endParaRPr>
                    </a:p>
                  </a:txBody>
                  <a:tcPr>
                    <a:solidFill>
                      <a:schemeClr val="bg1">
                        <a:lumMod val="65000"/>
                      </a:schemeClr>
                    </a:solidFill>
                  </a:tcPr>
                </a:tc>
                <a:tc>
                  <a:txBody>
                    <a:bodyPr/>
                    <a:lstStyle/>
                    <a:p>
                      <a:pPr algn="r" rtl="1"/>
                      <a:r>
                        <a:rPr lang="ar-SA" sz="2400" b="1" dirty="0" smtClean="0">
                          <a:solidFill>
                            <a:schemeClr val="tx1"/>
                          </a:solidFill>
                        </a:rPr>
                        <a:t>مـديــن </a:t>
                      </a:r>
                      <a:endParaRPr lang="en-US" sz="2400" b="1" dirty="0">
                        <a:solidFill>
                          <a:schemeClr val="tx1"/>
                        </a:solidFill>
                      </a:endParaRPr>
                    </a:p>
                  </a:txBody>
                  <a:tcPr>
                    <a:solidFill>
                      <a:schemeClr val="bg1">
                        <a:lumMod val="65000"/>
                      </a:schemeClr>
                    </a:solidFill>
                  </a:tcPr>
                </a:tc>
              </a:tr>
              <a:tr h="627420">
                <a:tc>
                  <a:txBody>
                    <a:bodyPr/>
                    <a:lstStyle/>
                    <a:p>
                      <a:pPr algn="ctr" rtl="1"/>
                      <a:r>
                        <a:rPr lang="ar-SA" b="1" dirty="0" smtClean="0"/>
                        <a:t>1/1</a:t>
                      </a:r>
                      <a:endParaRPr lang="en-US" b="1" dirty="0"/>
                    </a:p>
                  </a:txBody>
                  <a:tcPr/>
                </a:tc>
                <a:tc>
                  <a:txBody>
                    <a:bodyPr/>
                    <a:lstStyle/>
                    <a:p>
                      <a:pPr algn="r" rtl="1"/>
                      <a:r>
                        <a:rPr lang="ar-SA" b="1" dirty="0" smtClean="0"/>
                        <a:t>من حـ/نقدية</a:t>
                      </a:r>
                      <a:r>
                        <a:rPr lang="ar-SA" b="1" baseline="0" dirty="0" smtClean="0"/>
                        <a:t> </a:t>
                      </a:r>
                    </a:p>
                    <a:p>
                      <a:pPr algn="ctr" rtl="1"/>
                      <a:r>
                        <a:rPr lang="ar-SA" b="1" baseline="0" dirty="0" smtClean="0"/>
                        <a:t>إلى حـ/ المبيعات</a:t>
                      </a:r>
                      <a:endParaRPr lang="en-US" b="1" dirty="0"/>
                    </a:p>
                  </a:txBody>
                  <a:tcPr/>
                </a:tc>
                <a:tc>
                  <a:txBody>
                    <a:bodyPr/>
                    <a:lstStyle/>
                    <a:p>
                      <a:pPr algn="r" rtl="1"/>
                      <a:endParaRPr lang="ar-SA" b="1" dirty="0" smtClean="0"/>
                    </a:p>
                    <a:p>
                      <a:pPr algn="ctr" rtl="1"/>
                      <a:r>
                        <a:rPr lang="ar-SA" b="1" dirty="0" smtClean="0"/>
                        <a:t>7,000</a:t>
                      </a:r>
                      <a:endParaRPr lang="en-US" b="1" dirty="0"/>
                    </a:p>
                  </a:txBody>
                  <a:tcPr/>
                </a:tc>
                <a:tc>
                  <a:txBody>
                    <a:bodyPr/>
                    <a:lstStyle/>
                    <a:p>
                      <a:pPr algn="r" rtl="1"/>
                      <a:r>
                        <a:rPr lang="ar-SA" b="1" dirty="0" smtClean="0"/>
                        <a:t>7,000 </a:t>
                      </a:r>
                      <a:endParaRPr lang="en-US" b="1" dirty="0"/>
                    </a:p>
                  </a:txBody>
                  <a:tcPr/>
                </a:tc>
              </a:tr>
              <a:tr h="627420">
                <a:tc>
                  <a:txBody>
                    <a:bodyPr/>
                    <a:lstStyle/>
                    <a:p>
                      <a:pPr algn="ctr" rtl="1"/>
                      <a:r>
                        <a:rPr lang="ar-SA" b="1" dirty="0" smtClean="0"/>
                        <a:t>5 /1 </a:t>
                      </a:r>
                      <a:endParaRPr lang="en-US" b="1" dirty="0"/>
                    </a:p>
                  </a:txBody>
                  <a:tcPr/>
                </a:tc>
                <a:tc>
                  <a:txBody>
                    <a:bodyPr/>
                    <a:lstStyle/>
                    <a:p>
                      <a:pPr algn="r" rtl="1"/>
                      <a:r>
                        <a:rPr lang="ar-SA" b="1" dirty="0" smtClean="0"/>
                        <a:t>من حـ/ </a:t>
                      </a:r>
                      <a:r>
                        <a:rPr lang="ar-SA" b="1" baseline="0" dirty="0" smtClean="0"/>
                        <a:t>المدينين (العملاء شركة س ) </a:t>
                      </a:r>
                      <a:endParaRPr lang="ar-SA" b="1" dirty="0" smtClean="0"/>
                    </a:p>
                    <a:p>
                      <a:pPr algn="ctr" rtl="1"/>
                      <a:r>
                        <a:rPr lang="ar-SA" b="1" dirty="0" smtClean="0"/>
                        <a:t>إلى</a:t>
                      </a:r>
                      <a:r>
                        <a:rPr lang="ar-SA" b="1" baseline="0" dirty="0" smtClean="0"/>
                        <a:t> حـ/المبيعات</a:t>
                      </a:r>
                      <a:endParaRPr lang="en-US" b="1" dirty="0"/>
                    </a:p>
                  </a:txBody>
                  <a:tcPr/>
                </a:tc>
                <a:tc>
                  <a:txBody>
                    <a:bodyPr/>
                    <a:lstStyle/>
                    <a:p>
                      <a:endParaRPr lang="ar-SA" b="1" dirty="0" smtClean="0"/>
                    </a:p>
                    <a:p>
                      <a:pPr algn="ctr" rtl="1"/>
                      <a:r>
                        <a:rPr lang="ar-SA" b="1" dirty="0" smtClean="0"/>
                        <a:t>9,000</a:t>
                      </a:r>
                    </a:p>
                  </a:txBody>
                  <a:tcPr/>
                </a:tc>
                <a:tc>
                  <a:txBody>
                    <a:bodyPr/>
                    <a:lstStyle/>
                    <a:p>
                      <a:pPr algn="r" rtl="1"/>
                      <a:r>
                        <a:rPr lang="ar-SA" b="1" dirty="0" smtClean="0"/>
                        <a:t>9,000</a:t>
                      </a:r>
                      <a:endParaRPr lang="en-US" b="1" dirty="0"/>
                    </a:p>
                  </a:txBody>
                  <a:tcPr/>
                </a:tc>
              </a:tr>
              <a:tr h="627420">
                <a:tc>
                  <a:txBody>
                    <a:bodyPr/>
                    <a:lstStyle/>
                    <a:p>
                      <a:pPr algn="ctr" rtl="1"/>
                      <a:r>
                        <a:rPr lang="ar-SA" b="1" dirty="0" smtClean="0"/>
                        <a:t>6 /1 </a:t>
                      </a:r>
                      <a:endParaRPr lang="en-US" b="1" dirty="0"/>
                    </a:p>
                  </a:txBody>
                  <a:tcPr/>
                </a:tc>
                <a:tc>
                  <a:txBody>
                    <a:bodyPr/>
                    <a:lstStyle/>
                    <a:p>
                      <a:pPr algn="r" rtl="1"/>
                      <a:r>
                        <a:rPr lang="ar-SA" b="1" dirty="0" smtClean="0"/>
                        <a:t> إلى مذكورين </a:t>
                      </a:r>
                    </a:p>
                    <a:p>
                      <a:pPr algn="r" rtl="1"/>
                      <a:r>
                        <a:rPr lang="ar-SA" b="1" dirty="0" smtClean="0"/>
                        <a:t> حـ/ نقدية</a:t>
                      </a:r>
                    </a:p>
                    <a:p>
                      <a:pPr algn="r" rtl="1"/>
                      <a:r>
                        <a:rPr lang="ar-SA" b="1" dirty="0" smtClean="0"/>
                        <a:t> حـ/</a:t>
                      </a:r>
                      <a:r>
                        <a:rPr lang="ar-SA" b="1" baseline="0" dirty="0" smtClean="0"/>
                        <a:t> أ. ق</a:t>
                      </a:r>
                    </a:p>
                    <a:p>
                      <a:pPr algn="ctr" rtl="1"/>
                      <a:endParaRPr lang="ar-SA" b="1" dirty="0" smtClean="0"/>
                    </a:p>
                    <a:p>
                      <a:pPr algn="ctr" rtl="1"/>
                      <a:r>
                        <a:rPr lang="ar-SA" b="1" dirty="0" smtClean="0"/>
                        <a:t>حـ/ المبيعات </a:t>
                      </a:r>
                    </a:p>
                  </a:txBody>
                  <a:tcPr/>
                </a:tc>
                <a:tc>
                  <a:txBody>
                    <a:bodyPr/>
                    <a:lstStyle/>
                    <a:p>
                      <a:endParaRPr lang="ar-SA" dirty="0" smtClean="0"/>
                    </a:p>
                    <a:p>
                      <a:endParaRPr lang="ar-SA" dirty="0" smtClean="0"/>
                    </a:p>
                    <a:p>
                      <a:endParaRPr lang="ar-SA" dirty="0" smtClean="0"/>
                    </a:p>
                    <a:p>
                      <a:endParaRPr lang="ar-SA" dirty="0" smtClean="0"/>
                    </a:p>
                    <a:p>
                      <a:r>
                        <a:rPr lang="ar-SA" dirty="0" smtClean="0"/>
                        <a:t>20000</a:t>
                      </a:r>
                    </a:p>
                  </a:txBody>
                  <a:tcPr/>
                </a:tc>
                <a:tc>
                  <a:txBody>
                    <a:bodyPr/>
                    <a:lstStyle/>
                    <a:p>
                      <a:pPr algn="ctr" rtl="1"/>
                      <a:endParaRPr lang="ar-SA" b="0" dirty="0" smtClean="0"/>
                    </a:p>
                    <a:p>
                      <a:pPr algn="ctr" rtl="1"/>
                      <a:r>
                        <a:rPr lang="ar-SA" b="1" dirty="0" smtClean="0"/>
                        <a:t>15,000</a:t>
                      </a:r>
                    </a:p>
                    <a:p>
                      <a:pPr algn="ctr" rtl="1"/>
                      <a:r>
                        <a:rPr lang="ar-SA" b="1" dirty="0" smtClean="0"/>
                        <a:t>5,000</a:t>
                      </a:r>
                      <a:endParaRPr lang="en-US" b="1" dirty="0" smtClean="0"/>
                    </a:p>
                    <a:p>
                      <a:pPr algn="r" rtl="1"/>
                      <a:endParaRPr lang="en-US" dirty="0"/>
                    </a:p>
                  </a:txBody>
                  <a:tcPr/>
                </a:tc>
              </a:tr>
              <a:tr h="627420">
                <a:tc>
                  <a:txBody>
                    <a:bodyPr/>
                    <a:lstStyle/>
                    <a:p>
                      <a:pPr algn="ctr" rtl="1"/>
                      <a:r>
                        <a:rPr lang="ar-SA" b="1" baseline="0" dirty="0" smtClean="0"/>
                        <a:t>7 / 1 </a:t>
                      </a:r>
                    </a:p>
                  </a:txBody>
                  <a:tcPr/>
                </a:tc>
                <a:tc>
                  <a:txBody>
                    <a:bodyPr/>
                    <a:lstStyle/>
                    <a:p>
                      <a:pPr algn="r" rtl="1"/>
                      <a:r>
                        <a:rPr lang="ar-SA" b="1" baseline="0" dirty="0" smtClean="0"/>
                        <a:t>من حـ/مردودات ومسموحات المبيعات </a:t>
                      </a:r>
                    </a:p>
                    <a:p>
                      <a:pPr algn="ctr" rtl="1"/>
                      <a:r>
                        <a:rPr lang="ar-SA" b="1" baseline="0" dirty="0" smtClean="0"/>
                        <a:t>الى حـ/ المدينين ( العملاء شركة س )</a:t>
                      </a:r>
                    </a:p>
                  </a:txBody>
                  <a:tcPr/>
                </a:tc>
                <a:tc>
                  <a:txBody>
                    <a:bodyPr/>
                    <a:lstStyle/>
                    <a:p>
                      <a:endParaRPr lang="ar-SA" b="1" dirty="0" smtClean="0"/>
                    </a:p>
                    <a:p>
                      <a:r>
                        <a:rPr lang="ar-SA" b="1" dirty="0" smtClean="0"/>
                        <a:t>2,000</a:t>
                      </a:r>
                    </a:p>
                  </a:txBody>
                  <a:tcPr/>
                </a:tc>
                <a:tc>
                  <a:txBody>
                    <a:bodyPr/>
                    <a:lstStyle/>
                    <a:p>
                      <a:pPr algn="r" rtl="1"/>
                      <a:r>
                        <a:rPr lang="ar-SA" b="1" dirty="0" smtClean="0"/>
                        <a:t>2,000</a:t>
                      </a:r>
                      <a:endParaRPr lang="en-US" b="1" dirty="0"/>
                    </a:p>
                  </a:txBody>
                  <a:tcPr/>
                </a:tc>
              </a:tr>
              <a:tr h="627420">
                <a:tc>
                  <a:txBody>
                    <a:bodyPr/>
                    <a:lstStyle/>
                    <a:p>
                      <a:pPr algn="ctr" rtl="1"/>
                      <a:endParaRPr lang="ar-SA" b="1" baseline="0" dirty="0" smtClean="0"/>
                    </a:p>
                  </a:txBody>
                  <a:tcPr/>
                </a:tc>
                <a:tc>
                  <a:txBody>
                    <a:bodyPr/>
                    <a:lstStyle/>
                    <a:p>
                      <a:pPr algn="r" rtl="1"/>
                      <a:r>
                        <a:rPr lang="ar-SA" b="1" baseline="0" dirty="0" smtClean="0"/>
                        <a:t>حـ/ النقدية </a:t>
                      </a:r>
                    </a:p>
                    <a:p>
                      <a:pPr algn="ctr" rtl="1"/>
                      <a:r>
                        <a:rPr lang="ar-SA" b="1" baseline="0" dirty="0" smtClean="0"/>
                        <a:t>حـ/ المدينين ( العملاء شركة س )</a:t>
                      </a:r>
                    </a:p>
                  </a:txBody>
                  <a:tcPr/>
                </a:tc>
                <a:tc>
                  <a:txBody>
                    <a:bodyPr/>
                    <a:lstStyle/>
                    <a:p>
                      <a:endParaRPr lang="ar-SA" b="1" dirty="0" smtClean="0"/>
                    </a:p>
                    <a:p>
                      <a:r>
                        <a:rPr lang="ar-SA" b="1" dirty="0" smtClean="0">
                          <a:solidFill>
                            <a:schemeClr val="accent1">
                              <a:lumMod val="75000"/>
                            </a:schemeClr>
                          </a:solidFill>
                        </a:rPr>
                        <a:t>7000</a:t>
                      </a:r>
                      <a:r>
                        <a:rPr lang="ar-SA" b="1" dirty="0" smtClean="0"/>
                        <a:t> </a:t>
                      </a:r>
                    </a:p>
                  </a:txBody>
                  <a:tcPr/>
                </a:tc>
                <a:tc>
                  <a:txBody>
                    <a:bodyPr/>
                    <a:lstStyle/>
                    <a:p>
                      <a:pPr algn="r" rtl="1"/>
                      <a:r>
                        <a:rPr lang="ar-SA" b="1" dirty="0" smtClean="0">
                          <a:solidFill>
                            <a:schemeClr val="accent1">
                              <a:lumMod val="75000"/>
                            </a:schemeClr>
                          </a:solidFill>
                        </a:rPr>
                        <a:t>7000</a:t>
                      </a:r>
                      <a:r>
                        <a:rPr lang="ar-SA" b="1" dirty="0" smtClean="0"/>
                        <a:t> </a:t>
                      </a:r>
                      <a:endParaRPr lang="en-US" b="1" dirty="0"/>
                    </a:p>
                  </a:txBody>
                  <a:tcPr/>
                </a:tc>
              </a:tr>
            </a:tbl>
          </a:graphicData>
        </a:graphic>
      </p:graphicFrame>
      <p:graphicFrame>
        <p:nvGraphicFramePr>
          <p:cNvPr id="11" name="Table 10"/>
          <p:cNvGraphicFramePr>
            <a:graphicFrameLocks noGrp="1"/>
          </p:cNvGraphicFramePr>
          <p:nvPr/>
        </p:nvGraphicFramePr>
        <p:xfrm>
          <a:off x="4267200" y="5390349"/>
          <a:ext cx="3949700" cy="975360"/>
        </p:xfrm>
        <a:graphic>
          <a:graphicData uri="http://schemas.openxmlformats.org/drawingml/2006/table">
            <a:tbl>
              <a:tblPr rtl="1"/>
              <a:tblGrid>
                <a:gridCol w="1903725"/>
                <a:gridCol w="2045975"/>
              </a:tblGrid>
              <a:tr h="21448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latin typeface="Times New Roman"/>
                          <a:ea typeface="Times New Roman"/>
                          <a:cs typeface="Arial"/>
                        </a:rPr>
                        <a:t>9000</a:t>
                      </a:r>
                      <a:r>
                        <a:rPr lang="ar-SA" sz="1600" b="1" baseline="0" dirty="0" smtClean="0">
                          <a:latin typeface="Times New Roman"/>
                          <a:ea typeface="Times New Roman"/>
                          <a:cs typeface="Arial"/>
                        </a:rPr>
                        <a:t> حـ/ مبيعات</a:t>
                      </a:r>
                      <a:endParaRPr lang="en-US" sz="1600" b="1" dirty="0" smtClean="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82234">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latin typeface="Times New Roman"/>
                          <a:ea typeface="Times New Roman"/>
                          <a:cs typeface="Arial"/>
                        </a:rPr>
                        <a:t>2000 حـ/ م.م. مبيعات</a:t>
                      </a:r>
                      <a:endParaRPr lang="en-US" sz="1600" b="1" dirty="0" smtClean="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187609">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18384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solidFill>
                            <a:schemeClr val="accent1">
                              <a:lumMod val="75000"/>
                            </a:schemeClr>
                          </a:solidFill>
                          <a:latin typeface="Times New Roman"/>
                          <a:ea typeface="Times New Roman"/>
                          <a:cs typeface="Arial"/>
                        </a:rPr>
                        <a:t>7000</a:t>
                      </a:r>
                      <a:r>
                        <a:rPr lang="ar-SA" sz="1600" b="1" dirty="0" smtClean="0">
                          <a:latin typeface="Times New Roman"/>
                          <a:ea typeface="Times New Roman"/>
                          <a:cs typeface="Arial"/>
                        </a:rPr>
                        <a:t> رصيد </a:t>
                      </a:r>
                      <a:endParaRPr lang="en-US" sz="1600" b="1" dirty="0" smtClean="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rtl="1">
                        <a:spcBef>
                          <a:spcPts val="0"/>
                        </a:spcBef>
                        <a:spcAft>
                          <a:spcPts val="0"/>
                        </a:spcAft>
                      </a:pP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12" name="TextBox 11"/>
          <p:cNvSpPr txBox="1"/>
          <p:nvPr/>
        </p:nvSpPr>
        <p:spPr>
          <a:xfrm>
            <a:off x="5247861" y="5009322"/>
            <a:ext cx="2969039" cy="369332"/>
          </a:xfrm>
          <a:prstGeom prst="rect">
            <a:avLst/>
          </a:prstGeom>
          <a:noFill/>
        </p:spPr>
        <p:txBody>
          <a:bodyPr wrap="square" rtlCol="0">
            <a:spAutoFit/>
          </a:bodyPr>
          <a:lstStyle/>
          <a:p>
            <a:r>
              <a:rPr lang="ar-SA" b="1" dirty="0" smtClean="0">
                <a:solidFill>
                  <a:schemeClr val="accent2">
                    <a:lumMod val="75000"/>
                  </a:schemeClr>
                </a:solidFill>
              </a:rPr>
              <a:t>حـ/ المدينين ( العملاء س ) </a:t>
            </a:r>
            <a:endParaRPr lang="en-US"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10823"/>
          </a:xfrm>
        </p:spPr>
        <p:txBody>
          <a:bodyPr/>
          <a:lstStyle/>
          <a:p>
            <a:pPr rtl="1"/>
            <a:r>
              <a:rPr lang="ar-SA" dirty="0" smtClean="0"/>
              <a:t>المبيعات</a:t>
            </a:r>
            <a:endParaRPr lang="en-US" dirty="0"/>
          </a:p>
        </p:txBody>
      </p:sp>
      <p:sp>
        <p:nvSpPr>
          <p:cNvPr id="3" name="Content Placeholder 2"/>
          <p:cNvSpPr>
            <a:spLocks noGrp="1"/>
          </p:cNvSpPr>
          <p:nvPr>
            <p:ph idx="1"/>
          </p:nvPr>
        </p:nvSpPr>
        <p:spPr>
          <a:xfrm>
            <a:off x="503584" y="1285461"/>
            <a:ext cx="8335616" cy="5123952"/>
          </a:xfrm>
        </p:spPr>
        <p:txBody>
          <a:bodyPr/>
          <a:lstStyle/>
          <a:p>
            <a:pPr algn="r" rtl="1"/>
            <a:r>
              <a:rPr lang="ar-SA" b="1" dirty="0" smtClean="0">
                <a:solidFill>
                  <a:schemeClr val="accent2">
                    <a:lumMod val="75000"/>
                  </a:schemeClr>
                </a:solidFill>
              </a:rPr>
              <a:t>رابعاً : </a:t>
            </a:r>
            <a:r>
              <a:rPr lang="ar-SA" b="1" dirty="0" smtClean="0">
                <a:solidFill>
                  <a:schemeClr val="accent1">
                    <a:lumMod val="75000"/>
                  </a:schemeClr>
                </a:solidFill>
              </a:rPr>
              <a:t>مصاريف نقل المبيعات : </a:t>
            </a:r>
          </a:p>
          <a:p>
            <a:pPr algn="r" rtl="1">
              <a:buFont typeface="Wingdings" pitchFamily="2" charset="2"/>
              <a:buChar char="Ø"/>
            </a:pPr>
            <a:r>
              <a:rPr lang="ar-SA" sz="2000" b="1" dirty="0" smtClean="0">
                <a:solidFill>
                  <a:schemeClr val="tx1"/>
                </a:solidFill>
              </a:rPr>
              <a:t>مصروفات وكل المصرفات 		    مدينة </a:t>
            </a:r>
          </a:p>
          <a:p>
            <a:pPr algn="r" rtl="1">
              <a:buFont typeface="Wingdings" pitchFamily="2" charset="2"/>
              <a:buChar char="Ø"/>
            </a:pPr>
            <a:r>
              <a:rPr lang="ar-SA" sz="2000" b="1" dirty="0" smtClean="0">
                <a:solidFill>
                  <a:schemeClr val="tx2"/>
                </a:solidFill>
              </a:rPr>
              <a:t>اذا كانت مصاريف النقل والتأمين يتحملها المشتري سيكون التسليم في محل البائع </a:t>
            </a:r>
            <a:r>
              <a:rPr lang="ar-SA" sz="2000" b="1" dirty="0" smtClean="0">
                <a:solidFill>
                  <a:schemeClr val="tx1"/>
                </a:solidFill>
              </a:rPr>
              <a:t>وبذلك المصروفات يتحملها المشتري و تعتبر جزءا من تكلفة المشتريات. </a:t>
            </a:r>
            <a:r>
              <a:rPr lang="en-US" sz="2000" b="1" dirty="0" smtClean="0">
                <a:solidFill>
                  <a:schemeClr val="tx1"/>
                </a:solidFill>
              </a:rPr>
              <a:t>(Fob shipping point)</a:t>
            </a:r>
          </a:p>
          <a:p>
            <a:pPr algn="r" rtl="1">
              <a:buNone/>
            </a:pPr>
            <a:endParaRPr lang="en-US" sz="2000" b="1" dirty="0" smtClean="0">
              <a:solidFill>
                <a:schemeClr val="tx1"/>
              </a:solidFill>
            </a:endParaRPr>
          </a:p>
          <a:p>
            <a:pPr algn="r" rtl="1">
              <a:buNone/>
            </a:pPr>
            <a:endParaRPr lang="ar-SA" sz="2000" b="1" dirty="0" smtClean="0">
              <a:solidFill>
                <a:schemeClr val="tx1"/>
              </a:solidFill>
            </a:endParaRPr>
          </a:p>
          <a:p>
            <a:pPr algn="r" rtl="1">
              <a:buFont typeface="Wingdings" pitchFamily="2" charset="2"/>
              <a:buChar char="Ø"/>
            </a:pPr>
            <a:r>
              <a:rPr lang="ar-SA" sz="2000" b="1" dirty="0" smtClean="0">
                <a:solidFill>
                  <a:schemeClr val="tx2"/>
                </a:solidFill>
              </a:rPr>
              <a:t>اذا كانت مصاريف النقل والتأمين يتحملها البائع سيكون التسليم في محل المشتري </a:t>
            </a:r>
            <a:r>
              <a:rPr lang="ar-SA" sz="2000" b="1" dirty="0" smtClean="0">
                <a:solidFill>
                  <a:schemeClr val="tx1"/>
                </a:solidFill>
              </a:rPr>
              <a:t>وبذلك المصروفات يتحملها البائع. </a:t>
            </a:r>
            <a:r>
              <a:rPr lang="en-US" sz="2000" b="1" dirty="0" smtClean="0">
                <a:solidFill>
                  <a:schemeClr val="tx1"/>
                </a:solidFill>
              </a:rPr>
              <a:t>( Fob destination ) </a:t>
            </a:r>
            <a:endParaRPr lang="ar-SA" sz="2000" b="1" dirty="0" smtClean="0">
              <a:solidFill>
                <a:schemeClr val="tx1"/>
              </a:solidFill>
            </a:endParaRPr>
          </a:p>
          <a:p>
            <a:pPr algn="r" rtl="1">
              <a:buNone/>
            </a:pPr>
            <a:endParaRPr lang="ar-SA" sz="2000" b="1" dirty="0" smtClean="0">
              <a:solidFill>
                <a:schemeClr val="tx1"/>
              </a:solidFill>
            </a:endParaRPr>
          </a:p>
          <a:p>
            <a:endParaRPr lang="en-US" dirty="0"/>
          </a:p>
        </p:txBody>
      </p:sp>
      <p:sp>
        <p:nvSpPr>
          <p:cNvPr id="4" name="Right Arrow 3"/>
          <p:cNvSpPr/>
          <p:nvPr/>
        </p:nvSpPr>
        <p:spPr>
          <a:xfrm rot="10800000">
            <a:off x="5115339" y="1948069"/>
            <a:ext cx="1152939" cy="2915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6" name="Table 5"/>
          <p:cNvGraphicFramePr>
            <a:graphicFrameLocks noGrp="1"/>
          </p:cNvGraphicFramePr>
          <p:nvPr/>
        </p:nvGraphicFramePr>
        <p:xfrm>
          <a:off x="5115339" y="3313042"/>
          <a:ext cx="3313045" cy="1005840"/>
        </p:xfrm>
        <a:graphic>
          <a:graphicData uri="http://schemas.openxmlformats.org/drawingml/2006/table">
            <a:tbl>
              <a:tblPr firstRow="1" bandRow="1">
                <a:tableStyleId>{5940675A-B579-460E-94D1-54222C63F5DA}</a:tableStyleId>
              </a:tblPr>
              <a:tblGrid>
                <a:gridCol w="2192632"/>
                <a:gridCol w="493946"/>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6420">
                <a:tc>
                  <a:txBody>
                    <a:bodyPr/>
                    <a:lstStyle/>
                    <a:p>
                      <a:pPr algn="r"/>
                      <a:r>
                        <a:rPr lang="ar-SA" sz="1600" b="1" dirty="0" smtClean="0"/>
                        <a:t>حـ/ مصاريف نقل المشتريات </a:t>
                      </a:r>
                      <a:endParaRPr lang="en-US" sz="1600" b="1" dirty="0"/>
                    </a:p>
                  </a:txBody>
                  <a:tcPr>
                    <a:lnB w="12700" cap="flat" cmpd="sng" algn="ctr">
                      <a:solidFill>
                        <a:schemeClr val="tx1"/>
                      </a:solidFill>
                      <a:prstDash val="sysDot"/>
                      <a:round/>
                      <a:headEnd type="none" w="med" len="med"/>
                      <a:tailEnd type="none" w="med" len="med"/>
                    </a:lnB>
                  </a:tcPr>
                </a:tc>
                <a:tc>
                  <a:txBody>
                    <a:bodyPr/>
                    <a:lstStyle/>
                    <a:p>
                      <a:pPr algn="ctr"/>
                      <a:endParaRPr lang="en-US" sz="1600" dirty="0"/>
                    </a:p>
                  </a:txBody>
                  <a:tcPr>
                    <a:lnB w="12700" cap="flat" cmpd="sng" algn="ctr">
                      <a:solidFill>
                        <a:schemeClr val="tx1"/>
                      </a:solidFill>
                      <a:prstDash val="sysDot"/>
                      <a:round/>
                      <a:headEnd type="none" w="med" len="med"/>
                      <a:tailEnd type="none" w="med" len="med"/>
                    </a:lnB>
                  </a:tcPr>
                </a:tc>
                <a:tc>
                  <a:txBody>
                    <a:bodyPr/>
                    <a:lstStyle/>
                    <a:p>
                      <a:pPr algn="ctr"/>
                      <a:r>
                        <a:rPr lang="en-US" sz="1600" dirty="0" smtClean="0"/>
                        <a:t>×</a:t>
                      </a:r>
                      <a:endParaRPr lang="en-US" sz="1600" dirty="0"/>
                    </a:p>
                  </a:txBody>
                  <a:tcPr>
                    <a:lnB w="12700" cap="flat" cmpd="sng" algn="ctr">
                      <a:solidFill>
                        <a:schemeClr val="tx1"/>
                      </a:solidFill>
                      <a:prstDash val="sysDot"/>
                      <a:round/>
                      <a:headEnd type="none" w="med" len="med"/>
                      <a:tailEnd type="none" w="med" len="med"/>
                    </a:lnB>
                  </a:tcPr>
                </a:tc>
              </a:tr>
              <a:tr h="306420">
                <a:tc>
                  <a:txBody>
                    <a:bodyPr/>
                    <a:lstStyle/>
                    <a:p>
                      <a:pPr algn="ctr"/>
                      <a:r>
                        <a:rPr lang="ar-SA" sz="1600" b="1" dirty="0" smtClean="0"/>
                        <a:t>حـ/ النقدية</a:t>
                      </a:r>
                      <a:r>
                        <a:rPr lang="ar-SA" sz="1600" b="1" baseline="0" dirty="0" smtClean="0"/>
                        <a:t> </a:t>
                      </a:r>
                      <a:endParaRPr lang="en-US" sz="1600" b="1" dirty="0"/>
                    </a:p>
                  </a:txBody>
                  <a:tcP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p>
                  </a:txBody>
                  <a:tcPr>
                    <a:lnT w="12700" cap="flat" cmpd="sng" algn="ctr">
                      <a:solidFill>
                        <a:schemeClr val="tx1"/>
                      </a:solidFill>
                      <a:prstDash val="sysDot"/>
                      <a:round/>
                      <a:headEnd type="none" w="med" len="med"/>
                      <a:tailEnd type="none" w="med" len="med"/>
                    </a:lnT>
                  </a:tcPr>
                </a:tc>
                <a:tc>
                  <a:txBody>
                    <a:bodyPr/>
                    <a:lstStyle/>
                    <a:p>
                      <a:pPr algn="ctr"/>
                      <a:endParaRPr lang="en-US" sz="1600" dirty="0"/>
                    </a:p>
                  </a:txBody>
                  <a:tcPr>
                    <a:lnT w="12700" cap="flat" cmpd="sng" algn="ctr">
                      <a:solidFill>
                        <a:schemeClr val="tx1"/>
                      </a:solidFill>
                      <a:prstDash val="sysDot"/>
                      <a:round/>
                      <a:headEnd type="none" w="med" len="med"/>
                      <a:tailEnd type="none" w="med" len="med"/>
                    </a:lnT>
                  </a:tcPr>
                </a:tc>
              </a:tr>
            </a:tbl>
          </a:graphicData>
        </a:graphic>
      </p:graphicFrame>
      <p:sp>
        <p:nvSpPr>
          <p:cNvPr id="8" name="Right Arrow 7"/>
          <p:cNvSpPr/>
          <p:nvPr/>
        </p:nvSpPr>
        <p:spPr>
          <a:xfrm>
            <a:off x="1089025" y="5400261"/>
            <a:ext cx="2875721" cy="8348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b="1" dirty="0" smtClean="0"/>
              <a:t>تظهر في دفاتر البائع فقط</a:t>
            </a:r>
            <a:endParaRPr lang="en-US" b="1" dirty="0"/>
          </a:p>
        </p:txBody>
      </p:sp>
      <p:graphicFrame>
        <p:nvGraphicFramePr>
          <p:cNvPr id="9" name="Table 8"/>
          <p:cNvGraphicFramePr>
            <a:graphicFrameLocks noGrp="1"/>
          </p:cNvGraphicFramePr>
          <p:nvPr/>
        </p:nvGraphicFramePr>
        <p:xfrm>
          <a:off x="4161185" y="5182262"/>
          <a:ext cx="4267199" cy="1115279"/>
        </p:xfrm>
        <a:graphic>
          <a:graphicData uri="http://schemas.openxmlformats.org/drawingml/2006/table">
            <a:tbl>
              <a:tblPr firstRow="1" bandRow="1">
                <a:tableStyleId>{5940675A-B579-460E-94D1-54222C63F5DA}</a:tableStyleId>
              </a:tblPr>
              <a:tblGrid>
                <a:gridCol w="2928728"/>
                <a:gridCol w="662609"/>
                <a:gridCol w="675862"/>
              </a:tblGrid>
              <a:tr h="302444">
                <a:tc>
                  <a:txBody>
                    <a:bodyPr/>
                    <a:lstStyle/>
                    <a:p>
                      <a:pPr marL="0" algn="ctr" defTabSz="914400" rtl="0" eaLnBrk="1" latinLnBrk="0" hangingPunct="1"/>
                      <a:r>
                        <a:rPr lang="ar-SA" sz="1600" b="1" kern="1200" dirty="0" smtClean="0">
                          <a:solidFill>
                            <a:schemeClr val="tx1"/>
                          </a:solidFill>
                          <a:latin typeface="+mn-lt"/>
                          <a:ea typeface="+mn-ea"/>
                          <a:cs typeface="+mn-cs"/>
                        </a:rPr>
                        <a:t>بيان</a:t>
                      </a:r>
                      <a:endParaRPr lang="en-US" sz="1600" b="1" kern="1200" dirty="0" smtClean="0">
                        <a:solidFill>
                          <a:schemeClr val="tx1"/>
                        </a:solidFill>
                        <a:latin typeface="+mn-lt"/>
                        <a:ea typeface="+mn-ea"/>
                        <a:cs typeface="+mn-cs"/>
                      </a:endParaRPr>
                    </a:p>
                  </a:txBody>
                  <a:tcPr/>
                </a:tc>
                <a:tc>
                  <a:txBody>
                    <a:bodyPr/>
                    <a:lstStyle/>
                    <a:p>
                      <a:pPr marL="0" algn="ctr" defTabSz="914400" rtl="0" eaLnBrk="1" latinLnBrk="0" hangingPunct="1"/>
                      <a:r>
                        <a:rPr lang="ar-SA" sz="1600" b="1" kern="1200" dirty="0" smtClean="0">
                          <a:solidFill>
                            <a:schemeClr val="tx1"/>
                          </a:solidFill>
                          <a:latin typeface="+mn-lt"/>
                          <a:ea typeface="+mn-ea"/>
                          <a:cs typeface="+mn-cs"/>
                        </a:rPr>
                        <a:t>دائن</a:t>
                      </a:r>
                      <a:endParaRPr lang="en-US" sz="1600" b="1" kern="1200" dirty="0" smtClean="0">
                        <a:solidFill>
                          <a:schemeClr val="tx1"/>
                        </a:solidFill>
                        <a:latin typeface="+mn-lt"/>
                        <a:ea typeface="+mn-ea"/>
                        <a:cs typeface="+mn-cs"/>
                      </a:endParaRPr>
                    </a:p>
                  </a:txBody>
                  <a:tcPr/>
                </a:tc>
                <a:tc>
                  <a:txBody>
                    <a:bodyPr/>
                    <a:lstStyle/>
                    <a:p>
                      <a:pPr marL="0" algn="ctr" defTabSz="914400" rtl="0" eaLnBrk="1" latinLnBrk="0" hangingPunct="1"/>
                      <a:r>
                        <a:rPr lang="ar-SA" sz="1600" b="1" kern="1200" dirty="0" smtClean="0">
                          <a:solidFill>
                            <a:schemeClr val="tx1"/>
                          </a:solidFill>
                          <a:latin typeface="+mn-lt"/>
                          <a:ea typeface="+mn-ea"/>
                          <a:cs typeface="+mn-cs"/>
                        </a:rPr>
                        <a:t>مدين</a:t>
                      </a:r>
                      <a:endParaRPr lang="en-US" sz="1600" b="1" kern="1200" dirty="0" smtClean="0">
                        <a:solidFill>
                          <a:schemeClr val="tx1"/>
                        </a:solidFill>
                        <a:latin typeface="+mn-lt"/>
                        <a:ea typeface="+mn-ea"/>
                        <a:cs typeface="+mn-cs"/>
                      </a:endParaRPr>
                    </a:p>
                  </a:txBody>
                  <a:tcPr/>
                </a:tc>
              </a:tr>
              <a:tr h="43268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t>حـ/ مصاريف نقل</a:t>
                      </a:r>
                      <a:r>
                        <a:rPr lang="ar-SA" sz="1600" b="1" baseline="0" dirty="0" smtClean="0"/>
                        <a:t> المبيعات</a:t>
                      </a:r>
                      <a:endParaRPr lang="en-US" sz="1600" b="1" dirty="0" smtClean="0"/>
                    </a:p>
                  </a:txBody>
                  <a:tcPr>
                    <a:lnB w="12700" cap="flat" cmpd="sng" algn="ctr">
                      <a:solidFill>
                        <a:schemeClr val="tx1"/>
                      </a:solidFill>
                      <a:prstDash val="dot"/>
                      <a:round/>
                      <a:headEnd type="none" w="med" len="med"/>
                      <a:tailEnd type="none" w="med" len="med"/>
                    </a:lnB>
                  </a:tcPr>
                </a:tc>
                <a:tc>
                  <a:txBody>
                    <a:bodyPr/>
                    <a:lstStyle/>
                    <a:p>
                      <a:pPr algn="r" rtl="1"/>
                      <a:endParaRPr lang="en-US" sz="1600" dirty="0"/>
                    </a:p>
                  </a:txBody>
                  <a:tcPr>
                    <a:lnB w="12700" cap="flat" cmpd="sng" algn="ctr">
                      <a:solidFill>
                        <a:schemeClr val="tx1"/>
                      </a:solidFill>
                      <a:prstDash val="dot"/>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600" dirty="0" smtClean="0"/>
                        <a:t>×</a:t>
                      </a:r>
                    </a:p>
                  </a:txBody>
                  <a:tcPr>
                    <a:lnB w="12700" cap="flat" cmpd="sng" algn="ctr">
                      <a:solidFill>
                        <a:schemeClr val="tx1"/>
                      </a:solidFill>
                      <a:prstDash val="dot"/>
                      <a:round/>
                      <a:headEnd type="none" w="med" len="med"/>
                      <a:tailEnd type="none" w="med" len="med"/>
                    </a:lnB>
                  </a:tcPr>
                </a:tc>
              </a:tr>
              <a:tr h="34731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1" dirty="0" smtClean="0"/>
                        <a:t>حـ/ النقدية</a:t>
                      </a:r>
                      <a:r>
                        <a:rPr lang="ar-SA" sz="1600" b="1" baseline="0" dirty="0" smtClean="0"/>
                        <a:t> </a:t>
                      </a:r>
                      <a:endParaRPr lang="en-US" sz="1600" b="1" dirty="0" smtClean="0"/>
                    </a:p>
                  </a:txBody>
                  <a:tcPr>
                    <a:lnT w="12700" cap="flat" cmpd="sng" algn="ctr">
                      <a:solidFill>
                        <a:schemeClr val="tx1"/>
                      </a:solidFill>
                      <a:prstDash val="dot"/>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600" dirty="0" smtClean="0"/>
                        <a:t>×</a:t>
                      </a:r>
                    </a:p>
                  </a:txBody>
                  <a:tcPr>
                    <a:lnT w="12700" cap="flat" cmpd="sng" algn="ctr">
                      <a:solidFill>
                        <a:schemeClr val="tx1"/>
                      </a:solidFill>
                      <a:prstDash val="dot"/>
                      <a:round/>
                      <a:headEnd type="none" w="med" len="med"/>
                      <a:tailEnd type="none" w="med" len="med"/>
                    </a:lnT>
                  </a:tcPr>
                </a:tc>
                <a:tc>
                  <a:txBody>
                    <a:bodyPr/>
                    <a:lstStyle/>
                    <a:p>
                      <a:pPr algn="r" rtl="1"/>
                      <a:endParaRPr lang="en-US" sz="1600" dirty="0"/>
                    </a:p>
                  </a:txBody>
                  <a:tcPr>
                    <a:lnT w="12700" cap="flat" cmpd="sng" algn="ctr">
                      <a:solidFill>
                        <a:schemeClr val="tx1"/>
                      </a:solidFill>
                      <a:prstDash val="dot"/>
                      <a:round/>
                      <a:headEnd type="none" w="med" len="med"/>
                      <a:tailEnd type="none" w="med" len="med"/>
                    </a:lnT>
                  </a:tcPr>
                </a:tc>
              </a:tr>
            </a:tbl>
          </a:graphicData>
        </a:graphic>
      </p:graphicFrame>
      <p:sp>
        <p:nvSpPr>
          <p:cNvPr id="10" name="Right Arrow 9"/>
          <p:cNvSpPr/>
          <p:nvPr/>
        </p:nvSpPr>
        <p:spPr>
          <a:xfrm>
            <a:off x="2034209" y="3465442"/>
            <a:ext cx="2875721" cy="8348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b="1" dirty="0" smtClean="0"/>
              <a:t>تظهر في دفاتر المشتري فقط</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891553"/>
          </a:xfrm>
        </p:spPr>
        <p:txBody>
          <a:bodyPr/>
          <a:lstStyle/>
          <a:p>
            <a:r>
              <a:rPr lang="ar-SA" dirty="0" smtClean="0"/>
              <a:t>المبيعات</a:t>
            </a:r>
            <a:endParaRPr lang="en-US" dirty="0"/>
          </a:p>
        </p:txBody>
      </p:sp>
      <p:sp>
        <p:nvSpPr>
          <p:cNvPr id="3" name="Content Placeholder 2"/>
          <p:cNvSpPr>
            <a:spLocks noGrp="1"/>
          </p:cNvSpPr>
          <p:nvPr>
            <p:ph idx="1"/>
          </p:nvPr>
        </p:nvSpPr>
        <p:spPr>
          <a:xfrm>
            <a:off x="569843" y="1166191"/>
            <a:ext cx="8110331" cy="4959972"/>
          </a:xfrm>
        </p:spPr>
        <p:txBody>
          <a:bodyPr/>
          <a:lstStyle/>
          <a:p>
            <a:pPr algn="r" rtl="1">
              <a:buNone/>
            </a:pPr>
            <a:r>
              <a:rPr lang="ar-SA" sz="2000" b="1" dirty="0" smtClean="0">
                <a:solidFill>
                  <a:schemeClr val="accent2">
                    <a:lumMod val="75000"/>
                  </a:schemeClr>
                </a:solidFill>
              </a:rPr>
              <a:t>مثــال : </a:t>
            </a:r>
            <a:r>
              <a:rPr lang="ar-SA" sz="2000" b="1" dirty="0" smtClean="0">
                <a:solidFill>
                  <a:schemeClr val="tx1">
                    <a:lumMod val="85000"/>
                    <a:lumOff val="15000"/>
                  </a:schemeClr>
                </a:solidFill>
              </a:rPr>
              <a:t>قامت منشأة بيع بضاعة بالأجل قيمتها 4000 ريال ومصاريف نقل المبيعات 200 ريال ووجدت المنشأة بعض من العيوب في البضاعة فقررت ارجاع ما قيمته 500 ريال</a:t>
            </a:r>
          </a:p>
          <a:p>
            <a:pPr algn="r" rtl="1"/>
            <a:r>
              <a:rPr lang="ar-SA" sz="2000" b="1" dirty="0" smtClean="0">
                <a:solidFill>
                  <a:schemeClr val="tx1">
                    <a:lumMod val="85000"/>
                    <a:lumOff val="15000"/>
                  </a:schemeClr>
                </a:solidFill>
              </a:rPr>
              <a:t>المطلوب : </a:t>
            </a:r>
            <a:r>
              <a:rPr lang="ar-SA" sz="2000" b="1" dirty="0" smtClean="0">
                <a:solidFill>
                  <a:schemeClr val="accent1">
                    <a:lumMod val="75000"/>
                  </a:schemeClr>
                </a:solidFill>
              </a:rPr>
              <a:t>اجراء القيود اليومية في دفاتر المشتري في الحالات التالية  :</a:t>
            </a:r>
          </a:p>
          <a:p>
            <a:pPr marL="342900" indent="-342900" algn="r" rtl="1">
              <a:buAutoNum type="arabic1Minus"/>
            </a:pPr>
            <a:r>
              <a:rPr lang="ar-SA" sz="1800" b="1" dirty="0" smtClean="0">
                <a:solidFill>
                  <a:schemeClr val="accent2">
                    <a:lumMod val="75000"/>
                  </a:schemeClr>
                </a:solidFill>
              </a:rPr>
              <a:t>قيود يومية في حالة المشتري لاتحمل م. النقل 	       ب- قيود يومية في حالة البائع تحمل م. النقل  </a:t>
            </a:r>
            <a:endParaRPr lang="en-US" sz="1800" b="1" dirty="0">
              <a:solidFill>
                <a:schemeClr val="accent2">
                  <a:lumMod val="75000"/>
                </a:schemeClr>
              </a:solidFill>
            </a:endParaRPr>
          </a:p>
        </p:txBody>
      </p:sp>
      <p:graphicFrame>
        <p:nvGraphicFramePr>
          <p:cNvPr id="4" name="Table 3"/>
          <p:cNvGraphicFramePr>
            <a:graphicFrameLocks noGrp="1"/>
          </p:cNvGraphicFramePr>
          <p:nvPr/>
        </p:nvGraphicFramePr>
        <p:xfrm>
          <a:off x="5367129" y="3458817"/>
          <a:ext cx="3313045" cy="1920240"/>
        </p:xfrm>
        <a:graphic>
          <a:graphicData uri="http://schemas.openxmlformats.org/drawingml/2006/table">
            <a:tbl>
              <a:tblPr firstRow="1" bandRow="1">
                <a:tableStyleId>{5940675A-B579-460E-94D1-54222C63F5DA}</a:tableStyleId>
              </a:tblPr>
              <a:tblGrid>
                <a:gridCol w="2080593"/>
                <a:gridCol w="605985"/>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0824">
                <a:tc>
                  <a:txBody>
                    <a:bodyPr/>
                    <a:lstStyle/>
                    <a:p>
                      <a:pPr algn="r"/>
                      <a:endParaRPr lang="en-US" sz="1600" b="1" dirty="0"/>
                    </a:p>
                  </a:txBody>
                  <a:tcPr>
                    <a:lnB w="12700" cap="flat" cmpd="sng" algn="ctr">
                      <a:solidFill>
                        <a:schemeClr val="bg1"/>
                      </a:solidFill>
                      <a:prstDash val="dot"/>
                      <a:round/>
                      <a:headEnd type="none" w="med" len="med"/>
                      <a:tailEnd type="none" w="med" len="med"/>
                    </a:lnB>
                  </a:tcPr>
                </a:tc>
                <a:tc>
                  <a:txBody>
                    <a:bodyPr/>
                    <a:lstStyle/>
                    <a:p>
                      <a:pPr algn="ctr"/>
                      <a:endParaRPr lang="en-US" sz="1600" b="1" dirty="0"/>
                    </a:p>
                  </a:txBody>
                  <a:tcPr>
                    <a:lnB w="12700" cap="flat" cmpd="sng" algn="ctr">
                      <a:solidFill>
                        <a:schemeClr val="bg1"/>
                      </a:solidFill>
                      <a:prstDash val="dot"/>
                      <a:round/>
                      <a:headEnd type="none" w="med" len="med"/>
                      <a:tailEnd type="none" w="med" len="med"/>
                    </a:lnB>
                  </a:tcPr>
                </a:tc>
                <a:tc>
                  <a:txBody>
                    <a:bodyPr/>
                    <a:lstStyle/>
                    <a:p>
                      <a:pPr algn="ctr" rtl="1"/>
                      <a:endParaRPr lang="en-US" sz="1400" b="1" dirty="0"/>
                    </a:p>
                  </a:txBody>
                  <a:tcPr>
                    <a:lnB w="12700" cap="flat" cmpd="sng" algn="ctr">
                      <a:solidFill>
                        <a:schemeClr val="bg1"/>
                      </a:solidFill>
                      <a:prstDash val="dot"/>
                      <a:round/>
                      <a:headEnd type="none" w="med" len="med"/>
                      <a:tailEnd type="none" w="med" len="med"/>
                    </a:lnB>
                  </a:tcPr>
                </a:tc>
              </a:tr>
              <a:tr h="306420">
                <a:tc>
                  <a:txBody>
                    <a:bodyPr/>
                    <a:lstStyle/>
                    <a:p>
                      <a:pPr algn="ct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306420">
                <a:tc>
                  <a:txBody>
                    <a:bodyPr/>
                    <a:lstStyle/>
                    <a:p>
                      <a:pPr algn="ctr"/>
                      <a:r>
                        <a:rPr lang="ar-SA" sz="1600" b="1" dirty="0" smtClean="0"/>
                        <a:t>لا يتم اثبات م. نقل في هذه الحالة </a:t>
                      </a:r>
                      <a:endParaRPr lang="en-US" sz="1600" b="1" dirty="0"/>
                    </a:p>
                  </a:txBody>
                  <a:tcP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1" dirty="0" smtClean="0"/>
                    </a:p>
                  </a:txBody>
                  <a:tcPr>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306420">
                <a:tc>
                  <a:txBody>
                    <a:bodyPr/>
                    <a:lstStyle/>
                    <a:p>
                      <a:pPr algn="ctr" rtl="1"/>
                      <a:endParaRPr lang="en-US" sz="1600" b="1" dirty="0"/>
                    </a:p>
                  </a:txBody>
                  <a:tcPr>
                    <a:lnT w="12700" cap="flat" cmpd="sng" algn="ctr">
                      <a:solidFill>
                        <a:schemeClr val="tx1">
                          <a:lumMod val="85000"/>
                          <a:lumOff val="15000"/>
                        </a:schemeClr>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400" b="1" dirty="0" smtClean="0"/>
                    </a:p>
                  </a:txBody>
                  <a:tcPr>
                    <a:lnT w="12700" cap="flat" cmpd="sng" algn="ctr">
                      <a:solidFill>
                        <a:schemeClr val="tx1">
                          <a:lumMod val="85000"/>
                          <a:lumOff val="15000"/>
                        </a:schemeClr>
                      </a:solidFill>
                      <a:prstDash val="solid"/>
                      <a:round/>
                      <a:headEnd type="none" w="med" len="med"/>
                      <a:tailEnd type="none" w="med" len="med"/>
                    </a:lnT>
                  </a:tcPr>
                </a:tc>
                <a:tc>
                  <a:txBody>
                    <a:bodyPr/>
                    <a:lstStyle/>
                    <a:p>
                      <a:pPr algn="ctr"/>
                      <a:endParaRPr lang="en-US" sz="1400" b="1" dirty="0"/>
                    </a:p>
                  </a:txBody>
                  <a:tcPr>
                    <a:lnT w="12700" cap="flat" cmpd="sng" algn="ctr">
                      <a:solidFill>
                        <a:schemeClr val="tx1">
                          <a:lumMod val="85000"/>
                          <a:lumOff val="15000"/>
                        </a:schemeClr>
                      </a:solidFill>
                      <a:prstDash val="solid"/>
                      <a:round/>
                      <a:headEnd type="none" w="med" len="med"/>
                      <a:tailEnd type="none" w="med" len="med"/>
                    </a:lnT>
                  </a:tcPr>
                </a:tc>
              </a:tr>
            </a:tbl>
          </a:graphicData>
        </a:graphic>
      </p:graphicFrame>
      <p:graphicFrame>
        <p:nvGraphicFramePr>
          <p:cNvPr id="5" name="Table 4"/>
          <p:cNvGraphicFramePr>
            <a:graphicFrameLocks noGrp="1"/>
          </p:cNvGraphicFramePr>
          <p:nvPr/>
        </p:nvGraphicFramePr>
        <p:xfrm>
          <a:off x="1089025" y="3458817"/>
          <a:ext cx="3313045" cy="2255520"/>
        </p:xfrm>
        <a:graphic>
          <a:graphicData uri="http://schemas.openxmlformats.org/drawingml/2006/table">
            <a:tbl>
              <a:tblPr firstRow="1" bandRow="1">
                <a:tableStyleId>{5940675A-B579-460E-94D1-54222C63F5DA}</a:tableStyleId>
              </a:tblPr>
              <a:tblGrid>
                <a:gridCol w="2080593"/>
                <a:gridCol w="605985"/>
                <a:gridCol w="626467"/>
              </a:tblGrid>
              <a:tr h="306420">
                <a:tc>
                  <a:txBody>
                    <a:bodyPr/>
                    <a:lstStyle/>
                    <a:p>
                      <a:pPr algn="ctr"/>
                      <a:r>
                        <a:rPr lang="ar-SA" sz="1600" b="1" dirty="0" smtClean="0"/>
                        <a:t>بيان </a:t>
                      </a:r>
                      <a:endParaRPr lang="en-US" sz="1600" b="1" dirty="0"/>
                    </a:p>
                  </a:txBody>
                  <a:tcPr/>
                </a:tc>
                <a:tc>
                  <a:txBody>
                    <a:bodyPr/>
                    <a:lstStyle/>
                    <a:p>
                      <a:pPr algn="r"/>
                      <a:r>
                        <a:rPr lang="ar-SA" sz="1600" b="1" dirty="0" smtClean="0"/>
                        <a:t>دائن</a:t>
                      </a:r>
                      <a:endParaRPr lang="en-US" sz="1600" b="1" dirty="0"/>
                    </a:p>
                  </a:txBody>
                  <a:tcPr/>
                </a:tc>
                <a:tc>
                  <a:txBody>
                    <a:bodyPr/>
                    <a:lstStyle/>
                    <a:p>
                      <a:pPr algn="r" rtl="1"/>
                      <a:r>
                        <a:rPr lang="ar-SA" sz="1600" b="1" dirty="0" smtClean="0"/>
                        <a:t>مدين</a:t>
                      </a:r>
                      <a:endParaRPr lang="en-US" sz="1600" b="1" dirty="0"/>
                    </a:p>
                  </a:txBody>
                  <a:tcPr/>
                </a:tc>
              </a:tr>
              <a:tr h="300824">
                <a:tc>
                  <a:txBody>
                    <a:bodyPr/>
                    <a:lstStyle/>
                    <a:p>
                      <a:pPr algn="r"/>
                      <a:r>
                        <a:rPr lang="ar-SA" sz="1600" b="1" dirty="0" smtClean="0"/>
                        <a:t>حـ/ الدائنين ( الموردين)</a:t>
                      </a:r>
                      <a:endParaRPr lang="en-US" sz="1600" b="1" dirty="0"/>
                    </a:p>
                  </a:txBody>
                  <a:tcPr>
                    <a:lnB w="12700" cap="flat" cmpd="sng" algn="ctr">
                      <a:solidFill>
                        <a:schemeClr val="bg1"/>
                      </a:solidFill>
                      <a:prstDash val="dot"/>
                      <a:round/>
                      <a:headEnd type="none" w="med" len="med"/>
                      <a:tailEnd type="none" w="med" len="med"/>
                    </a:lnB>
                  </a:tcPr>
                </a:tc>
                <a:tc>
                  <a:txBody>
                    <a:bodyPr/>
                    <a:lstStyle/>
                    <a:p>
                      <a:pPr algn="ctr"/>
                      <a:endParaRPr lang="en-US" sz="1600" dirty="0"/>
                    </a:p>
                  </a:txBody>
                  <a:tcPr>
                    <a:lnB w="12700" cap="flat" cmpd="sng" algn="ctr">
                      <a:solidFill>
                        <a:schemeClr val="bg1"/>
                      </a:solidFill>
                      <a:prstDash val="dot"/>
                      <a:round/>
                      <a:headEnd type="none" w="med" len="med"/>
                      <a:tailEnd type="none" w="med" len="med"/>
                    </a:lnB>
                  </a:tcPr>
                </a:tc>
                <a:tc>
                  <a:txBody>
                    <a:bodyPr/>
                    <a:lstStyle/>
                    <a:p>
                      <a:pPr algn="ctr" rtl="1"/>
                      <a:r>
                        <a:rPr lang="ar-SA" sz="1400" b="1" dirty="0" smtClean="0"/>
                        <a:t>4000</a:t>
                      </a:r>
                      <a:endParaRPr lang="en-US" sz="1400" b="1" dirty="0"/>
                    </a:p>
                  </a:txBody>
                  <a:tcPr>
                    <a:lnB w="12700" cap="flat" cmpd="sng" algn="ctr">
                      <a:solidFill>
                        <a:schemeClr val="bg1"/>
                      </a:solidFill>
                      <a:prstDash val="dot"/>
                      <a:round/>
                      <a:headEnd type="none" w="med" len="med"/>
                      <a:tailEnd type="none" w="med" len="med"/>
                    </a:lnB>
                  </a:tcPr>
                </a:tc>
              </a:tr>
              <a:tr h="306420">
                <a:tc>
                  <a:txBody>
                    <a:bodyPr/>
                    <a:lstStyle/>
                    <a:p>
                      <a:pPr algn="ctr"/>
                      <a:r>
                        <a:rPr lang="ar-SA" sz="1600" b="1" dirty="0" smtClean="0"/>
                        <a:t>حـ/</a:t>
                      </a:r>
                      <a:r>
                        <a:rPr lang="ar-SA" sz="1600" b="1" baseline="0" dirty="0" smtClean="0"/>
                        <a:t> المبيعات</a:t>
                      </a: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smtClean="0"/>
                        <a:t>4000</a:t>
                      </a: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endParaRPr lang="en-US" sz="1600" dirty="0"/>
                    </a:p>
                  </a:txBody>
                  <a:tcPr>
                    <a:lnT w="12700" cap="flat" cmpd="sng" algn="ctr">
                      <a:solidFill>
                        <a:schemeClr val="bg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306420">
                <a:tc>
                  <a:txBody>
                    <a:bodyPr/>
                    <a:lstStyle/>
                    <a:p>
                      <a:pPr algn="r" rtl="1"/>
                      <a:r>
                        <a:rPr lang="ar-SA" sz="1600" b="1" dirty="0" smtClean="0"/>
                        <a:t>حـ/ م.نقل</a:t>
                      </a:r>
                      <a:r>
                        <a:rPr lang="ar-SA" sz="1600" b="1" baseline="0" dirty="0" smtClean="0"/>
                        <a:t> المبيعات</a:t>
                      </a:r>
                      <a:endParaRPr lang="en-US" sz="1600" b="1" dirty="0"/>
                    </a:p>
                  </a:txBody>
                  <a:tcPr>
                    <a:lnT w="12700" cap="flat" cmpd="sng" algn="ctr">
                      <a:solidFill>
                        <a:schemeClr val="tx1">
                          <a:lumMod val="85000"/>
                          <a:lumOff val="15000"/>
                        </a:schemeClr>
                      </a:solidFill>
                      <a:prstDash val="solid"/>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1" dirty="0" smtClean="0"/>
                    </a:p>
                  </a:txBody>
                  <a:tcPr>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algn="ctr"/>
                      <a:r>
                        <a:rPr lang="ar-SA" sz="1400" b="1" dirty="0" smtClean="0"/>
                        <a:t>200</a:t>
                      </a:r>
                      <a:endParaRPr lang="en-US" sz="1400" b="1" dirty="0"/>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lnB w="12700" cap="flat" cmpd="sng" algn="ctr">
                      <a:solidFill>
                        <a:schemeClr val="bg1"/>
                      </a:solidFill>
                      <a:prstDash val="dot"/>
                      <a:round/>
                      <a:headEnd type="none" w="med" len="med"/>
                      <a:tailEnd type="none" w="med" len="med"/>
                    </a:lnB>
                  </a:tcPr>
                </a:tc>
              </a:tr>
              <a:tr h="306420">
                <a:tc>
                  <a:txBody>
                    <a:bodyPr/>
                    <a:lstStyle/>
                    <a:p>
                      <a:pPr algn="ctr" rtl="1"/>
                      <a:r>
                        <a:rPr lang="ar-SA" sz="1600" b="1" dirty="0" smtClean="0"/>
                        <a:t>حـ/ نقدية </a:t>
                      </a: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smtClean="0"/>
                        <a:t>200</a:t>
                      </a: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algn="ctr"/>
                      <a:endParaRPr lang="en-US" sz="1600"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r>
              <a:tr h="306420">
                <a:tc>
                  <a:txBody>
                    <a:bodyPr/>
                    <a:lstStyle/>
                    <a:p>
                      <a:pPr algn="r" rtl="1"/>
                      <a:r>
                        <a:rPr lang="ar-SA" sz="1600" b="1" dirty="0" smtClean="0"/>
                        <a:t>حـ/ م.م.</a:t>
                      </a:r>
                      <a:r>
                        <a:rPr lang="ar-SA" sz="1600" b="1" baseline="0" dirty="0" smtClean="0"/>
                        <a:t> المبيعات</a:t>
                      </a:r>
                    </a:p>
                    <a:p>
                      <a:pPr algn="ctr" rtl="1"/>
                      <a:r>
                        <a:rPr lang="ar-SA" sz="1600" b="1" baseline="0" dirty="0" smtClean="0"/>
                        <a:t>حـ/ المدينين</a:t>
                      </a:r>
                      <a:endParaRPr lang="en-US" sz="1600" b="1"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400" b="1"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smtClean="0"/>
                        <a:t>500</a:t>
                      </a:r>
                      <a:endParaRPr lang="en-US" sz="1400" b="1" dirty="0" smtClean="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c>
                  <a:txBody>
                    <a:bodyPr/>
                    <a:lstStyle/>
                    <a:p>
                      <a:pPr algn="ctr"/>
                      <a:r>
                        <a:rPr lang="ar-SA" sz="1400" b="1" dirty="0" smtClean="0"/>
                        <a:t>500</a:t>
                      </a:r>
                      <a:endParaRPr lang="en-US" sz="1400" b="1" dirty="0"/>
                    </a:p>
                  </a:txBody>
                  <a:tcP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tcPr>
                </a:tc>
              </a:tr>
            </a:tbl>
          </a:graphicData>
        </a:graphic>
      </p:graphicFrame>
      <p:cxnSp>
        <p:nvCxnSpPr>
          <p:cNvPr id="7" name="Straight Connector 6"/>
          <p:cNvCxnSpPr/>
          <p:nvPr/>
        </p:nvCxnSpPr>
        <p:spPr>
          <a:xfrm>
            <a:off x="4890052" y="2716696"/>
            <a:ext cx="0" cy="3207026"/>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5367129" y="2928730"/>
            <a:ext cx="2729949" cy="369332"/>
          </a:xfrm>
          <a:prstGeom prst="rect">
            <a:avLst/>
          </a:prstGeom>
          <a:noFill/>
        </p:spPr>
        <p:txBody>
          <a:bodyPr wrap="square" rtlCol="0">
            <a:spAutoFit/>
          </a:bodyPr>
          <a:lstStyle/>
          <a:p>
            <a:r>
              <a:rPr lang="en-US" dirty="0" smtClean="0">
                <a:solidFill>
                  <a:schemeClr val="accent1">
                    <a:lumMod val="75000"/>
                  </a:schemeClr>
                </a:solidFill>
              </a:rPr>
              <a:t>Fob Shipping Point </a:t>
            </a:r>
            <a:endParaRPr lang="en-US" dirty="0">
              <a:solidFill>
                <a:schemeClr val="accent1">
                  <a:lumMod val="75000"/>
                </a:schemeClr>
              </a:solidFill>
            </a:endParaRPr>
          </a:p>
        </p:txBody>
      </p:sp>
      <p:sp>
        <p:nvSpPr>
          <p:cNvPr id="10" name="TextBox 9"/>
          <p:cNvSpPr txBox="1"/>
          <p:nvPr/>
        </p:nvSpPr>
        <p:spPr>
          <a:xfrm>
            <a:off x="1318590" y="2928730"/>
            <a:ext cx="2729949" cy="369332"/>
          </a:xfrm>
          <a:prstGeom prst="rect">
            <a:avLst/>
          </a:prstGeom>
          <a:noFill/>
        </p:spPr>
        <p:txBody>
          <a:bodyPr wrap="square" rtlCol="0">
            <a:spAutoFit/>
          </a:bodyPr>
          <a:lstStyle/>
          <a:p>
            <a:r>
              <a:rPr lang="en-US" dirty="0" smtClean="0">
                <a:solidFill>
                  <a:schemeClr val="accent1">
                    <a:lumMod val="75000"/>
                  </a:schemeClr>
                </a:solidFill>
              </a:rPr>
              <a:t>Fob destination </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8713" y="1166191"/>
          <a:ext cx="6321287" cy="4850292"/>
        </p:xfrm>
        <a:graphic>
          <a:graphicData uri="http://schemas.openxmlformats.org/drawingml/2006/table">
            <a:tbl>
              <a:tblPr firstRow="1" bandRow="1">
                <a:tableStyleId>{5940675A-B579-460E-94D1-54222C63F5DA}</a:tableStyleId>
              </a:tblPr>
              <a:tblGrid>
                <a:gridCol w="989419"/>
                <a:gridCol w="5331868"/>
              </a:tblGrid>
              <a:tr h="584373">
                <a:tc gridSpan="2">
                  <a:txBody>
                    <a:bodyPr/>
                    <a:lstStyle/>
                    <a:p>
                      <a:pPr algn="ctr" rtl="1"/>
                      <a:r>
                        <a:rPr lang="ar-SA" sz="2400" b="1" dirty="0" smtClean="0"/>
                        <a:t>لتحديد</a:t>
                      </a:r>
                      <a:r>
                        <a:rPr lang="ar-SA" sz="2400" b="1" baseline="0" dirty="0" smtClean="0"/>
                        <a:t> صافي مبيعات </a:t>
                      </a:r>
                      <a:endParaRPr lang="en-US" sz="2400" b="1" dirty="0"/>
                    </a:p>
                  </a:txBody>
                  <a:tcPr/>
                </a:tc>
                <a:tc hMerge="1">
                  <a:txBody>
                    <a:bodyPr/>
                    <a:lstStyle/>
                    <a:p>
                      <a:endParaRPr lang="en-US" dirty="0"/>
                    </a:p>
                  </a:txBody>
                  <a:tcPr/>
                </a:tc>
              </a:tr>
              <a:tr h="473991">
                <a:tc>
                  <a:txBody>
                    <a:bodyPr/>
                    <a:lstStyle/>
                    <a:p>
                      <a:pPr algn="ctr" rtl="1"/>
                      <a:r>
                        <a:rPr lang="en-US" b="1" dirty="0" smtClean="0"/>
                        <a:t>××</a:t>
                      </a:r>
                      <a:endParaRPr lang="en-US" b="1" dirty="0"/>
                    </a:p>
                  </a:txBody>
                  <a:tcPr/>
                </a:tc>
                <a:tc>
                  <a:txBody>
                    <a:bodyPr/>
                    <a:lstStyle/>
                    <a:p>
                      <a:pPr algn="r" rtl="1"/>
                      <a:r>
                        <a:rPr lang="ar-SA" b="1" dirty="0" smtClean="0"/>
                        <a:t>اجمالي المبيعات</a:t>
                      </a:r>
                      <a:endParaRPr lang="en-US" b="1" dirty="0"/>
                    </a:p>
                  </a:txBody>
                  <a:tcPr/>
                </a:tc>
              </a:tr>
              <a:tr h="47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n>
                            <a:solidFill>
                              <a:sysClr val="windowText" lastClr="000000"/>
                            </a:solidFill>
                          </a:ln>
                        </a:rPr>
                        <a:t>××</a:t>
                      </a:r>
                    </a:p>
                  </a:txBody>
                  <a:tcPr>
                    <a:lnB w="38100" cap="flat" cmpd="sng" algn="ctr">
                      <a:solidFill>
                        <a:schemeClr val="tx1"/>
                      </a:solidFill>
                      <a:prstDash val="solid"/>
                      <a:round/>
                      <a:headEnd type="none" w="med" len="med"/>
                      <a:tailEnd type="none" w="med" len="med"/>
                    </a:lnB>
                  </a:tcPr>
                </a:tc>
                <a:tc>
                  <a:txBody>
                    <a:bodyPr/>
                    <a:lstStyle/>
                    <a:p>
                      <a:pPr algn="r" rtl="1"/>
                      <a:r>
                        <a:rPr lang="ar-SA" b="1" dirty="0" smtClean="0">
                          <a:solidFill>
                            <a:schemeClr val="accent1">
                              <a:lumMod val="75000"/>
                            </a:schemeClr>
                          </a:solidFill>
                        </a:rPr>
                        <a:t>يضاف : </a:t>
                      </a:r>
                      <a:r>
                        <a:rPr lang="ar-SA" b="1" dirty="0" smtClean="0"/>
                        <a:t>مصروفات المبيعات</a:t>
                      </a:r>
                      <a:endParaRPr lang="en-US" b="1" dirty="0"/>
                    </a:p>
                  </a:txBody>
                  <a:tcPr/>
                </a:tc>
              </a:tr>
              <a:tr h="47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lnT w="38100" cap="flat" cmpd="sng" algn="ctr">
                      <a:solidFill>
                        <a:schemeClr val="tx1"/>
                      </a:solidFill>
                      <a:prstDash val="solid"/>
                      <a:round/>
                      <a:headEnd type="none" w="med" len="med"/>
                      <a:tailEnd type="none" w="med" len="med"/>
                    </a:lnT>
                  </a:tcPr>
                </a:tc>
                <a:tc>
                  <a:txBody>
                    <a:bodyPr/>
                    <a:lstStyle/>
                    <a:p>
                      <a:pPr algn="r" rtl="1"/>
                      <a:endParaRPr lang="en-US" b="1" dirty="0"/>
                    </a:p>
                  </a:txBody>
                  <a:tcPr/>
                </a:tc>
              </a:tr>
              <a:tr h="473991">
                <a:tc>
                  <a:txBody>
                    <a:bodyPr/>
                    <a:lstStyle/>
                    <a:p>
                      <a:endParaRPr lang="en-US"/>
                    </a:p>
                  </a:txBody>
                  <a:tcPr/>
                </a:tc>
                <a:tc>
                  <a:txBody>
                    <a:bodyPr/>
                    <a:lstStyle/>
                    <a:p>
                      <a:pPr algn="r" rtl="1"/>
                      <a:r>
                        <a:rPr lang="ar-SA" b="1" dirty="0" smtClean="0">
                          <a:solidFill>
                            <a:schemeClr val="accent1">
                              <a:lumMod val="75000"/>
                            </a:schemeClr>
                          </a:solidFill>
                        </a:rPr>
                        <a:t>يخصم :</a:t>
                      </a:r>
                      <a:r>
                        <a:rPr lang="ar-SA" b="1" dirty="0" smtClean="0"/>
                        <a:t> </a:t>
                      </a:r>
                      <a:endParaRPr lang="en-US" b="1" dirty="0"/>
                    </a:p>
                  </a:txBody>
                  <a:tcPr/>
                </a:tc>
              </a:tr>
              <a:tr h="4739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r" rtl="1"/>
                      <a:r>
                        <a:rPr lang="ar-SA" b="1" dirty="0" smtClean="0"/>
                        <a:t>مردوادات المبيعات</a:t>
                      </a:r>
                    </a:p>
                  </a:txBody>
                  <a:tcPr/>
                </a:tc>
              </a:tr>
              <a:tr h="4739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r" rtl="1"/>
                      <a:r>
                        <a:rPr lang="ar-SA" b="1" dirty="0" smtClean="0"/>
                        <a:t>مسموحات المبيعات</a:t>
                      </a:r>
                    </a:p>
                  </a:txBody>
                  <a:tcPr/>
                </a:tc>
              </a:tr>
              <a:tr h="4739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a:lnB w="38100" cap="flat" cmpd="sng" algn="ctr">
                      <a:solidFill>
                        <a:schemeClr val="tx1"/>
                      </a:solidFill>
                      <a:prstDash val="solid"/>
                      <a:round/>
                      <a:headEnd type="none" w="med" len="med"/>
                      <a:tailEnd type="none" w="med" len="med"/>
                    </a:lnB>
                  </a:tcPr>
                </a:tc>
                <a:tc>
                  <a:txBody>
                    <a:bodyPr/>
                    <a:lstStyle/>
                    <a:p>
                      <a:pPr algn="r" rtl="1"/>
                      <a:r>
                        <a:rPr lang="ar-SA" b="1" dirty="0" smtClean="0"/>
                        <a:t>الخصم المسموح به</a:t>
                      </a:r>
                    </a:p>
                  </a:txBody>
                  <a:tcPr/>
                </a:tc>
              </a:tr>
              <a:tr h="47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endParaRPr lang="en-US" b="1" dirty="0" smtClean="0"/>
                    </a:p>
                  </a:txBody>
                  <a:tcPr>
                    <a:lnT w="38100" cap="flat" cmpd="sng" algn="ctr">
                      <a:solidFill>
                        <a:schemeClr val="tx1"/>
                      </a:solidFill>
                      <a:prstDash val="solid"/>
                      <a:round/>
                      <a:headEnd type="none" w="med" len="med"/>
                      <a:tailEnd type="none" w="med" len="med"/>
                    </a:lnT>
                  </a:tcPr>
                </a:tc>
                <a:tc>
                  <a:txBody>
                    <a:bodyPr/>
                    <a:lstStyle/>
                    <a:p>
                      <a:pPr algn="ctr" rtl="1"/>
                      <a:endParaRPr lang="ar-SA" b="1" dirty="0" smtClean="0"/>
                    </a:p>
                  </a:txBody>
                  <a:tcPr/>
                </a:tc>
              </a:tr>
              <a:tr h="473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1">
                              <a:lumMod val="75000"/>
                            </a:schemeClr>
                          </a:solidFill>
                        </a:rPr>
                        <a:t>××××</a:t>
                      </a:r>
                    </a:p>
                  </a:txBody>
                  <a:tcPr/>
                </a:tc>
                <a:tc>
                  <a:txBody>
                    <a:bodyPr/>
                    <a:lstStyle/>
                    <a:p>
                      <a:pPr algn="r" rtl="1"/>
                      <a:r>
                        <a:rPr lang="ar-SA" b="1" dirty="0" smtClean="0">
                          <a:solidFill>
                            <a:schemeClr val="accent1">
                              <a:lumMod val="75000"/>
                            </a:schemeClr>
                          </a:solidFill>
                        </a:rPr>
                        <a:t>صافي المبيعات</a:t>
                      </a:r>
                    </a:p>
                  </a:txBody>
                  <a:tcPr/>
                </a:tc>
              </a:tr>
            </a:tbl>
          </a:graphicData>
        </a:graphic>
      </p:graphicFrame>
      <p:cxnSp>
        <p:nvCxnSpPr>
          <p:cNvPr id="6" name="Straight Arrow Connector 5"/>
          <p:cNvCxnSpPr/>
          <p:nvPr/>
        </p:nvCxnSpPr>
        <p:spPr>
          <a:xfrm>
            <a:off x="1470991" y="2994991"/>
            <a:ext cx="0" cy="2027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ar-SA" sz="4000" dirty="0" smtClean="0"/>
              <a:t/>
            </a:r>
            <a:br>
              <a:rPr lang="ar-SA" sz="4000" dirty="0" smtClean="0"/>
            </a:br>
            <a:r>
              <a:rPr lang="ar-SA" sz="4000" dirty="0" smtClean="0"/>
              <a:t>المخزون </a:t>
            </a:r>
            <a:r>
              <a:rPr lang="ar-SA" sz="4000" dirty="0" smtClean="0"/>
              <a:t>السلعي وأثره في تكلفة المبيعات </a:t>
            </a:r>
            <a:r>
              <a:rPr lang="en-US" dirty="0" smtClean="0"/>
              <a:t/>
            </a:r>
            <a:br>
              <a:rPr lang="en-US" dirty="0" smtClean="0"/>
            </a:br>
            <a:endParaRPr lang="en-US" dirty="0"/>
          </a:p>
        </p:txBody>
      </p:sp>
      <p:sp>
        <p:nvSpPr>
          <p:cNvPr id="4" name="Content Placeholder 3"/>
          <p:cNvSpPr>
            <a:spLocks noGrp="1"/>
          </p:cNvSpPr>
          <p:nvPr>
            <p:ph idx="1"/>
          </p:nvPr>
        </p:nvSpPr>
        <p:spPr>
          <a:xfrm>
            <a:off x="1089025" y="1801813"/>
            <a:ext cx="7272338" cy="3406291"/>
          </a:xfrm>
        </p:spPr>
        <p:txBody>
          <a:bodyPr/>
          <a:lstStyle/>
          <a:p>
            <a:pPr algn="just" rtl="1"/>
            <a:r>
              <a:rPr lang="ar-SA" dirty="0" smtClean="0"/>
              <a:t>ذكرنا سابقاً أن عمليات البيع والشراء عمليات مستمرة لا دخل لها ببداية الفترة المحاسبية ونهايتها . هذه العمليات مستمرة تحتم وجود بضائع لدى المنشأة سبق شراؤها إلا أنها لم تبع بعد , تظهر ضمن قائمة المركز المالي كأصل متداول , وغالباً يكون البضاعة معروضة للبيع من أول يوم في السنة حتى وأن انتقلت من السنة السابقة ,بالتالي تدخل ضمن تكلفة البضاعة المباعة , وعلى النقيض من ذلك فإن البضاعة التي انتهت السنة المالية ولم تبع لا تعتبر جزاءً من تكلفة البضاعة خلال العام .</a:t>
            </a:r>
            <a:endParaRPr lang="en-US" dirty="0" smtClean="0"/>
          </a:p>
          <a:p>
            <a:pPr algn="r" rtl="1">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تكلفة البضاعة المباعة </a:t>
            </a:r>
            <a:endParaRPr lang="en-US" dirty="0"/>
          </a:p>
        </p:txBody>
      </p:sp>
      <p:graphicFrame>
        <p:nvGraphicFramePr>
          <p:cNvPr id="4" name="Content Placeholder 3"/>
          <p:cNvGraphicFramePr>
            <a:graphicFrameLocks noGrp="1"/>
          </p:cNvGraphicFramePr>
          <p:nvPr>
            <p:ph idx="1"/>
          </p:nvPr>
        </p:nvGraphicFramePr>
        <p:xfrm>
          <a:off x="1391477" y="1801813"/>
          <a:ext cx="6969886" cy="3050954"/>
        </p:xfrm>
        <a:graphic>
          <a:graphicData uri="http://schemas.openxmlformats.org/drawingml/2006/table">
            <a:tbl>
              <a:tblPr firstRow="1" bandRow="1">
                <a:tableStyleId>{5940675A-B579-460E-94D1-54222C63F5DA}</a:tableStyleId>
              </a:tblPr>
              <a:tblGrid>
                <a:gridCol w="1510749"/>
                <a:gridCol w="5459137"/>
              </a:tblGrid>
              <a:tr h="490813">
                <a:tc>
                  <a:txBody>
                    <a:bodyPr/>
                    <a:lstStyle/>
                    <a:p>
                      <a:r>
                        <a:rPr lang="en-US" dirty="0" smtClean="0"/>
                        <a:t>××</a:t>
                      </a:r>
                      <a:endParaRPr lang="en-US" dirty="0"/>
                    </a:p>
                  </a:txBody>
                  <a:tcPr/>
                </a:tc>
                <a:tc>
                  <a:txBody>
                    <a:bodyPr/>
                    <a:lstStyle/>
                    <a:p>
                      <a:pPr algn="r" rtl="1"/>
                      <a:r>
                        <a:rPr lang="ar-SA" sz="1800" kern="1200" dirty="0" smtClean="0"/>
                        <a:t>تكلفة المخزون السلعي في 1/1/1437 هـ </a:t>
                      </a:r>
                      <a:endParaRPr lang="en-US" b="1" dirty="0"/>
                    </a:p>
                  </a:txBody>
                  <a:tcPr/>
                </a:tc>
              </a:tr>
              <a:tr h="479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t>تضاف تكلفة المشتريات خلال 1437 هـ</a:t>
                      </a:r>
                      <a:endParaRPr lang="en-US" sz="1800" b="1" kern="1200" dirty="0" smtClean="0">
                        <a:solidFill>
                          <a:schemeClr val="tx1"/>
                        </a:solidFill>
                        <a:latin typeface="+mn-lt"/>
                        <a:ea typeface="+mn-ea"/>
                        <a:cs typeface="+mn-cs"/>
                      </a:endParaRPr>
                    </a:p>
                  </a:txBody>
                  <a:tcPr/>
                </a:tc>
              </a:tr>
              <a:tr h="479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a:txBody>
                  <a:tcPr/>
                </a:tc>
                <a:tc>
                  <a:txBody>
                    <a:bodyPr/>
                    <a:lstStyle/>
                    <a:p>
                      <a:pPr algn="r"/>
                      <a:r>
                        <a:rPr lang="ar-SA" sz="1800" kern="1200" dirty="0" smtClean="0"/>
                        <a:t>مجموع البضاعة المتوفرة للبيع خلال 1437هـ</a:t>
                      </a:r>
                      <a:endParaRPr lang="en-US" b="1" dirty="0"/>
                    </a:p>
                  </a:txBody>
                  <a:tcPr/>
                </a:tc>
              </a:tr>
              <a:tr h="482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a:t>
                      </a:r>
                      <a:r>
                        <a:rPr lang="en-US" dirty="0" smtClean="0"/>
                        <a:t>××</a:t>
                      </a:r>
                      <a:r>
                        <a:rPr lang="ar-SA" dirty="0" smtClean="0"/>
                        <a:t>(</a:t>
                      </a:r>
                      <a:endParaRPr lang="en-US"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800" kern="1200" dirty="0" smtClean="0"/>
                        <a:t>تطرح تكلفة المخزون السلعي في 30/12/1437هـ</a:t>
                      </a:r>
                      <a:endParaRPr lang="en-US" sz="1800" b="1" kern="1200" dirty="0" smtClean="0">
                        <a:solidFill>
                          <a:schemeClr val="tx1"/>
                        </a:solidFill>
                        <a:latin typeface="+mn-lt"/>
                        <a:ea typeface="+mn-ea"/>
                        <a:cs typeface="+mn-cs"/>
                      </a:endParaRPr>
                    </a:p>
                  </a:txBody>
                  <a:tcPr/>
                </a:tc>
              </a:tr>
              <a:tr h="95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pPr algn="r"/>
                      <a:r>
                        <a:rPr lang="ar-SA" sz="1800" kern="1200" dirty="0" smtClean="0"/>
                        <a:t>تكلفة البضاعة المباعة لعام 1437هـ</a:t>
                      </a:r>
                      <a:endParaRPr lang="en-US" b="1" dirty="0"/>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
            </a:r>
            <a:br>
              <a:rPr lang="ar-SA" dirty="0" smtClean="0"/>
            </a:br>
            <a:r>
              <a:rPr lang="ar-SA" dirty="0" smtClean="0"/>
              <a:t>مثال </a:t>
            </a:r>
            <a:r>
              <a:rPr lang="en-US" dirty="0" smtClean="0"/>
              <a:t/>
            </a:r>
            <a:br>
              <a:rPr lang="en-US" dirty="0" smtClean="0"/>
            </a:br>
            <a:endParaRPr lang="en-US" dirty="0"/>
          </a:p>
        </p:txBody>
      </p:sp>
      <p:sp>
        <p:nvSpPr>
          <p:cNvPr id="3" name="Content Placeholder 2"/>
          <p:cNvSpPr>
            <a:spLocks noGrp="1"/>
          </p:cNvSpPr>
          <p:nvPr>
            <p:ph idx="1"/>
          </p:nvPr>
        </p:nvSpPr>
        <p:spPr>
          <a:xfrm>
            <a:off x="1089025" y="1351722"/>
            <a:ext cx="7272338" cy="1470991"/>
          </a:xfrm>
        </p:spPr>
        <p:txBody>
          <a:bodyPr/>
          <a:lstStyle/>
          <a:p>
            <a:pPr algn="r" rtl="1">
              <a:buNone/>
            </a:pPr>
            <a:r>
              <a:rPr lang="ar-SA" sz="2000" dirty="0" smtClean="0">
                <a:solidFill>
                  <a:schemeClr val="accent2">
                    <a:lumMod val="75000"/>
                  </a:schemeClr>
                </a:solidFill>
              </a:rPr>
              <a:t>لنفترض أن منشأة تجارية تبيع مواد غذائية بدأت سنتها المالية 1437هـ بمواد غذائية موجودة في مستودعاتها تبلغ قيمتها 80000 ريال </a:t>
            </a:r>
            <a:r>
              <a:rPr lang="ar-SA" sz="2000" dirty="0" smtClean="0">
                <a:solidFill>
                  <a:schemeClr val="accent2">
                    <a:lumMod val="75000"/>
                  </a:schemeClr>
                </a:solidFill>
              </a:rPr>
              <a:t>.وبلغ </a:t>
            </a:r>
            <a:r>
              <a:rPr lang="ar-SA" sz="2000" dirty="0" smtClean="0">
                <a:solidFill>
                  <a:schemeClr val="accent2">
                    <a:lumMod val="75000"/>
                  </a:schemeClr>
                </a:solidFill>
              </a:rPr>
              <a:t>مجموع مشترياتها خلال العام ما قيمته 632000 ريال , وبانتهاء السنة المالية 1437هـ تم جرد المستودعات ووجد فيها ما قيمته 65000 ريال </a:t>
            </a:r>
            <a:r>
              <a:rPr lang="ar-SA" dirty="0" smtClean="0"/>
              <a:t>.</a:t>
            </a:r>
          </a:p>
          <a:p>
            <a:pPr algn="r" rtl="1">
              <a:buNone/>
            </a:pPr>
            <a:endParaRPr lang="en-US" dirty="0" smtClean="0"/>
          </a:p>
        </p:txBody>
      </p:sp>
      <p:graphicFrame>
        <p:nvGraphicFramePr>
          <p:cNvPr id="4" name="Content Placeholder 3"/>
          <p:cNvGraphicFramePr>
            <a:graphicFrameLocks/>
          </p:cNvGraphicFramePr>
          <p:nvPr/>
        </p:nvGraphicFramePr>
        <p:xfrm>
          <a:off x="1391477" y="3154017"/>
          <a:ext cx="6969886" cy="2889939"/>
        </p:xfrm>
        <a:graphic>
          <a:graphicData uri="http://schemas.openxmlformats.org/drawingml/2006/table">
            <a:tbl>
              <a:tblPr firstRow="1" bandRow="1">
                <a:tableStyleId>{5940675A-B579-460E-94D1-54222C63F5DA}</a:tableStyleId>
              </a:tblPr>
              <a:tblGrid>
                <a:gridCol w="1510749"/>
                <a:gridCol w="5459137"/>
              </a:tblGrid>
              <a:tr h="490813">
                <a:tc>
                  <a:txBody>
                    <a:bodyPr/>
                    <a:lstStyle/>
                    <a:p>
                      <a:r>
                        <a:rPr lang="ar-SA" sz="1800" dirty="0" smtClean="0">
                          <a:solidFill>
                            <a:schemeClr val="accent2">
                              <a:lumMod val="75000"/>
                            </a:schemeClr>
                          </a:solidFill>
                        </a:rPr>
                        <a:t>80,000</a:t>
                      </a:r>
                      <a:endParaRPr lang="en-US" dirty="0"/>
                    </a:p>
                  </a:txBody>
                  <a:tcPr/>
                </a:tc>
                <a:tc>
                  <a:txBody>
                    <a:bodyPr/>
                    <a:lstStyle/>
                    <a:p>
                      <a:pPr algn="r" rtl="1"/>
                      <a:r>
                        <a:rPr lang="ar-SA" sz="1800" kern="1200" dirty="0" smtClean="0"/>
                        <a:t>تكلفة المخزون السلعي في 1/1/1437 هـ </a:t>
                      </a:r>
                      <a:endParaRPr lang="en-US" b="1" dirty="0"/>
                    </a:p>
                  </a:txBody>
                  <a:tcPr/>
                </a:tc>
              </a:tr>
              <a:tr h="479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800" dirty="0" smtClean="0">
                          <a:solidFill>
                            <a:schemeClr val="accent2">
                              <a:lumMod val="75000"/>
                            </a:schemeClr>
                          </a:solidFill>
                        </a:rPr>
                        <a:t>632,000</a:t>
                      </a:r>
                      <a:endParaRPr lang="en-US" dirty="0" smtClean="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t>تضاف تكلفة المشتريات خلال 1437 هـ</a:t>
                      </a:r>
                      <a:endParaRPr lang="en-US" sz="1800" b="1" kern="1200" dirty="0" smtClean="0">
                        <a:solidFill>
                          <a:schemeClr val="tx1"/>
                        </a:solidFill>
                        <a:latin typeface="+mn-lt"/>
                        <a:ea typeface="+mn-ea"/>
                        <a:cs typeface="+mn-cs"/>
                      </a:endParaRPr>
                    </a:p>
                  </a:txBody>
                  <a:tcPr/>
                </a:tc>
              </a:tr>
              <a:tr h="479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800" kern="1200" dirty="0" smtClean="0">
                          <a:solidFill>
                            <a:schemeClr val="tx1"/>
                          </a:solidFill>
                          <a:latin typeface="+mn-lt"/>
                          <a:ea typeface="+mn-ea"/>
                          <a:cs typeface="+mn-cs"/>
                        </a:rPr>
                        <a:t>712,000 </a:t>
                      </a:r>
                      <a:endParaRPr lang="en-US" dirty="0"/>
                    </a:p>
                  </a:txBody>
                  <a:tcPr/>
                </a:tc>
                <a:tc>
                  <a:txBody>
                    <a:bodyPr/>
                    <a:lstStyle/>
                    <a:p>
                      <a:pPr algn="r"/>
                      <a:r>
                        <a:rPr lang="ar-SA" sz="1800" kern="1200" dirty="0" smtClean="0"/>
                        <a:t>مجموع البضاعة المتوفرة للبيع خلال 1437هـ</a:t>
                      </a:r>
                      <a:endParaRPr lang="en-US" b="1" dirty="0"/>
                    </a:p>
                  </a:txBody>
                  <a:tcPr/>
                </a:tc>
              </a:tr>
              <a:tr h="482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a:t>
                      </a:r>
                      <a:r>
                        <a:rPr lang="ar-SA" sz="1800" dirty="0" smtClean="0">
                          <a:solidFill>
                            <a:schemeClr val="accent2">
                              <a:lumMod val="75000"/>
                            </a:schemeClr>
                          </a:solidFill>
                        </a:rPr>
                        <a:t> 65,000</a:t>
                      </a:r>
                      <a:r>
                        <a:rPr lang="ar-SA" dirty="0" smtClean="0"/>
                        <a:t>)</a:t>
                      </a:r>
                      <a:endParaRPr lang="en-US"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800" kern="1200" dirty="0" smtClean="0"/>
                        <a:t>تطرح تكلفة المخزون السلعي في 30/12/1437هـ</a:t>
                      </a:r>
                      <a:endParaRPr lang="en-US" sz="1800" b="1" kern="1200" dirty="0" smtClean="0">
                        <a:solidFill>
                          <a:schemeClr val="tx1"/>
                        </a:solidFill>
                        <a:latin typeface="+mn-lt"/>
                        <a:ea typeface="+mn-ea"/>
                        <a:cs typeface="+mn-cs"/>
                      </a:endParaRPr>
                    </a:p>
                  </a:txBody>
                  <a:tcPr/>
                </a:tc>
              </a:tr>
              <a:tr h="95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800" kern="1200" dirty="0" smtClean="0">
                          <a:solidFill>
                            <a:schemeClr val="tx1"/>
                          </a:solidFill>
                          <a:latin typeface="+mn-lt"/>
                          <a:ea typeface="+mn-ea"/>
                          <a:cs typeface="+mn-cs"/>
                        </a:rPr>
                        <a:t>647,000</a:t>
                      </a:r>
                      <a:endParaRPr lang="en-US" dirty="0" smtClean="0"/>
                    </a:p>
                    <a:p>
                      <a:endParaRPr lang="en-US" dirty="0"/>
                    </a:p>
                  </a:txBody>
                  <a:tcPr/>
                </a:tc>
                <a:tc>
                  <a:txBody>
                    <a:bodyPr/>
                    <a:lstStyle/>
                    <a:p>
                      <a:pPr algn="r"/>
                      <a:r>
                        <a:rPr lang="ar-SA" sz="1800" kern="1200" dirty="0" smtClean="0"/>
                        <a:t>تكلفة البضاعة المباعة لعام 1437هـ</a:t>
                      </a:r>
                      <a:endParaRPr lang="en-US" b="1" dirty="0"/>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997571"/>
          </a:xfrm>
        </p:spPr>
        <p:txBody>
          <a:bodyPr/>
          <a:lstStyle/>
          <a:p>
            <a:r>
              <a:rPr lang="ar-SA" dirty="0" smtClean="0"/>
              <a:t>مثال</a:t>
            </a:r>
            <a:endParaRPr lang="en-US" dirty="0"/>
          </a:p>
        </p:txBody>
      </p:sp>
      <p:sp>
        <p:nvSpPr>
          <p:cNvPr id="3" name="Content Placeholder 2"/>
          <p:cNvSpPr>
            <a:spLocks noGrp="1"/>
          </p:cNvSpPr>
          <p:nvPr>
            <p:ph idx="1"/>
          </p:nvPr>
        </p:nvSpPr>
        <p:spPr>
          <a:xfrm>
            <a:off x="675860" y="1444487"/>
            <a:ext cx="8030817" cy="4681676"/>
          </a:xfrm>
        </p:spPr>
        <p:txBody>
          <a:bodyPr/>
          <a:lstStyle/>
          <a:p>
            <a:pPr algn="r" rtl="1"/>
            <a:r>
              <a:rPr lang="ar-SA" sz="2000" b="1" dirty="0" smtClean="0"/>
              <a:t>أما ما يتم تسجيله في دفاتر المنشأة :</a:t>
            </a:r>
            <a:endParaRPr lang="en-US" sz="2000" dirty="0" smtClean="0"/>
          </a:p>
          <a:p>
            <a:pPr algn="r" rtl="1">
              <a:buNone/>
            </a:pPr>
            <a:r>
              <a:rPr lang="ar-SA" sz="2000" u="sng" dirty="0" smtClean="0"/>
              <a:t>ما يخص أول الفترة في 1/1/1437 هـ</a:t>
            </a:r>
            <a:endParaRPr lang="en-US" sz="2000" dirty="0" smtClean="0"/>
          </a:p>
          <a:p>
            <a:pPr algn="r" rtl="1">
              <a:buNone/>
            </a:pPr>
            <a:r>
              <a:rPr lang="ar-SA" sz="2000" dirty="0" smtClean="0"/>
              <a:t>80000 من ح/ المخزون السلعي            80000  إلى ح/المتاجرة والأرباح والخسائر </a:t>
            </a:r>
            <a:endParaRPr lang="en-US" sz="2000" dirty="0" smtClean="0"/>
          </a:p>
          <a:p>
            <a:pPr algn="r" rtl="1">
              <a:buNone/>
            </a:pPr>
            <a:r>
              <a:rPr lang="ar-SA" sz="2000" u="sng" dirty="0" smtClean="0"/>
              <a:t>وفي نهاية السنة :</a:t>
            </a:r>
            <a:endParaRPr lang="en-US" sz="2000" dirty="0" smtClean="0"/>
          </a:p>
          <a:p>
            <a:pPr algn="r" rtl="1">
              <a:buNone/>
            </a:pPr>
            <a:r>
              <a:rPr lang="ar-SA" sz="2000" dirty="0" smtClean="0"/>
              <a:t>80000 من ح/المتاجرة والارباح والخسائر           80000 إلى ح/ المخزون السلعي </a:t>
            </a:r>
            <a:endParaRPr lang="en-US" sz="2000" dirty="0" smtClean="0"/>
          </a:p>
          <a:p>
            <a:pPr algn="r" rtl="1">
              <a:buNone/>
            </a:pPr>
            <a:r>
              <a:rPr lang="ar-SA" sz="2000" u="sng" dirty="0" smtClean="0"/>
              <a:t>ما يخص آخر الفترة 30/12/1437هـ</a:t>
            </a:r>
            <a:endParaRPr lang="en-US" sz="2000" dirty="0" smtClean="0"/>
          </a:p>
          <a:p>
            <a:pPr algn="r" rtl="1">
              <a:buNone/>
            </a:pPr>
            <a:r>
              <a:rPr lang="ar-SA" sz="2000" dirty="0" smtClean="0"/>
              <a:t>65000 من ح/المخزون السلعي                   65000 إلى ح/ المتاجرة والأرباح والخسائر</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9025" y="274638"/>
            <a:ext cx="7272338" cy="851797"/>
          </a:xfrm>
        </p:spPr>
        <p:txBody>
          <a:bodyPr/>
          <a:lstStyle/>
          <a:p>
            <a:r>
              <a:rPr lang="ar-SA" dirty="0" smtClean="0"/>
              <a:t>قائمة الدخل في المنشآت التجارية </a:t>
            </a:r>
            <a:endParaRPr lang="en-US" dirty="0"/>
          </a:p>
        </p:txBody>
      </p:sp>
      <p:graphicFrame>
        <p:nvGraphicFramePr>
          <p:cNvPr id="6" name="Table 5"/>
          <p:cNvGraphicFramePr>
            <a:graphicFrameLocks noGrp="1"/>
          </p:cNvGraphicFramePr>
          <p:nvPr/>
        </p:nvGraphicFramePr>
        <p:xfrm>
          <a:off x="4584493" y="1582419"/>
          <a:ext cx="3776870" cy="5029200"/>
        </p:xfrm>
        <a:graphic>
          <a:graphicData uri="http://schemas.openxmlformats.org/drawingml/2006/table">
            <a:tbl>
              <a:tblPr firstRow="1" bandRow="1">
                <a:tableStyleId>{5940675A-B579-460E-94D1-54222C63F5DA}</a:tableStyleId>
              </a:tblPr>
              <a:tblGrid>
                <a:gridCol w="610360"/>
                <a:gridCol w="702365"/>
                <a:gridCol w="2464145"/>
              </a:tblGrid>
              <a:tr h="4765372">
                <a:tc>
                  <a:txBody>
                    <a:bodyPr/>
                    <a:lstStyle/>
                    <a:p>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endParaRPr lang="ar-SA" b="1" dirty="0" smtClean="0"/>
                    </a:p>
                    <a:p>
                      <a:endParaRPr lang="ar-SA" b="1" dirty="0" smtClean="0"/>
                    </a:p>
                    <a:p>
                      <a:endParaRPr lang="ar-SA" b="1" dirty="0" smtClean="0"/>
                    </a:p>
                    <a:p>
                      <a:r>
                        <a:rPr lang="ar-SA" b="1" dirty="0" smtClean="0"/>
                        <a:t>(-)</a:t>
                      </a:r>
                    </a:p>
                    <a:p>
                      <a:endParaRPr lang="ar-SA" b="1" dirty="0" smtClean="0"/>
                    </a:p>
                    <a:p>
                      <a:endParaRPr lang="ar-SA" b="1" dirty="0" smtClean="0"/>
                    </a:p>
                    <a:p>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ar-SA" b="1" dirty="0" smtClean="0"/>
                    </a:p>
                    <a:p>
                      <a:endParaRPr lang="en-US" b="1" dirty="0"/>
                    </a:p>
                  </a:txBody>
                  <a:tcPr/>
                </a:tc>
                <a:tc>
                  <a:txBody>
                    <a:bodyPr/>
                    <a:lstStyle/>
                    <a:p>
                      <a:endParaRPr lang="ar-SA" dirty="0" smtClean="0"/>
                    </a:p>
                    <a:p>
                      <a:endParaRPr lang="ar-SA" dirty="0" smtClean="0"/>
                    </a:p>
                    <a:p>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p>
                    <a:p>
                      <a:endParaRPr lang="en-US" dirty="0"/>
                    </a:p>
                  </a:txBody>
                  <a:tcPr/>
                </a:tc>
                <a:tc>
                  <a:txBody>
                    <a:bodyPr/>
                    <a:lstStyle/>
                    <a:p>
                      <a:pPr algn="r" rtl="1"/>
                      <a:r>
                        <a:rPr lang="ar-SA" b="1" dirty="0" smtClean="0"/>
                        <a:t>اجمالي المبيعات</a:t>
                      </a:r>
                    </a:p>
                    <a:p>
                      <a:pPr algn="r" rtl="1">
                        <a:buFontTx/>
                        <a:buNone/>
                      </a:pPr>
                      <a:r>
                        <a:rPr lang="ar-SA" b="1" dirty="0" smtClean="0"/>
                        <a:t>- م.م. المبيعات</a:t>
                      </a:r>
                      <a:r>
                        <a:rPr lang="ar-SA" b="1" baseline="0" dirty="0" smtClean="0"/>
                        <a:t> </a:t>
                      </a:r>
                      <a:r>
                        <a:rPr lang="ar-SA" b="1" dirty="0" smtClean="0"/>
                        <a:t> </a:t>
                      </a:r>
                    </a:p>
                    <a:p>
                      <a:pPr algn="r" rtl="1">
                        <a:buFontTx/>
                        <a:buNone/>
                      </a:pPr>
                      <a:r>
                        <a:rPr lang="ar-SA" b="1" dirty="0" smtClean="0"/>
                        <a:t>      </a:t>
                      </a:r>
                      <a:r>
                        <a:rPr lang="ar-SA" b="1" dirty="0" smtClean="0">
                          <a:solidFill>
                            <a:schemeClr val="accent2">
                              <a:lumMod val="75000"/>
                            </a:schemeClr>
                          </a:solidFill>
                        </a:rPr>
                        <a:t>صـافي المبيعات </a:t>
                      </a:r>
                    </a:p>
                    <a:p>
                      <a:pPr algn="r" rtl="1">
                        <a:buFontTx/>
                        <a:buNone/>
                      </a:pPr>
                      <a:r>
                        <a:rPr lang="ar-SA" b="1" dirty="0" smtClean="0">
                          <a:solidFill>
                            <a:schemeClr val="tx1"/>
                          </a:solidFill>
                        </a:rPr>
                        <a:t>المشتريات </a:t>
                      </a:r>
                      <a:r>
                        <a:rPr lang="ar-SA" b="1" dirty="0" smtClean="0">
                          <a:solidFill>
                            <a:schemeClr val="accent2">
                              <a:lumMod val="75000"/>
                            </a:schemeClr>
                          </a:solidFill>
                        </a:rPr>
                        <a:t> </a:t>
                      </a:r>
                    </a:p>
                    <a:p>
                      <a:pPr algn="r" rtl="1">
                        <a:buFontTx/>
                        <a:buNone/>
                      </a:pPr>
                      <a:r>
                        <a:rPr lang="ar-SA" b="1" dirty="0" smtClean="0">
                          <a:solidFill>
                            <a:schemeClr val="tx1"/>
                          </a:solidFill>
                        </a:rPr>
                        <a:t>- م.م. المشتريات</a:t>
                      </a:r>
                    </a:p>
                    <a:p>
                      <a:pPr algn="r" rtl="1">
                        <a:buFontTx/>
                        <a:buNone/>
                      </a:pPr>
                      <a:r>
                        <a:rPr lang="ar-SA" b="1" dirty="0" smtClean="0">
                          <a:solidFill>
                            <a:schemeClr val="tx1"/>
                          </a:solidFill>
                        </a:rPr>
                        <a:t>+</a:t>
                      </a:r>
                      <a:r>
                        <a:rPr lang="ar-SA" b="1" baseline="0" dirty="0" smtClean="0">
                          <a:solidFill>
                            <a:schemeClr val="tx1"/>
                          </a:solidFill>
                        </a:rPr>
                        <a:t> مصاريف نقل المشتريات </a:t>
                      </a:r>
                    </a:p>
                    <a:p>
                      <a:pPr algn="ctr" rtl="1">
                        <a:buFontTx/>
                        <a:buNone/>
                      </a:pPr>
                      <a:r>
                        <a:rPr lang="ar-SA" b="1" baseline="0" dirty="0" smtClean="0">
                          <a:solidFill>
                            <a:schemeClr val="tx1"/>
                          </a:solidFill>
                        </a:rPr>
                        <a:t>صــافي المشتريات</a:t>
                      </a:r>
                    </a:p>
                    <a:p>
                      <a:pPr algn="r" rtl="1">
                        <a:buFontTx/>
                        <a:buNone/>
                      </a:pPr>
                      <a:r>
                        <a:rPr lang="ar-SA" b="1" baseline="0" dirty="0" smtClean="0">
                          <a:solidFill>
                            <a:schemeClr val="tx1"/>
                          </a:solidFill>
                        </a:rPr>
                        <a:t>+ محزون 1/1  </a:t>
                      </a:r>
                    </a:p>
                    <a:p>
                      <a:pPr algn="r" rtl="1">
                        <a:buFontTx/>
                        <a:buNone/>
                      </a:pPr>
                      <a:r>
                        <a:rPr lang="ar-SA" b="1" baseline="0" dirty="0" smtClean="0">
                          <a:solidFill>
                            <a:schemeClr val="tx1"/>
                          </a:solidFill>
                        </a:rPr>
                        <a:t>تكلفة البضاعة المتاحة للبيع</a:t>
                      </a:r>
                    </a:p>
                    <a:p>
                      <a:pPr algn="r" rtl="1">
                        <a:buFontTx/>
                        <a:buChar char="-"/>
                      </a:pPr>
                      <a:r>
                        <a:rPr lang="ar-SA" b="1" baseline="0" dirty="0" smtClean="0">
                          <a:solidFill>
                            <a:schemeClr val="tx1"/>
                          </a:solidFill>
                        </a:rPr>
                        <a:t>مخزون 30 / 12 </a:t>
                      </a:r>
                    </a:p>
                    <a:p>
                      <a:pPr algn="r" rtl="1">
                        <a:buFontTx/>
                        <a:buNone/>
                      </a:pPr>
                      <a:r>
                        <a:rPr lang="ar-SA" b="1" baseline="0" dirty="0" smtClean="0">
                          <a:solidFill>
                            <a:schemeClr val="tx1"/>
                          </a:solidFill>
                        </a:rPr>
                        <a:t> </a:t>
                      </a:r>
                      <a:r>
                        <a:rPr lang="ar-SA" b="1" baseline="0" dirty="0" smtClean="0">
                          <a:solidFill>
                            <a:schemeClr val="accent1"/>
                          </a:solidFill>
                        </a:rPr>
                        <a:t>تكلفة البضاعة المباعة </a:t>
                      </a:r>
                    </a:p>
                    <a:p>
                      <a:pPr algn="ctr" rtl="1">
                        <a:buFontTx/>
                        <a:buNone/>
                      </a:pPr>
                      <a:r>
                        <a:rPr lang="ar-SA" b="1" baseline="0" dirty="0" smtClean="0">
                          <a:solidFill>
                            <a:schemeClr val="tx1"/>
                          </a:solidFill>
                        </a:rPr>
                        <a:t> مجمل الدخل</a:t>
                      </a:r>
                    </a:p>
                    <a:p>
                      <a:pPr algn="r" rtl="1">
                        <a:buFontTx/>
                        <a:buNone/>
                      </a:pPr>
                      <a:r>
                        <a:rPr lang="ar-SA" b="1" baseline="0" dirty="0" smtClean="0">
                          <a:solidFill>
                            <a:schemeClr val="tx1"/>
                          </a:solidFill>
                        </a:rPr>
                        <a:t>+ ايرادات أخرى  </a:t>
                      </a:r>
                    </a:p>
                    <a:p>
                      <a:pPr algn="r" rtl="1">
                        <a:buFontTx/>
                        <a:buNone/>
                      </a:pPr>
                      <a:r>
                        <a:rPr lang="ar-SA" b="1" baseline="0" dirty="0" smtClean="0">
                          <a:solidFill>
                            <a:schemeClr val="tx1"/>
                          </a:solidFill>
                        </a:rPr>
                        <a:t>- مصروفات التشغيل </a:t>
                      </a:r>
                    </a:p>
                    <a:p>
                      <a:pPr algn="r" rtl="1">
                        <a:buFontTx/>
                        <a:buNone/>
                      </a:pPr>
                      <a:r>
                        <a:rPr lang="ar-SA" b="1" baseline="0" dirty="0" smtClean="0">
                          <a:solidFill>
                            <a:schemeClr val="accent2">
                              <a:lumMod val="75000"/>
                            </a:schemeClr>
                          </a:solidFill>
                        </a:rPr>
                        <a:t> </a:t>
                      </a:r>
                      <a:r>
                        <a:rPr lang="ar-SA" b="1" dirty="0" smtClean="0">
                          <a:solidFill>
                            <a:schemeClr val="accent2">
                              <a:lumMod val="75000"/>
                            </a:schemeClr>
                          </a:solidFill>
                        </a:rPr>
                        <a:t> </a:t>
                      </a:r>
                    </a:p>
                    <a:p>
                      <a:pPr algn="l" rtl="1">
                        <a:buFontTx/>
                        <a:buNone/>
                      </a:pPr>
                      <a:r>
                        <a:rPr lang="ar-SA" b="1" dirty="0" smtClean="0">
                          <a:solidFill>
                            <a:schemeClr val="accent2">
                              <a:lumMod val="75000"/>
                            </a:schemeClr>
                          </a:solidFill>
                        </a:rPr>
                        <a:t>صـافي الدخل </a:t>
                      </a:r>
                      <a:endParaRPr lang="en-US" b="1" dirty="0">
                        <a:solidFill>
                          <a:schemeClr val="accent2">
                            <a:lumMod val="75000"/>
                          </a:schemeClr>
                        </a:solidFill>
                      </a:endParaRPr>
                    </a:p>
                  </a:txBody>
                  <a:tcPr/>
                </a:tc>
              </a:tr>
            </a:tbl>
          </a:graphicData>
        </a:graphic>
      </p:graphicFrame>
      <p:cxnSp>
        <p:nvCxnSpPr>
          <p:cNvPr id="8" name="Straight Connector 7"/>
          <p:cNvCxnSpPr/>
          <p:nvPr/>
        </p:nvCxnSpPr>
        <p:spPr>
          <a:xfrm flipH="1" flipV="1">
            <a:off x="4584492" y="2186611"/>
            <a:ext cx="597108" cy="1"/>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a:off x="5181600" y="3286539"/>
            <a:ext cx="715617"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5181600" y="3803374"/>
            <a:ext cx="715617"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a:off x="5181600" y="4333461"/>
            <a:ext cx="715617"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H="1">
            <a:off x="4584493" y="4664765"/>
            <a:ext cx="597107"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4584493" y="5565913"/>
            <a:ext cx="597107"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181600" y="1126435"/>
            <a:ext cx="2239617" cy="400110"/>
          </a:xfrm>
          <a:prstGeom prst="rect">
            <a:avLst/>
          </a:prstGeom>
          <a:noFill/>
        </p:spPr>
        <p:txBody>
          <a:bodyPr wrap="square" rtlCol="0">
            <a:spAutoFit/>
          </a:bodyPr>
          <a:lstStyle/>
          <a:p>
            <a:pPr algn="ctr" rtl="1"/>
            <a:r>
              <a:rPr lang="ar-SA" sz="2000" b="1" dirty="0" smtClean="0">
                <a:solidFill>
                  <a:schemeClr val="accent2"/>
                </a:solidFill>
              </a:rPr>
              <a:t>الشـكل الأول </a:t>
            </a:r>
            <a:endParaRPr lang="en-US" sz="2000" b="1" dirty="0">
              <a:solidFill>
                <a:schemeClr val="accent2"/>
              </a:solidFill>
            </a:endParaRPr>
          </a:p>
        </p:txBody>
      </p:sp>
      <p:graphicFrame>
        <p:nvGraphicFramePr>
          <p:cNvPr id="19" name="Table 18"/>
          <p:cNvGraphicFramePr>
            <a:graphicFrameLocks noGrp="1"/>
          </p:cNvGraphicFramePr>
          <p:nvPr/>
        </p:nvGraphicFramePr>
        <p:xfrm>
          <a:off x="615467" y="1526545"/>
          <a:ext cx="3776870" cy="4765372"/>
        </p:xfrm>
        <a:graphic>
          <a:graphicData uri="http://schemas.openxmlformats.org/drawingml/2006/table">
            <a:tbl>
              <a:tblPr firstRow="1" bandRow="1">
                <a:tableStyleId>{5940675A-B579-460E-94D1-54222C63F5DA}</a:tableStyleId>
              </a:tblPr>
              <a:tblGrid>
                <a:gridCol w="610360"/>
                <a:gridCol w="702365"/>
                <a:gridCol w="2464145"/>
              </a:tblGrid>
              <a:tr h="4765372">
                <a:tc>
                  <a:txBody>
                    <a:bodyPr/>
                    <a:lstStyle/>
                    <a:p>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endParaRPr lang="ar-SA" b="1" dirty="0" smtClean="0"/>
                    </a:p>
                    <a:p>
                      <a:endParaRPr lang="ar-SA" b="1" dirty="0" smtClean="0"/>
                    </a:p>
                    <a:p>
                      <a:r>
                        <a:rPr lang="ar-SA" b="1" dirty="0" smtClean="0"/>
                        <a:t>(-)</a:t>
                      </a:r>
                    </a:p>
                    <a:p>
                      <a:endParaRPr lang="ar-SA" b="1" dirty="0" smtClean="0"/>
                    </a:p>
                    <a:p>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dirty="0" smtClean="0"/>
                    </a:p>
                    <a:p>
                      <a:endParaRPr lang="en-US" b="1" dirty="0"/>
                    </a:p>
                  </a:txBody>
                  <a:tcPr/>
                </a:tc>
                <a:tc>
                  <a:txBody>
                    <a:bodyPr/>
                    <a:lstStyle/>
                    <a:p>
                      <a:endParaRPr lang="ar-SA" dirty="0" smtClean="0"/>
                    </a:p>
                    <a:p>
                      <a:endParaRPr lang="ar-SA" dirty="0" smtClean="0"/>
                    </a:p>
                    <a:p>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ar-S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ar-SA" b="1" dirty="0" smtClean="0"/>
                        <a:t>)</a:t>
                      </a:r>
                      <a:r>
                        <a:rPr lang="en-US" b="1" dirty="0" smtClean="0"/>
                        <a:t>××</a:t>
                      </a:r>
                      <a:r>
                        <a:rPr lang="ar-SA" b="1" dirty="0" smtClean="0"/>
                        <a:t>(</a:t>
                      </a:r>
                    </a:p>
                    <a:p>
                      <a:endParaRPr lang="en-US" dirty="0"/>
                    </a:p>
                  </a:txBody>
                  <a:tcPr/>
                </a:tc>
                <a:tc>
                  <a:txBody>
                    <a:bodyPr/>
                    <a:lstStyle/>
                    <a:p>
                      <a:pPr algn="r" rtl="1"/>
                      <a:r>
                        <a:rPr lang="ar-SA" b="1" dirty="0" smtClean="0"/>
                        <a:t>اجمالي المبيعات</a:t>
                      </a:r>
                    </a:p>
                    <a:p>
                      <a:pPr algn="r" rtl="1">
                        <a:buFontTx/>
                        <a:buNone/>
                      </a:pPr>
                      <a:r>
                        <a:rPr lang="ar-SA" b="1" dirty="0" smtClean="0"/>
                        <a:t>- م.م. المبيعات</a:t>
                      </a:r>
                      <a:r>
                        <a:rPr lang="ar-SA" b="1" baseline="0" dirty="0" smtClean="0"/>
                        <a:t> </a:t>
                      </a:r>
                      <a:r>
                        <a:rPr lang="ar-SA" b="1" dirty="0" smtClean="0"/>
                        <a:t> </a:t>
                      </a:r>
                    </a:p>
                    <a:p>
                      <a:pPr algn="r" rtl="1">
                        <a:buFontTx/>
                        <a:buNone/>
                      </a:pPr>
                      <a:r>
                        <a:rPr lang="ar-SA" b="1" dirty="0" smtClean="0"/>
                        <a:t>      </a:t>
                      </a:r>
                      <a:r>
                        <a:rPr lang="ar-SA" b="1" dirty="0" smtClean="0">
                          <a:solidFill>
                            <a:schemeClr val="accent2">
                              <a:lumMod val="75000"/>
                            </a:schemeClr>
                          </a:solidFill>
                        </a:rPr>
                        <a:t>صـافي المبيعات </a:t>
                      </a:r>
                    </a:p>
                    <a:p>
                      <a:pPr algn="r" rtl="1">
                        <a:buFontTx/>
                        <a:buNone/>
                      </a:pPr>
                      <a:r>
                        <a:rPr lang="ar-SA" b="1" dirty="0" smtClean="0">
                          <a:solidFill>
                            <a:schemeClr val="tx1"/>
                          </a:solidFill>
                        </a:rPr>
                        <a:t>+</a:t>
                      </a:r>
                      <a:r>
                        <a:rPr lang="ar-SA" b="1" baseline="0" dirty="0" smtClean="0">
                          <a:solidFill>
                            <a:schemeClr val="tx1"/>
                          </a:solidFill>
                        </a:rPr>
                        <a:t> مخزون 1/1 </a:t>
                      </a:r>
                      <a:r>
                        <a:rPr lang="ar-SA" b="1" dirty="0" smtClean="0">
                          <a:solidFill>
                            <a:schemeClr val="tx1"/>
                          </a:solidFill>
                        </a:rPr>
                        <a:t> </a:t>
                      </a:r>
                      <a:r>
                        <a:rPr lang="ar-SA" b="1" dirty="0" smtClean="0">
                          <a:solidFill>
                            <a:schemeClr val="accent2">
                              <a:lumMod val="75000"/>
                            </a:schemeClr>
                          </a:solidFill>
                        </a:rPr>
                        <a:t> </a:t>
                      </a:r>
                    </a:p>
                    <a:p>
                      <a:pPr algn="r" rtl="1">
                        <a:buFontTx/>
                        <a:buNone/>
                      </a:pPr>
                      <a:r>
                        <a:rPr lang="ar-SA" b="1" dirty="0" smtClean="0">
                          <a:solidFill>
                            <a:schemeClr val="tx1"/>
                          </a:solidFill>
                        </a:rPr>
                        <a:t>+</a:t>
                      </a:r>
                      <a:r>
                        <a:rPr lang="ar-SA" b="1" baseline="0" dirty="0" smtClean="0">
                          <a:solidFill>
                            <a:schemeClr val="tx1"/>
                          </a:solidFill>
                        </a:rPr>
                        <a:t> المشتريات </a:t>
                      </a:r>
                    </a:p>
                    <a:p>
                      <a:pPr algn="r" rtl="1">
                        <a:buFontTx/>
                        <a:buNone/>
                      </a:pPr>
                      <a:r>
                        <a:rPr lang="ar-SA" b="1" dirty="0" smtClean="0">
                          <a:solidFill>
                            <a:schemeClr val="tx1"/>
                          </a:solidFill>
                        </a:rPr>
                        <a:t>+</a:t>
                      </a:r>
                      <a:r>
                        <a:rPr lang="ar-SA" b="1" baseline="0" dirty="0" smtClean="0">
                          <a:solidFill>
                            <a:schemeClr val="tx1"/>
                          </a:solidFill>
                        </a:rPr>
                        <a:t> مصاريف نقل المشتريات </a:t>
                      </a:r>
                    </a:p>
                    <a:p>
                      <a:pPr algn="r" rtl="1">
                        <a:buFontTx/>
                        <a:buNone/>
                      </a:pPr>
                      <a:r>
                        <a:rPr lang="ar-SA" b="1" baseline="0" dirty="0" smtClean="0">
                          <a:solidFill>
                            <a:schemeClr val="tx1"/>
                          </a:solidFill>
                        </a:rPr>
                        <a:t>- م.م. المشتريات </a:t>
                      </a:r>
                    </a:p>
                    <a:p>
                      <a:pPr algn="r" rtl="1">
                        <a:buFontTx/>
                        <a:buNone/>
                      </a:pPr>
                      <a:r>
                        <a:rPr lang="ar-SA" b="1" baseline="0" dirty="0" smtClean="0">
                          <a:solidFill>
                            <a:schemeClr val="tx1"/>
                          </a:solidFill>
                        </a:rPr>
                        <a:t>- مخزون 30 / 12 </a:t>
                      </a:r>
                    </a:p>
                    <a:p>
                      <a:pPr algn="r" rtl="1">
                        <a:buFontTx/>
                        <a:buNone/>
                      </a:pPr>
                      <a:r>
                        <a:rPr lang="ar-SA" b="1" baseline="0" dirty="0" smtClean="0">
                          <a:solidFill>
                            <a:schemeClr val="tx1"/>
                          </a:solidFill>
                        </a:rPr>
                        <a:t> </a:t>
                      </a:r>
                      <a:r>
                        <a:rPr lang="ar-SA" b="1" baseline="0" dirty="0" smtClean="0">
                          <a:solidFill>
                            <a:schemeClr val="accent1"/>
                          </a:solidFill>
                        </a:rPr>
                        <a:t>تكلفة البضاعة المباعة </a:t>
                      </a:r>
                    </a:p>
                    <a:p>
                      <a:pPr algn="ctr" rtl="1">
                        <a:buFontTx/>
                        <a:buNone/>
                      </a:pPr>
                      <a:r>
                        <a:rPr lang="ar-SA" b="1" baseline="0" dirty="0" smtClean="0">
                          <a:solidFill>
                            <a:schemeClr val="tx1"/>
                          </a:solidFill>
                        </a:rPr>
                        <a:t> مجمل الدخل</a:t>
                      </a:r>
                    </a:p>
                    <a:p>
                      <a:pPr algn="r" rtl="1">
                        <a:buFontTx/>
                        <a:buNone/>
                      </a:pPr>
                      <a:r>
                        <a:rPr lang="ar-SA" b="1" baseline="0" dirty="0" smtClean="0">
                          <a:solidFill>
                            <a:schemeClr val="tx1"/>
                          </a:solidFill>
                        </a:rPr>
                        <a:t>+ ايرادات أخرى  </a:t>
                      </a:r>
                    </a:p>
                    <a:p>
                      <a:pPr algn="r" rtl="1">
                        <a:buFontTx/>
                        <a:buNone/>
                      </a:pPr>
                      <a:r>
                        <a:rPr lang="ar-SA" b="1" baseline="0" dirty="0" smtClean="0">
                          <a:solidFill>
                            <a:schemeClr val="tx1"/>
                          </a:solidFill>
                        </a:rPr>
                        <a:t>- مصروفات التشغيل </a:t>
                      </a:r>
                    </a:p>
                    <a:p>
                      <a:pPr algn="r" rtl="1">
                        <a:buFontTx/>
                        <a:buNone/>
                      </a:pPr>
                      <a:r>
                        <a:rPr lang="ar-SA" b="1" baseline="0" dirty="0" smtClean="0">
                          <a:solidFill>
                            <a:schemeClr val="accent2">
                              <a:lumMod val="75000"/>
                            </a:schemeClr>
                          </a:solidFill>
                        </a:rPr>
                        <a:t> </a:t>
                      </a:r>
                      <a:r>
                        <a:rPr lang="ar-SA" b="1" dirty="0" smtClean="0">
                          <a:solidFill>
                            <a:schemeClr val="accent2">
                              <a:lumMod val="75000"/>
                            </a:schemeClr>
                          </a:solidFill>
                        </a:rPr>
                        <a:t> </a:t>
                      </a:r>
                    </a:p>
                    <a:p>
                      <a:pPr algn="l" rtl="1">
                        <a:buFontTx/>
                        <a:buNone/>
                      </a:pPr>
                      <a:r>
                        <a:rPr lang="ar-SA" b="1" dirty="0" smtClean="0">
                          <a:solidFill>
                            <a:schemeClr val="accent2">
                              <a:lumMod val="75000"/>
                            </a:schemeClr>
                          </a:solidFill>
                        </a:rPr>
                        <a:t>صـافي الدخل </a:t>
                      </a:r>
                      <a:endParaRPr lang="en-US" b="1" dirty="0">
                        <a:solidFill>
                          <a:schemeClr val="accent2">
                            <a:lumMod val="75000"/>
                          </a:schemeClr>
                        </a:solidFill>
                      </a:endParaRPr>
                    </a:p>
                  </a:txBody>
                  <a:tcPr/>
                </a:tc>
              </a:tr>
            </a:tbl>
          </a:graphicData>
        </a:graphic>
      </p:graphicFrame>
      <p:cxnSp>
        <p:nvCxnSpPr>
          <p:cNvPr id="20" name="Straight Connector 19"/>
          <p:cNvCxnSpPr/>
          <p:nvPr/>
        </p:nvCxnSpPr>
        <p:spPr>
          <a:xfrm flipH="1">
            <a:off x="1212575" y="3803374"/>
            <a:ext cx="715617"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H="1" flipV="1">
            <a:off x="615467" y="2186610"/>
            <a:ext cx="597108" cy="1"/>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H="1" flipV="1">
            <a:off x="615467" y="3988903"/>
            <a:ext cx="597108" cy="1"/>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H="1" flipV="1">
            <a:off x="615467" y="5022574"/>
            <a:ext cx="597108" cy="1"/>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1557130" y="1078780"/>
            <a:ext cx="2239617" cy="400110"/>
          </a:xfrm>
          <a:prstGeom prst="rect">
            <a:avLst/>
          </a:prstGeom>
          <a:noFill/>
        </p:spPr>
        <p:txBody>
          <a:bodyPr wrap="square" rtlCol="0">
            <a:spAutoFit/>
          </a:bodyPr>
          <a:lstStyle/>
          <a:p>
            <a:pPr algn="ctr" rtl="1"/>
            <a:r>
              <a:rPr lang="ar-SA" sz="2000" b="1" dirty="0" smtClean="0">
                <a:solidFill>
                  <a:schemeClr val="accent2"/>
                </a:solidFill>
              </a:rPr>
              <a:t>الشـكل الثاني </a:t>
            </a:r>
            <a:endParaRPr lang="en-US" sz="2000" b="1" dirty="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1090336"/>
          </a:xfrm>
        </p:spPr>
        <p:txBody>
          <a:bodyPr/>
          <a:lstStyle/>
          <a:p>
            <a:r>
              <a:rPr lang="ar-SA" dirty="0" smtClean="0"/>
              <a:t/>
            </a:r>
            <a:br>
              <a:rPr lang="ar-SA" dirty="0" smtClean="0"/>
            </a:br>
            <a:r>
              <a:rPr lang="ar-SA" dirty="0" smtClean="0"/>
              <a:t>المشتريات  </a:t>
            </a:r>
            <a:br>
              <a:rPr lang="ar-SA" dirty="0" smtClean="0"/>
            </a:br>
            <a:endParaRPr lang="en-US" dirty="0"/>
          </a:p>
        </p:txBody>
      </p:sp>
      <p:sp>
        <p:nvSpPr>
          <p:cNvPr id="3" name="Content Placeholder 2"/>
          <p:cNvSpPr>
            <a:spLocks noGrp="1"/>
          </p:cNvSpPr>
          <p:nvPr>
            <p:ph idx="1"/>
          </p:nvPr>
        </p:nvSpPr>
        <p:spPr>
          <a:xfrm>
            <a:off x="609600" y="1364974"/>
            <a:ext cx="8163339" cy="4731026"/>
          </a:xfrm>
        </p:spPr>
        <p:txBody>
          <a:bodyPr/>
          <a:lstStyle/>
          <a:p>
            <a:pPr algn="just" rtl="1"/>
            <a:r>
              <a:rPr lang="ar-SA" b="1" dirty="0" smtClean="0">
                <a:solidFill>
                  <a:schemeClr val="accent2">
                    <a:lumMod val="75000"/>
                  </a:schemeClr>
                </a:solidFill>
              </a:rPr>
              <a:t>أولاً : </a:t>
            </a:r>
            <a:r>
              <a:rPr lang="ar-SA" b="1" dirty="0" smtClean="0">
                <a:solidFill>
                  <a:schemeClr val="accent1">
                    <a:lumMod val="75000"/>
                  </a:schemeClr>
                </a:solidFill>
              </a:rPr>
              <a:t>اثبات المشتريات : </a:t>
            </a:r>
            <a:r>
              <a:rPr lang="ar-SA" b="1" dirty="0" smtClean="0"/>
              <a:t>يعد من حساب المصاريف وبالتالي يجعل مدينا بقيمة البضاعة المشتراه.   </a:t>
            </a:r>
            <a:endParaRPr lang="en-US" b="1" dirty="0" smtClean="0"/>
          </a:p>
        </p:txBody>
      </p:sp>
      <p:sp>
        <p:nvSpPr>
          <p:cNvPr id="4" name="Right Brace 3"/>
          <p:cNvSpPr/>
          <p:nvPr/>
        </p:nvSpPr>
        <p:spPr>
          <a:xfrm rot="16200000">
            <a:off x="4026143" y="-790267"/>
            <a:ext cx="1398103" cy="7272338"/>
          </a:xfrm>
          <a:prstGeom prst="rightBrace">
            <a:avLst>
              <a:gd name="adj1" fmla="val 8333"/>
              <a:gd name="adj2" fmla="val 5019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4744278" y="2620618"/>
            <a:ext cx="0" cy="61622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75443" y="3544954"/>
            <a:ext cx="1497496" cy="400110"/>
          </a:xfrm>
          <a:prstGeom prst="rect">
            <a:avLst/>
          </a:prstGeom>
          <a:noFill/>
        </p:spPr>
        <p:txBody>
          <a:bodyPr wrap="square" rtlCol="0">
            <a:spAutoFit/>
          </a:bodyPr>
          <a:lstStyle/>
          <a:p>
            <a:pPr algn="ctr" rtl="1"/>
            <a:r>
              <a:rPr lang="ar-SA" sz="2000" b="1" dirty="0" smtClean="0"/>
              <a:t>الشراء نقدا </a:t>
            </a:r>
            <a:endParaRPr lang="en-US" sz="2000" b="1" dirty="0"/>
          </a:p>
        </p:txBody>
      </p:sp>
      <p:sp>
        <p:nvSpPr>
          <p:cNvPr id="9" name="TextBox 8"/>
          <p:cNvSpPr txBox="1"/>
          <p:nvPr/>
        </p:nvSpPr>
        <p:spPr>
          <a:xfrm>
            <a:off x="3743739" y="3236842"/>
            <a:ext cx="2259496" cy="707886"/>
          </a:xfrm>
          <a:prstGeom prst="rect">
            <a:avLst/>
          </a:prstGeom>
          <a:noFill/>
        </p:spPr>
        <p:txBody>
          <a:bodyPr wrap="square" rtlCol="0">
            <a:spAutoFit/>
          </a:bodyPr>
          <a:lstStyle/>
          <a:p>
            <a:pPr algn="ctr" rtl="1"/>
            <a:r>
              <a:rPr lang="ar-SA" sz="2000" b="1" dirty="0" smtClean="0"/>
              <a:t>الشراء على الحساب بتعهد شفوي  </a:t>
            </a:r>
            <a:endParaRPr lang="en-US" sz="2000" b="1" dirty="0" smtClean="0"/>
          </a:p>
        </p:txBody>
      </p:sp>
      <p:sp>
        <p:nvSpPr>
          <p:cNvPr id="10" name="TextBox 9"/>
          <p:cNvSpPr txBox="1"/>
          <p:nvPr/>
        </p:nvSpPr>
        <p:spPr>
          <a:xfrm>
            <a:off x="609600" y="3544954"/>
            <a:ext cx="2398643" cy="707886"/>
          </a:xfrm>
          <a:prstGeom prst="rect">
            <a:avLst/>
          </a:prstGeom>
          <a:noFill/>
        </p:spPr>
        <p:txBody>
          <a:bodyPr wrap="square" rtlCol="0">
            <a:spAutoFit/>
          </a:bodyPr>
          <a:lstStyle/>
          <a:p>
            <a:pPr algn="ctr" rtl="1"/>
            <a:r>
              <a:rPr lang="ar-SA" sz="2000" b="1" dirty="0" smtClean="0"/>
              <a:t>الشراء على الحساب بتعهد كتابي </a:t>
            </a:r>
            <a:endParaRPr lang="en-US" sz="2000" b="1" dirty="0"/>
          </a:p>
        </p:txBody>
      </p:sp>
      <p:graphicFrame>
        <p:nvGraphicFramePr>
          <p:cNvPr id="11" name="Table 10"/>
          <p:cNvGraphicFramePr>
            <a:graphicFrameLocks noGrp="1"/>
          </p:cNvGraphicFramePr>
          <p:nvPr/>
        </p:nvGraphicFramePr>
        <p:xfrm>
          <a:off x="6533322" y="4252840"/>
          <a:ext cx="2266122" cy="932429"/>
        </p:xfrm>
        <a:graphic>
          <a:graphicData uri="http://schemas.openxmlformats.org/drawingml/2006/table">
            <a:tbl>
              <a:tblPr firstRow="1" bandRow="1">
                <a:tableStyleId>{5940675A-B579-460E-94D1-54222C63F5DA}</a:tableStyleId>
              </a:tblPr>
              <a:tblGrid>
                <a:gridCol w="1359673"/>
                <a:gridCol w="482154"/>
                <a:gridCol w="424295"/>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dirty="0" smtClean="0"/>
                        <a:t>حـ/</a:t>
                      </a:r>
                      <a:r>
                        <a:rPr lang="ar-SA" sz="1600" baseline="0" dirty="0" smtClean="0"/>
                        <a:t> المشتريات </a:t>
                      </a:r>
                    </a:p>
                    <a:p>
                      <a:pPr algn="r" rtl="1"/>
                      <a:r>
                        <a:rPr lang="ar-SA" sz="1600" dirty="0" smtClean="0"/>
                        <a:t>     حـ/ نقدية</a:t>
                      </a:r>
                      <a:r>
                        <a:rPr lang="ar-SA" sz="1600" baseline="0" dirty="0" smtClean="0"/>
                        <a:t> </a:t>
                      </a:r>
                      <a:endParaRPr lang="en-US" sz="1600"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2" name="Table 11"/>
          <p:cNvGraphicFramePr>
            <a:graphicFrameLocks noGrp="1"/>
          </p:cNvGraphicFramePr>
          <p:nvPr/>
        </p:nvGraphicFramePr>
        <p:xfrm>
          <a:off x="3743739" y="4252840"/>
          <a:ext cx="2266122" cy="932429"/>
        </p:xfrm>
        <a:graphic>
          <a:graphicData uri="http://schemas.openxmlformats.org/drawingml/2006/table">
            <a:tbl>
              <a:tblPr firstRow="1" bandRow="1">
                <a:tableStyleId>{5940675A-B579-460E-94D1-54222C63F5DA}</a:tableStyleId>
              </a:tblPr>
              <a:tblGrid>
                <a:gridCol w="1359673"/>
                <a:gridCol w="482154"/>
                <a:gridCol w="424295"/>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dirty="0" smtClean="0"/>
                        <a:t>حـ/</a:t>
                      </a:r>
                      <a:r>
                        <a:rPr lang="ar-SA" sz="1600" baseline="0" dirty="0" smtClean="0"/>
                        <a:t> المشتريات </a:t>
                      </a:r>
                    </a:p>
                    <a:p>
                      <a:pPr algn="r" rtl="1"/>
                      <a:r>
                        <a:rPr lang="ar-SA" sz="1600" dirty="0" smtClean="0"/>
                        <a:t>     حـ/ دائنين </a:t>
                      </a:r>
                      <a:r>
                        <a:rPr lang="ar-SA" sz="1600" baseline="0" dirty="0" smtClean="0"/>
                        <a:t> </a:t>
                      </a:r>
                      <a:endParaRPr lang="en-US" sz="1600"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aphicFrame>
        <p:nvGraphicFramePr>
          <p:cNvPr id="13" name="Table 12"/>
          <p:cNvGraphicFramePr>
            <a:graphicFrameLocks noGrp="1"/>
          </p:cNvGraphicFramePr>
          <p:nvPr/>
        </p:nvGraphicFramePr>
        <p:xfrm>
          <a:off x="742121" y="4405240"/>
          <a:ext cx="2266122" cy="932429"/>
        </p:xfrm>
        <a:graphic>
          <a:graphicData uri="http://schemas.openxmlformats.org/drawingml/2006/table">
            <a:tbl>
              <a:tblPr firstRow="1" bandRow="1">
                <a:tableStyleId>{5940675A-B579-460E-94D1-54222C63F5DA}</a:tableStyleId>
              </a:tblPr>
              <a:tblGrid>
                <a:gridCol w="1359673"/>
                <a:gridCol w="482154"/>
                <a:gridCol w="424295"/>
              </a:tblGrid>
              <a:tr h="279403">
                <a:tc>
                  <a:txBody>
                    <a:bodyPr/>
                    <a:lstStyle/>
                    <a:p>
                      <a:pPr algn="ctr" rtl="1"/>
                      <a:r>
                        <a:rPr lang="ar-SA" sz="1200" b="1" dirty="0" smtClean="0"/>
                        <a:t>اسم الحساب </a:t>
                      </a:r>
                      <a:endParaRPr lang="en-US" sz="1200" b="1" dirty="0"/>
                    </a:p>
                  </a:txBody>
                  <a:tcPr/>
                </a:tc>
                <a:tc>
                  <a:txBody>
                    <a:bodyPr/>
                    <a:lstStyle/>
                    <a:p>
                      <a:pPr algn="ctr" rtl="1"/>
                      <a:r>
                        <a:rPr lang="ar-SA" sz="1200" b="1" dirty="0" smtClean="0"/>
                        <a:t>دائن </a:t>
                      </a:r>
                      <a:endParaRPr lang="en-US" sz="1200" b="1" dirty="0"/>
                    </a:p>
                  </a:txBody>
                  <a:tcPr/>
                </a:tc>
                <a:tc>
                  <a:txBody>
                    <a:bodyPr/>
                    <a:lstStyle/>
                    <a:p>
                      <a:pPr algn="ctr" rtl="1"/>
                      <a:r>
                        <a:rPr lang="ar-SA" sz="1200" b="1" dirty="0" smtClean="0"/>
                        <a:t>مدين </a:t>
                      </a:r>
                      <a:endParaRPr lang="en-US" sz="1200" b="1" dirty="0"/>
                    </a:p>
                  </a:txBody>
                  <a:tcPr/>
                </a:tc>
              </a:tr>
              <a:tr h="653026">
                <a:tc>
                  <a:txBody>
                    <a:bodyPr/>
                    <a:lstStyle/>
                    <a:p>
                      <a:pPr algn="r" rtl="1"/>
                      <a:r>
                        <a:rPr lang="ar-SA" sz="1600" dirty="0" smtClean="0"/>
                        <a:t>حـ/</a:t>
                      </a:r>
                      <a:r>
                        <a:rPr lang="ar-SA" sz="1600" baseline="0" dirty="0" smtClean="0"/>
                        <a:t> المشتريات </a:t>
                      </a:r>
                    </a:p>
                    <a:p>
                      <a:pPr algn="r" rtl="1"/>
                      <a:r>
                        <a:rPr lang="ar-SA" sz="1600" dirty="0" smtClean="0"/>
                        <a:t>     حـ/ أ.د</a:t>
                      </a:r>
                      <a:r>
                        <a:rPr lang="ar-SA" sz="1600" baseline="0" dirty="0" smtClean="0"/>
                        <a:t> </a:t>
                      </a:r>
                      <a:endParaRPr lang="en-US" sz="1600" dirty="0"/>
                    </a:p>
                  </a:txBody>
                  <a:tcPr/>
                </a:tc>
                <a:tc>
                  <a:txBody>
                    <a:bodyPr/>
                    <a:lstStyle/>
                    <a:p>
                      <a:endParaRPr lang="ar-SA" sz="1600" dirty="0" smtClean="0"/>
                    </a:p>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957814"/>
          </a:xfrm>
        </p:spPr>
        <p:txBody>
          <a:bodyPr/>
          <a:lstStyle/>
          <a:p>
            <a:pPr rtl="1"/>
            <a:r>
              <a:rPr lang="ar-SA" sz="4400" dirty="0" smtClean="0"/>
              <a:t>قفل الحسابات في المنشآت </a:t>
            </a:r>
            <a:r>
              <a:rPr lang="ar-SA" sz="4400" dirty="0" smtClean="0"/>
              <a:t>التجارية</a:t>
            </a:r>
            <a:endParaRPr lang="en-US" sz="4400" dirty="0"/>
          </a:p>
        </p:txBody>
      </p:sp>
      <p:sp>
        <p:nvSpPr>
          <p:cNvPr id="3" name="Content Placeholder 2"/>
          <p:cNvSpPr>
            <a:spLocks noGrp="1"/>
          </p:cNvSpPr>
          <p:nvPr>
            <p:ph idx="1"/>
          </p:nvPr>
        </p:nvSpPr>
        <p:spPr>
          <a:xfrm>
            <a:off x="410817" y="1232452"/>
            <a:ext cx="8415131" cy="5446644"/>
          </a:xfrm>
        </p:spPr>
        <p:txBody>
          <a:bodyPr/>
          <a:lstStyle/>
          <a:p>
            <a:pPr algn="r" rtl="1">
              <a:buNone/>
            </a:pPr>
            <a:r>
              <a:rPr lang="ar-SA" sz="2000" dirty="0" smtClean="0"/>
              <a:t>كما سبق فإنه يتم إقفال حسابات المصاريف (المشتريات ) دائنة وحسابات الإيرادات (المبيعات ) مدينة </a:t>
            </a:r>
            <a:endParaRPr lang="en-US" sz="2000" dirty="0" smtClean="0"/>
          </a:p>
          <a:p>
            <a:pPr lvl="0" algn="r" rtl="1">
              <a:buNone/>
            </a:pPr>
            <a:r>
              <a:rPr lang="ar-SA" sz="2000" b="1" u="sng" dirty="0" smtClean="0"/>
              <a:t>قفل الحسابات المدينة </a:t>
            </a:r>
            <a:endParaRPr lang="en-US" sz="2000" dirty="0" smtClean="0"/>
          </a:p>
          <a:p>
            <a:pPr algn="r" rtl="1">
              <a:buNone/>
            </a:pPr>
            <a:r>
              <a:rPr lang="ar-SA" sz="2000" dirty="0" smtClean="0"/>
              <a:t>من ح/المتاجرة والارباح والخسائر </a:t>
            </a:r>
            <a:endParaRPr lang="en-US" sz="2000" dirty="0" smtClean="0"/>
          </a:p>
          <a:p>
            <a:pPr algn="r" rtl="1">
              <a:buNone/>
            </a:pPr>
            <a:r>
              <a:rPr lang="ar-SA" sz="2000" dirty="0" smtClean="0"/>
              <a:t>إلى مذكورين :</a:t>
            </a:r>
            <a:endParaRPr lang="en-US" sz="2000" dirty="0" smtClean="0"/>
          </a:p>
          <a:p>
            <a:pPr algn="r" rtl="1">
              <a:buNone/>
            </a:pPr>
            <a:r>
              <a:rPr lang="ar-SA" sz="2000" dirty="0" smtClean="0"/>
              <a:t>ح/المشتريات   ح/نقل وتأمين المشتريات      ح/مردودات ومسموحات المبيعات     ح/ الخصم المسموح به        ح/المصروفات </a:t>
            </a:r>
            <a:endParaRPr lang="en-US" sz="2000" dirty="0" smtClean="0"/>
          </a:p>
          <a:p>
            <a:pPr lvl="0" algn="r" rtl="1">
              <a:buNone/>
            </a:pPr>
            <a:r>
              <a:rPr lang="ar-SA" sz="2000" b="1" u="sng" dirty="0" smtClean="0"/>
              <a:t>قفل الحسابات الدائنة </a:t>
            </a:r>
            <a:endParaRPr lang="en-US" sz="2000" dirty="0" smtClean="0"/>
          </a:p>
          <a:p>
            <a:pPr algn="r" rtl="1">
              <a:buNone/>
            </a:pPr>
            <a:r>
              <a:rPr lang="ar-SA" sz="2000" dirty="0" smtClean="0"/>
              <a:t>من مذكورين :</a:t>
            </a:r>
            <a:endParaRPr lang="en-US" sz="2000" dirty="0" smtClean="0"/>
          </a:p>
          <a:p>
            <a:pPr algn="r" rtl="1">
              <a:buNone/>
            </a:pPr>
            <a:r>
              <a:rPr lang="ar-SA" sz="2000" dirty="0" smtClean="0"/>
              <a:t>ح/المبيعات         ح/ مردودات ومسموحات المشتريات       ح/ الخصم المكتسب </a:t>
            </a:r>
            <a:endParaRPr lang="en-US" sz="2000" dirty="0" smtClean="0"/>
          </a:p>
          <a:p>
            <a:pPr algn="r" rtl="1">
              <a:buNone/>
            </a:pPr>
            <a:r>
              <a:rPr lang="ar-SA" sz="2000" dirty="0" smtClean="0"/>
              <a:t>إلى ح/المتاجرة والأرباح والخسائر </a:t>
            </a:r>
            <a:endParaRPr lang="en-US" sz="2000" dirty="0" smtClean="0"/>
          </a:p>
          <a:p>
            <a:pPr algn="r" rtl="1"/>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095" y="1113186"/>
            <a:ext cx="8348869" cy="62284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ar-SA" sz="2000" b="1" dirty="0" smtClean="0"/>
              <a:t> صافي المشتريات = إجماي المشتريات + م. نقل  – م.م.المشتريات – الخصم النقدي على المشتريات  </a:t>
            </a:r>
            <a:endParaRPr lang="en-US" sz="2000" b="1" dirty="0"/>
          </a:p>
        </p:txBody>
      </p:sp>
      <p:sp>
        <p:nvSpPr>
          <p:cNvPr id="5" name="Rounded Rectangle 4"/>
          <p:cNvSpPr/>
          <p:nvPr/>
        </p:nvSpPr>
        <p:spPr>
          <a:xfrm>
            <a:off x="2093843" y="357809"/>
            <a:ext cx="5049079" cy="583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000" b="1" dirty="0" smtClean="0"/>
              <a:t>معادلات هامة خاصة بقائمة الدخل في المنشآت التجارية </a:t>
            </a:r>
            <a:endParaRPr lang="en-US" sz="2000" b="1" dirty="0"/>
          </a:p>
        </p:txBody>
      </p:sp>
      <p:sp>
        <p:nvSpPr>
          <p:cNvPr id="6" name="Rectangle 5"/>
          <p:cNvSpPr/>
          <p:nvPr/>
        </p:nvSpPr>
        <p:spPr>
          <a:xfrm>
            <a:off x="583095" y="1921564"/>
            <a:ext cx="8348869" cy="6493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000" b="1" dirty="0" smtClean="0"/>
              <a:t> صافي المشتريات = إجماي المبيعات + م. نقل  – م.م.المبيعات – الخصم النقدي على المبيعات  </a:t>
            </a:r>
            <a:endParaRPr lang="en-US" sz="2000" b="1" dirty="0"/>
          </a:p>
        </p:txBody>
      </p:sp>
      <p:sp>
        <p:nvSpPr>
          <p:cNvPr id="7" name="Rectangle 6"/>
          <p:cNvSpPr/>
          <p:nvPr/>
        </p:nvSpPr>
        <p:spPr>
          <a:xfrm>
            <a:off x="583095" y="2756452"/>
            <a:ext cx="8348869" cy="7354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000" b="1" dirty="0" smtClean="0"/>
              <a:t>تكلفة البضاعة المتاحة للبيع = مخزون أول المدة + صافي المشتريات </a:t>
            </a:r>
            <a:endParaRPr lang="en-US" sz="2000" b="1" dirty="0"/>
          </a:p>
        </p:txBody>
      </p:sp>
      <p:sp>
        <p:nvSpPr>
          <p:cNvPr id="8" name="Rectangle 7"/>
          <p:cNvSpPr/>
          <p:nvPr/>
        </p:nvSpPr>
        <p:spPr>
          <a:xfrm>
            <a:off x="583095" y="3896139"/>
            <a:ext cx="8348869" cy="7354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b="1" dirty="0" smtClean="0"/>
              <a:t>تكلفة البضاعة المباعة= مخزون أول المدة + صافي المشتريات – مخزون اخر المدة </a:t>
            </a:r>
          </a:p>
          <a:p>
            <a:pPr algn="ctr" rtl="1"/>
            <a:r>
              <a:rPr lang="ar-SA" sz="2000" b="1" dirty="0" smtClean="0"/>
              <a:t>أو تكلفة البضاعة المباعة= تكلفة البضاعة المتاحة – تكلفة المخزون اخر المدة </a:t>
            </a:r>
            <a:endParaRPr lang="en-US" sz="2000" b="1" dirty="0"/>
          </a:p>
        </p:txBody>
      </p:sp>
      <p:sp>
        <p:nvSpPr>
          <p:cNvPr id="9" name="Rectangle 8"/>
          <p:cNvSpPr/>
          <p:nvPr/>
        </p:nvSpPr>
        <p:spPr>
          <a:xfrm>
            <a:off x="583095" y="4936434"/>
            <a:ext cx="8348869" cy="5433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sz="2000" b="1" dirty="0" smtClean="0"/>
              <a:t>مجمل الربح = صافي المبيعات – تكلفة البضاعة المباعة </a:t>
            </a:r>
            <a:endParaRPr lang="en-US" sz="2000" b="1" dirty="0" smtClean="0"/>
          </a:p>
        </p:txBody>
      </p:sp>
      <p:sp>
        <p:nvSpPr>
          <p:cNvPr id="11" name="Rectangle 10"/>
          <p:cNvSpPr/>
          <p:nvPr/>
        </p:nvSpPr>
        <p:spPr>
          <a:xfrm>
            <a:off x="583095" y="5718313"/>
            <a:ext cx="8348869" cy="5433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000" b="1" dirty="0" smtClean="0"/>
              <a:t>صافي الربح = مجمل الربح + ايرادات اخرى – مصروفات التشغيل </a:t>
            </a:r>
            <a:endParaRPr lang="en-US" sz="20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9025" y="274638"/>
            <a:ext cx="7272338" cy="1063832"/>
          </a:xfrm>
        </p:spPr>
        <p:txBody>
          <a:bodyPr/>
          <a:lstStyle/>
          <a:p>
            <a:pPr rtl="1"/>
            <a:r>
              <a:rPr lang="ar-SA" dirty="0" smtClean="0"/>
              <a:t>قائمة الدخل في المنشآت التجارية </a:t>
            </a:r>
            <a:endParaRPr lang="en-US" dirty="0"/>
          </a:p>
        </p:txBody>
      </p:sp>
      <p:sp>
        <p:nvSpPr>
          <p:cNvPr id="5" name="Content Placeholder 4"/>
          <p:cNvSpPr>
            <a:spLocks noGrp="1"/>
          </p:cNvSpPr>
          <p:nvPr>
            <p:ph idx="1"/>
          </p:nvPr>
        </p:nvSpPr>
        <p:spPr>
          <a:xfrm>
            <a:off x="649357" y="1338470"/>
            <a:ext cx="8097078" cy="4787693"/>
          </a:xfrm>
        </p:spPr>
        <p:txBody>
          <a:bodyPr/>
          <a:lstStyle/>
          <a:p>
            <a:pPr algn="r" rtl="1">
              <a:buNone/>
            </a:pPr>
            <a:r>
              <a:rPr lang="ar-SA" b="1" dirty="0" smtClean="0">
                <a:solidFill>
                  <a:schemeClr val="accent2">
                    <a:lumMod val="75000"/>
                  </a:schemeClr>
                </a:solidFill>
              </a:rPr>
              <a:t>مثــال</a:t>
            </a:r>
            <a:r>
              <a:rPr lang="ar-SA" dirty="0" smtClean="0"/>
              <a:t>: </a:t>
            </a:r>
            <a:r>
              <a:rPr lang="ar-SA" sz="2000" b="1" dirty="0" smtClean="0"/>
              <a:t>إجمالي المبيعات 30000 ، مسموحات ومردودات المبيعات 10000، الخصم النقدي على المبيعات 7000 </a:t>
            </a:r>
          </a:p>
          <a:p>
            <a:pPr algn="r" rtl="1">
              <a:buNone/>
            </a:pPr>
            <a:r>
              <a:rPr lang="ar-SA" dirty="0" smtClean="0"/>
              <a:t>ا</a:t>
            </a:r>
            <a:r>
              <a:rPr lang="ar-SA" b="1" dirty="0" smtClean="0">
                <a:solidFill>
                  <a:schemeClr val="accent2">
                    <a:lumMod val="75000"/>
                  </a:schemeClr>
                </a:solidFill>
              </a:rPr>
              <a:t>لمطلوب</a:t>
            </a:r>
            <a:r>
              <a:rPr lang="ar-SA" dirty="0" smtClean="0"/>
              <a:t>: </a:t>
            </a:r>
            <a:r>
              <a:rPr lang="ar-SA" b="1" dirty="0" smtClean="0">
                <a:solidFill>
                  <a:schemeClr val="accent1">
                    <a:lumMod val="75000"/>
                  </a:schemeClr>
                </a:solidFill>
              </a:rPr>
              <a:t>إيجاد صافي المبيعات. </a:t>
            </a:r>
          </a:p>
          <a:p>
            <a:pPr algn="r" rtl="1">
              <a:buNone/>
            </a:pPr>
            <a:r>
              <a:rPr lang="ar-SA" b="1" dirty="0" smtClean="0">
                <a:solidFill>
                  <a:schemeClr val="accent2">
                    <a:lumMod val="75000"/>
                  </a:schemeClr>
                </a:solidFill>
              </a:rPr>
              <a:t>مثــال : </a:t>
            </a:r>
            <a:r>
              <a:rPr lang="ar-SA" sz="2000" dirty="0" smtClean="0"/>
              <a:t>أ</a:t>
            </a:r>
            <a:r>
              <a:rPr lang="ar-SA" sz="2000" b="1" dirty="0" smtClean="0"/>
              <a:t>جمالي المشتريات 50000 ، مردودات ومسموحات المشتريات 20000 ريال ، الخصم النقدي على المشتريات 10000 ، مصاريف نقل وشحن المشتريات 1000 </a:t>
            </a:r>
          </a:p>
          <a:p>
            <a:pPr algn="r" rtl="1">
              <a:buNone/>
            </a:pPr>
            <a:r>
              <a:rPr lang="ar-SA" dirty="0" smtClean="0"/>
              <a:t>ا</a:t>
            </a:r>
            <a:r>
              <a:rPr lang="ar-SA" b="1" dirty="0" smtClean="0">
                <a:solidFill>
                  <a:schemeClr val="accent2">
                    <a:lumMod val="75000"/>
                  </a:schemeClr>
                </a:solidFill>
              </a:rPr>
              <a:t>لمطلوب</a:t>
            </a:r>
            <a:r>
              <a:rPr lang="ar-SA" dirty="0" smtClean="0"/>
              <a:t>: </a:t>
            </a:r>
            <a:r>
              <a:rPr lang="ar-SA" b="1" dirty="0" smtClean="0">
                <a:solidFill>
                  <a:schemeClr val="accent1">
                    <a:lumMod val="75000"/>
                  </a:schemeClr>
                </a:solidFill>
              </a:rPr>
              <a:t>ايجاد صافي المشتريات  </a:t>
            </a:r>
          </a:p>
          <a:p>
            <a:pPr algn="r" rtl="1">
              <a:buNone/>
            </a:pPr>
            <a:r>
              <a:rPr lang="ar-SA" b="1" dirty="0" smtClean="0">
                <a:solidFill>
                  <a:schemeClr val="accent2">
                    <a:lumMod val="75000"/>
                  </a:schemeClr>
                </a:solidFill>
              </a:rPr>
              <a:t>مثــال : </a:t>
            </a:r>
            <a:r>
              <a:rPr lang="ar-SA" sz="2000" b="1" dirty="0" smtClean="0">
                <a:solidFill>
                  <a:schemeClr val="tx1"/>
                </a:solidFill>
              </a:rPr>
              <a:t>اذا علمت أن محزون أول المدة 40000 ريال ومخزون أخر المدة 25000 وصافي المشتريات 15000 وصافي المبيعات 56000 ومصروفات التشغيل 9000</a:t>
            </a:r>
            <a:r>
              <a:rPr lang="ar-SA" b="1" dirty="0" smtClean="0">
                <a:solidFill>
                  <a:schemeClr val="accent1">
                    <a:lumMod val="75000"/>
                  </a:schemeClr>
                </a:solidFill>
              </a:rPr>
              <a:t> </a:t>
            </a:r>
          </a:p>
          <a:p>
            <a:pPr algn="r" rtl="1">
              <a:buNone/>
            </a:pPr>
            <a:r>
              <a:rPr lang="ar-SA" b="1" dirty="0" smtClean="0">
                <a:solidFill>
                  <a:schemeClr val="accent2">
                    <a:lumMod val="75000"/>
                  </a:schemeClr>
                </a:solidFill>
              </a:rPr>
              <a:t>المطلوب : </a:t>
            </a:r>
            <a:r>
              <a:rPr lang="ar-SA" b="1" dirty="0" smtClean="0">
                <a:solidFill>
                  <a:schemeClr val="accent1">
                    <a:lumMod val="75000"/>
                  </a:schemeClr>
                </a:solidFill>
              </a:rPr>
              <a:t>تكلفة البضاعة المباعة ، مجمل الربح ، صافي الدخل </a:t>
            </a:r>
            <a:endParaRPr lang="en-US" b="1" dirty="0">
              <a:solidFill>
                <a:schemeClr val="accent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المشتريات</a:t>
            </a:r>
            <a:endParaRPr lang="en-US" dirty="0"/>
          </a:p>
        </p:txBody>
      </p:sp>
      <p:sp>
        <p:nvSpPr>
          <p:cNvPr id="3" name="Content Placeholder 2"/>
          <p:cNvSpPr>
            <a:spLocks noGrp="1"/>
          </p:cNvSpPr>
          <p:nvPr>
            <p:ph idx="1"/>
          </p:nvPr>
        </p:nvSpPr>
        <p:spPr>
          <a:xfrm>
            <a:off x="1089025" y="1801813"/>
            <a:ext cx="7272338" cy="2876204"/>
          </a:xfrm>
        </p:spPr>
        <p:txBody>
          <a:bodyPr/>
          <a:lstStyle/>
          <a:p>
            <a:pPr algn="r" rtl="1"/>
            <a:r>
              <a:rPr lang="ar-SA" b="1" u="sng" dirty="0" smtClean="0"/>
              <a:t>وفي حالات خاصة قد يتم الشراء مقابل عين أو منفعة مثل أن تتنازل منشأة عن سيارة مقابل المشتريات  : </a:t>
            </a:r>
            <a:endParaRPr lang="en-US" dirty="0" smtClean="0"/>
          </a:p>
          <a:p>
            <a:pPr algn="r" rtl="1">
              <a:buFont typeface="Wingdings" pitchFamily="2" charset="2"/>
              <a:buChar char="Ø"/>
            </a:pPr>
            <a:r>
              <a:rPr lang="ar-SA" dirty="0" smtClean="0"/>
              <a:t>ويكون القيد : </a:t>
            </a:r>
            <a:endParaRPr lang="en-US" dirty="0" smtClean="0"/>
          </a:p>
          <a:p>
            <a:pPr algn="r" rtl="1">
              <a:buNone/>
            </a:pPr>
            <a:r>
              <a:rPr lang="ar-SA" dirty="0" smtClean="0"/>
              <a:t>×××× </a:t>
            </a:r>
            <a:r>
              <a:rPr lang="ar-SA" dirty="0" smtClean="0"/>
              <a:t>من ح/ المشتريات             </a:t>
            </a:r>
            <a:endParaRPr lang="ar-SA" dirty="0" smtClean="0"/>
          </a:p>
          <a:p>
            <a:pPr algn="r" rtl="1">
              <a:buNone/>
            </a:pPr>
            <a:r>
              <a:rPr lang="ar-SA" dirty="0" smtClean="0"/>
              <a:t>	</a:t>
            </a:r>
            <a:r>
              <a:rPr lang="ar-SA" dirty="0" smtClean="0"/>
              <a:t>		  </a:t>
            </a:r>
            <a:r>
              <a:rPr lang="ar-SA" dirty="0" smtClean="0"/>
              <a:t>×××××× إلى ح/ السيارة </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المشتريات</a:t>
            </a:r>
            <a:endParaRPr lang="en-US" dirty="0"/>
          </a:p>
        </p:txBody>
      </p:sp>
      <p:sp>
        <p:nvSpPr>
          <p:cNvPr id="3" name="Content Placeholder 2"/>
          <p:cNvSpPr>
            <a:spLocks noGrp="1"/>
          </p:cNvSpPr>
          <p:nvPr>
            <p:ph idx="1"/>
          </p:nvPr>
        </p:nvSpPr>
        <p:spPr>
          <a:xfrm>
            <a:off x="1089025" y="1801813"/>
            <a:ext cx="7272338" cy="1564239"/>
          </a:xfrm>
        </p:spPr>
        <p:txBody>
          <a:bodyPr/>
          <a:lstStyle/>
          <a:p>
            <a:pPr algn="r" rtl="1"/>
            <a:r>
              <a:rPr lang="ar-SA" b="1" dirty="0" smtClean="0">
                <a:solidFill>
                  <a:schemeClr val="accent2">
                    <a:lumMod val="75000"/>
                  </a:schemeClr>
                </a:solidFill>
              </a:rPr>
              <a:t>ثانياً : </a:t>
            </a:r>
            <a:r>
              <a:rPr lang="ar-SA" b="1" dirty="0" smtClean="0">
                <a:solidFill>
                  <a:schemeClr val="accent1">
                    <a:lumMod val="75000"/>
                  </a:schemeClr>
                </a:solidFill>
              </a:rPr>
              <a:t>مايخصم من المشتريات : </a:t>
            </a:r>
          </a:p>
          <a:p>
            <a:endParaRPr lang="en-US" dirty="0"/>
          </a:p>
        </p:txBody>
      </p:sp>
      <p:sp>
        <p:nvSpPr>
          <p:cNvPr id="4" name="Down Arrow Callout 3"/>
          <p:cNvSpPr/>
          <p:nvPr/>
        </p:nvSpPr>
        <p:spPr>
          <a:xfrm>
            <a:off x="2199861" y="2729948"/>
            <a:ext cx="5287617" cy="2027582"/>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buNone/>
            </a:pPr>
            <a:r>
              <a:rPr lang="ar-SA" sz="2400" b="1" dirty="0" smtClean="0"/>
              <a:t>هناك </a:t>
            </a:r>
            <a:r>
              <a:rPr lang="ar-SA" sz="2400" b="1" dirty="0" smtClean="0"/>
              <a:t>ثلاث أنواع من الخصم :</a:t>
            </a:r>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904805"/>
          </a:xfrm>
        </p:spPr>
        <p:txBody>
          <a:bodyPr/>
          <a:lstStyle/>
          <a:p>
            <a:r>
              <a:rPr lang="ar-SA" dirty="0" smtClean="0"/>
              <a:t>المشتريات</a:t>
            </a:r>
            <a:endParaRPr lang="en-US" dirty="0"/>
          </a:p>
        </p:txBody>
      </p:sp>
      <p:sp>
        <p:nvSpPr>
          <p:cNvPr id="3" name="Content Placeholder 2"/>
          <p:cNvSpPr>
            <a:spLocks noGrp="1"/>
          </p:cNvSpPr>
          <p:nvPr>
            <p:ph idx="1"/>
          </p:nvPr>
        </p:nvSpPr>
        <p:spPr>
          <a:xfrm>
            <a:off x="622852" y="1351722"/>
            <a:ext cx="7991061" cy="5062330"/>
          </a:xfrm>
        </p:spPr>
        <p:txBody>
          <a:bodyPr/>
          <a:lstStyle/>
          <a:p>
            <a:pPr algn="r" rtl="1">
              <a:buNone/>
            </a:pPr>
            <a:r>
              <a:rPr lang="ar-SA" b="1" dirty="0" smtClean="0">
                <a:solidFill>
                  <a:schemeClr val="accent2"/>
                </a:solidFill>
              </a:rPr>
              <a:t>1-</a:t>
            </a:r>
            <a:r>
              <a:rPr lang="ar-SA" b="1" dirty="0" smtClean="0">
                <a:solidFill>
                  <a:schemeClr val="bg1">
                    <a:lumMod val="50000"/>
                  </a:schemeClr>
                </a:solidFill>
              </a:rPr>
              <a:t> </a:t>
            </a:r>
            <a:r>
              <a:rPr lang="ar-SA" b="1" dirty="0" smtClean="0">
                <a:solidFill>
                  <a:schemeClr val="bg1">
                    <a:lumMod val="50000"/>
                  </a:schemeClr>
                </a:solidFill>
              </a:rPr>
              <a:t>الخصم </a:t>
            </a:r>
            <a:r>
              <a:rPr lang="ar-SA" b="1" dirty="0" smtClean="0">
                <a:solidFill>
                  <a:schemeClr val="bg1">
                    <a:lumMod val="50000"/>
                  </a:schemeClr>
                </a:solidFill>
              </a:rPr>
              <a:t>التجاري على </a:t>
            </a:r>
            <a:r>
              <a:rPr lang="ar-SA" b="1" dirty="0" smtClean="0">
                <a:solidFill>
                  <a:schemeClr val="bg1">
                    <a:lumMod val="50000"/>
                  </a:schemeClr>
                </a:solidFill>
              </a:rPr>
              <a:t>المشتريات</a:t>
            </a:r>
            <a:r>
              <a:rPr lang="ar-SA" b="1" dirty="0" smtClean="0">
                <a:solidFill>
                  <a:schemeClr val="bg1">
                    <a:lumMod val="50000"/>
                  </a:schemeClr>
                </a:solidFill>
              </a:rPr>
              <a:t> </a:t>
            </a:r>
            <a:r>
              <a:rPr lang="ar-SA" b="1" dirty="0" smtClean="0">
                <a:solidFill>
                  <a:schemeClr val="bg1">
                    <a:lumMod val="50000"/>
                  </a:schemeClr>
                </a:solidFill>
              </a:rPr>
              <a:t>:</a:t>
            </a:r>
            <a:endParaRPr lang="ar-SA" b="1" dirty="0" smtClean="0">
              <a:solidFill>
                <a:schemeClr val="bg1">
                  <a:lumMod val="50000"/>
                </a:schemeClr>
              </a:solidFill>
            </a:endParaRPr>
          </a:p>
          <a:p>
            <a:pPr algn="r" rtl="1">
              <a:buFont typeface="Wingdings" pitchFamily="2" charset="2"/>
              <a:buChar char="Ø"/>
            </a:pPr>
            <a:r>
              <a:rPr lang="ar-SA" sz="2000" b="1" dirty="0" smtClean="0">
                <a:solidFill>
                  <a:schemeClr val="tx1"/>
                </a:solidFill>
              </a:rPr>
              <a:t>الخصم الذي يمنحه البائع للمشتري بدون شروط لهدف ترويج للسلعة.</a:t>
            </a:r>
          </a:p>
          <a:p>
            <a:pPr algn="r" rtl="1">
              <a:buFont typeface="Wingdings" pitchFamily="2" charset="2"/>
              <a:buChar char="Ø"/>
            </a:pPr>
            <a:r>
              <a:rPr lang="ar-SA" sz="2000" b="1" dirty="0" smtClean="0">
                <a:solidFill>
                  <a:schemeClr val="tx1"/>
                </a:solidFill>
              </a:rPr>
              <a:t>يخفض من قيمة البضاعة المشتراه ( تخفيض من سعر الشراء)</a:t>
            </a:r>
          </a:p>
          <a:p>
            <a:pPr algn="r" rtl="1">
              <a:buFont typeface="Wingdings" pitchFamily="2" charset="2"/>
              <a:buChar char="Ø"/>
            </a:pPr>
            <a:r>
              <a:rPr lang="ar-SA" sz="2000" b="1" dirty="0" smtClean="0">
                <a:solidFill>
                  <a:schemeClr val="tx1"/>
                </a:solidFill>
              </a:rPr>
              <a:t>نسبة مئوية </a:t>
            </a:r>
          </a:p>
          <a:p>
            <a:pPr algn="r" rtl="1">
              <a:buFont typeface="Wingdings" pitchFamily="2" charset="2"/>
              <a:buChar char="Ø"/>
            </a:pPr>
            <a:r>
              <a:rPr lang="ar-SA" sz="2000" b="1" dirty="0" smtClean="0">
                <a:solidFill>
                  <a:schemeClr val="tx1"/>
                </a:solidFill>
              </a:rPr>
              <a:t>الاثبات في الدفاتر يكون بصافي قيمة الشراء بعد الخصم وفقا لمبدأ التكلفة التاريخية.</a:t>
            </a:r>
          </a:p>
          <a:p>
            <a:pPr algn="r" rtl="1">
              <a:buFont typeface="Wingdings" pitchFamily="2" charset="2"/>
              <a:buChar char="Ø"/>
            </a:pPr>
            <a:r>
              <a:rPr lang="ar-SA" sz="2000" b="1" dirty="0" smtClean="0">
                <a:solidFill>
                  <a:schemeClr val="tx1"/>
                </a:solidFill>
              </a:rPr>
              <a:t>الخصم التجاري لا يظهر بدفاتر </a:t>
            </a:r>
            <a:r>
              <a:rPr lang="ar-SA" sz="2000" b="1" dirty="0" smtClean="0">
                <a:solidFill>
                  <a:schemeClr val="tx1"/>
                </a:solidFill>
              </a:rPr>
              <a:t>المشتري</a:t>
            </a:r>
            <a:r>
              <a:rPr lang="ar-SA" sz="2000" b="1" dirty="0" smtClean="0"/>
              <a:t> </a:t>
            </a:r>
            <a:r>
              <a:rPr lang="ar-SA" sz="2000" b="1" dirty="0" smtClean="0">
                <a:solidFill>
                  <a:schemeClr val="tx1"/>
                </a:solidFill>
              </a:rPr>
              <a:t>وذلك بناءً على مفهوم التكلفة التاريخية</a:t>
            </a:r>
            <a:r>
              <a:rPr lang="ar-SA" sz="2000" b="1" dirty="0" smtClean="0">
                <a:solidFill>
                  <a:schemeClr val="tx1"/>
                </a:solidFill>
              </a:rPr>
              <a:t>.</a:t>
            </a:r>
            <a:endParaRPr lang="ar-SA" sz="2000" b="1" dirty="0" smtClean="0">
              <a:solidFill>
                <a:schemeClr val="tx1"/>
              </a:solidFill>
            </a:endParaRPr>
          </a:p>
          <a:p>
            <a:pPr algn="r" rtl="1">
              <a:buNone/>
            </a:pPr>
            <a:r>
              <a:rPr lang="ar-SA" b="1" dirty="0" smtClean="0">
                <a:solidFill>
                  <a:schemeClr val="tx1"/>
                </a:solidFill>
              </a:rPr>
              <a:t>اذا هو ” </a:t>
            </a:r>
            <a:r>
              <a:rPr lang="ar-SA" b="1" dirty="0" smtClean="0">
                <a:solidFill>
                  <a:schemeClr val="accent1">
                    <a:lumMod val="75000"/>
                  </a:schemeClr>
                </a:solidFill>
              </a:rPr>
              <a:t>الفرق بين السعر المعلن للسلعة أو سعرها في قائمة أسعار البائع ومايتفق عليه الطرفان البائع والمشتري عند البيع </a:t>
            </a:r>
            <a:r>
              <a:rPr lang="ar-SA" b="1" dirty="0" smtClean="0">
                <a:solidFill>
                  <a:schemeClr val="tx1"/>
                </a:solidFill>
              </a:rPr>
              <a:t>” </a:t>
            </a:r>
          </a:p>
          <a:p>
            <a:pPr algn="r" rtl="1">
              <a:buNone/>
            </a:pPr>
            <a:endParaRPr lang="ar-SA" b="1" dirty="0" smtClean="0">
              <a:solidFill>
                <a:schemeClr val="accent1">
                  <a:lumMod val="75000"/>
                </a:schemeClr>
              </a:solidFill>
            </a:endParaRPr>
          </a:p>
          <a:p>
            <a:pPr algn="r" rtl="1">
              <a:buNone/>
            </a:pPr>
            <a:r>
              <a:rPr lang="ar-SA" b="1" dirty="0" smtClean="0">
                <a:solidFill>
                  <a:schemeClr val="accent1">
                    <a:lumMod val="75000"/>
                  </a:schemeClr>
                </a:solidFill>
              </a:rPr>
              <a:t> </a:t>
            </a:r>
          </a:p>
          <a:p>
            <a:pPr algn="r" rt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72338" cy="878301"/>
          </a:xfrm>
        </p:spPr>
        <p:txBody>
          <a:bodyPr/>
          <a:lstStyle/>
          <a:p>
            <a:r>
              <a:rPr lang="ar-SA" dirty="0" smtClean="0"/>
              <a:t>المشتريات</a:t>
            </a:r>
            <a:endParaRPr lang="en-US" dirty="0"/>
          </a:p>
        </p:txBody>
      </p:sp>
      <p:sp>
        <p:nvSpPr>
          <p:cNvPr id="3" name="Content Placeholder 2"/>
          <p:cNvSpPr>
            <a:spLocks noGrp="1"/>
          </p:cNvSpPr>
          <p:nvPr>
            <p:ph idx="1"/>
          </p:nvPr>
        </p:nvSpPr>
        <p:spPr>
          <a:xfrm>
            <a:off x="636104" y="1391478"/>
            <a:ext cx="8044069" cy="4899536"/>
          </a:xfrm>
        </p:spPr>
        <p:txBody>
          <a:bodyPr/>
          <a:lstStyle/>
          <a:p>
            <a:pPr algn="r" rtl="1"/>
            <a:r>
              <a:rPr lang="ar-SA" dirty="0" smtClean="0">
                <a:solidFill>
                  <a:schemeClr val="accent2">
                    <a:lumMod val="75000"/>
                  </a:schemeClr>
                </a:solidFill>
              </a:rPr>
              <a:t>مثـــــال : </a:t>
            </a:r>
            <a:r>
              <a:rPr lang="ar-SA" dirty="0" smtClean="0">
                <a:solidFill>
                  <a:schemeClr val="tx1">
                    <a:lumMod val="95000"/>
                    <a:lumOff val="5000"/>
                  </a:schemeClr>
                </a:solidFill>
              </a:rPr>
              <a:t>تم شراء بضاعة بالأجل ب 10,000 ريال والخصم التجاري 10 % </a:t>
            </a:r>
          </a:p>
          <a:p>
            <a:pPr algn="r" rtl="1">
              <a:buNone/>
            </a:pPr>
            <a:endParaRPr lang="ar-SA" dirty="0" smtClean="0">
              <a:solidFill>
                <a:schemeClr val="tx1">
                  <a:lumMod val="95000"/>
                  <a:lumOff val="5000"/>
                </a:schemeClr>
              </a:solidFill>
            </a:endParaRPr>
          </a:p>
          <a:p>
            <a:pPr algn="r" rtl="1">
              <a:buNone/>
            </a:pPr>
            <a:endParaRPr lang="ar-SA" dirty="0" smtClean="0">
              <a:solidFill>
                <a:schemeClr val="tx1">
                  <a:lumMod val="95000"/>
                  <a:lumOff val="5000"/>
                </a:schemeClr>
              </a:solidFill>
            </a:endParaRPr>
          </a:p>
          <a:p>
            <a:pPr algn="r" rtl="1">
              <a:buNone/>
            </a:pPr>
            <a:r>
              <a:rPr lang="ar-SA" dirty="0" smtClean="0">
                <a:solidFill>
                  <a:schemeClr val="tx1">
                    <a:lumMod val="95000"/>
                    <a:lumOff val="5000"/>
                  </a:schemeClr>
                </a:solidFill>
              </a:rPr>
              <a:t>اذا الخصم التجاري = 10,000 × 10 % = 1000 ريال </a:t>
            </a:r>
          </a:p>
          <a:p>
            <a:pPr algn="r" rtl="1">
              <a:buNone/>
            </a:pPr>
            <a:r>
              <a:rPr lang="ar-SA" dirty="0" smtClean="0">
                <a:solidFill>
                  <a:schemeClr val="tx1">
                    <a:lumMod val="95000"/>
                    <a:lumOff val="5000"/>
                  </a:schemeClr>
                </a:solidFill>
              </a:rPr>
              <a:t>سعر الشراء بعد الخصم  = 10,000 – 1000 = 9000 ريال سعر الشراء </a:t>
            </a:r>
          </a:p>
          <a:p>
            <a:pPr algn="r" rtl="1">
              <a:buNone/>
            </a:pPr>
            <a:r>
              <a:rPr lang="ar-SA" dirty="0" smtClean="0">
                <a:solidFill>
                  <a:schemeClr val="tx1">
                    <a:lumMod val="95000"/>
                    <a:lumOff val="5000"/>
                  </a:schemeClr>
                </a:solidFill>
              </a:rPr>
              <a:t>تسجيل المشتريات في الدفاتر بالصافي : </a:t>
            </a:r>
          </a:p>
          <a:p>
            <a:pPr algn="r" rtl="1">
              <a:buNone/>
            </a:pPr>
            <a:endParaRPr lang="ar-SA" dirty="0" smtClean="0">
              <a:solidFill>
                <a:schemeClr val="tx1">
                  <a:lumMod val="95000"/>
                  <a:lumOff val="5000"/>
                </a:schemeClr>
              </a:solidFill>
            </a:endParaRPr>
          </a:p>
        </p:txBody>
      </p:sp>
      <p:sp>
        <p:nvSpPr>
          <p:cNvPr id="4" name="Rectangle 3"/>
          <p:cNvSpPr/>
          <p:nvPr/>
        </p:nvSpPr>
        <p:spPr>
          <a:xfrm>
            <a:off x="1089025" y="2146852"/>
            <a:ext cx="7074314" cy="9806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الخصم التجاري = السعر الأساسي × معدل الخصم </a:t>
            </a:r>
            <a:endParaRPr lang="en-US" sz="2400" dirty="0"/>
          </a:p>
        </p:txBody>
      </p:sp>
      <p:graphicFrame>
        <p:nvGraphicFramePr>
          <p:cNvPr id="5" name="Table 4"/>
          <p:cNvGraphicFramePr>
            <a:graphicFrameLocks noGrp="1"/>
          </p:cNvGraphicFramePr>
          <p:nvPr/>
        </p:nvGraphicFramePr>
        <p:xfrm>
          <a:off x="2478158" y="5193734"/>
          <a:ext cx="4465982" cy="1097280"/>
        </p:xfrm>
        <a:graphic>
          <a:graphicData uri="http://schemas.openxmlformats.org/drawingml/2006/table">
            <a:tbl>
              <a:tblPr firstRow="1" bandRow="1">
                <a:tableStyleId>{5940675A-B579-460E-94D1-54222C63F5DA}</a:tableStyleId>
              </a:tblPr>
              <a:tblGrid>
                <a:gridCol w="2679589"/>
                <a:gridCol w="950210"/>
                <a:gridCol w="836183"/>
              </a:tblGrid>
              <a:tr h="279403">
                <a:tc>
                  <a:txBody>
                    <a:bodyPr/>
                    <a:lstStyle/>
                    <a:p>
                      <a:pPr algn="ctr" rtl="1"/>
                      <a:r>
                        <a:rPr lang="ar-SA" sz="2000" b="1" dirty="0" smtClean="0"/>
                        <a:t>اسم الحساب </a:t>
                      </a:r>
                      <a:endParaRPr lang="en-US" sz="2000" b="1" dirty="0"/>
                    </a:p>
                  </a:txBody>
                  <a:tcPr/>
                </a:tc>
                <a:tc>
                  <a:txBody>
                    <a:bodyPr/>
                    <a:lstStyle/>
                    <a:p>
                      <a:pPr algn="ctr" rtl="1"/>
                      <a:r>
                        <a:rPr lang="ar-SA" sz="2000" b="1" dirty="0" smtClean="0"/>
                        <a:t>دائن </a:t>
                      </a:r>
                      <a:endParaRPr lang="en-US" sz="2000" b="1" dirty="0"/>
                    </a:p>
                  </a:txBody>
                  <a:tcPr/>
                </a:tc>
                <a:tc>
                  <a:txBody>
                    <a:bodyPr/>
                    <a:lstStyle/>
                    <a:p>
                      <a:pPr algn="ctr" rtl="1"/>
                      <a:r>
                        <a:rPr lang="ar-SA" sz="2000" b="1" dirty="0" smtClean="0"/>
                        <a:t>مدين </a:t>
                      </a:r>
                      <a:endParaRPr lang="en-US" sz="2000" b="1" dirty="0"/>
                    </a:p>
                  </a:txBody>
                  <a:tcPr/>
                </a:tc>
              </a:tr>
              <a:tr h="653026">
                <a:tc>
                  <a:txBody>
                    <a:bodyPr/>
                    <a:lstStyle/>
                    <a:p>
                      <a:pPr algn="r" rtl="1"/>
                      <a:r>
                        <a:rPr lang="ar-SA" sz="2000" dirty="0" smtClean="0"/>
                        <a:t>حـ/</a:t>
                      </a:r>
                      <a:r>
                        <a:rPr lang="ar-SA" sz="2000" baseline="0" dirty="0" smtClean="0"/>
                        <a:t> المشتريات </a:t>
                      </a:r>
                    </a:p>
                    <a:p>
                      <a:pPr algn="r" rtl="1"/>
                      <a:r>
                        <a:rPr lang="ar-SA" sz="2000" dirty="0" smtClean="0"/>
                        <a:t>     حـ/ الدائنين ( الموردين)</a:t>
                      </a:r>
                      <a:r>
                        <a:rPr lang="ar-SA" sz="2000" baseline="0" dirty="0" smtClean="0"/>
                        <a:t> </a:t>
                      </a:r>
                      <a:endParaRPr lang="en-US" sz="2000" dirty="0"/>
                    </a:p>
                  </a:txBody>
                  <a:tcPr/>
                </a:tc>
                <a:tc>
                  <a:txBody>
                    <a:bodyPr/>
                    <a:lstStyle/>
                    <a:p>
                      <a:endParaRPr lang="ar-SA" sz="1800" dirty="0" smtClean="0"/>
                    </a:p>
                    <a:p>
                      <a:r>
                        <a:rPr lang="ar-SA" sz="1800" dirty="0" smtClean="0"/>
                        <a:t>9000</a:t>
                      </a:r>
                      <a:endParaRPr lang="en-US" sz="1800" dirty="0"/>
                    </a:p>
                  </a:txBody>
                  <a:tcPr/>
                </a:tc>
                <a:tc>
                  <a:txBody>
                    <a:bodyPr/>
                    <a:lstStyle/>
                    <a:p>
                      <a:r>
                        <a:rPr lang="ar-SA" sz="1800" dirty="0" smtClean="0"/>
                        <a:t>9000</a:t>
                      </a:r>
                      <a:endParaRPr lang="en-US" sz="1800"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2481</TotalTime>
  <Words>3358</Words>
  <Application>Microsoft Office PowerPoint</Application>
  <PresentationFormat>On-screen Show (4:3)</PresentationFormat>
  <Paragraphs>803</Paragraphs>
  <Slides>52</Slides>
  <Notes>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Tradition</vt:lpstr>
      <vt:lpstr>المحاسبة في المنشآت التجارية  </vt:lpstr>
      <vt:lpstr>Slide 2</vt:lpstr>
      <vt:lpstr>Slide 3</vt:lpstr>
      <vt:lpstr>Slide 4</vt:lpstr>
      <vt:lpstr> المشتريات   </vt:lpstr>
      <vt:lpstr>المشتريات</vt:lpstr>
      <vt:lpstr>المشتريات</vt:lpstr>
      <vt:lpstr>المشتريات</vt:lpstr>
      <vt:lpstr>المشتريات</vt:lpstr>
      <vt:lpstr>المشتريات</vt:lpstr>
      <vt:lpstr>المشتريات</vt:lpstr>
      <vt:lpstr>المشتريات</vt:lpstr>
      <vt:lpstr>المشتريات</vt:lpstr>
      <vt:lpstr>المشتريات</vt:lpstr>
      <vt:lpstr>مثال</vt:lpstr>
      <vt:lpstr>مثال</vt:lpstr>
      <vt:lpstr>مثال</vt:lpstr>
      <vt:lpstr>مثال</vt:lpstr>
      <vt:lpstr>المشتريات</vt:lpstr>
      <vt:lpstr> المشــتريات   </vt:lpstr>
      <vt:lpstr>مثال </vt:lpstr>
      <vt:lpstr>المشتريات</vt:lpstr>
      <vt:lpstr>Slide 23</vt:lpstr>
      <vt:lpstr>المشتريات</vt:lpstr>
      <vt:lpstr>المشتريات</vt:lpstr>
      <vt:lpstr>المشتريات</vt:lpstr>
      <vt:lpstr>Slide 27</vt:lpstr>
      <vt:lpstr>Slide 28</vt:lpstr>
      <vt:lpstr> المبيعـــات    </vt:lpstr>
      <vt:lpstr>المبيعـــات</vt:lpstr>
      <vt:lpstr>المبيعات</vt:lpstr>
      <vt:lpstr>المبيعات</vt:lpstr>
      <vt:lpstr>المبيعات</vt:lpstr>
      <vt:lpstr>المبيعات </vt:lpstr>
      <vt:lpstr>المبيعات</vt:lpstr>
      <vt:lpstr>Slide 36</vt:lpstr>
      <vt:lpstr>المبيعات</vt:lpstr>
      <vt:lpstr>المبيعات</vt:lpstr>
      <vt:lpstr> المبيعات   </vt:lpstr>
      <vt:lpstr>المبيعات</vt:lpstr>
      <vt:lpstr>Slide 41</vt:lpstr>
      <vt:lpstr>المبيعات</vt:lpstr>
      <vt:lpstr>المبيعات</vt:lpstr>
      <vt:lpstr>Slide 44</vt:lpstr>
      <vt:lpstr> المخزون السلعي وأثره في تكلفة المبيعات  </vt:lpstr>
      <vt:lpstr>تكلفة البضاعة المباعة </vt:lpstr>
      <vt:lpstr> مثال  </vt:lpstr>
      <vt:lpstr>مثال</vt:lpstr>
      <vt:lpstr>قائمة الدخل في المنشآت التجارية </vt:lpstr>
      <vt:lpstr>قفل الحسابات في المنشآت التجارية</vt:lpstr>
      <vt:lpstr>Slide 51</vt:lpstr>
      <vt:lpstr>قائمة الدخل في المنشآت التجارية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Noni USA</dc:creator>
  <cp:lastModifiedBy>Mansour</cp:lastModifiedBy>
  <cp:revision>100</cp:revision>
  <dcterms:created xsi:type="dcterms:W3CDTF">2016-10-02T15:51:51Z</dcterms:created>
  <dcterms:modified xsi:type="dcterms:W3CDTF">2017-03-13T18:48:25Z</dcterms:modified>
</cp:coreProperties>
</file>