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9" r:id="rId2"/>
    <p:sldId id="257" r:id="rId3"/>
    <p:sldId id="260" r:id="rId4"/>
    <p:sldId id="258" r:id="rId5"/>
    <p:sldId id="261" r:id="rId6"/>
    <p:sldId id="262" r:id="rId7"/>
    <p:sldId id="265" r:id="rId8"/>
    <p:sldId id="266" r:id="rId9"/>
    <p:sldId id="267" r:id="rId10"/>
    <p:sldId id="264"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4" d="100"/>
          <a:sy n="94" d="100"/>
        </p:scale>
        <p:origin x="-882"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ar-SA" smtClean="0"/>
              <a:t>انقر لتحرير نمط العنوان الرئيسي</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7" name="Date Placeholder 6"/>
          <p:cNvSpPr>
            <a:spLocks noGrp="1"/>
          </p:cNvSpPr>
          <p:nvPr>
            <p:ph type="dt" sz="half" idx="10"/>
          </p:nvPr>
        </p:nvSpPr>
        <p:spPr/>
        <p:txBody>
          <a:bodyPr/>
          <a:lstStyle/>
          <a:p>
            <a:fld id="{04DD0D29-B6BF-4B64-B1E7-3589991D3A76}" type="datetimeFigureOut">
              <a:rPr lang="ar-SA" smtClean="0"/>
              <a:t>09/06/1436</a:t>
            </a:fld>
            <a:endParaRPr lang="ar-SA"/>
          </a:p>
        </p:txBody>
      </p:sp>
      <p:sp>
        <p:nvSpPr>
          <p:cNvPr id="8" name="Slide Number Placeholder 7"/>
          <p:cNvSpPr>
            <a:spLocks noGrp="1"/>
          </p:cNvSpPr>
          <p:nvPr>
            <p:ph type="sldNum" sz="quarter" idx="11"/>
          </p:nvPr>
        </p:nvSpPr>
        <p:spPr/>
        <p:txBody>
          <a:bodyPr/>
          <a:lstStyle/>
          <a:p>
            <a:fld id="{E47B3B00-E270-4B16-A5CF-641756E16078}" type="slidenum">
              <a:rPr lang="ar-SA" smtClean="0"/>
              <a:t>‹#›</a:t>
            </a:fld>
            <a:endParaRPr lang="ar-SA"/>
          </a:p>
        </p:txBody>
      </p:sp>
      <p:sp>
        <p:nvSpPr>
          <p:cNvPr id="9" name="Footer Placeholder 8"/>
          <p:cNvSpPr>
            <a:spLocks noGrp="1"/>
          </p:cNvSpPr>
          <p:nvPr>
            <p:ph type="ftr" sz="quarter" idx="12"/>
          </p:nvPr>
        </p:nvSpPr>
        <p:spPr/>
        <p:txBody>
          <a:bodyPr/>
          <a:lstStyle/>
          <a:p>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4DD0D29-B6BF-4B64-B1E7-3589991D3A76}" type="datetimeFigureOut">
              <a:rPr lang="ar-SA" smtClean="0"/>
              <a:t>09/06/1436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47B3B00-E270-4B16-A5CF-641756E16078}"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4DD0D29-B6BF-4B64-B1E7-3589991D3A76}" type="datetimeFigureOut">
              <a:rPr lang="ar-SA" smtClean="0"/>
              <a:t>09/06/1436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47B3B00-E270-4B16-A5CF-641756E16078}"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4DD0D29-B6BF-4B64-B1E7-3589991D3A76}" type="datetimeFigureOut">
              <a:rPr lang="ar-SA" smtClean="0"/>
              <a:t>09/06/1436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47B3B00-E270-4B16-A5CF-641756E16078}"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04DD0D29-B6BF-4B64-B1E7-3589991D3A76}" type="datetimeFigureOut">
              <a:rPr lang="ar-SA" smtClean="0"/>
              <a:t>09/06/1436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47B3B00-E270-4B16-A5CF-641756E16078}"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4DD0D29-B6BF-4B64-B1E7-3589991D3A76}" type="datetimeFigureOut">
              <a:rPr lang="ar-SA" smtClean="0"/>
              <a:t>09/06/1436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47B3B00-E270-4B16-A5CF-641756E16078}" type="slidenum">
              <a:rPr lang="ar-SA" smtClean="0"/>
              <a:t>‹#›</a:t>
            </a:fld>
            <a:endParaRPr lang="ar-SA"/>
          </a:p>
        </p:txBody>
      </p:sp>
      <p:sp>
        <p:nvSpPr>
          <p:cNvPr id="9" name="Title 8"/>
          <p:cNvSpPr>
            <a:spLocks noGrp="1"/>
          </p:cNvSpPr>
          <p:nvPr>
            <p:ph type="title"/>
          </p:nvPr>
        </p:nvSpPr>
        <p:spPr>
          <a:xfrm>
            <a:off x="914400" y="1544715"/>
            <a:ext cx="7315200" cy="1154097"/>
          </a:xfrm>
        </p:spPr>
        <p:txBody>
          <a:bodyPr/>
          <a:lstStyle/>
          <a:p>
            <a:r>
              <a:rPr lang="ar-SA" smtClean="0"/>
              <a:t>انقر لتحرير نمط العنوان الرئيسي</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04DD0D29-B6BF-4B64-B1E7-3589991D3A76}" type="datetimeFigureOut">
              <a:rPr lang="ar-SA" smtClean="0"/>
              <a:t>09/06/1436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47B3B00-E270-4B16-A5CF-641756E16078}" type="slidenum">
              <a:rPr lang="ar-SA" smtClean="0"/>
              <a:t>‹#›</a:t>
            </a:fld>
            <a:endParaRPr lang="ar-SA"/>
          </a:p>
        </p:txBody>
      </p:sp>
      <p:sp>
        <p:nvSpPr>
          <p:cNvPr id="10" name="Title 9"/>
          <p:cNvSpPr>
            <a:spLocks noGrp="1"/>
          </p:cNvSpPr>
          <p:nvPr>
            <p:ph type="title"/>
          </p:nvPr>
        </p:nvSpPr>
        <p:spPr>
          <a:xfrm>
            <a:off x="914400" y="1544715"/>
            <a:ext cx="7315200" cy="1154097"/>
          </a:xfrm>
        </p:spPr>
        <p:txBody>
          <a:bodyPr/>
          <a:lstStyle/>
          <a:p>
            <a:r>
              <a:rPr lang="ar-SA" smtClean="0"/>
              <a:t>انقر لتحرير نمط العنوان الرئيسي</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4DD0D29-B6BF-4B64-B1E7-3589991D3A76}" type="datetimeFigureOut">
              <a:rPr lang="ar-SA" smtClean="0"/>
              <a:t>09/06/1436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47B3B00-E270-4B16-A5CF-641756E16078}"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D0D29-B6BF-4B64-B1E7-3589991D3A76}" type="datetimeFigureOut">
              <a:rPr lang="ar-SA" smtClean="0"/>
              <a:t>09/06/1436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47B3B00-E270-4B16-A5CF-641756E16078}"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4DD0D29-B6BF-4B64-B1E7-3589991D3A76}" type="datetimeFigureOut">
              <a:rPr lang="ar-SA" smtClean="0"/>
              <a:t>09/06/1436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47B3B00-E270-4B16-A5CF-641756E16078}"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4DD0D29-B6BF-4B64-B1E7-3589991D3A76}" type="datetimeFigureOut">
              <a:rPr lang="ar-SA" smtClean="0"/>
              <a:t>09/06/1436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47B3B00-E270-4B16-A5CF-641756E16078}"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04DD0D29-B6BF-4B64-B1E7-3589991D3A76}" type="datetimeFigureOut">
              <a:rPr lang="ar-SA" smtClean="0"/>
              <a:t>09/06/1436</a:t>
            </a:fld>
            <a:endParaRPr lang="ar-SA"/>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E47B3B00-E270-4B16-A5CF-641756E16078}" type="slidenum">
              <a:rPr lang="ar-SA" smtClean="0"/>
              <a:t>‹#›</a:t>
            </a:fld>
            <a:endParaRPr lang="ar-SA"/>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r" defTabSz="914400" rtl="1"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r" defTabSz="914400" rtl="1"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r" defTabSz="914400" rtl="1"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r" defTabSz="914400" rtl="1"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99592" y="260648"/>
            <a:ext cx="7315200" cy="1154097"/>
          </a:xfrm>
        </p:spPr>
        <p:txBody>
          <a:bodyPr/>
          <a:lstStyle/>
          <a:p>
            <a:pPr algn="ctr"/>
            <a:r>
              <a:rPr lang="ar-SA" dirty="0" smtClean="0">
                <a:cs typeface="ACS  Almass Extra Bold" pitchFamily="2" charset="-78"/>
              </a:rPr>
              <a:t>المهرجانات </a:t>
            </a:r>
            <a:endParaRPr lang="ar-SA" dirty="0">
              <a:cs typeface="ACS  Almass Extra Bold" pitchFamily="2" charset="-78"/>
            </a:endParaRPr>
          </a:p>
        </p:txBody>
      </p:sp>
      <p:sp>
        <p:nvSpPr>
          <p:cNvPr id="3" name="عنصر نائب للمحتوى 2"/>
          <p:cNvSpPr>
            <a:spLocks noGrp="1"/>
          </p:cNvSpPr>
          <p:nvPr>
            <p:ph idx="1"/>
          </p:nvPr>
        </p:nvSpPr>
        <p:spPr>
          <a:xfrm>
            <a:off x="2528303" y="1484784"/>
            <a:ext cx="5698976" cy="4525963"/>
          </a:xfrm>
        </p:spPr>
        <p:txBody>
          <a:bodyPr>
            <a:normAutofit/>
          </a:bodyPr>
          <a:lstStyle/>
          <a:p>
            <a:pPr marL="0" indent="0" algn="ctr">
              <a:buNone/>
            </a:pPr>
            <a:r>
              <a:rPr lang="ar-SA" sz="2800" b="1" dirty="0" smtClean="0">
                <a:solidFill>
                  <a:srgbClr val="FFC000"/>
                </a:solidFill>
              </a:rPr>
              <a:t>اعداد</a:t>
            </a:r>
          </a:p>
          <a:p>
            <a:pPr marL="0" indent="0" algn="ctr">
              <a:buNone/>
            </a:pPr>
            <a:r>
              <a:rPr lang="ar-SA" sz="2800" b="1" dirty="0" smtClean="0">
                <a:solidFill>
                  <a:srgbClr val="C00000"/>
                </a:solidFill>
              </a:rPr>
              <a:t>عبدالله الحميدان </a:t>
            </a:r>
          </a:p>
          <a:p>
            <a:pPr marL="0" indent="0" algn="ctr">
              <a:buNone/>
            </a:pPr>
            <a:r>
              <a:rPr lang="ar-SA" sz="2800" b="1" dirty="0" smtClean="0">
                <a:solidFill>
                  <a:srgbClr val="C00000"/>
                </a:solidFill>
              </a:rPr>
              <a:t>خالد الزهراني </a:t>
            </a:r>
          </a:p>
          <a:p>
            <a:pPr marL="0" indent="0" algn="ctr">
              <a:buNone/>
            </a:pPr>
            <a:r>
              <a:rPr lang="ar-SA" sz="2800" b="1" dirty="0" smtClean="0">
                <a:solidFill>
                  <a:srgbClr val="C00000"/>
                </a:solidFill>
              </a:rPr>
              <a:t>عبدالعزيز </a:t>
            </a:r>
            <a:r>
              <a:rPr lang="ar-SA" sz="2800" b="1" dirty="0" err="1" smtClean="0">
                <a:solidFill>
                  <a:srgbClr val="C00000"/>
                </a:solidFill>
              </a:rPr>
              <a:t>الدحام</a:t>
            </a:r>
            <a:r>
              <a:rPr lang="ar-SA" sz="2800" b="1" dirty="0" smtClean="0">
                <a:solidFill>
                  <a:srgbClr val="C00000"/>
                </a:solidFill>
              </a:rPr>
              <a:t> </a:t>
            </a:r>
          </a:p>
          <a:p>
            <a:pPr marL="0" indent="0" algn="ctr">
              <a:buNone/>
            </a:pPr>
            <a:r>
              <a:rPr lang="ar-SA" sz="2800" b="1" dirty="0" smtClean="0">
                <a:solidFill>
                  <a:srgbClr val="C00000"/>
                </a:solidFill>
              </a:rPr>
              <a:t>فايزشعمول</a:t>
            </a:r>
          </a:p>
          <a:p>
            <a:pPr marL="0" indent="0" algn="ctr">
              <a:buNone/>
            </a:pPr>
            <a:r>
              <a:rPr lang="ar-SA" sz="2800" b="1" dirty="0" smtClean="0">
                <a:solidFill>
                  <a:srgbClr val="FFC000"/>
                </a:solidFill>
              </a:rPr>
              <a:t>اشراف الدكتور</a:t>
            </a:r>
          </a:p>
          <a:p>
            <a:pPr marL="0" indent="0" algn="ctr">
              <a:buNone/>
            </a:pPr>
            <a:r>
              <a:rPr lang="ar-SA" sz="2800" b="1" dirty="0" smtClean="0">
                <a:solidFill>
                  <a:srgbClr val="C00000"/>
                </a:solidFill>
              </a:rPr>
              <a:t>محمد الزعبي   </a:t>
            </a:r>
            <a:endParaRPr lang="ar-SA" sz="2800" b="1" dirty="0">
              <a:solidFill>
                <a:srgbClr val="C00000"/>
              </a:solidFill>
            </a:endParaRPr>
          </a:p>
        </p:txBody>
      </p:sp>
      <p:pic>
        <p:nvPicPr>
          <p:cNvPr id="1026" name="Picture 2" descr="http://market.sam.com.sa/image/cache/data/LOGO/010-700x7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988840"/>
            <a:ext cx="2088232"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28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heel(1)">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1000"/>
                                        <p:tgtEl>
                                          <p:spTgt spid="3">
                                            <p:txEl>
                                              <p:pRg st="3" end="3"/>
                                            </p:txEl>
                                          </p:spTgt>
                                        </p:tgtEl>
                                      </p:cBhvr>
                                    </p:animEffect>
                                    <p:anim calcmode="lin" valueType="num">
                                      <p:cBhvr>
                                        <p:cTn id="3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1000"/>
                                        <p:tgtEl>
                                          <p:spTgt spid="3">
                                            <p:txEl>
                                              <p:pRg st="4" end="4"/>
                                            </p:txEl>
                                          </p:spTgt>
                                        </p:tgtEl>
                                      </p:cBhvr>
                                    </p:animEffect>
                                    <p:anim calcmode="lin" valueType="num">
                                      <p:cBhvr>
                                        <p:cTn id="4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fade">
                                      <p:cBhvr>
                                        <p:cTn id="52" dur="1000"/>
                                        <p:tgtEl>
                                          <p:spTgt spid="3">
                                            <p:txEl>
                                              <p:pRg st="5" end="5"/>
                                            </p:txEl>
                                          </p:spTgt>
                                        </p:tgtEl>
                                      </p:cBhvr>
                                    </p:animEffect>
                                    <p:anim calcmode="lin" valueType="num">
                                      <p:cBhvr>
                                        <p:cTn id="5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3">
                                            <p:txEl>
                                              <p:pRg st="6" end="6"/>
                                            </p:txEl>
                                          </p:spTgt>
                                        </p:tgtEl>
                                        <p:attrNameLst>
                                          <p:attrName>style.visibility</p:attrName>
                                        </p:attrNameLst>
                                      </p:cBhvr>
                                      <p:to>
                                        <p:strVal val="visible"/>
                                      </p:to>
                                    </p:set>
                                    <p:animEffect transition="in" filter="fade">
                                      <p:cBhvr>
                                        <p:cTn id="59" dur="1000"/>
                                        <p:tgtEl>
                                          <p:spTgt spid="3">
                                            <p:txEl>
                                              <p:pRg st="6" end="6"/>
                                            </p:txEl>
                                          </p:spTgt>
                                        </p:tgtEl>
                                      </p:cBhvr>
                                    </p:animEffect>
                                    <p:anim calcmode="lin" valueType="num">
                                      <p:cBhvr>
                                        <p:cTn id="6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620688"/>
            <a:ext cx="7315200" cy="1154097"/>
          </a:xfrm>
        </p:spPr>
        <p:txBody>
          <a:bodyPr/>
          <a:lstStyle/>
          <a:p>
            <a:pPr algn="ctr"/>
            <a:r>
              <a:rPr lang="ar-SA" sz="6600" dirty="0" smtClean="0"/>
              <a:t>المراجع</a:t>
            </a:r>
            <a:r>
              <a:rPr lang="ar-SA" dirty="0" smtClean="0"/>
              <a:t> </a:t>
            </a:r>
            <a:endParaRPr lang="ar-SA" dirty="0"/>
          </a:p>
        </p:txBody>
      </p:sp>
      <p:sp>
        <p:nvSpPr>
          <p:cNvPr id="3" name="عنصر نائب للمحتوى 2"/>
          <p:cNvSpPr>
            <a:spLocks noGrp="1"/>
          </p:cNvSpPr>
          <p:nvPr>
            <p:ph idx="1"/>
          </p:nvPr>
        </p:nvSpPr>
        <p:spPr/>
        <p:txBody>
          <a:bodyPr/>
          <a:lstStyle/>
          <a:p>
            <a:r>
              <a:rPr lang="ar-SA" sz="2400" dirty="0">
                <a:cs typeface="AdvertisingExtraBold" pitchFamily="2" charset="-78"/>
              </a:rPr>
              <a:t>برنامج مهرجانات وزارة الثقافة 2010</a:t>
            </a:r>
            <a:endParaRPr lang="en-US" sz="2400" dirty="0">
              <a:cs typeface="AdvertisingExtraBold" pitchFamily="2" charset="-78"/>
            </a:endParaRPr>
          </a:p>
          <a:p>
            <a:r>
              <a:rPr lang="ar-SA" sz="2400" dirty="0">
                <a:cs typeface="AdvertisingExtraBold" pitchFamily="2" charset="-78"/>
              </a:rPr>
              <a:t>مهرجانات وزارة الثقافة برسم سنة 2009</a:t>
            </a:r>
          </a:p>
          <a:p>
            <a:r>
              <a:rPr lang="ar-SA" sz="2400" dirty="0">
                <a:cs typeface="AdvertisingExtraBold" pitchFamily="2" charset="-78"/>
              </a:rPr>
              <a:t>مجلة الثقافة والفنون – مكتبة الرياض العامة  -العدد السابع عشر -2009. </a:t>
            </a:r>
          </a:p>
          <a:p>
            <a:endParaRPr lang="en-US" dirty="0"/>
          </a:p>
          <a:p>
            <a:endParaRPr lang="ar-SA" dirty="0"/>
          </a:p>
        </p:txBody>
      </p:sp>
    </p:spTree>
    <p:extLst>
      <p:ext uri="{BB962C8B-B14F-4D97-AF65-F5344CB8AC3E}">
        <p14:creationId xmlns:p14="http://schemas.microsoft.com/office/powerpoint/2010/main" val="238120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836712"/>
            <a:ext cx="7315200" cy="1154097"/>
          </a:xfrm>
        </p:spPr>
        <p:txBody>
          <a:bodyPr/>
          <a:lstStyle/>
          <a:p>
            <a:pPr algn="ctr"/>
            <a:r>
              <a:rPr lang="ar-SA" dirty="0" smtClean="0">
                <a:cs typeface="ACS  Almass Extra Bold" pitchFamily="2" charset="-78"/>
              </a:rPr>
              <a:t>مقدمة</a:t>
            </a:r>
            <a:r>
              <a:rPr lang="ar-SA" dirty="0" smtClean="0"/>
              <a:t> </a:t>
            </a:r>
            <a:endParaRPr lang="ar-SA" dirty="0"/>
          </a:p>
        </p:txBody>
      </p:sp>
      <p:sp>
        <p:nvSpPr>
          <p:cNvPr id="3" name="عنصر نائب للمحتوى 2"/>
          <p:cNvSpPr>
            <a:spLocks noGrp="1"/>
          </p:cNvSpPr>
          <p:nvPr>
            <p:ph idx="1"/>
          </p:nvPr>
        </p:nvSpPr>
        <p:spPr>
          <a:xfrm>
            <a:off x="914400" y="2060849"/>
            <a:ext cx="7315200" cy="4248512"/>
          </a:xfrm>
        </p:spPr>
        <p:txBody>
          <a:bodyPr>
            <a:normAutofit lnSpcReduction="10000"/>
          </a:bodyPr>
          <a:lstStyle/>
          <a:p>
            <a:r>
              <a:rPr lang="ar-SA" sz="2800" dirty="0" smtClean="0">
                <a:solidFill>
                  <a:srgbClr val="92D050"/>
                </a:solidFill>
                <a:cs typeface="AdvertisingExtraBold" pitchFamily="2" charset="-78"/>
              </a:rPr>
              <a:t>يشكل </a:t>
            </a:r>
            <a:r>
              <a:rPr lang="ar-SA" sz="2800" dirty="0">
                <a:solidFill>
                  <a:srgbClr val="92D050"/>
                </a:solidFill>
                <a:cs typeface="AdvertisingExtraBold" pitchFamily="2" charset="-78"/>
              </a:rPr>
              <a:t>المهرجان الجانب العصري للاحتفال الذي طبع و يطبع حياة الإنسان. فالإنسان يحتفل على الدوام بالطبيعة </a:t>
            </a:r>
            <a:r>
              <a:rPr lang="ar-SA" sz="2800" dirty="0" smtClean="0">
                <a:solidFill>
                  <a:srgbClr val="92D050"/>
                </a:solidFill>
                <a:cs typeface="AdvertisingExtraBold" pitchFamily="2" charset="-78"/>
              </a:rPr>
              <a:t>...</a:t>
            </a:r>
            <a:endParaRPr lang="en-US" sz="2800" dirty="0">
              <a:solidFill>
                <a:srgbClr val="92D050"/>
              </a:solidFill>
              <a:cs typeface="AdvertisingExtraBold" pitchFamily="2" charset="-78"/>
            </a:endParaRPr>
          </a:p>
          <a:p>
            <a:r>
              <a:rPr lang="ar-SA" sz="2800" dirty="0">
                <a:solidFill>
                  <a:srgbClr val="92D050"/>
                </a:solidFill>
                <a:cs typeface="AdvertisingExtraBold" pitchFamily="2" charset="-78"/>
              </a:rPr>
              <a:t>و المهرجان تعبير عن رغبة في التواصل و فرصة </a:t>
            </a:r>
            <a:r>
              <a:rPr lang="ar-SA" sz="2800" dirty="0" smtClean="0">
                <a:solidFill>
                  <a:srgbClr val="92D050"/>
                </a:solidFill>
                <a:cs typeface="AdvertisingExtraBold" pitchFamily="2" charset="-78"/>
              </a:rPr>
              <a:t>سامحة في </a:t>
            </a:r>
            <a:r>
              <a:rPr lang="ar-SA" sz="2800" dirty="0">
                <a:solidFill>
                  <a:srgbClr val="92D050"/>
                </a:solidFill>
                <a:cs typeface="AdvertisingExtraBold" pitchFamily="2" charset="-78"/>
              </a:rPr>
              <a:t>الوجود للابتعاد عن مشاكل الحياة اليومية و إبداء الرأي بحرية أكبر داخل الفضاء الثقافي. و هو أيضا رابطة اجتماعية و فرحة مشتركة مع الآخر. و على العموم فإن المهرجان الذي ينظم تحت شعار معين يتخذ أشكالا ثقافية و فنية مختلفة.</a:t>
            </a:r>
            <a:endParaRPr lang="en-US" sz="2800" dirty="0">
              <a:solidFill>
                <a:srgbClr val="92D050"/>
              </a:solidFill>
              <a:cs typeface="AdvertisingExtraBold" pitchFamily="2" charset="-78"/>
            </a:endParaRPr>
          </a:p>
          <a:p>
            <a:endParaRPr lang="ar-SA" dirty="0"/>
          </a:p>
        </p:txBody>
      </p:sp>
    </p:spTree>
    <p:extLst>
      <p:ext uri="{BB962C8B-B14F-4D97-AF65-F5344CB8AC3E}">
        <p14:creationId xmlns:p14="http://schemas.microsoft.com/office/powerpoint/2010/main" val="369789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764704"/>
            <a:ext cx="7315200" cy="1154097"/>
          </a:xfrm>
        </p:spPr>
        <p:txBody>
          <a:bodyPr>
            <a:normAutofit/>
          </a:bodyPr>
          <a:lstStyle/>
          <a:p>
            <a:pPr algn="ctr"/>
            <a:r>
              <a:rPr lang="ar-SA" dirty="0">
                <a:cs typeface="ACS  Almass Extra Bold" pitchFamily="2" charset="-78"/>
              </a:rPr>
              <a:t>تعريف المهرجان </a:t>
            </a:r>
          </a:p>
        </p:txBody>
      </p:sp>
      <p:sp>
        <p:nvSpPr>
          <p:cNvPr id="3" name="عنصر نائب للمحتوى 2"/>
          <p:cNvSpPr>
            <a:spLocks noGrp="1"/>
          </p:cNvSpPr>
          <p:nvPr>
            <p:ph idx="1"/>
          </p:nvPr>
        </p:nvSpPr>
        <p:spPr/>
        <p:txBody>
          <a:bodyPr>
            <a:normAutofit fontScale="92500" lnSpcReduction="20000"/>
          </a:bodyPr>
          <a:lstStyle/>
          <a:p>
            <a:r>
              <a:rPr lang="ar-SA" sz="3200" dirty="0">
                <a:solidFill>
                  <a:srgbClr val="92D050"/>
                </a:solidFill>
                <a:cs typeface="AdvertisingExtraBold" pitchFamily="2" charset="-78"/>
              </a:rPr>
              <a:t>المهرجان هو احتفال عام يكون عادة في إطار ثقافي أو ديني. ويرجع أصل الكلمة إلى الكلمة ذاتها في اللغة الفارسية ، وهو من الأعياد القديمة فی إيران </a:t>
            </a:r>
            <a:r>
              <a:rPr lang="ar-SA" sz="3200" dirty="0" smtClean="0">
                <a:solidFill>
                  <a:srgbClr val="92D050"/>
                </a:solidFill>
                <a:cs typeface="AdvertisingExtraBold" pitchFamily="2" charset="-78"/>
              </a:rPr>
              <a:t>.</a:t>
            </a:r>
          </a:p>
          <a:p>
            <a:r>
              <a:rPr lang="ar-SA" sz="3200" dirty="0" smtClean="0">
                <a:solidFill>
                  <a:srgbClr val="92D050"/>
                </a:solidFill>
                <a:cs typeface="AdvertisingExtraBold" pitchFamily="2" charset="-78"/>
              </a:rPr>
              <a:t>اصطلاحا : </a:t>
            </a:r>
          </a:p>
          <a:p>
            <a:r>
              <a:rPr lang="ar-SA" sz="3200" dirty="0">
                <a:solidFill>
                  <a:srgbClr val="92D050"/>
                </a:solidFill>
                <a:cs typeface="AdvertisingExtraBold" pitchFamily="2" charset="-78"/>
              </a:rPr>
              <a:t>احتفال عظيم حاشد ، يُقامُ ابتهاجًا بحادثٍ سعيد أو إحياءً لذكرى عزيزة :- مهرجان غنائيّ / سينمائيّ / شعريّ .</a:t>
            </a:r>
          </a:p>
        </p:txBody>
      </p:sp>
    </p:spTree>
    <p:extLst>
      <p:ext uri="{BB962C8B-B14F-4D97-AF65-F5344CB8AC3E}">
        <p14:creationId xmlns:p14="http://schemas.microsoft.com/office/powerpoint/2010/main" val="129240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404664"/>
            <a:ext cx="7315200" cy="1154097"/>
          </a:xfrm>
        </p:spPr>
        <p:txBody>
          <a:bodyPr>
            <a:normAutofit/>
          </a:bodyPr>
          <a:lstStyle/>
          <a:p>
            <a:r>
              <a:rPr lang="ar-SA" dirty="0">
                <a:cs typeface="ACS  Almass Extra Bold" pitchFamily="2" charset="-78"/>
              </a:rPr>
              <a:t>اهداف المهرجانات </a:t>
            </a:r>
          </a:p>
        </p:txBody>
      </p:sp>
      <p:sp>
        <p:nvSpPr>
          <p:cNvPr id="3" name="عنصر نائب للمحتوى 2"/>
          <p:cNvSpPr>
            <a:spLocks noGrp="1"/>
          </p:cNvSpPr>
          <p:nvPr>
            <p:ph idx="1"/>
          </p:nvPr>
        </p:nvSpPr>
        <p:spPr>
          <a:xfrm>
            <a:off x="914400" y="1916833"/>
            <a:ext cx="7315200" cy="4392528"/>
          </a:xfrm>
        </p:spPr>
        <p:txBody>
          <a:bodyPr>
            <a:normAutofit lnSpcReduction="10000"/>
          </a:bodyPr>
          <a:lstStyle/>
          <a:p>
            <a:r>
              <a:rPr lang="ar-SA" dirty="0">
                <a:solidFill>
                  <a:srgbClr val="FFC000"/>
                </a:solidFill>
              </a:rPr>
              <a:t>* </a:t>
            </a:r>
            <a:r>
              <a:rPr lang="ar-SA" sz="2600" dirty="0">
                <a:solidFill>
                  <a:srgbClr val="FFC000"/>
                </a:solidFill>
                <a:cs typeface="AdvertisingExtraBold" pitchFamily="2" charset="-78"/>
              </a:rPr>
              <a:t>النهوض بالتراث الثقافي و الفني و الحفاظ عليه.</a:t>
            </a:r>
            <a:endParaRPr lang="en-US" sz="2600" dirty="0">
              <a:solidFill>
                <a:srgbClr val="FFC000"/>
              </a:solidFill>
              <a:cs typeface="AdvertisingExtraBold" pitchFamily="2" charset="-78"/>
            </a:endParaRPr>
          </a:p>
          <a:p>
            <a:r>
              <a:rPr lang="ar-SA" sz="2600" dirty="0" smtClean="0">
                <a:solidFill>
                  <a:srgbClr val="FFC000"/>
                </a:solidFill>
                <a:cs typeface="AdvertisingExtraBold" pitchFamily="2" charset="-78"/>
              </a:rPr>
              <a:t>* </a:t>
            </a:r>
            <a:r>
              <a:rPr lang="ar-SA" sz="2600" dirty="0">
                <a:solidFill>
                  <a:srgbClr val="FFC000"/>
                </a:solidFill>
                <a:cs typeface="AdvertisingExtraBold" pitchFamily="2" charset="-78"/>
              </a:rPr>
              <a:t>الانفتاح على ثقافات أخرى.</a:t>
            </a:r>
            <a:endParaRPr lang="en-US" sz="2600" dirty="0">
              <a:solidFill>
                <a:srgbClr val="FFC000"/>
              </a:solidFill>
              <a:cs typeface="AdvertisingExtraBold" pitchFamily="2" charset="-78"/>
            </a:endParaRPr>
          </a:p>
          <a:p>
            <a:r>
              <a:rPr lang="ar-SA" sz="2600" dirty="0">
                <a:solidFill>
                  <a:srgbClr val="FFC000"/>
                </a:solidFill>
                <a:cs typeface="AdvertisingExtraBold" pitchFamily="2" charset="-78"/>
              </a:rPr>
              <a:t>* تحسيس السلطات المحلية و المنتخبة و </a:t>
            </a:r>
            <a:r>
              <a:rPr lang="ar-SA" sz="2600" dirty="0" err="1">
                <a:solidFill>
                  <a:srgbClr val="FFC000"/>
                </a:solidFill>
                <a:cs typeface="AdvertisingExtraBold" pitchFamily="2" charset="-78"/>
              </a:rPr>
              <a:t>الهيآت</a:t>
            </a:r>
            <a:r>
              <a:rPr lang="ar-SA" sz="2600" dirty="0">
                <a:solidFill>
                  <a:srgbClr val="FFC000"/>
                </a:solidFill>
                <a:cs typeface="AdvertisingExtraBold" pitchFamily="2" charset="-78"/>
              </a:rPr>
              <a:t> الحكوميــة و غير الحكومية بضرورة إعطاء الأولوية للتعبير عن الطاقات الثقافية المحلية و الجهوية</a:t>
            </a:r>
            <a:r>
              <a:rPr lang="ar-SA" sz="2600" dirty="0" smtClean="0">
                <a:solidFill>
                  <a:srgbClr val="FFC000"/>
                </a:solidFill>
                <a:cs typeface="AdvertisingExtraBold" pitchFamily="2" charset="-78"/>
              </a:rPr>
              <a:t>.</a:t>
            </a:r>
          </a:p>
          <a:p>
            <a:r>
              <a:rPr lang="ar-SA" sz="2600" dirty="0">
                <a:solidFill>
                  <a:schemeClr val="accent4">
                    <a:lumMod val="40000"/>
                    <a:lumOff val="60000"/>
                  </a:schemeClr>
                </a:solidFill>
                <a:cs typeface="AdvertisingExtraBold" pitchFamily="2" charset="-78"/>
              </a:rPr>
              <a:t>اعتبار المهرجان عنصرا فعالا في التنمية الثقافية, يشد المهرجان إليه اهتمام الهيئات المنتخبة و السلطات العمومية و القطاع الخاص.</a:t>
            </a:r>
            <a:endParaRPr lang="en-US" sz="2600" dirty="0">
              <a:solidFill>
                <a:schemeClr val="accent4">
                  <a:lumMod val="40000"/>
                  <a:lumOff val="60000"/>
                </a:schemeClr>
              </a:solidFill>
              <a:cs typeface="AdvertisingExtraBold" pitchFamily="2" charset="-78"/>
            </a:endParaRPr>
          </a:p>
          <a:p>
            <a:endParaRPr lang="en-US" sz="2600" dirty="0">
              <a:solidFill>
                <a:srgbClr val="FFC000"/>
              </a:solidFill>
              <a:cs typeface="AdvertisingExtraBold" pitchFamily="2" charset="-78"/>
            </a:endParaRPr>
          </a:p>
          <a:p>
            <a:endParaRPr lang="ar-SA" dirty="0"/>
          </a:p>
        </p:txBody>
      </p:sp>
    </p:spTree>
    <p:extLst>
      <p:ext uri="{BB962C8B-B14F-4D97-AF65-F5344CB8AC3E}">
        <p14:creationId xmlns:p14="http://schemas.microsoft.com/office/powerpoint/2010/main" val="180882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476672"/>
            <a:ext cx="7315200" cy="1154097"/>
          </a:xfrm>
        </p:spPr>
        <p:txBody>
          <a:bodyPr>
            <a:noAutofit/>
          </a:bodyPr>
          <a:lstStyle/>
          <a:p>
            <a:pPr algn="ctr"/>
            <a:r>
              <a:rPr lang="ar-SA" sz="2400" dirty="0">
                <a:cs typeface="AdvertisingExtraBold" pitchFamily="2" charset="-78"/>
              </a:rPr>
              <a:t>الاهداف الدقيقة التي ترمي اليها وزارة الثقافة من تنظيم المهرجانات المتنوعة </a:t>
            </a:r>
          </a:p>
        </p:txBody>
      </p:sp>
      <p:sp>
        <p:nvSpPr>
          <p:cNvPr id="3" name="عنصر نائب للمحتوى 2"/>
          <p:cNvSpPr>
            <a:spLocks noGrp="1"/>
          </p:cNvSpPr>
          <p:nvPr>
            <p:ph idx="1"/>
          </p:nvPr>
        </p:nvSpPr>
        <p:spPr>
          <a:xfrm>
            <a:off x="914400" y="1916833"/>
            <a:ext cx="7618040" cy="4392528"/>
          </a:xfrm>
        </p:spPr>
        <p:txBody>
          <a:bodyPr>
            <a:normAutofit/>
          </a:bodyPr>
          <a:lstStyle/>
          <a:p>
            <a:r>
              <a:rPr lang="ar-SA" dirty="0" smtClean="0"/>
              <a:t>*</a:t>
            </a:r>
            <a:r>
              <a:rPr lang="ar-SA" sz="2600" dirty="0" smtClean="0">
                <a:solidFill>
                  <a:schemeClr val="accent4">
                    <a:lumMod val="40000"/>
                    <a:lumOff val="60000"/>
                  </a:schemeClr>
                </a:solidFill>
                <a:cs typeface="AdvertisingExtraBold" pitchFamily="2" charset="-78"/>
              </a:rPr>
              <a:t>* </a:t>
            </a:r>
            <a:r>
              <a:rPr lang="ar-SA" sz="2600" dirty="0">
                <a:solidFill>
                  <a:schemeClr val="accent4">
                    <a:lumMod val="40000"/>
                    <a:lumOff val="60000"/>
                  </a:schemeClr>
                </a:solidFill>
                <a:cs typeface="AdvertisingExtraBold" pitchFamily="2" charset="-78"/>
              </a:rPr>
              <a:t>تم وضع خريطة للمهرجانات بناء على التعبير الفني المميز لكل فضاء ثقافي, و لا شك أن هذا المكسب سيساهم في تحرير طاقات فنية جديدة.</a:t>
            </a:r>
            <a:endParaRPr lang="en-US" sz="2600" dirty="0">
              <a:solidFill>
                <a:schemeClr val="accent4">
                  <a:lumMod val="40000"/>
                  <a:lumOff val="60000"/>
                </a:schemeClr>
              </a:solidFill>
              <a:cs typeface="AdvertisingExtraBold" pitchFamily="2" charset="-78"/>
            </a:endParaRPr>
          </a:p>
          <a:p>
            <a:r>
              <a:rPr lang="ar-SA" sz="2600" dirty="0">
                <a:solidFill>
                  <a:schemeClr val="accent4">
                    <a:lumMod val="40000"/>
                    <a:lumOff val="60000"/>
                  </a:schemeClr>
                </a:solidFill>
                <a:cs typeface="AdvertisingExtraBold" pitchFamily="2" charset="-78"/>
              </a:rPr>
              <a:t>* إن أغلب المهرجانات تتمحور حول الموسيقي والفنون الشعبية. وإن مزايا هذه الفنون وتنوعنها و أشكالها التعبيرية العامة التي تجمع الغناء و الموسيقي و الحركة علاوة على ما تضفيه الملابس و الآلات و </a:t>
            </a:r>
            <a:r>
              <a:rPr lang="ar-SA" sz="2600" dirty="0" err="1">
                <a:solidFill>
                  <a:schemeClr val="accent4">
                    <a:lumMod val="40000"/>
                    <a:lumOff val="60000"/>
                  </a:schemeClr>
                </a:solidFill>
                <a:cs typeface="AdvertisingExtraBold" pitchFamily="2" charset="-78"/>
              </a:rPr>
              <a:t>الإكسسوارات</a:t>
            </a:r>
            <a:r>
              <a:rPr lang="ar-SA" sz="2600" dirty="0">
                <a:solidFill>
                  <a:schemeClr val="accent4">
                    <a:lumMod val="40000"/>
                    <a:lumOff val="60000"/>
                  </a:schemeClr>
                </a:solidFill>
                <a:cs typeface="AdvertisingExtraBold" pitchFamily="2" charset="-78"/>
              </a:rPr>
              <a:t> من مسحة جمالية, كل ذلك سيمكن من الحفاظ على الجانب الهام من موروثنا الثقافي.</a:t>
            </a:r>
            <a:endParaRPr lang="en-US" sz="2600" dirty="0">
              <a:solidFill>
                <a:schemeClr val="accent4">
                  <a:lumMod val="40000"/>
                  <a:lumOff val="60000"/>
                </a:schemeClr>
              </a:solidFill>
              <a:cs typeface="AdvertisingExtraBold" pitchFamily="2" charset="-78"/>
            </a:endParaRPr>
          </a:p>
          <a:p>
            <a:endParaRPr lang="ar-SA" dirty="0"/>
          </a:p>
        </p:txBody>
      </p:sp>
    </p:spTree>
    <p:extLst>
      <p:ext uri="{BB962C8B-B14F-4D97-AF65-F5344CB8AC3E}">
        <p14:creationId xmlns:p14="http://schemas.microsoft.com/office/powerpoint/2010/main" val="223878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barn(inVertical)">
                                      <p:cBhvr>
                                        <p:cTn id="3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a:bodyPr>
          <a:lstStyle/>
          <a:p>
            <a:r>
              <a:rPr lang="ar-SA" sz="2400" dirty="0">
                <a:cs typeface="AdvertisingExtraBold" pitchFamily="2" charset="-78"/>
              </a:rPr>
              <a:t>* </a:t>
            </a:r>
            <a:r>
              <a:rPr lang="ar-SA" sz="2400" dirty="0">
                <a:solidFill>
                  <a:schemeClr val="accent5">
                    <a:lumMod val="60000"/>
                    <a:lumOff val="40000"/>
                  </a:schemeClr>
                </a:solidFill>
                <a:cs typeface="AdvertisingExtraBold" pitchFamily="2" charset="-78"/>
              </a:rPr>
              <a:t>تعتبر هذه المهرجانات انفتاحا على العالم الخارجي حيث أن مشاركة فرق و فنانين أجانب تغني الميدان الثقافي الوطنـي و تخلق نقطا للتلاقي و التبادل </a:t>
            </a:r>
          </a:p>
          <a:p>
            <a:r>
              <a:rPr lang="ar-SA" sz="2400" dirty="0">
                <a:solidFill>
                  <a:schemeClr val="accent5">
                    <a:lumMod val="60000"/>
                    <a:lumOff val="40000"/>
                  </a:schemeClr>
                </a:solidFill>
                <a:cs typeface="AdvertisingExtraBold" pitchFamily="2" charset="-78"/>
              </a:rPr>
              <a:t>* المهرجان هو في حد ذاته عنصر ثقافي يفرض نفسه أكثر فأكثر ضن أي استراتيجية أو سياسة ثقافية, لذلك فإن وزارة الثقافة تحرص على أن تكون التظاهرات التي تنظمها طيلة السنة وسيلة من وسائل التنمية الثقافية التي هي رافد من روافد التنمية المستدامة .</a:t>
            </a:r>
            <a:endParaRPr lang="en-US" sz="2400" dirty="0">
              <a:solidFill>
                <a:schemeClr val="accent5">
                  <a:lumMod val="60000"/>
                  <a:lumOff val="40000"/>
                </a:schemeClr>
              </a:solidFill>
              <a:cs typeface="AdvertisingExtraBold" pitchFamily="2" charset="-78"/>
            </a:endParaRPr>
          </a:p>
          <a:p>
            <a:r>
              <a:rPr lang="ar-SA" sz="2400" dirty="0">
                <a:solidFill>
                  <a:schemeClr val="accent5">
                    <a:lumMod val="60000"/>
                    <a:lumOff val="40000"/>
                  </a:schemeClr>
                </a:solidFill>
                <a:cs typeface="AdvertisingExtraBold" pitchFamily="2" charset="-78"/>
              </a:rPr>
              <a:t>هناك تقاليد ثقافية فنية، تؤكد أهمية المهرجانات بأنواعها كافة، في رفد الحركة الثقافية والفنية بالجديد دائما، حيث </a:t>
            </a:r>
            <a:r>
              <a:rPr lang="ar-SA" sz="2400" dirty="0" err="1">
                <a:solidFill>
                  <a:schemeClr val="accent5">
                    <a:lumMod val="60000"/>
                    <a:lumOff val="40000"/>
                  </a:schemeClr>
                </a:solidFill>
                <a:cs typeface="AdvertisingExtraBold" pitchFamily="2" charset="-78"/>
              </a:rPr>
              <a:t>تتلاقح</a:t>
            </a:r>
            <a:r>
              <a:rPr lang="ar-SA" sz="2400" dirty="0">
                <a:solidFill>
                  <a:schemeClr val="accent5">
                    <a:lumMod val="60000"/>
                    <a:lumOff val="40000"/>
                  </a:schemeClr>
                </a:solidFill>
                <a:cs typeface="AdvertisingExtraBold" pitchFamily="2" charset="-78"/>
              </a:rPr>
              <a:t> الرؤى والافكار والابداعات الجديدة فيما بينها، لتقدم مشهدا وجوهرا ثقافيا أمثل</a:t>
            </a:r>
          </a:p>
        </p:txBody>
      </p:sp>
    </p:spTree>
    <p:extLst>
      <p:ext uri="{BB962C8B-B14F-4D97-AF65-F5344CB8AC3E}">
        <p14:creationId xmlns:p14="http://schemas.microsoft.com/office/powerpoint/2010/main" val="407785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476672"/>
            <a:ext cx="7315200" cy="1154097"/>
          </a:xfrm>
        </p:spPr>
        <p:txBody>
          <a:bodyPr>
            <a:normAutofit/>
          </a:bodyPr>
          <a:lstStyle/>
          <a:p>
            <a:pPr algn="ctr"/>
            <a:r>
              <a:rPr lang="ar-SA" dirty="0">
                <a:cs typeface="ACS  Almass Extra Bold" pitchFamily="2" charset="-78"/>
              </a:rPr>
              <a:t>امثلة على المهرجانات</a:t>
            </a:r>
          </a:p>
        </p:txBody>
      </p:sp>
      <p:sp>
        <p:nvSpPr>
          <p:cNvPr id="3" name="عنصر نائب للمحتوى 2"/>
          <p:cNvSpPr>
            <a:spLocks noGrp="1"/>
          </p:cNvSpPr>
          <p:nvPr>
            <p:ph idx="1"/>
          </p:nvPr>
        </p:nvSpPr>
        <p:spPr>
          <a:xfrm>
            <a:off x="914400" y="1844825"/>
            <a:ext cx="7315200" cy="4464536"/>
          </a:xfrm>
        </p:spPr>
        <p:txBody>
          <a:bodyPr>
            <a:normAutofit fontScale="85000" lnSpcReduction="20000"/>
          </a:bodyPr>
          <a:lstStyle/>
          <a:p>
            <a:r>
              <a:rPr lang="ar-SA" sz="2400" dirty="0">
                <a:solidFill>
                  <a:srgbClr val="FFC000"/>
                </a:solidFill>
                <a:cs typeface="AdvertisingExtraBold" pitchFamily="2" charset="-78"/>
              </a:rPr>
              <a:t>1- الجنادرية  : </a:t>
            </a:r>
          </a:p>
          <a:p>
            <a:r>
              <a:rPr lang="ar-SA" sz="2400" dirty="0">
                <a:solidFill>
                  <a:schemeClr val="accent5">
                    <a:lumMod val="60000"/>
                    <a:lumOff val="40000"/>
                  </a:schemeClr>
                </a:solidFill>
                <a:cs typeface="AdvertisingExtraBold" pitchFamily="2" charset="-78"/>
              </a:rPr>
              <a:t>مهرجان الجنادرية هو مهرجان تراثي وثقافي يقام في المملكة العربية السعودية منذ عام 1405 هـ /1985 وكانت الدورة الأولى للمهرجان في 24 مارس 1985 غالباً ما يكون موعده في فصل الربيع بشهري فبراير ومارس، ويجذب العديد من الزوار داخل وخارج المملكة. ويقام تحت اشراف وزارة الحرس الوطني السعودي. </a:t>
            </a:r>
          </a:p>
          <a:p>
            <a:r>
              <a:rPr lang="ar-SA" sz="2400" dirty="0">
                <a:solidFill>
                  <a:srgbClr val="FFC000"/>
                </a:solidFill>
                <a:cs typeface="AdvertisingExtraBold" pitchFamily="2" charset="-78"/>
              </a:rPr>
              <a:t>المهرجان العربي للإذاعة والتلفزيون : </a:t>
            </a:r>
          </a:p>
          <a:p>
            <a:r>
              <a:rPr lang="ar-SA" sz="2400" dirty="0">
                <a:solidFill>
                  <a:schemeClr val="accent5">
                    <a:lumMod val="60000"/>
                    <a:lumOff val="40000"/>
                  </a:schemeClr>
                </a:solidFill>
                <a:cs typeface="AdvertisingExtraBold" pitchFamily="2" charset="-78"/>
              </a:rPr>
              <a:t>هو مهرجان دوري ينظمّه اتحاد إذاعات الدول العربية مرة كل عامين في تونس بالتعاون مع مؤسستي الإذاعة والتلفزة التونسيتين، وذلك بالتداول مع مهرجان الأغنية العربية.</a:t>
            </a:r>
          </a:p>
          <a:p>
            <a:r>
              <a:rPr lang="ar-SA" sz="2400" dirty="0">
                <a:solidFill>
                  <a:srgbClr val="FFC000"/>
                </a:solidFill>
                <a:cs typeface="AdvertisingExtraBold" pitchFamily="2" charset="-78"/>
              </a:rPr>
              <a:t>مهرجان القاهرة السينمائي الدولي : </a:t>
            </a:r>
          </a:p>
          <a:p>
            <a:r>
              <a:rPr lang="ar-SA" sz="2400" dirty="0">
                <a:solidFill>
                  <a:schemeClr val="accent5">
                    <a:lumMod val="60000"/>
                    <a:lumOff val="40000"/>
                  </a:schemeClr>
                </a:solidFill>
                <a:cs typeface="AdvertisingExtraBold" pitchFamily="2" charset="-78"/>
              </a:rPr>
              <a:t>هو مهرجان سينمائي سنوي يعقد في القاهرة في مصر. وقد تأسس في عام 1976 ويعد أول مهرجان سينمائي دولي عقد في العالم العربي، ويعتبر هذا المهرجان واحدا من أهم أحد عشر مهرجان على مستوى العالم</a:t>
            </a:r>
          </a:p>
          <a:p>
            <a:endParaRPr lang="ar-SA" dirty="0"/>
          </a:p>
        </p:txBody>
      </p:sp>
    </p:spTree>
    <p:extLst>
      <p:ext uri="{BB962C8B-B14F-4D97-AF65-F5344CB8AC3E}">
        <p14:creationId xmlns:p14="http://schemas.microsoft.com/office/powerpoint/2010/main" val="3856068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99592" y="332656"/>
            <a:ext cx="7315200" cy="1154097"/>
          </a:xfrm>
        </p:spPr>
        <p:txBody>
          <a:bodyPr>
            <a:normAutofit/>
          </a:bodyPr>
          <a:lstStyle/>
          <a:p>
            <a:pPr algn="ctr"/>
            <a:r>
              <a:rPr lang="ar-SA" dirty="0">
                <a:cs typeface="ACS  Almass Extra Bold" pitchFamily="2" charset="-78"/>
              </a:rPr>
              <a:t>نشأة المهرجانات </a:t>
            </a:r>
          </a:p>
        </p:txBody>
      </p:sp>
      <p:sp>
        <p:nvSpPr>
          <p:cNvPr id="3" name="عنصر نائب للمحتوى 2"/>
          <p:cNvSpPr>
            <a:spLocks noGrp="1"/>
          </p:cNvSpPr>
          <p:nvPr>
            <p:ph idx="1"/>
          </p:nvPr>
        </p:nvSpPr>
        <p:spPr>
          <a:xfrm>
            <a:off x="914400" y="1988841"/>
            <a:ext cx="7315200" cy="4320520"/>
          </a:xfrm>
        </p:spPr>
        <p:txBody>
          <a:bodyPr>
            <a:noAutofit/>
          </a:bodyPr>
          <a:lstStyle/>
          <a:p>
            <a:r>
              <a:rPr lang="ar-SA" sz="2400" dirty="0">
                <a:solidFill>
                  <a:schemeClr val="accent4">
                    <a:lumMod val="40000"/>
                    <a:lumOff val="60000"/>
                  </a:schemeClr>
                </a:solidFill>
                <a:cs typeface="AdvertisingExtraBold" pitchFamily="2" charset="-78"/>
              </a:rPr>
              <a:t>نشأت المهرجانات بهذا المعنى الحديث في أواخر القرن التاسع عشر، ثم تكاثرت بعد الحرب العالمية الثانية بغيةَ اجتذاب السُّيّاح في كثير من الأحيان. ومن أقدم المهرجانات المعروفة مهرجان </a:t>
            </a:r>
            <a:r>
              <a:rPr lang="ar-SA" sz="2400" dirty="0" err="1">
                <a:solidFill>
                  <a:schemeClr val="accent4">
                    <a:lumMod val="40000"/>
                    <a:lumOff val="60000"/>
                  </a:schemeClr>
                </a:solidFill>
                <a:cs typeface="AdvertisingExtraBold" pitchFamily="2" charset="-78"/>
              </a:rPr>
              <a:t>شيكسبير</a:t>
            </a:r>
            <a:r>
              <a:rPr lang="ar-SA" sz="2400" dirty="0">
                <a:solidFill>
                  <a:schemeClr val="accent4">
                    <a:lumMod val="40000"/>
                    <a:lumOff val="60000"/>
                  </a:schemeClr>
                </a:solidFill>
                <a:cs typeface="AdvertisingExtraBold" pitchFamily="2" charset="-78"/>
              </a:rPr>
              <a:t> في </a:t>
            </a:r>
            <a:r>
              <a:rPr lang="ar-SA" sz="2400" dirty="0" err="1">
                <a:solidFill>
                  <a:schemeClr val="accent4">
                    <a:lumMod val="40000"/>
                    <a:lumOff val="60000"/>
                  </a:schemeClr>
                </a:solidFill>
                <a:cs typeface="AdvertisingExtraBold" pitchFamily="2" charset="-78"/>
              </a:rPr>
              <a:t>ستراتفورد</a:t>
            </a:r>
            <a:r>
              <a:rPr lang="ar-SA" sz="2400" dirty="0">
                <a:solidFill>
                  <a:schemeClr val="accent4">
                    <a:lumMod val="40000"/>
                    <a:lumOff val="60000"/>
                  </a:schemeClr>
                </a:solidFill>
                <a:cs typeface="AdvertisingExtraBold" pitchFamily="2" charset="-78"/>
              </a:rPr>
              <a:t> أون </a:t>
            </a:r>
            <a:r>
              <a:rPr lang="ar-SA" sz="2400" dirty="0" err="1">
                <a:solidFill>
                  <a:schemeClr val="accent4">
                    <a:lumMod val="40000"/>
                    <a:lumOff val="60000"/>
                  </a:schemeClr>
                </a:solidFill>
                <a:cs typeface="AdvertisingExtraBold" pitchFamily="2" charset="-78"/>
              </a:rPr>
              <a:t>آيفون</a:t>
            </a:r>
            <a:r>
              <a:rPr lang="ar-SA" sz="2400" dirty="0">
                <a:solidFill>
                  <a:schemeClr val="accent4">
                    <a:lumMod val="40000"/>
                    <a:lumOff val="60000"/>
                  </a:schemeClr>
                </a:solidFill>
                <a:cs typeface="AdvertisingExtraBold" pitchFamily="2" charset="-78"/>
              </a:rPr>
              <a:t> بإنكلترا، وقد استُهلَّ عام 1879، ومهرجان </a:t>
            </a:r>
            <a:r>
              <a:rPr lang="ar-SA" sz="2400" dirty="0" err="1">
                <a:solidFill>
                  <a:schemeClr val="accent4">
                    <a:lumMod val="40000"/>
                    <a:lumOff val="60000"/>
                  </a:schemeClr>
                </a:solidFill>
                <a:cs typeface="AdvertisingExtraBold" pitchFamily="2" charset="-78"/>
              </a:rPr>
              <a:t>أدنبره</a:t>
            </a:r>
            <a:r>
              <a:rPr lang="ar-SA" sz="2400" dirty="0">
                <a:solidFill>
                  <a:schemeClr val="accent4">
                    <a:lumMod val="40000"/>
                    <a:lumOff val="60000"/>
                  </a:schemeClr>
                </a:solidFill>
                <a:cs typeface="AdvertisingExtraBold" pitchFamily="2" charset="-78"/>
              </a:rPr>
              <a:t> </a:t>
            </a:r>
            <a:r>
              <a:rPr lang="en-US" sz="2400" dirty="0">
                <a:solidFill>
                  <a:schemeClr val="accent4">
                    <a:lumMod val="40000"/>
                    <a:lumOff val="60000"/>
                  </a:schemeClr>
                </a:solidFill>
                <a:cs typeface="AdvertisingExtraBold" pitchFamily="2" charset="-78"/>
              </a:rPr>
              <a:t>Edinburgh </a:t>
            </a:r>
            <a:r>
              <a:rPr lang="ar-SA" sz="2400" dirty="0">
                <a:solidFill>
                  <a:schemeClr val="accent4">
                    <a:lumMod val="40000"/>
                    <a:lumOff val="60000"/>
                  </a:schemeClr>
                </a:solidFill>
                <a:cs typeface="AdvertisingExtraBold" pitchFamily="2" charset="-78"/>
              </a:rPr>
              <a:t>للموسيقى والمسرح وقد استهلّ عام 1947. أما مهرجانات السينما فأقدمها ذلك الذي أقيم في ميلانو </a:t>
            </a:r>
            <a:r>
              <a:rPr lang="en-US" sz="2400" dirty="0">
                <a:solidFill>
                  <a:schemeClr val="accent4">
                    <a:lumMod val="40000"/>
                    <a:lumOff val="60000"/>
                  </a:schemeClr>
                </a:solidFill>
                <a:cs typeface="AdvertisingExtraBold" pitchFamily="2" charset="-78"/>
              </a:rPr>
              <a:t>Milano </a:t>
            </a:r>
            <a:r>
              <a:rPr lang="ar-SA" sz="2400" dirty="0">
                <a:solidFill>
                  <a:schemeClr val="accent4">
                    <a:lumMod val="40000"/>
                    <a:lumOff val="60000"/>
                  </a:schemeClr>
                </a:solidFill>
                <a:cs typeface="AdvertisingExtraBold" pitchFamily="2" charset="-78"/>
              </a:rPr>
              <a:t>بإيطاليا عام 1910 والمهرجان السينمائي الدولي الذي يُقام كلَّ عام في “كان” </a:t>
            </a:r>
            <a:r>
              <a:rPr lang="en-US" sz="2400" dirty="0">
                <a:solidFill>
                  <a:schemeClr val="accent4">
                    <a:lumMod val="40000"/>
                    <a:lumOff val="60000"/>
                  </a:schemeClr>
                </a:solidFill>
                <a:cs typeface="AdvertisingExtraBold" pitchFamily="2" charset="-78"/>
              </a:rPr>
              <a:t>Cannes </a:t>
            </a:r>
            <a:r>
              <a:rPr lang="ar-SA" sz="2400" dirty="0">
                <a:solidFill>
                  <a:schemeClr val="accent4">
                    <a:lumMod val="40000"/>
                    <a:lumOff val="60000"/>
                  </a:schemeClr>
                </a:solidFill>
                <a:cs typeface="AdvertisingExtraBold" pitchFamily="2" charset="-78"/>
              </a:rPr>
              <a:t>بفرنسا منذ عام 1946.</a:t>
            </a:r>
          </a:p>
        </p:txBody>
      </p:sp>
    </p:spTree>
    <p:extLst>
      <p:ext uri="{BB962C8B-B14F-4D97-AF65-F5344CB8AC3E}">
        <p14:creationId xmlns:p14="http://schemas.microsoft.com/office/powerpoint/2010/main" val="335850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332656"/>
            <a:ext cx="7315200" cy="1154097"/>
          </a:xfrm>
        </p:spPr>
        <p:txBody>
          <a:bodyPr>
            <a:normAutofit fontScale="90000"/>
          </a:bodyPr>
          <a:lstStyle/>
          <a:p>
            <a:r>
              <a:rPr lang="ar-SA" b="1" dirty="0"/>
              <a:t>منهجية الأداء و آلية العمل في تنظيم </a:t>
            </a:r>
            <a:r>
              <a:rPr lang="ar-SA" b="1" dirty="0" smtClean="0"/>
              <a:t>المهرجانات</a:t>
            </a:r>
            <a:endParaRPr lang="ar-SA" dirty="0"/>
          </a:p>
        </p:txBody>
      </p:sp>
      <p:sp>
        <p:nvSpPr>
          <p:cNvPr id="3" name="عنصر نائب للمحتوى 2"/>
          <p:cNvSpPr>
            <a:spLocks noGrp="1"/>
          </p:cNvSpPr>
          <p:nvPr>
            <p:ph idx="1"/>
          </p:nvPr>
        </p:nvSpPr>
        <p:spPr>
          <a:xfrm>
            <a:off x="914400" y="1628801"/>
            <a:ext cx="7315200" cy="4680560"/>
          </a:xfrm>
        </p:spPr>
        <p:txBody>
          <a:bodyPr>
            <a:normAutofit lnSpcReduction="10000"/>
          </a:bodyPr>
          <a:lstStyle/>
          <a:p>
            <a:r>
              <a:rPr lang="ar-SA" sz="2400" dirty="0">
                <a:cs typeface="AdvertisingBold" pitchFamily="2" charset="-78"/>
              </a:rPr>
              <a:t>1) تحديد الهدف من وراء إقامة </a:t>
            </a:r>
            <a:r>
              <a:rPr lang="ar-SA" sz="2400" dirty="0" smtClean="0">
                <a:cs typeface="AdvertisingBold" pitchFamily="2" charset="-78"/>
              </a:rPr>
              <a:t>المعرض </a:t>
            </a:r>
            <a:r>
              <a:rPr lang="ar-SA" sz="2400" dirty="0">
                <a:cs typeface="AdvertisingBold" pitchFamily="2" charset="-78"/>
              </a:rPr>
              <a:t>أو المهرجان أو الحفل أو </a:t>
            </a:r>
            <a:r>
              <a:rPr lang="ar-SA" sz="2400" dirty="0" err="1">
                <a:cs typeface="AdvertisingBold" pitchFamily="2" charset="-78"/>
              </a:rPr>
              <a:t>الإفتتاحات</a:t>
            </a:r>
            <a:r>
              <a:rPr lang="ar-SA" sz="2400" dirty="0">
                <a:cs typeface="AdvertisingBold" pitchFamily="2" charset="-78"/>
              </a:rPr>
              <a:t> أو أي نوع من الفعاليات المراد تنظيمها .</a:t>
            </a:r>
          </a:p>
          <a:p>
            <a:r>
              <a:rPr lang="ar-SA" sz="2400" dirty="0">
                <a:cs typeface="AdvertisingBold" pitchFamily="2" charset="-78"/>
              </a:rPr>
              <a:t>2) تحديد الأسس التي يعتمد عليها اختيار الزمان والمكان المناسبين لإقامة الحدث.</a:t>
            </a:r>
          </a:p>
          <a:p>
            <a:r>
              <a:rPr lang="ar-SA" sz="2400" dirty="0">
                <a:cs typeface="AdvertisingBold" pitchFamily="2" charset="-78"/>
              </a:rPr>
              <a:t>3) اختيار فريق عمل متخصص وتحديد التوصيف الوظيفي لأعضائه والمتطلبات اللازمة طوال مدة الحدث.</a:t>
            </a:r>
          </a:p>
          <a:p>
            <a:r>
              <a:rPr lang="ar-SA" sz="2400" dirty="0">
                <a:cs typeface="AdvertisingBold" pitchFamily="2" charset="-78"/>
              </a:rPr>
              <a:t>4) إعداد تصور كامل عن تنظيم الحدث بأدق تفاصيله المتعلقة بالتنظيم وتحركات الضيوف والحضور والمشاركين وتلبية كافة احتياجاتهم .</a:t>
            </a:r>
          </a:p>
          <a:p>
            <a:r>
              <a:rPr lang="ar-SA" sz="2400" dirty="0">
                <a:cs typeface="AdvertisingBold" pitchFamily="2" charset="-78"/>
              </a:rPr>
              <a:t>5) إعداد مخطط لآلية التحضير و التصميم و طباعة كافة المطبوعات اللازمة للحدث</a:t>
            </a:r>
          </a:p>
          <a:p>
            <a:endParaRPr lang="ar-SA" dirty="0"/>
          </a:p>
        </p:txBody>
      </p:sp>
    </p:spTree>
    <p:extLst>
      <p:ext uri="{BB962C8B-B14F-4D97-AF65-F5344CB8AC3E}">
        <p14:creationId xmlns:p14="http://schemas.microsoft.com/office/powerpoint/2010/main" val="745300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نظور">
  <a:themeElements>
    <a:clrScheme name="منظور">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كلاسيكي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نظور">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172</TotalTime>
  <Words>722</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منظور</vt:lpstr>
      <vt:lpstr>المهرجانات </vt:lpstr>
      <vt:lpstr>مقدمة </vt:lpstr>
      <vt:lpstr>تعريف المهرجان </vt:lpstr>
      <vt:lpstr>اهداف المهرجانات </vt:lpstr>
      <vt:lpstr>الاهداف الدقيقة التي ترمي اليها وزارة الثقافة من تنظيم المهرجانات المتنوعة </vt:lpstr>
      <vt:lpstr>PowerPoint Presentation</vt:lpstr>
      <vt:lpstr>امثلة على المهرجانات</vt:lpstr>
      <vt:lpstr>نشأة المهرجانات </vt:lpstr>
      <vt:lpstr>منهجية الأداء و آلية العمل في تنظيم المهرجانات</vt:lpstr>
      <vt:lpstr>المراجع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المهرجانات</dc:title>
  <dc:creator>PC 8</dc:creator>
  <cp:lastModifiedBy>User</cp:lastModifiedBy>
  <cp:revision>16</cp:revision>
  <dcterms:created xsi:type="dcterms:W3CDTF">2015-03-09T13:47:39Z</dcterms:created>
  <dcterms:modified xsi:type="dcterms:W3CDTF">2015-03-29T07:05:10Z</dcterms:modified>
</cp:coreProperties>
</file>