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4"/>
  </p:sldMasterIdLst>
  <p:sldIdLst>
    <p:sldId id="310" r:id="rId5"/>
    <p:sldId id="273" r:id="rId6"/>
    <p:sldId id="301" r:id="rId7"/>
    <p:sldId id="309" r:id="rId8"/>
    <p:sldId id="302" r:id="rId9"/>
    <p:sldId id="303" r:id="rId10"/>
    <p:sldId id="275" r:id="rId11"/>
    <p:sldId id="269" r:id="rId12"/>
    <p:sldId id="311" r:id="rId13"/>
    <p:sldId id="293" r:id="rId14"/>
    <p:sldId id="294" r:id="rId15"/>
    <p:sldId id="292" r:id="rId16"/>
    <p:sldId id="308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6B75FBEC-D303-464C-882C-A7566C77845C}" type="datetimeFigureOut">
              <a:rPr lang="ar-SA" smtClean="0">
                <a:solidFill>
                  <a:srgbClr val="464653"/>
                </a:solidFill>
              </a:rPr>
              <a:pPr>
                <a:defRPr/>
              </a:pPr>
              <a:t>07/03/41</a:t>
            </a:fld>
            <a:endParaRPr lang="ar-SA">
              <a:solidFill>
                <a:srgbClr val="464653"/>
              </a:solidFill>
            </a:endParaRPr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ar-SA">
              <a:solidFill>
                <a:srgbClr val="464653"/>
              </a:solidFill>
            </a:endParaRPr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5FD7A55C-C2F0-4628-BFE6-7FF8AB45C363}" type="slidenum">
              <a:rPr lang="ar-SA" smtClean="0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464653"/>
              </a:solidFill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مستطيل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89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75FBEC-D303-464C-882C-A7566C77845C}" type="datetimeFigureOut">
              <a:rPr lang="ar-SA" smtClean="0">
                <a:solidFill>
                  <a:srgbClr val="464653"/>
                </a:solidFill>
              </a:rPr>
              <a:pPr>
                <a:defRPr/>
              </a:pPr>
              <a:t>07/03/41</a:t>
            </a:fld>
            <a:endParaRPr lang="ar-SA">
              <a:solidFill>
                <a:srgbClr val="464653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>
              <a:solidFill>
                <a:srgbClr val="464653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D7A55C-C2F0-4628-BFE6-7FF8AB45C363}" type="slidenum">
              <a:rPr lang="ar-SA" smtClean="0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309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75FBEC-D303-464C-882C-A7566C77845C}" type="datetimeFigureOut">
              <a:rPr lang="ar-SA" smtClean="0">
                <a:solidFill>
                  <a:srgbClr val="464653"/>
                </a:solidFill>
              </a:rPr>
              <a:pPr>
                <a:defRPr/>
              </a:pPr>
              <a:t>07/03/41</a:t>
            </a:fld>
            <a:endParaRPr lang="ar-SA">
              <a:solidFill>
                <a:srgbClr val="464653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>
              <a:solidFill>
                <a:srgbClr val="464653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D7A55C-C2F0-4628-BFE6-7FF8AB45C363}" type="slidenum">
              <a:rPr lang="ar-SA" smtClean="0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464653"/>
              </a:solidFill>
            </a:endParaRPr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مثلث متساوي الساقين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0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75FBEC-D303-464C-882C-A7566C77845C}" type="datetimeFigureOut">
              <a:rPr lang="ar-SA" smtClean="0">
                <a:solidFill>
                  <a:srgbClr val="464653"/>
                </a:solidFill>
              </a:rPr>
              <a:pPr>
                <a:defRPr/>
              </a:pPr>
              <a:t>07/03/41</a:t>
            </a:fld>
            <a:endParaRPr lang="ar-SA">
              <a:solidFill>
                <a:srgbClr val="464653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>
              <a:solidFill>
                <a:srgbClr val="464653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D7A55C-C2F0-4628-BFE6-7FF8AB45C363}" type="slidenum">
              <a:rPr lang="ar-SA" smtClean="0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464653"/>
              </a:solidFill>
            </a:endParaRPr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77887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fld id="{6B75FBEC-D303-464C-882C-A7566C77845C}" type="datetimeFigureOut">
              <a:rPr lang="ar-SA" smtClean="0">
                <a:solidFill>
                  <a:srgbClr val="DDE9EC"/>
                </a:solidFill>
              </a:rPr>
              <a:pPr>
                <a:defRPr/>
              </a:pPr>
              <a:t>07/03/41</a:t>
            </a:fld>
            <a:endParaRPr lang="ar-SA">
              <a:solidFill>
                <a:srgbClr val="DDE9EC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ar-SA">
              <a:solidFill>
                <a:srgbClr val="DDE9EC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5FD7A55C-C2F0-4628-BFE6-7FF8AB45C363}" type="slidenum">
              <a:rPr lang="ar-SA" smtClean="0">
                <a:solidFill>
                  <a:srgbClr val="DDE9EC"/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DDE9EC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2385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75FBEC-D303-464C-882C-A7566C77845C}" type="datetimeFigureOut">
              <a:rPr lang="ar-SA" smtClean="0">
                <a:solidFill>
                  <a:srgbClr val="464653"/>
                </a:solidFill>
              </a:rPr>
              <a:pPr>
                <a:defRPr/>
              </a:pPr>
              <a:t>07/03/41</a:t>
            </a:fld>
            <a:endParaRPr lang="ar-SA">
              <a:solidFill>
                <a:srgbClr val="464653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>
              <a:solidFill>
                <a:srgbClr val="464653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D7A55C-C2F0-4628-BFE6-7FF8AB45C363}" type="slidenum">
              <a:rPr lang="ar-SA" smtClean="0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464653"/>
              </a:solidFill>
            </a:endParaRP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2174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75FBEC-D303-464C-882C-A7566C77845C}" type="datetimeFigureOut">
              <a:rPr lang="ar-SA" smtClean="0">
                <a:solidFill>
                  <a:srgbClr val="464653"/>
                </a:solidFill>
              </a:rPr>
              <a:pPr>
                <a:defRPr/>
              </a:pPr>
              <a:t>07/03/41</a:t>
            </a:fld>
            <a:endParaRPr lang="ar-SA">
              <a:solidFill>
                <a:srgbClr val="464653"/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>
              <a:solidFill>
                <a:srgbClr val="464653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D7A55C-C2F0-4628-BFE6-7FF8AB45C363}" type="slidenum">
              <a:rPr lang="ar-SA" smtClean="0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464653"/>
              </a:solidFill>
            </a:endParaRPr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7638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75FBEC-D303-464C-882C-A7566C77845C}" type="datetimeFigureOut">
              <a:rPr lang="ar-SA" smtClean="0">
                <a:solidFill>
                  <a:srgbClr val="464653"/>
                </a:solidFill>
              </a:rPr>
              <a:pPr>
                <a:defRPr/>
              </a:pPr>
              <a:t>07/03/41</a:t>
            </a:fld>
            <a:endParaRPr lang="ar-SA">
              <a:solidFill>
                <a:srgbClr val="464653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>
              <a:solidFill>
                <a:srgbClr val="464653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D7A55C-C2F0-4628-BFE6-7FF8AB45C363}" type="slidenum">
              <a:rPr lang="ar-SA" smtClean="0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464653"/>
              </a:solidFill>
            </a:endParaRPr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94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75FBEC-D303-464C-882C-A7566C77845C}" type="datetimeFigureOut">
              <a:rPr lang="ar-SA" smtClean="0">
                <a:solidFill>
                  <a:srgbClr val="464653"/>
                </a:solidFill>
              </a:rPr>
              <a:pPr>
                <a:defRPr/>
              </a:pPr>
              <a:t>07/03/41</a:t>
            </a:fld>
            <a:endParaRPr lang="ar-SA">
              <a:solidFill>
                <a:srgbClr val="464653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>
              <a:solidFill>
                <a:srgbClr val="464653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D7A55C-C2F0-4628-BFE6-7FF8AB45C363}" type="slidenum">
              <a:rPr lang="ar-SA" smtClean="0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464653"/>
              </a:solidFill>
            </a:endParaRPr>
          </a:p>
        </p:txBody>
      </p:sp>
      <p:sp>
        <p:nvSpPr>
          <p:cNvPr id="5" name="رابط مستقيم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4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75FBEC-D303-464C-882C-A7566C77845C}" type="datetimeFigureOut">
              <a:rPr lang="ar-SA" smtClean="0">
                <a:solidFill>
                  <a:srgbClr val="464653"/>
                </a:solidFill>
              </a:rPr>
              <a:pPr>
                <a:defRPr/>
              </a:pPr>
              <a:t>07/03/41</a:t>
            </a:fld>
            <a:endParaRPr lang="ar-SA">
              <a:solidFill>
                <a:srgbClr val="464653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>
              <a:solidFill>
                <a:srgbClr val="464653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D7A55C-C2F0-4628-BFE6-7FF8AB45C363}" type="slidenum">
              <a:rPr lang="ar-SA" smtClean="0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464653"/>
              </a:solidFill>
            </a:endParaRP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عنصر نائب للمحتوى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1911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75FBEC-D303-464C-882C-A7566C77845C}" type="datetimeFigureOut">
              <a:rPr lang="ar-SA" smtClean="0">
                <a:solidFill>
                  <a:srgbClr val="DDE9EC"/>
                </a:solidFill>
              </a:rPr>
              <a:pPr>
                <a:defRPr/>
              </a:pPr>
              <a:t>07/03/41</a:t>
            </a:fld>
            <a:endParaRPr lang="ar-SA">
              <a:solidFill>
                <a:srgbClr val="DDE9EC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>
              <a:solidFill>
                <a:srgbClr val="DDE9EC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D7A55C-C2F0-4628-BFE6-7FF8AB45C363}" type="slidenum">
              <a:rPr lang="ar-SA" smtClean="0">
                <a:solidFill>
                  <a:srgbClr val="DDE9EC"/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DDE9EC"/>
              </a:solidFill>
            </a:endParaRP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9761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B75FBEC-D303-464C-882C-A7566C77845C}" type="datetimeFigureOut">
              <a:rPr lang="ar-SA" smtClean="0">
                <a:solidFill>
                  <a:srgbClr val="464653"/>
                </a:solidFill>
              </a:rPr>
              <a:pPr>
                <a:defRPr/>
              </a:pPr>
              <a:t>07/03/41</a:t>
            </a:fld>
            <a:endParaRPr lang="ar-SA">
              <a:solidFill>
                <a:srgbClr val="464653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ar-SA">
              <a:solidFill>
                <a:srgbClr val="464653"/>
              </a:solidFill>
            </a:endParaRPr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FD7A55C-C2F0-4628-BFE6-7FF8AB45C363}" type="slidenum">
              <a:rPr lang="ar-SA" smtClean="0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464653"/>
              </a:solidFill>
            </a:endParaRPr>
          </a:p>
        </p:txBody>
      </p:sp>
      <p:sp>
        <p:nvSpPr>
          <p:cNvPr id="28" name="رابط مستقيم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رابط مستقيم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مثلث متساوي الساقين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685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r" rtl="1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r" rtl="1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620688"/>
            <a:ext cx="6120680" cy="1440160"/>
          </a:xfrm>
        </p:spPr>
        <p:txBody>
          <a:bodyPr>
            <a:normAutofit/>
          </a:bodyPr>
          <a:lstStyle/>
          <a:p>
            <a:pPr algn="ctr"/>
            <a:r>
              <a:rPr lang="ar-SA" b="1" dirty="0" smtClean="0">
                <a:latin typeface="Aharoni" panose="02010803020104030203" pitchFamily="2" charset="-79"/>
                <a:ea typeface="Arial Unicode MS" pitchFamily="34" charset="-128"/>
              </a:rPr>
              <a:t>معالجة الكلمات والنسخ 2</a:t>
            </a:r>
            <a:br>
              <a:rPr lang="ar-SA" b="1" dirty="0" smtClean="0">
                <a:latin typeface="Aharoni" panose="02010803020104030203" pitchFamily="2" charset="-79"/>
                <a:ea typeface="Arial Unicode MS" pitchFamily="34" charset="-128"/>
              </a:rPr>
            </a:br>
            <a:r>
              <a:rPr lang="ar-SA" b="1" dirty="0" smtClean="0">
                <a:latin typeface="Aharoni" panose="02010803020104030203" pitchFamily="2" charset="-79"/>
                <a:ea typeface="Arial Unicode MS" pitchFamily="34" charset="-128"/>
              </a:rPr>
              <a:t>برنامج السكرتارية الطبية</a:t>
            </a:r>
            <a:endParaRPr lang="ar-SA" sz="4400" b="1" dirty="0">
              <a:latin typeface="Aharoni" panose="02010803020104030203" pitchFamily="2" charset="-79"/>
              <a:ea typeface="Arial Unicode MS" pitchFamily="34" charset="-128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187624" y="5157192"/>
            <a:ext cx="7632848" cy="432048"/>
          </a:xfrm>
        </p:spPr>
        <p:txBody>
          <a:bodyPr>
            <a:noAutofit/>
          </a:bodyPr>
          <a:lstStyle/>
          <a:p>
            <a:pPr algn="ctr"/>
            <a:r>
              <a:rPr lang="ar-S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جمع و إعداد : أ/ أسماء  العيسى</a:t>
            </a:r>
            <a:endParaRPr lang="ar-SA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619672" y="3501008"/>
            <a:ext cx="6480720" cy="141577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ar-SA" sz="2400" b="1" dirty="0">
                <a:ln w="31550" cmpd="sng">
                  <a:gradFill>
                    <a:gsLst>
                      <a:gs pos="70000">
                        <a:srgbClr val="8E736A">
                          <a:shade val="50000"/>
                          <a:satMod val="190000"/>
                        </a:srgbClr>
                      </a:gs>
                      <a:gs pos="0">
                        <a:srgbClr val="8E736A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8E736A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/>
                <a:cs typeface="Times New Roman" panose="02020603050405020304" pitchFamily="18" charset="0"/>
              </a:rPr>
              <a:t>المحاضرة </a:t>
            </a:r>
            <a:r>
              <a:rPr lang="ar-SA" sz="2400" b="1" dirty="0" smtClean="0">
                <a:ln w="31550" cmpd="sng">
                  <a:gradFill>
                    <a:gsLst>
                      <a:gs pos="70000">
                        <a:srgbClr val="8E736A">
                          <a:shade val="50000"/>
                          <a:satMod val="190000"/>
                        </a:srgbClr>
                      </a:gs>
                      <a:gs pos="0">
                        <a:srgbClr val="8E736A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8E736A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/>
                <a:cs typeface="Times New Roman" panose="02020603050405020304" pitchFamily="18" charset="0"/>
              </a:rPr>
              <a:t>الثانية</a:t>
            </a:r>
          </a:p>
          <a:p>
            <a:pPr algn="ctr">
              <a:spcBef>
                <a:spcPct val="0"/>
              </a:spcBef>
              <a:defRPr/>
            </a:pPr>
            <a:r>
              <a:rPr lang="ar-SA" sz="2400" dirty="0" smtClean="0">
                <a:solidFill>
                  <a:srgbClr val="464653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ookman Old Style"/>
                <a:cs typeface="Times New Roman" panose="02020603050405020304" pitchFamily="18" charset="0"/>
              </a:rPr>
              <a:t>مراجعة لوحة المفاتيح باللغة العربية </a:t>
            </a:r>
          </a:p>
          <a:p>
            <a:pPr algn="ctr">
              <a:spcBef>
                <a:spcPct val="0"/>
              </a:spcBef>
              <a:defRPr/>
            </a:pPr>
            <a:r>
              <a:rPr lang="ar-SA" sz="2400" dirty="0" smtClean="0">
                <a:solidFill>
                  <a:srgbClr val="464653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ookman Old Style"/>
                <a:cs typeface="Times New Roman" panose="02020603050405020304" pitchFamily="18" charset="0"/>
              </a:rPr>
              <a:t>التدريب على حروف الصف اعلى صف الارتكاز </a:t>
            </a:r>
            <a:endParaRPr lang="ar-SA" sz="2400" dirty="0">
              <a:solidFill>
                <a:srgbClr val="464653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Bookman Old Style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82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31640" y="1844824"/>
            <a:ext cx="7498080" cy="1786210"/>
          </a:xfrm>
        </p:spPr>
        <p:txBody>
          <a:bodyPr>
            <a:normAutofit/>
          </a:bodyPr>
          <a:lstStyle/>
          <a:p>
            <a:pPr algn="ctr"/>
            <a:r>
              <a:rPr lang="ar-SA" b="1" dirty="0">
                <a:effectLst/>
              </a:rPr>
              <a:t>سنتعلم </a:t>
            </a:r>
            <a:r>
              <a:rPr lang="ar-SA" b="1" dirty="0" smtClean="0">
                <a:effectLst/>
              </a:rPr>
              <a:t>الآن كيفية </a:t>
            </a:r>
            <a:r>
              <a:rPr lang="ar-SA" b="1" dirty="0">
                <a:effectLst/>
              </a:rPr>
              <a:t>كتابة حرف الألف بهمزة من الاسفل كما في كلمة (إنما)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8496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8034096" cy="1426170"/>
          </a:xfrm>
        </p:spPr>
        <p:txBody>
          <a:bodyPr>
            <a:normAutofit/>
          </a:bodyPr>
          <a:lstStyle/>
          <a:p>
            <a:pPr algn="ctr"/>
            <a:r>
              <a:rPr lang="ar-SA" b="1" u="sng" dirty="0" smtClean="0">
                <a:effectLst/>
              </a:rPr>
              <a:t>ولمعرفة </a:t>
            </a:r>
            <a:r>
              <a:rPr lang="ar-SA" b="1" u="sng" dirty="0">
                <a:effectLst/>
              </a:rPr>
              <a:t>كيفية اتقان هذا الحرف(إ) وفقاً </a:t>
            </a:r>
            <a:r>
              <a:rPr lang="ar-SA" b="1" u="sng" dirty="0" smtClean="0">
                <a:effectLst/>
              </a:rPr>
              <a:t>لما تعلمناه سابقا </a:t>
            </a:r>
            <a:r>
              <a:rPr lang="ar-SA" b="1" dirty="0">
                <a:effectLst/>
              </a:rPr>
              <a:t>                             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043608" y="1772816"/>
            <a:ext cx="7786112" cy="439248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2800" b="1" dirty="0" smtClean="0"/>
              <a:t>نقوم بتوزيع الأصابع على </a:t>
            </a:r>
            <a:r>
              <a:rPr lang="ar-SA" sz="2800" b="1" dirty="0"/>
              <a:t>صف </a:t>
            </a:r>
            <a:r>
              <a:rPr lang="ar-SA" sz="2800" b="1" dirty="0" err="1"/>
              <a:t>الإرتكاز</a:t>
            </a:r>
            <a:r>
              <a:rPr lang="ar-SA" sz="2800" b="1" dirty="0"/>
              <a:t> كما </a:t>
            </a:r>
            <a:r>
              <a:rPr lang="ar-SA" sz="2800" b="1" dirty="0" smtClean="0"/>
              <a:t>تعلمنا</a:t>
            </a:r>
          </a:p>
          <a:p>
            <a:pPr marL="457200" indent="-457200"/>
            <a:r>
              <a:rPr lang="ar-SA" sz="2800" b="1" dirty="0" smtClean="0"/>
              <a:t>نضغط </a:t>
            </a:r>
            <a:r>
              <a:rPr lang="ar-SA" sz="2800" b="1" dirty="0"/>
              <a:t>زر </a:t>
            </a:r>
            <a:r>
              <a:rPr lang="en-US" sz="2800" b="1" dirty="0"/>
              <a:t>Shift </a:t>
            </a:r>
            <a:r>
              <a:rPr lang="ar-SA" sz="2800" b="1" dirty="0" smtClean="0"/>
              <a:t> بإصبع </a:t>
            </a:r>
            <a:r>
              <a:rPr lang="ar-SA" sz="2800" b="1" dirty="0"/>
              <a:t>الخنصر في اليد اليسرى</a:t>
            </a:r>
            <a:r>
              <a:rPr lang="ar-SA" sz="2800" b="1" u="sng" dirty="0"/>
              <a:t> ونستمر بالضغط </a:t>
            </a:r>
            <a:r>
              <a:rPr lang="ar-SA" sz="2800" b="1" dirty="0"/>
              <a:t>ثم نضغط حرف الغين (غ) مرة واحدة فيظهر لنا حرف (إ) </a:t>
            </a:r>
            <a:r>
              <a:rPr lang="ar-SA" sz="2800" b="1" dirty="0" smtClean="0"/>
              <a:t>.</a:t>
            </a:r>
            <a:endParaRPr lang="ar-SA" sz="2800" dirty="0" smtClean="0"/>
          </a:p>
          <a:p>
            <a:pPr marL="457200" indent="-457200"/>
            <a:r>
              <a:rPr lang="ar-SA" sz="2800" b="1" u="sng" dirty="0" smtClean="0"/>
              <a:t>ملحوظة </a:t>
            </a:r>
            <a:r>
              <a:rPr lang="ar-SA" sz="2800" b="1" u="sng" dirty="0"/>
              <a:t>هامة جداً :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 smtClean="0"/>
              <a:t>لا ننسى أن الإصبع </a:t>
            </a:r>
            <a:r>
              <a:rPr lang="ar-SA" sz="2800" b="1" dirty="0"/>
              <a:t>المخصص لحرف الغين هو السبابة </a:t>
            </a:r>
            <a:r>
              <a:rPr lang="ar-SA" sz="2800" b="1" dirty="0" smtClean="0"/>
              <a:t>الأيمن.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u="sng" dirty="0">
                <a:solidFill>
                  <a:srgbClr val="FF0000"/>
                </a:solidFill>
              </a:rPr>
              <a:t>يعني ببساطة :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>نضغط زر </a:t>
            </a:r>
            <a:r>
              <a:rPr lang="en-US" sz="2800" b="1" dirty="0" smtClean="0"/>
              <a:t> Shift </a:t>
            </a:r>
            <a:r>
              <a:rPr lang="ar-SA" sz="2800" b="1" dirty="0"/>
              <a:t>بالخنصر الأيسر ثم نضغط حرف الغين مرة واحدة </a:t>
            </a:r>
            <a:r>
              <a:rPr lang="ar-SA" sz="2800" b="1" dirty="0" smtClean="0"/>
              <a:t>.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404546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عنصر نائب للمحتوى 5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275" y="332656"/>
            <a:ext cx="7914619" cy="6336704"/>
          </a:xfrm>
        </p:spPr>
      </p:pic>
    </p:spTree>
    <p:extLst>
      <p:ext uri="{BB962C8B-B14F-4D97-AF65-F5344CB8AC3E}">
        <p14:creationId xmlns:p14="http://schemas.microsoft.com/office/powerpoint/2010/main" val="292229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قواعد هامه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683568" y="1196752"/>
            <a:ext cx="821816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SA" sz="2800" b="1" dirty="0" smtClean="0">
                <a:solidFill>
                  <a:srgbClr val="C00000"/>
                </a:solidFill>
              </a:rPr>
              <a:t>1- </a:t>
            </a:r>
            <a:r>
              <a:rPr lang="ar-SA" sz="2800" b="1" dirty="0">
                <a:solidFill>
                  <a:srgbClr val="C00000"/>
                </a:solidFill>
              </a:rPr>
              <a:t>لعمل سطر خلال كتابتنا نستخدم زر </a:t>
            </a:r>
            <a:r>
              <a:rPr lang="en-US" sz="2800" b="1" dirty="0" smtClean="0">
                <a:solidFill>
                  <a:srgbClr val="C00000"/>
                </a:solidFill>
              </a:rPr>
              <a:t>Enter</a:t>
            </a:r>
            <a:r>
              <a:rPr lang="ar-SA" sz="2800" b="1" dirty="0" smtClean="0">
                <a:solidFill>
                  <a:srgbClr val="C00000"/>
                </a:solidFill>
              </a:rPr>
              <a:t> </a:t>
            </a:r>
            <a:r>
              <a:rPr lang="ar-SA" sz="2800" b="1" dirty="0">
                <a:solidFill>
                  <a:srgbClr val="C00000"/>
                </a:solidFill>
              </a:rPr>
              <a:t>،وهذا </a:t>
            </a:r>
            <a:r>
              <a:rPr lang="ar-SA" sz="2800" b="1" dirty="0" err="1">
                <a:solidFill>
                  <a:srgbClr val="C00000"/>
                </a:solidFill>
              </a:rPr>
              <a:t>شئ</a:t>
            </a:r>
            <a:r>
              <a:rPr lang="ar-SA" sz="2800" b="1" dirty="0">
                <a:solidFill>
                  <a:srgbClr val="C00000"/>
                </a:solidFill>
              </a:rPr>
              <a:t> كلنا نعرفه ،ولكن لضغطه أثناء كتابتنا السريعة ودون النظر على </a:t>
            </a:r>
            <a:r>
              <a:rPr lang="ar-SA" sz="2800" b="1" dirty="0" smtClean="0">
                <a:solidFill>
                  <a:srgbClr val="C00000"/>
                </a:solidFill>
              </a:rPr>
              <a:t>لوحة المفاتيح </a:t>
            </a:r>
            <a:r>
              <a:rPr lang="ar-SA" sz="2800" b="1" dirty="0">
                <a:solidFill>
                  <a:srgbClr val="C00000"/>
                </a:solidFill>
              </a:rPr>
              <a:t>نستخدم في الضغط على </a:t>
            </a:r>
            <a:r>
              <a:rPr lang="ar-SA" sz="2800" b="1" dirty="0" smtClean="0">
                <a:solidFill>
                  <a:srgbClr val="C00000"/>
                </a:solidFill>
              </a:rPr>
              <a:t>زر</a:t>
            </a:r>
            <a:r>
              <a:rPr lang="en-US" sz="2800" b="1" dirty="0" smtClean="0">
                <a:solidFill>
                  <a:srgbClr val="C00000"/>
                </a:solidFill>
              </a:rPr>
              <a:t> Enter</a:t>
            </a:r>
            <a:r>
              <a:rPr lang="ar-SA" sz="2800" b="1" dirty="0" smtClean="0">
                <a:solidFill>
                  <a:srgbClr val="C00000"/>
                </a:solidFill>
              </a:rPr>
              <a:t> اصبع </a:t>
            </a:r>
            <a:r>
              <a:rPr lang="ar-SA" sz="2800" b="1" dirty="0">
                <a:solidFill>
                  <a:srgbClr val="C00000"/>
                </a:solidFill>
              </a:rPr>
              <a:t>يدنا اليمنى الخنصر ،وبعد قليل من التمرين ستجد أن هذا الأمر ممتع حقاً .</a:t>
            </a:r>
            <a:r>
              <a:rPr lang="ar-SA" sz="2800" dirty="0">
                <a:solidFill>
                  <a:srgbClr val="C00000"/>
                </a:solidFill>
              </a:rPr>
              <a:t/>
            </a:r>
            <a:br>
              <a:rPr lang="ar-SA" sz="2800" dirty="0">
                <a:solidFill>
                  <a:srgbClr val="C00000"/>
                </a:solidFill>
              </a:rPr>
            </a:br>
            <a:r>
              <a:rPr lang="ar-SA" sz="2800" dirty="0">
                <a:solidFill>
                  <a:srgbClr val="C00000"/>
                </a:solidFill>
              </a:rPr>
              <a:t/>
            </a:r>
            <a:br>
              <a:rPr lang="ar-SA" sz="2800" dirty="0">
                <a:solidFill>
                  <a:srgbClr val="C00000"/>
                </a:solidFill>
              </a:rPr>
            </a:br>
            <a:r>
              <a:rPr lang="ar-SA" sz="2800" b="1" dirty="0">
                <a:solidFill>
                  <a:srgbClr val="C00000"/>
                </a:solidFill>
              </a:rPr>
              <a:t>2- لمسح أي حرف لا نريده وقد ضغطناه خطأً نستخدم نفس الإصبع وهو الخنصر الأيمن ولكن نضغط هذه المرة على الزر المرسوم عليه سهم يتجه نحو اليسار </a:t>
            </a:r>
            <a:r>
              <a:rPr lang="en-US" sz="2800" b="1" dirty="0" smtClean="0">
                <a:solidFill>
                  <a:srgbClr val="C00000"/>
                </a:solidFill>
              </a:rPr>
              <a:t>Backspace </a:t>
            </a:r>
            <a:r>
              <a:rPr lang="ar-SA" sz="2800" b="1" dirty="0" smtClean="0">
                <a:solidFill>
                  <a:srgbClr val="C00000"/>
                </a:solidFill>
              </a:rPr>
              <a:t> وهو </a:t>
            </a:r>
            <a:r>
              <a:rPr lang="ar-SA" sz="2800" b="1" dirty="0">
                <a:solidFill>
                  <a:srgbClr val="C00000"/>
                </a:solidFill>
              </a:rPr>
              <a:t>أول زر على اليمين في نفس صف الأرقام فوق .</a:t>
            </a:r>
            <a:r>
              <a:rPr lang="ar-SA" sz="2800" dirty="0">
                <a:solidFill>
                  <a:srgbClr val="C00000"/>
                </a:solidFill>
              </a:rPr>
              <a:t/>
            </a:r>
            <a:br>
              <a:rPr lang="ar-SA" sz="2800" dirty="0">
                <a:solidFill>
                  <a:srgbClr val="C00000"/>
                </a:solidFill>
              </a:rPr>
            </a:br>
            <a:endParaRPr lang="ar-SA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25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498080" cy="720080"/>
          </a:xfrm>
        </p:spPr>
        <p:txBody>
          <a:bodyPr vert="horz" anchor="b" anchorCtr="0">
            <a:normAutofit/>
          </a:bodyPr>
          <a:lstStyle/>
          <a:p>
            <a:pPr algn="ctr"/>
            <a:r>
              <a:rPr lang="ar-SA" sz="2400" b="1" dirty="0">
                <a:ln w="31550" cmpd="sng">
                  <a:gradFill>
                    <a:gsLst>
                      <a:gs pos="70000">
                        <a:srgbClr val="8E736A">
                          <a:shade val="50000"/>
                          <a:satMod val="190000"/>
                        </a:srgbClr>
                      </a:gs>
                      <a:gs pos="0">
                        <a:srgbClr val="8E736A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8E736A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/>
                <a:ea typeface="+mn-ea"/>
                <a:cs typeface="Times New Roman" panose="02020603050405020304" pitchFamily="18" charset="0"/>
              </a:rPr>
              <a:t>لا تنس أن ...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03648" y="1745432"/>
            <a:ext cx="7498080" cy="511256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تبقي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أصابع اليدين على صف </a:t>
            </a:r>
            <a:r>
              <a:rPr lang="ar-SA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الإرتكاز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 حسب المكان المخصص لكل اصبع ومنه 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تنقلينه إلى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الصفوف الأخرى لضغط الحرف المراد ثم يعود إلى مكانه المخصص في صف </a:t>
            </a:r>
            <a:r>
              <a:rPr lang="ar-SA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الإرتكاز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 من غير رفع باقي 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الأصابع .</a:t>
            </a:r>
          </a:p>
          <a:p>
            <a:pPr marL="457200" indent="-457200"/>
            <a:endParaRPr lang="ar-SA" sz="3200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  <a:p>
            <a:pPr marL="457200" indent="-457200"/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ركزي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نظرك في الورقة أثناء 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الطباعة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ولا </a:t>
            </a:r>
            <a:r>
              <a:rPr lang="ar-SA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تنظري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إلى لوحة المفاتيح </a:t>
            </a:r>
            <a:r>
              <a:rPr lang="ar-SA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مطلقا.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</a:br>
            <a:r>
              <a:rPr lang="ar-SA" sz="3600" b="1" dirty="0">
                <a:solidFill>
                  <a:srgbClr val="C00000"/>
                </a:solidFill>
              </a:rPr>
              <a:t/>
            </a:r>
            <a:br>
              <a:rPr lang="ar-SA" sz="3600" b="1" dirty="0">
                <a:solidFill>
                  <a:srgbClr val="C00000"/>
                </a:solidFill>
              </a:rPr>
            </a:br>
            <a:endParaRPr lang="ar-SA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13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2400" b="1" dirty="0" smtClean="0">
                <a:ln w="31550" cmpd="sng">
                  <a:gradFill>
                    <a:gsLst>
                      <a:gs pos="70000">
                        <a:srgbClr val="8E736A">
                          <a:shade val="50000"/>
                          <a:satMod val="190000"/>
                        </a:srgbClr>
                      </a:gs>
                      <a:gs pos="0">
                        <a:srgbClr val="8E736A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8E736A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/>
                <a:ea typeface="+mn-ea"/>
                <a:cs typeface="Times New Roman" panose="02020603050405020304" pitchFamily="18" charset="0"/>
              </a:rPr>
              <a:t>ماهي</a:t>
            </a:r>
            <a:r>
              <a:rPr lang="ar-SA" dirty="0" smtClean="0"/>
              <a:t> </a:t>
            </a:r>
            <a:r>
              <a:rPr lang="ar-JO" sz="2400" b="1" dirty="0">
                <a:ln w="31550" cmpd="sng">
                  <a:gradFill>
                    <a:gsLst>
                      <a:gs pos="70000">
                        <a:srgbClr val="8E736A">
                          <a:shade val="50000"/>
                          <a:satMod val="190000"/>
                        </a:srgbClr>
                      </a:gs>
                      <a:gs pos="0">
                        <a:srgbClr val="8E736A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8E736A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/>
                <a:ea typeface="+mn-ea"/>
                <a:cs typeface="Times New Roman" panose="02020603050405020304" pitchFamily="18" charset="0"/>
              </a:rPr>
              <a:t>أحرف </a:t>
            </a:r>
            <a:r>
              <a:rPr lang="ar-SA" sz="2400" b="1" dirty="0">
                <a:ln w="31550" cmpd="sng">
                  <a:gradFill>
                    <a:gsLst>
                      <a:gs pos="70000">
                        <a:srgbClr val="8E736A">
                          <a:shade val="50000"/>
                          <a:satMod val="190000"/>
                        </a:srgbClr>
                      </a:gs>
                      <a:gs pos="0">
                        <a:srgbClr val="8E736A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8E736A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/>
                <a:ea typeface="+mn-ea"/>
                <a:cs typeface="Times New Roman" panose="02020603050405020304" pitchFamily="18" charset="0"/>
              </a:rPr>
              <a:t>ال</a:t>
            </a:r>
            <a:r>
              <a:rPr lang="ar-JO" sz="2400" b="1" dirty="0">
                <a:ln w="31550" cmpd="sng">
                  <a:gradFill>
                    <a:gsLst>
                      <a:gs pos="70000">
                        <a:srgbClr val="8E736A">
                          <a:shade val="50000"/>
                          <a:satMod val="190000"/>
                        </a:srgbClr>
                      </a:gs>
                      <a:gs pos="0">
                        <a:srgbClr val="8E736A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8E736A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/>
                <a:ea typeface="+mn-ea"/>
                <a:cs typeface="Times New Roman" panose="02020603050405020304" pitchFamily="18" charset="0"/>
              </a:rPr>
              <a:t>صف </a:t>
            </a:r>
            <a:r>
              <a:rPr lang="ar-SA" sz="2400" b="1" dirty="0">
                <a:ln w="31550" cmpd="sng">
                  <a:gradFill>
                    <a:gsLst>
                      <a:gs pos="70000">
                        <a:srgbClr val="8E736A">
                          <a:shade val="50000"/>
                          <a:satMod val="190000"/>
                        </a:srgbClr>
                      </a:gs>
                      <a:gs pos="0">
                        <a:srgbClr val="8E736A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8E736A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/>
                <a:ea typeface="+mn-ea"/>
                <a:cs typeface="Times New Roman" panose="02020603050405020304" pitchFamily="18" charset="0"/>
              </a:rPr>
              <a:t>الثالث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ar-SA" sz="4400" b="1" u="sng" dirty="0" smtClean="0"/>
              <a:t>العربية</a:t>
            </a:r>
          </a:p>
          <a:p>
            <a:pPr marL="0" indent="0" algn="ctr">
              <a:buNone/>
            </a:pPr>
            <a:r>
              <a:rPr lang="ar-JO" sz="4400" dirty="0" smtClean="0"/>
              <a:t> (</a:t>
            </a:r>
            <a:r>
              <a:rPr lang="ar-SA" sz="4400" dirty="0" err="1" smtClean="0"/>
              <a:t>د،ج،ح،خ،هـ،ع،غ،ف،ق،ث،ص،ض</a:t>
            </a:r>
            <a:r>
              <a:rPr lang="ar-JO" sz="4400" dirty="0" smtClean="0"/>
              <a:t>)</a:t>
            </a:r>
            <a:r>
              <a:rPr lang="ar-SA" sz="4400" dirty="0" smtClean="0"/>
              <a:t>            </a:t>
            </a:r>
          </a:p>
          <a:p>
            <a:pPr marL="457200" indent="-457200"/>
            <a:endParaRPr lang="ar-SA" sz="4400" b="1" u="sng" dirty="0" smtClean="0"/>
          </a:p>
          <a:p>
            <a:pPr marL="82296" indent="0" algn="ctr">
              <a:buNone/>
            </a:pP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val="299306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8466144" cy="720080"/>
          </a:xfrm>
        </p:spPr>
        <p:txBody>
          <a:bodyPr>
            <a:noAutofit/>
          </a:bodyPr>
          <a:lstStyle/>
          <a:p>
            <a:pPr algn="r"/>
            <a:r>
              <a:rPr lang="ar-SA" sz="2800" b="1" u="sng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توزيع </a:t>
            </a:r>
            <a:r>
              <a:rPr lang="ar-SA" sz="2800" b="1" u="sng" dirty="0">
                <a:solidFill>
                  <a:schemeClr val="accent4">
                    <a:lumMod val="75000"/>
                  </a:schemeClr>
                </a:solidFill>
                <a:effectLst/>
              </a:rPr>
              <a:t>الحروف في الصف الذي فوق صف </a:t>
            </a:r>
            <a:r>
              <a:rPr lang="ar-SA" sz="2800" b="1" u="sng" dirty="0" err="1">
                <a:solidFill>
                  <a:schemeClr val="accent4">
                    <a:lumMod val="75000"/>
                  </a:schemeClr>
                </a:solidFill>
                <a:effectLst/>
              </a:rPr>
              <a:t>الإرتكاز</a:t>
            </a:r>
            <a:r>
              <a:rPr lang="ar-SA" sz="2800" b="1" u="sng" dirty="0">
                <a:solidFill>
                  <a:schemeClr val="accent4">
                    <a:lumMod val="75000"/>
                  </a:schemeClr>
                </a:solidFill>
                <a:effectLst/>
              </a:rPr>
              <a:t> وفقاً لكل </a:t>
            </a:r>
            <a:r>
              <a:rPr lang="ar-SA" sz="2800" b="1" u="sng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إصبع </a:t>
            </a:r>
            <a:endParaRPr lang="ar-SA" sz="2800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8748464" cy="7056784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</a:pP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حرف الدال (د) : يختص به اصبع 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حرف الجيم (ج): يختص به اصبع 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حرف الحاء (ح): يختص به اصبع </a:t>
            </a:r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 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حرف الخاء (خ) : يختص به اصبع 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حرف الهاء (هـ) : يختص به اصبع 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حرف العين ( ع) : يختص به 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اصبع</a:t>
            </a:r>
            <a:r>
              <a:rPr lang="ar-SA" sz="2400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حرف الغين (غ) : يختص به اصبع 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حرف الفاء (ف) : يختص به اصبع 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حرف القاف (ق) : يختص به 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اصبع</a:t>
            </a:r>
            <a:r>
              <a:rPr lang="ar-SA" sz="2400" b="1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 </a:t>
            </a:r>
            <a:r>
              <a:rPr lang="ar-SA" sz="2400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حرف الثاء (ث) : يختص به 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اصبع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حرف الصاد (ص) : يختص به اصبع 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حرف الضاد (ض) يختص به اصبع </a:t>
            </a:r>
            <a:endParaRPr lang="ar-SA" sz="2400" b="1" dirty="0" smtClean="0">
              <a:solidFill>
                <a:srgbClr val="FF0000"/>
              </a:solidFill>
              <a:latin typeface="Traditional Arabic" pitchFamily="2" charset="-78"/>
              <a:cs typeface="Traditional Arabic" pitchFamily="2" charset="-78"/>
            </a:endParaRPr>
          </a:p>
          <a:p>
            <a:pPr marL="457200" indent="-457200">
              <a:lnSpc>
                <a:spcPct val="150000"/>
              </a:lnSpc>
            </a:pPr>
            <a:endParaRPr lang="ar-SA" sz="2400" b="1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50000"/>
              </a:lnSpc>
            </a:pPr>
            <a:endParaRPr lang="ar-SA" sz="2400" b="1" dirty="0" smtClean="0">
              <a:solidFill>
                <a:srgbClr val="FF0000"/>
              </a:solidFill>
            </a:endParaRPr>
          </a:p>
          <a:p>
            <a:pPr marL="457200" indent="-457200">
              <a:lnSpc>
                <a:spcPct val="150000"/>
              </a:lnSpc>
            </a:pPr>
            <a:r>
              <a:rPr lang="ar-SA" sz="2400" b="1" dirty="0" smtClean="0"/>
              <a:t>كما يمكن توزيعها بالعكس كل حرف </a:t>
            </a:r>
            <a:r>
              <a:rPr lang="ar-SA" sz="2400" b="1" dirty="0" err="1" smtClean="0"/>
              <a:t>ومايقابله</a:t>
            </a:r>
            <a:r>
              <a:rPr lang="ar-SA" sz="2400" b="1" dirty="0" smtClean="0"/>
              <a:t> من حروف </a:t>
            </a:r>
            <a:r>
              <a:rPr lang="ar-SA" sz="2400" dirty="0" smtClean="0"/>
              <a:t> كما يلي &gt;&gt;</a:t>
            </a:r>
            <a:endParaRPr lang="ar-SA" sz="2400" dirty="0"/>
          </a:p>
        </p:txBody>
      </p:sp>
      <p:sp>
        <p:nvSpPr>
          <p:cNvPr id="4" name="مربع نص 3"/>
          <p:cNvSpPr txBox="1"/>
          <p:nvPr/>
        </p:nvSpPr>
        <p:spPr>
          <a:xfrm>
            <a:off x="4287771" y="404664"/>
            <a:ext cx="129234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الأيمن</a:t>
            </a:r>
            <a:endParaRPr lang="ar-SA" sz="24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4283968" y="980728"/>
            <a:ext cx="129234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الأيمن</a:t>
            </a:r>
            <a:endParaRPr lang="ar-SA" sz="24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4283968" y="1484784"/>
            <a:ext cx="129234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الأيمن</a:t>
            </a:r>
            <a:endParaRPr lang="ar-SA" sz="24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4324043" y="2060848"/>
            <a:ext cx="125226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البنصر الأيمن</a:t>
            </a:r>
            <a:endParaRPr lang="ar-SA" sz="24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4205421" y="2636912"/>
            <a:ext cx="1370888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الوسطى الأيمن</a:t>
            </a:r>
            <a:endParaRPr lang="ar-SA" sz="24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4231196" y="3140968"/>
            <a:ext cx="127310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السبابة الأيمن</a:t>
            </a:r>
            <a:endParaRPr lang="ar-SA" sz="24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4211960" y="3717032"/>
            <a:ext cx="127310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السبابة الأيمن</a:t>
            </a:r>
            <a:endParaRPr lang="ar-SA" sz="24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4043645" y="4221088"/>
            <a:ext cx="144142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السبابة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4139952" y="4797152"/>
            <a:ext cx="144142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السبابة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4114176" y="5301208"/>
            <a:ext cx="153920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الوسطى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4160790" y="5877272"/>
            <a:ext cx="142058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البنصر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4192723" y="6396335"/>
            <a:ext cx="1460657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40652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778098"/>
          </a:xfrm>
        </p:spPr>
        <p:txBody>
          <a:bodyPr>
            <a:noAutofit/>
          </a:bodyPr>
          <a:lstStyle/>
          <a:p>
            <a:pPr algn="ctr"/>
            <a:r>
              <a:rPr lang="ar-SA" sz="2800" b="1" dirty="0" smtClean="0">
                <a:effectLst/>
              </a:rPr>
              <a:t>توزيع </a:t>
            </a:r>
            <a:r>
              <a:rPr lang="ar-SA" sz="2800" b="1" dirty="0">
                <a:effectLst/>
              </a:rPr>
              <a:t>الحروف في الصف الذي فوق صف </a:t>
            </a:r>
            <a:r>
              <a:rPr lang="ar-SA" sz="2800" b="1" dirty="0" err="1">
                <a:effectLst/>
              </a:rPr>
              <a:t>الإرتكاز</a:t>
            </a:r>
            <a:r>
              <a:rPr lang="ar-SA" sz="2800" b="1" dirty="0">
                <a:effectLst/>
              </a:rPr>
              <a:t> وفقاً لكل اصبع </a:t>
            </a:r>
            <a:endParaRPr lang="ar-SA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187624" y="1196752"/>
            <a:ext cx="7746064" cy="5400600"/>
          </a:xfrm>
        </p:spPr>
        <p:txBody>
          <a:bodyPr>
            <a:normAutofit fontScale="47500" lnSpcReduction="20000"/>
          </a:bodyPr>
          <a:lstStyle/>
          <a:p>
            <a:pPr marL="457200" indent="-457200"/>
            <a:r>
              <a:rPr lang="ar-SA" sz="4400" b="1" dirty="0" smtClean="0">
                <a:solidFill>
                  <a:srgbClr val="FF0000"/>
                </a:solidFill>
              </a:rPr>
              <a:t>الخنصر </a:t>
            </a:r>
            <a:r>
              <a:rPr lang="ar-SA" sz="4400" b="1" dirty="0">
                <a:solidFill>
                  <a:srgbClr val="FF0000"/>
                </a:solidFill>
              </a:rPr>
              <a:t>الأيمن </a:t>
            </a:r>
          </a:p>
          <a:p>
            <a:pPr marL="731520" lvl="1" indent="-457200"/>
            <a:r>
              <a:rPr lang="ar-SA" sz="4000" b="1" dirty="0"/>
              <a:t>حرف الدال (د) </a:t>
            </a:r>
            <a:r>
              <a:rPr lang="ar-SA" sz="4000" b="1" dirty="0" smtClean="0"/>
              <a:t>،حرف </a:t>
            </a:r>
            <a:r>
              <a:rPr lang="ar-SA" sz="4000" b="1" dirty="0"/>
              <a:t>الجيم (</a:t>
            </a:r>
            <a:r>
              <a:rPr lang="ar-SA" sz="4000" b="1" dirty="0" smtClean="0"/>
              <a:t>ج)</a:t>
            </a:r>
            <a:r>
              <a:rPr lang="ar-SA" sz="4000" b="1" dirty="0"/>
              <a:t> </a:t>
            </a:r>
            <a:r>
              <a:rPr lang="ar-SA" sz="4000" dirty="0" smtClean="0"/>
              <a:t>،</a:t>
            </a:r>
            <a:r>
              <a:rPr lang="ar-SA" sz="4000" b="1" dirty="0" smtClean="0"/>
              <a:t>حرف </a:t>
            </a:r>
            <a:r>
              <a:rPr lang="ar-SA" sz="4000" b="1" dirty="0"/>
              <a:t>الحاء (ح</a:t>
            </a:r>
            <a:r>
              <a:rPr lang="ar-SA" sz="4000" b="1" dirty="0" smtClean="0"/>
              <a:t>)</a:t>
            </a:r>
            <a:endParaRPr lang="ar-SA" sz="4000" dirty="0" smtClean="0"/>
          </a:p>
          <a:p>
            <a:pPr marL="457200" indent="-457200"/>
            <a:r>
              <a:rPr lang="ar-SA" sz="4400" b="1" dirty="0">
                <a:solidFill>
                  <a:srgbClr val="FF0000"/>
                </a:solidFill>
              </a:rPr>
              <a:t>البنصر الأيمن </a:t>
            </a:r>
            <a:endParaRPr lang="ar-SA" sz="4400" b="1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ar-SA" sz="4000" b="1" dirty="0" smtClean="0"/>
              <a:t>حرف </a:t>
            </a:r>
            <a:r>
              <a:rPr lang="ar-SA" sz="4000" b="1" dirty="0"/>
              <a:t>الخاء (خ</a:t>
            </a:r>
            <a:r>
              <a:rPr lang="ar-SA" sz="4000" b="1" dirty="0" smtClean="0"/>
              <a:t>)</a:t>
            </a:r>
          </a:p>
          <a:p>
            <a:pPr marL="457200" indent="-457200"/>
            <a:r>
              <a:rPr lang="ar-SA" sz="4400" b="1" dirty="0">
                <a:solidFill>
                  <a:srgbClr val="FF0000"/>
                </a:solidFill>
              </a:rPr>
              <a:t>الوسطى الأيمن </a:t>
            </a:r>
            <a:endParaRPr lang="ar-SA" sz="4400" b="1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ar-SA" sz="4000" b="1" dirty="0" smtClean="0"/>
              <a:t>حرف </a:t>
            </a:r>
            <a:r>
              <a:rPr lang="ar-SA" sz="4000" b="1" dirty="0"/>
              <a:t>الهاء (</a:t>
            </a:r>
            <a:r>
              <a:rPr lang="ar-SA" sz="4000" b="1" dirty="0" smtClean="0"/>
              <a:t>هـ)</a:t>
            </a:r>
          </a:p>
          <a:p>
            <a:pPr marL="457200" indent="-457200"/>
            <a:r>
              <a:rPr lang="ar-SA" sz="4400" b="1" dirty="0">
                <a:solidFill>
                  <a:srgbClr val="FF0000"/>
                </a:solidFill>
              </a:rPr>
              <a:t>السبابة الأيمن </a:t>
            </a:r>
            <a:endParaRPr lang="ar-SA" sz="4400" b="1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ar-SA" sz="4000" b="1" dirty="0" smtClean="0"/>
              <a:t>حرف </a:t>
            </a:r>
            <a:r>
              <a:rPr lang="ar-SA" sz="4000" b="1" dirty="0"/>
              <a:t>العين ( </a:t>
            </a:r>
            <a:r>
              <a:rPr lang="ar-SA" sz="4000" b="1" dirty="0" smtClean="0"/>
              <a:t>ع)، حرف </a:t>
            </a:r>
            <a:r>
              <a:rPr lang="ar-SA" sz="4000" b="1" dirty="0"/>
              <a:t>الغين (غ)  </a:t>
            </a:r>
            <a:endParaRPr lang="ar-SA" sz="4000" dirty="0" smtClean="0"/>
          </a:p>
          <a:p>
            <a:pPr marL="457200" indent="-457200"/>
            <a:r>
              <a:rPr lang="ar-SA" sz="4400" b="1" dirty="0" smtClean="0">
                <a:solidFill>
                  <a:srgbClr val="FF0000"/>
                </a:solidFill>
              </a:rPr>
              <a:t>السبابة </a:t>
            </a:r>
            <a:r>
              <a:rPr lang="ar-SA" sz="4400" b="1" dirty="0">
                <a:solidFill>
                  <a:srgbClr val="FF0000"/>
                </a:solidFill>
              </a:rPr>
              <a:t>الأيسر </a:t>
            </a:r>
            <a:endParaRPr lang="ar-SA" sz="4400" b="1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ar-SA" sz="4000" b="1" dirty="0" smtClean="0"/>
              <a:t>حرف الفاء (ف)،حرف القاف (ق) </a:t>
            </a:r>
            <a:endParaRPr lang="ar-SA" sz="4000" dirty="0" smtClean="0">
              <a:solidFill>
                <a:srgbClr val="FF0000"/>
              </a:solidFill>
            </a:endParaRPr>
          </a:p>
          <a:p>
            <a:pPr marL="457200" indent="-457200"/>
            <a:r>
              <a:rPr lang="ar-SA" sz="4400" b="1" dirty="0">
                <a:solidFill>
                  <a:srgbClr val="FF0000"/>
                </a:solidFill>
              </a:rPr>
              <a:t>الوسطى الأيسر </a:t>
            </a:r>
            <a:endParaRPr lang="ar-SA" sz="4400" b="1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ar-SA" sz="4000" b="1" dirty="0" smtClean="0"/>
              <a:t>حرف </a:t>
            </a:r>
            <a:r>
              <a:rPr lang="ar-SA" sz="4000" b="1" dirty="0"/>
              <a:t>الثاء (ث)  </a:t>
            </a:r>
            <a:endParaRPr lang="ar-SA" sz="4000" dirty="0" smtClean="0"/>
          </a:p>
          <a:p>
            <a:pPr marL="457200" indent="-457200"/>
            <a:r>
              <a:rPr lang="ar-SA" sz="4400" b="1" dirty="0">
                <a:solidFill>
                  <a:srgbClr val="FF0000"/>
                </a:solidFill>
              </a:rPr>
              <a:t>البنصر الأيسر </a:t>
            </a:r>
            <a:endParaRPr lang="ar-SA" sz="4400" b="1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ar-SA" sz="4000" b="1" dirty="0" smtClean="0"/>
              <a:t>حرف </a:t>
            </a:r>
            <a:r>
              <a:rPr lang="ar-SA" sz="4000" b="1" dirty="0"/>
              <a:t>الصاد (ص)  </a:t>
            </a:r>
            <a:endParaRPr lang="ar-SA" sz="4000" dirty="0" smtClean="0"/>
          </a:p>
          <a:p>
            <a:pPr marL="457200" lvl="1" indent="-457200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ar-SA" sz="4000" b="1" dirty="0">
                <a:solidFill>
                  <a:srgbClr val="FF0000"/>
                </a:solidFill>
              </a:rPr>
              <a:t>الخنصر الأيسر</a:t>
            </a:r>
          </a:p>
          <a:p>
            <a:pPr marL="731520" lvl="1" indent="-457200"/>
            <a:r>
              <a:rPr lang="ar-SA" sz="4000" b="1" dirty="0" smtClean="0"/>
              <a:t>حرف </a:t>
            </a:r>
            <a:r>
              <a:rPr lang="ar-SA" sz="4000" b="1" dirty="0"/>
              <a:t>الضاد (ض</a:t>
            </a:r>
            <a:r>
              <a:rPr lang="ar-SA" sz="4000" b="1" dirty="0" smtClean="0"/>
              <a:t>)</a:t>
            </a:r>
            <a:endParaRPr lang="ar-SA" sz="4400" b="1" dirty="0">
              <a:solidFill>
                <a:srgbClr val="FF0000"/>
              </a:solidFill>
            </a:endParaRPr>
          </a:p>
          <a:p>
            <a:pPr marL="457200" indent="-457200"/>
            <a:endParaRPr lang="ar-SA" sz="4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97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 vert="horz" anchor="b" anchorCtr="0">
            <a:normAutofit/>
          </a:bodyPr>
          <a:lstStyle/>
          <a:p>
            <a:pPr algn="ctr"/>
            <a:r>
              <a:rPr lang="ar-SA" sz="2400" b="1" dirty="0">
                <a:ln w="31550" cmpd="sng">
                  <a:gradFill>
                    <a:gsLst>
                      <a:gs pos="70000">
                        <a:srgbClr val="8E736A">
                          <a:shade val="50000"/>
                          <a:satMod val="190000"/>
                        </a:srgbClr>
                      </a:gs>
                      <a:gs pos="0">
                        <a:srgbClr val="8E736A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8E736A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/>
                <a:ea typeface="+mn-ea"/>
                <a:cs typeface="Times New Roman" panose="02020603050405020304" pitchFamily="18" charset="0"/>
              </a:rPr>
              <a:t>لا تنس أن ...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03648" y="1196752"/>
            <a:ext cx="7498080" cy="511256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4400" dirty="0">
                <a:solidFill>
                  <a:srgbClr val="C00000"/>
                </a:solidFill>
              </a:rPr>
              <a:t> </a:t>
            </a:r>
            <a:r>
              <a:rPr lang="ar-SA" sz="4400" b="1" dirty="0" smtClean="0">
                <a:solidFill>
                  <a:srgbClr val="C00000"/>
                </a:solidFill>
              </a:rPr>
              <a:t>ارجو </a:t>
            </a:r>
            <a:r>
              <a:rPr lang="ar-SA" sz="4400" b="1" dirty="0" err="1">
                <a:solidFill>
                  <a:srgbClr val="C00000"/>
                </a:solidFill>
              </a:rPr>
              <a:t>الإنتباه</a:t>
            </a:r>
            <a:r>
              <a:rPr lang="ar-SA" sz="4400" b="1" dirty="0">
                <a:solidFill>
                  <a:srgbClr val="C00000"/>
                </a:solidFill>
              </a:rPr>
              <a:t> مرة اخرى ،عندما نقول كلمة يختص به ،يعني الإصبع المختص بضغط أي حرف من الحروف السابقة نضغط به على الحرف ثم نعيد اصبعنا لمكانه كما كان على </a:t>
            </a:r>
            <a:r>
              <a:rPr lang="ar-SA" sz="4400" b="1" u="sng" dirty="0">
                <a:solidFill>
                  <a:srgbClr val="C00000"/>
                </a:solidFill>
              </a:rPr>
              <a:t>صف </a:t>
            </a:r>
            <a:r>
              <a:rPr lang="ar-SA" sz="4400" b="1" u="sng" dirty="0" err="1">
                <a:solidFill>
                  <a:srgbClr val="C00000"/>
                </a:solidFill>
              </a:rPr>
              <a:t>الإرتكاز</a:t>
            </a:r>
            <a:r>
              <a:rPr lang="ar-SA" sz="4400" b="1" dirty="0">
                <a:solidFill>
                  <a:srgbClr val="C00000"/>
                </a:solidFill>
              </a:rPr>
              <a:t> بدون تحريك بقية </a:t>
            </a:r>
            <a:r>
              <a:rPr lang="ar-SA" sz="4400" b="1" dirty="0" smtClean="0">
                <a:solidFill>
                  <a:srgbClr val="C00000"/>
                </a:solidFill>
              </a:rPr>
              <a:t>الأصابع.</a:t>
            </a:r>
            <a:endParaRPr lang="ar-SA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15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عنصر نائب للمحتوى 2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031" y="332656"/>
            <a:ext cx="7828457" cy="6192688"/>
          </a:xfrm>
        </p:spPr>
      </p:pic>
    </p:spTree>
    <p:extLst>
      <p:ext uri="{BB962C8B-B14F-4D97-AF65-F5344CB8AC3E}">
        <p14:creationId xmlns:p14="http://schemas.microsoft.com/office/powerpoint/2010/main" val="216126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1650919"/>
            <a:ext cx="5758989" cy="1778081"/>
          </a:xfrm>
        </p:spPr>
        <p:txBody>
          <a:bodyPr>
            <a:normAutofit/>
          </a:bodyPr>
          <a:lstStyle/>
          <a:p>
            <a:pPr algn="ctr"/>
            <a:r>
              <a:rPr lang="ar-JO" b="1" dirty="0"/>
              <a:t>تدريبات عملية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2331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vert="horz" anchor="b" anchorCtr="0">
            <a:normAutofit/>
          </a:bodyPr>
          <a:lstStyle/>
          <a:p>
            <a:pPr algn="ctr"/>
            <a:r>
              <a:rPr lang="ar-JO" sz="2400" b="1" dirty="0">
                <a:ln w="31550" cmpd="sng">
                  <a:gradFill>
                    <a:gsLst>
                      <a:gs pos="70000">
                        <a:srgbClr val="8E736A">
                          <a:shade val="50000"/>
                          <a:satMod val="190000"/>
                        </a:srgbClr>
                      </a:gs>
                      <a:gs pos="0">
                        <a:srgbClr val="8E736A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8E736A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/>
                <a:ea typeface="+mn-ea"/>
                <a:cs typeface="Times New Roman" panose="02020603050405020304" pitchFamily="18" charset="0"/>
              </a:rPr>
              <a:t>تدريبات عملية </a:t>
            </a:r>
            <a:endParaRPr lang="ar-SA" sz="2400" b="1" dirty="0">
              <a:ln w="31550" cmpd="sng">
                <a:gradFill>
                  <a:gsLst>
                    <a:gs pos="70000">
                      <a:srgbClr val="8E736A">
                        <a:shade val="50000"/>
                        <a:satMod val="190000"/>
                      </a:srgbClr>
                    </a:gs>
                    <a:gs pos="0">
                      <a:srgbClr val="8E736A">
                        <a:tint val="77000"/>
                        <a:satMod val="18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8E736A">
                  <a:tint val="15000"/>
                  <a:satMod val="200000"/>
                </a:srgb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ookman Old Style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971600" y="1412776"/>
            <a:ext cx="7416824" cy="4524315"/>
          </a:xfrm>
          <a:prstGeom prst="rect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ar-SA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الآن بعد أن انتهينا من التعرف على حروف صف </a:t>
            </a:r>
            <a:r>
              <a:rPr lang="ar-SA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الارتكاز .</a:t>
            </a:r>
            <a:endParaRPr lang="ar-SA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ar-SA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يجب ان </a:t>
            </a:r>
            <a:r>
              <a:rPr lang="ar-SA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تقومي</a:t>
            </a:r>
            <a:r>
              <a:rPr lang="ar-SA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بالتدرب اكثر من مره على كل تمرين مع حساب الوقت المستغرق في الكتابة.</a:t>
            </a:r>
          </a:p>
          <a:p>
            <a:r>
              <a:rPr lang="ar-SA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وتجاهدي</a:t>
            </a:r>
            <a:r>
              <a:rPr lang="ar-SA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حتى تقلصي المدة المستخدمة لكتابة هذه </a:t>
            </a:r>
            <a:r>
              <a:rPr lang="ar-SA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التمارين .</a:t>
            </a:r>
            <a:endParaRPr lang="ar-SA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2296" indent="0" algn="ctr">
              <a:buNone/>
            </a:pPr>
            <a:r>
              <a:rPr lang="ar-SA" sz="2400" dirty="0" smtClean="0"/>
              <a:t>في الموقع المرفق </a:t>
            </a:r>
          </a:p>
          <a:p>
            <a:pPr marL="82296" indent="0" algn="ctr">
              <a:buNone/>
            </a:pPr>
            <a:r>
              <a:rPr lang="ar-SA" sz="2400" dirty="0" smtClean="0"/>
              <a:t>يرجى التدرب على التمارين من رقم 5الى 11</a:t>
            </a:r>
          </a:p>
          <a:p>
            <a:pPr marL="82296" indent="0" algn="ctr">
              <a:buNone/>
            </a:pPr>
            <a:r>
              <a:rPr lang="ar-SA" sz="2400" dirty="0" smtClean="0"/>
              <a:t>علما ان لكل تدريب 5 مستويات</a:t>
            </a:r>
          </a:p>
          <a:p>
            <a:pPr marL="82296" indent="0" algn="ctr">
              <a:buNone/>
            </a:pPr>
            <a:r>
              <a:rPr lang="en-US" sz="2400" dirty="0" smtClean="0"/>
              <a:t>https://tybaa.com/lesson</a:t>
            </a:r>
            <a:endParaRPr lang="ar-SA" sz="2400" dirty="0" smtClean="0"/>
          </a:p>
          <a:p>
            <a:endParaRPr lang="ar-SA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812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صل">
  <a:themeElements>
    <a:clrScheme name="أصل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أصل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أصل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AE908F69C45F43B5F67F7F770537E1" ma:contentTypeVersion="0" ma:contentTypeDescription="Create a new document." ma:contentTypeScope="" ma:versionID="f67ef303716acc3b388836726e48600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E93567-0A05-494E-B2DA-B70CCC4EE68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A78EB6C-83D2-406A-A121-38E8DD0524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7EC7068-EA09-4248-B898-8DFD51724A7B}">
  <ds:schemaRefs>
    <ds:schemaRef ds:uri="http://purl.org/dc/elements/1.1/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</TotalTime>
  <Words>369</Words>
  <Application>Microsoft Office PowerPoint</Application>
  <PresentationFormat>عرض على الشاشة (3:4)‏</PresentationFormat>
  <Paragraphs>64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أصل</vt:lpstr>
      <vt:lpstr>معالجة الكلمات والنسخ 2 برنامج السكرتارية الطبية</vt:lpstr>
      <vt:lpstr>لا تنس أن ...</vt:lpstr>
      <vt:lpstr>ماهي أحرف الصف الثالث </vt:lpstr>
      <vt:lpstr>توزيع الحروف في الصف الذي فوق صف الإرتكاز وفقاً لكل إصبع </vt:lpstr>
      <vt:lpstr>توزيع الحروف في الصف الذي فوق صف الإرتكاز وفقاً لكل اصبع </vt:lpstr>
      <vt:lpstr>لا تنس أن ...</vt:lpstr>
      <vt:lpstr>عرض تقديمي في PowerPoint</vt:lpstr>
      <vt:lpstr>تدريبات عملية </vt:lpstr>
      <vt:lpstr>تدريبات عملية </vt:lpstr>
      <vt:lpstr>سنتعلم الآن كيفية كتابة حرف الألف بهمزة من الاسفل كما في كلمة (إنما)</vt:lpstr>
      <vt:lpstr>ولمعرفة كيفية اتقان هذا الحرف(إ) وفقاً لما تعلمناه سابقا                              </vt:lpstr>
      <vt:lpstr>عرض تقديمي في PowerPoint</vt:lpstr>
      <vt:lpstr>قواعد هامه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user-8</cp:lastModifiedBy>
  <cp:revision>44</cp:revision>
  <dcterms:created xsi:type="dcterms:W3CDTF">2014-02-09T17:56:55Z</dcterms:created>
  <dcterms:modified xsi:type="dcterms:W3CDTF">2019-11-04T07:18:30Z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0x010100C8AE908F69C45F43B5F67F7F770537E1</vt:lpwstr>
  </property>
</Properties>
</file>