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4"/>
  </p:sldMasterIdLst>
  <p:handoutMasterIdLst>
    <p:handoutMasterId r:id="rId27"/>
  </p:handoutMasterIdLst>
  <p:sldIdLst>
    <p:sldId id="256" r:id="rId5"/>
    <p:sldId id="315" r:id="rId6"/>
    <p:sldId id="317" r:id="rId7"/>
    <p:sldId id="316" r:id="rId8"/>
    <p:sldId id="326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272" r:id="rId17"/>
    <p:sldId id="273" r:id="rId18"/>
    <p:sldId id="277" r:id="rId19"/>
    <p:sldId id="274" r:id="rId20"/>
    <p:sldId id="276" r:id="rId21"/>
    <p:sldId id="267" r:id="rId22"/>
    <p:sldId id="327" r:id="rId23"/>
    <p:sldId id="294" r:id="rId24"/>
    <p:sldId id="328" r:id="rId25"/>
    <p:sldId id="329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03" autoAdjust="0"/>
    <p:restoredTop sz="94660"/>
  </p:normalViewPr>
  <p:slideViewPr>
    <p:cSldViewPr>
      <p:cViewPr>
        <p:scale>
          <a:sx n="77" d="100"/>
          <a:sy n="77" d="100"/>
        </p:scale>
        <p:origin x="-132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52EAC-14CE-4D83-B48E-822AFA422313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6E6FE3-5AF1-4D63-9BB4-D4A51784BFF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66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61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539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609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87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09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90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18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122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23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02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867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07/03/41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099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204864"/>
            <a:ext cx="6120680" cy="1224136"/>
          </a:xfrm>
        </p:spPr>
        <p:txBody>
          <a:bodyPr>
            <a:noAutofit/>
          </a:bodyPr>
          <a:lstStyle/>
          <a:p>
            <a:pPr algn="ctr"/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للوحة المفاتيح باللغة الإنجليزية </a:t>
            </a:r>
            <a:endParaRPr lang="ar-SA" sz="3600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5918454" cy="55204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صف الارتكاز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]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يـ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]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“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‘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”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لإ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T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539552" y="5589240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لإ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لوحة المفاتيح وتقسيمها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2239888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</a:t>
            </a:r>
            <a:r>
              <a:rPr lang="ar-SA" dirty="0" smtClean="0"/>
              <a:t>وفقاً </a:t>
            </a:r>
            <a:r>
              <a:rPr lang="ar-SA" dirty="0"/>
              <a:t>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والعكس.</a:t>
            </a:r>
            <a:br>
              <a:rPr lang="ar-SA" dirty="0"/>
            </a:br>
            <a:r>
              <a:rPr lang="ar-SA" dirty="0" smtClean="0"/>
              <a:t>فما هي هذه الحروف ؟؟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صف 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6792"/>
            <a:ext cx="8901728" cy="5040560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dirty="0"/>
              <a:t>يقصد بصف الارتكاز مجموعة الأحرف التي يجب أن ترتكز أصابع اليدين عليها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(صف الارتكاز)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أين </a:t>
            </a:r>
            <a:r>
              <a:rPr lang="ar-SA" sz="2800" dirty="0"/>
              <a:t>يقع صف الارتكاز في لوحة المفاتيح </a:t>
            </a:r>
            <a:r>
              <a:rPr lang="ar-SA" sz="2800" dirty="0" smtClean="0"/>
              <a:t>؟</a:t>
            </a:r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</a:t>
            </a:r>
            <a:r>
              <a:rPr lang="ar-SA" sz="2800" dirty="0" smtClean="0"/>
              <a:t>ستجد </a:t>
            </a:r>
            <a:r>
              <a:rPr lang="ar-SA" sz="2800" dirty="0"/>
              <a:t>أن الحروف </a:t>
            </a:r>
            <a:r>
              <a:rPr lang="ar-SA" sz="2800" dirty="0" smtClean="0"/>
              <a:t>الإنجليزية </a:t>
            </a:r>
            <a:r>
              <a:rPr lang="ar-SA" sz="2800" dirty="0"/>
              <a:t>تأخذ ثلاثة صفوف ،وصف </a:t>
            </a:r>
            <a:r>
              <a:rPr lang="ar-SA" sz="2800" dirty="0" err="1"/>
              <a:t>الإرتكاز</a:t>
            </a:r>
            <a:r>
              <a:rPr lang="ar-SA" sz="2800" dirty="0"/>
              <a:t> 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JO" dirty="0"/>
              <a:t>صف الارتكاز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</a:t>
            </a:r>
            <a:r>
              <a:rPr lang="en-US" sz="4400" dirty="0" smtClean="0"/>
              <a:t>A, G,H, </a:t>
            </a:r>
            <a:r>
              <a:rPr lang="en-US" sz="4400" dirty="0"/>
              <a:t>J ,  K ,  L , </a:t>
            </a:r>
            <a:r>
              <a:rPr lang="en-US" sz="4400" dirty="0" smtClean="0"/>
              <a:t>;,’ </a:t>
            </a:r>
            <a:endParaRPr lang="en-US" sz="4400" dirty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اليمنى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612560" cy="5184576"/>
          </a:xfrm>
        </p:spPr>
        <p:txBody>
          <a:bodyPr>
            <a:noAutofit/>
          </a:bodyPr>
          <a:lstStyle/>
          <a:p>
            <a:pPr marL="457200" indent="-457200">
              <a:lnSpc>
                <a:spcPct val="200000"/>
              </a:lnSpc>
            </a:pPr>
            <a:r>
              <a:rPr lang="ar-SA" dirty="0"/>
              <a:t> </a:t>
            </a:r>
            <a:r>
              <a:rPr lang="ar-SA" dirty="0" smtClean="0"/>
              <a:t>اليد اليمنى: السبابة </a:t>
            </a:r>
            <a:r>
              <a:rPr lang="ar-SA" dirty="0" err="1" smtClean="0"/>
              <a:t>على (</a:t>
            </a:r>
            <a:r>
              <a:rPr lang="en-US" dirty="0" smtClean="0"/>
              <a:t> (J</a:t>
            </a:r>
            <a:r>
              <a:rPr lang="ar-SA" dirty="0" smtClean="0"/>
              <a:t>الوسطى على </a:t>
            </a:r>
            <a:r>
              <a:rPr lang="en-US" dirty="0" smtClean="0"/>
              <a:t>(K)، </a:t>
            </a:r>
            <a:r>
              <a:rPr lang="ar-SA" dirty="0" smtClean="0"/>
              <a:t>البنصر على </a:t>
            </a:r>
            <a:r>
              <a:rPr lang="en-US" dirty="0" smtClean="0"/>
              <a:t>(L)، </a:t>
            </a:r>
            <a:r>
              <a:rPr lang="ar-SA" dirty="0" smtClean="0"/>
              <a:t>الخنصر </a:t>
            </a:r>
            <a:r>
              <a:rPr lang="ar-SA" dirty="0" err="1" smtClean="0"/>
              <a:t>على (</a:t>
            </a:r>
            <a:r>
              <a:rPr lang="en-US" dirty="0" smtClean="0"/>
              <a:t>;</a:t>
            </a:r>
            <a:r>
              <a:rPr lang="ar-SA" dirty="0" err="1" smtClean="0"/>
              <a:t>)</a:t>
            </a:r>
            <a:endParaRPr lang="ar-SA" dirty="0" smtClean="0"/>
          </a:p>
          <a:p>
            <a:pPr marL="457200" indent="-457200">
              <a:lnSpc>
                <a:spcPct val="200000"/>
              </a:lnSpc>
            </a:pPr>
            <a:r>
              <a:rPr lang="ar-SA" dirty="0" smtClean="0"/>
              <a:t>اليد اليسرى: السبابة على </a:t>
            </a:r>
            <a:r>
              <a:rPr lang="en-US" dirty="0" smtClean="0"/>
              <a:t>(F)، </a:t>
            </a:r>
            <a:r>
              <a:rPr lang="ar-SA" dirty="0" smtClean="0"/>
              <a:t>الوسطى على </a:t>
            </a:r>
            <a:r>
              <a:rPr lang="en-US" dirty="0" smtClean="0"/>
              <a:t>(D)، </a:t>
            </a:r>
            <a:r>
              <a:rPr lang="ar-SA" dirty="0" smtClean="0"/>
              <a:t>البنصر على </a:t>
            </a:r>
            <a:r>
              <a:rPr lang="en-US" dirty="0" smtClean="0"/>
              <a:t>(S)، </a:t>
            </a:r>
            <a:r>
              <a:rPr lang="ar-SA" dirty="0" smtClean="0"/>
              <a:t>الخنصر على </a:t>
            </a:r>
            <a:r>
              <a:rPr lang="en-US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ملحوظة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3709392"/>
          </a:xfrm>
        </p:spPr>
        <p:txBody>
          <a:bodyPr>
            <a:noAutofit/>
          </a:bodyPr>
          <a:lstStyle/>
          <a:p>
            <a:pPr marL="457200" indent="-457200"/>
            <a:r>
              <a:rPr lang="ar-SA" u="sng" dirty="0" smtClean="0">
                <a:solidFill>
                  <a:srgbClr val="FF0000"/>
                </a:solidFill>
              </a:rPr>
              <a:t>أين </a:t>
            </a:r>
            <a:r>
              <a:rPr lang="ar-SA" u="sng" dirty="0">
                <a:solidFill>
                  <a:srgbClr val="FF0000"/>
                </a:solidFill>
              </a:rPr>
              <a:t>أضع إصبع الإبهام الأيمن ؟! </a:t>
            </a:r>
            <a:r>
              <a:rPr lang="ar-SA" dirty="0" smtClean="0"/>
              <a:t>إصبع </a:t>
            </a:r>
            <a:r>
              <a:rPr lang="ar-SA" dirty="0"/>
              <a:t>الإبهام في اليد اليمنى واليسرى ليس لهما وظيفة في الطباعة غير الضغط على المسطرة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dirty="0" smtClean="0"/>
              <a:t>أي </a:t>
            </a:r>
            <a:r>
              <a:rPr lang="ar-SA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820891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1200" dirty="0" smtClean="0"/>
          </a:p>
          <a:p>
            <a:pPr marL="457200" indent="-457200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</a:t>
            </a:r>
            <a:r>
              <a:rPr lang="ar-SA" b="1" dirty="0" err="1" smtClean="0">
                <a:effectLst/>
              </a:rPr>
              <a:t>حرفي:</a:t>
            </a:r>
            <a:r>
              <a:rPr lang="ar-SA" b="1" dirty="0" smtClean="0">
                <a:effectLst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G</a:t>
            </a:r>
            <a:r>
              <a:rPr lang="en-US" b="1" dirty="0" smtClean="0">
                <a:effectLst/>
              </a:rPr>
              <a:t>,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H</a:t>
            </a:r>
            <a:r>
              <a:rPr lang="ar-SA" b="1" dirty="0" smtClean="0">
                <a:effectLst/>
              </a:rPr>
              <a:t> </a:t>
            </a:r>
            <a:r>
              <a:rPr lang="ar-SA" b="1" dirty="0" err="1" smtClean="0">
                <a:effectLst/>
              </a:rPr>
              <a:t>وعلامة:</a:t>
            </a:r>
            <a:r>
              <a:rPr lang="ar-SA" b="1" dirty="0" smtClean="0">
                <a:effectLst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effectLst/>
              </a:rPr>
              <a:t>‘</a:t>
            </a:r>
            <a:r>
              <a:rPr lang="ar-SA" b="1" dirty="0">
                <a:effectLst/>
              </a:rPr>
              <a:t>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ar-SA" sz="2400" b="1" dirty="0" smtClean="0"/>
              <a:t> تتم طباعته عن طريق نقل السبابة اليمنى من حرف </a:t>
            </a:r>
            <a:r>
              <a:rPr lang="en-US" sz="2400" b="1" dirty="0" smtClean="0"/>
              <a:t>J 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J</a:t>
            </a: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   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ar-SA" sz="2400" b="1" dirty="0" smtClean="0"/>
              <a:t> تتم طباعته عن طريق نقل السبابة اليسرى من حرف </a:t>
            </a:r>
            <a:r>
              <a:rPr lang="en-US" sz="2400" b="1" dirty="0" smtClean="0"/>
              <a:t>F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F</a:t>
            </a:r>
            <a:endParaRPr lang="ar-SA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علامة </a:t>
            </a:r>
            <a:r>
              <a:rPr lang="en-US" sz="2400" b="1" dirty="0" smtClean="0"/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تتم طباعته عن طريق نقل الخنصر الأيمن من علامة  </a:t>
            </a:r>
            <a:r>
              <a:rPr lang="en-US" sz="4400" b="1" dirty="0" smtClean="0"/>
              <a:t>;</a:t>
            </a:r>
            <a:r>
              <a:rPr lang="ar-SA" sz="4400" b="1" dirty="0" smtClean="0"/>
              <a:t> </a:t>
            </a:r>
            <a:r>
              <a:rPr lang="ar-SA" sz="2400" b="1" dirty="0" smtClean="0"/>
              <a:t>إلى علامة 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ثم عودته مره أخرى إلى علامة  </a:t>
            </a:r>
            <a:r>
              <a:rPr lang="en-US" sz="4400" b="1" dirty="0" smtClean="0"/>
              <a:t>;</a:t>
            </a:r>
          </a:p>
          <a:p>
            <a:pPr marL="457200" indent="-45720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الحروف الإنجليزية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بعد أن تدربنا على الطباعة باللمس باللغة العربية سنتعلم اليوم كيفية الطباعة باللمس باللغة </a:t>
            </a:r>
            <a:r>
              <a:rPr lang="ar-SA" dirty="0" err="1" smtClean="0"/>
              <a:t>الإنجليزية </a:t>
            </a:r>
            <a:r>
              <a:rPr lang="ar-SA" dirty="0" smtClean="0"/>
              <a:t>, والتي  سنتبع فيها نفس القواعد التي تدربنا عليها سابقا </a:t>
            </a:r>
            <a:r>
              <a:rPr lang="ar-SA" dirty="0" err="1" smtClean="0"/>
              <a:t>وهي :</a:t>
            </a:r>
            <a:endParaRPr lang="ar-SA" dirty="0" smtClean="0"/>
          </a:p>
          <a:p>
            <a:r>
              <a:rPr lang="ar-SA" dirty="0" smtClean="0"/>
              <a:t>الجلسة الصحيحة أثناء الطباعة.</a:t>
            </a:r>
          </a:p>
          <a:p>
            <a:r>
              <a:rPr lang="ar-SA" dirty="0" smtClean="0"/>
              <a:t>توزيع الأصابع بشكل صحيح على لوحة المفاتيح.</a:t>
            </a:r>
          </a:p>
          <a:p>
            <a:r>
              <a:rPr lang="ar-SA" dirty="0" smtClean="0"/>
              <a:t>عدم النظر إلى لوحة المفاتيح أثناء </a:t>
            </a:r>
            <a:r>
              <a:rPr lang="ar-SA" dirty="0" err="1" smtClean="0"/>
              <a:t>الطباعة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/>
              <a:t>كيف نطبع العلامات </a:t>
            </a:r>
            <a:r>
              <a:rPr lang="ar-SA" sz="3600" b="1" dirty="0" err="1" smtClean="0"/>
              <a:t>التالية :</a:t>
            </a:r>
            <a:r>
              <a:rPr lang="ar-SA" sz="3600" b="1" dirty="0" smtClean="0"/>
              <a:t> </a:t>
            </a:r>
            <a:r>
              <a:rPr lang="en-US" sz="3600" b="1" dirty="0" smtClean="0"/>
              <a:t> (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 </a:t>
            </a:r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en-US" sz="3600" b="1" dirty="0" smtClean="0"/>
              <a:t>(</a:t>
            </a:r>
            <a:r>
              <a:rPr lang="en-US" sz="60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ar-SA" sz="3600" b="1" dirty="0" smtClean="0"/>
              <a:t> </a:t>
            </a:r>
          </a:p>
          <a:p>
            <a:pPr marL="457200" indent="-457200"/>
            <a:r>
              <a:rPr lang="ar-SA" sz="3600" b="1" dirty="0" err="1" smtClean="0"/>
              <a:t>علامة </a:t>
            </a:r>
            <a:r>
              <a:rPr lang="ar-SA" sz="3600" b="1" dirty="0" smtClean="0">
                <a:solidFill>
                  <a:srgbClr val="C00000"/>
                </a:solidFill>
              </a:rPr>
              <a:t>: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/>
            <a:r>
              <a:rPr lang="ar-SA" sz="3600" b="1" dirty="0" smtClean="0"/>
              <a:t>    </a:t>
            </a:r>
            <a:r>
              <a:rPr lang="ar-SA" sz="3600" b="1" dirty="0" err="1" smtClean="0"/>
              <a:t>علامة </a:t>
            </a:r>
            <a:r>
              <a:rPr lang="ar-SA" sz="4400" b="1" dirty="0" smtClean="0">
                <a:solidFill>
                  <a:srgbClr val="C00000"/>
                </a:solidFill>
              </a:rPr>
              <a:t>”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</a:p>
          <a:p>
            <a:pPr marL="457200" indent="-457200"/>
            <a:r>
              <a:rPr lang="ar-SA" sz="3600" b="1" dirty="0" smtClean="0"/>
              <a:t> </a:t>
            </a:r>
            <a:r>
              <a:rPr lang="ar-SA" sz="2400" b="1" dirty="0" smtClean="0"/>
              <a:t>  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موقع الكتروني مفيد للتدريب على الطباعة</a:t>
            </a:r>
            <a:br>
              <a:rPr lang="ar-SA" sz="2800" dirty="0" smtClean="0"/>
            </a:br>
            <a:r>
              <a:rPr lang="en-US" sz="2800" dirty="0" smtClean="0"/>
              <a:t>http://www.sense-lang.org/typing/tutor/keyboarding.php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653" b="4865"/>
          <a:stretch>
            <a:fillRect/>
          </a:stretch>
        </p:blipFill>
        <p:spPr bwMode="auto">
          <a:xfrm>
            <a:off x="827584" y="1484784"/>
            <a:ext cx="78488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124744"/>
            <a:ext cx="7772400" cy="969232"/>
          </a:xfrm>
        </p:spPr>
        <p:txBody>
          <a:bodyPr>
            <a:normAutofit/>
          </a:bodyPr>
          <a:lstStyle/>
          <a:p>
            <a:r>
              <a:rPr lang="en-US" sz="2400" dirty="0"/>
              <a:t>http://www.sense-lang.org/typing/tutor/keyboarding.php</a:t>
            </a:r>
            <a:endParaRPr lang="ar-SA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1163576"/>
          </a:xfrm>
        </p:spPr>
        <p:txBody>
          <a:bodyPr/>
          <a:lstStyle/>
          <a:p>
            <a:pPr algn="ctr"/>
            <a:r>
              <a:rPr lang="ar-SA" dirty="0" smtClean="0"/>
              <a:t>الواجب التدريب على الموقع السابق </a:t>
            </a:r>
          </a:p>
          <a:p>
            <a:pPr algn="ctr"/>
            <a:r>
              <a:rPr lang="ar-SA" dirty="0" smtClean="0"/>
              <a:t>من </a:t>
            </a:r>
            <a:r>
              <a:rPr lang="en-US" dirty="0" smtClean="0"/>
              <a:t>lesson1  </a:t>
            </a:r>
            <a:r>
              <a:rPr lang="ar-SA" dirty="0" smtClean="0"/>
              <a:t>  إلى </a:t>
            </a:r>
            <a:r>
              <a:rPr lang="en-US" dirty="0" smtClean="0"/>
              <a:t>lesson5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لو نظرنا إلى أزرار لوحة المفاتيح سنجد أنها مقسمة إلى أربعة أقسام </a:t>
            </a:r>
            <a:r>
              <a:rPr lang="ar-SA" dirty="0" err="1" smtClean="0"/>
              <a:t>كالتالي :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انظري إلى مفتاح حرف </a:t>
            </a:r>
            <a:r>
              <a:rPr lang="ar-SA" dirty="0" err="1" smtClean="0"/>
              <a:t>ط :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6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47664" y="3861048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4572000" y="2204864"/>
            <a:ext cx="3960440" cy="1224136"/>
          </a:xfrm>
          <a:prstGeom prst="wedgeRoundRectCallout">
            <a:avLst>
              <a:gd name="adj1" fmla="val -36413"/>
              <a:gd name="adj2" fmla="val 760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العليا والتي تظهر عند اختيار اللغة العربية: هنا الحرف أو الرمز يظهر عند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(Shift)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6516216" y="4077072"/>
            <a:ext cx="2627784" cy="1728192"/>
          </a:xfrm>
          <a:prstGeom prst="wedgeRoundRectCallout">
            <a:avLst>
              <a:gd name="adj1" fmla="val -84486"/>
              <a:gd name="adj2" fmla="val 328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السفلى والتي تظهر عند اختيار اللغة العربية: هنا الحرف يظهر عند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321297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36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09305" y="1988840"/>
            <a:ext cx="1431802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err="1" smtClean="0"/>
              <a:t>مثال :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8" name="وسيلة شرح مستطيلة مستديرة الزوايا 7"/>
          <p:cNvSpPr/>
          <p:nvPr/>
        </p:nvSpPr>
        <p:spPr>
          <a:xfrm>
            <a:off x="3131840" y="1484784"/>
            <a:ext cx="3456384" cy="1224136"/>
          </a:xfrm>
          <a:prstGeom prst="wedgeRoundRectCallout">
            <a:avLst>
              <a:gd name="adj1" fmla="val 9772"/>
              <a:gd name="adj2" fmla="val 900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الرمز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” يظهر عند اختيار اللغة العربية ثم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6983760" y="3717032"/>
            <a:ext cx="2160240" cy="1224136"/>
          </a:xfrm>
          <a:prstGeom prst="wedgeRoundRectCallout">
            <a:avLst>
              <a:gd name="adj1" fmla="val -68697"/>
              <a:gd name="adj2" fmla="val 596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الحرف يظهر عند يظهر عند اختيار اللغة العربية ثم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3008"/>
              <a:gd name="adj2" fmla="val 719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حرف فأنه يظهر عند الضغط على المفتاح مباشرة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Small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أما عند ضغط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 معه فأن الحرف يظهر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capital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707904" y="393305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17715"/>
              <a:gd name="adj2" fmla="val 810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العليا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عليه مع 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323528" y="4509120"/>
            <a:ext cx="2987824" cy="1872208"/>
          </a:xfrm>
          <a:prstGeom prst="wedgeRoundRectCallout">
            <a:avLst>
              <a:gd name="adj1" fmla="val 95208"/>
              <a:gd name="adj2" fmla="val 22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السفلى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على المفتاح مباشرة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وع الخشب">
  <a:themeElements>
    <a:clrScheme name="نوع الخش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نوع الخشب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نوع الخشب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F3F3B1-135C-4D97-89DD-CEBE6AF23A6E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895E63F-D367-4DF8-8C80-2DB892D2F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TM03090434[[fn=نوع خشب]]</Template>
  <TotalTime>1315</TotalTime>
  <Words>821</Words>
  <Application>Microsoft Office PowerPoint</Application>
  <PresentationFormat>عرض على الشاشة (3:4)‏</PresentationFormat>
  <Paragraphs>110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نوع الخشب</vt:lpstr>
      <vt:lpstr>مراجعة للوحة المفاتيح باللغة الإنجليزية </vt:lpstr>
      <vt:lpstr>الحروف الإنجليزية في لوحة المفاتيح</vt:lpstr>
      <vt:lpstr>توزيع الحروف في لوحة المفاتيح</vt:lpstr>
      <vt:lpstr>توزيع الحروف في لوحة المفاتيح</vt:lpstr>
      <vt:lpstr>مثال انظري إلى مفتاح حرف ط :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 : مثال </vt:lpstr>
      <vt:lpstr>توزيع الحروف في لوحة المفاتيح : مثال </vt:lpstr>
      <vt:lpstr>توزيع الحروف في لوحة المفاتيح : مثال </vt:lpstr>
      <vt:lpstr>لوحة المفاتيح وتقسيمها </vt:lpstr>
      <vt:lpstr>صف الارتكاز</vt:lpstr>
      <vt:lpstr>ماهي أحرف صف الارتكاز </vt:lpstr>
      <vt:lpstr>تمرين على صف الارتكاز لليد اليمنى </vt:lpstr>
      <vt:lpstr>ملحوظة  </vt:lpstr>
      <vt:lpstr>عرض تقديمي في PowerPoint</vt:lpstr>
      <vt:lpstr>      حرفي: G,H وعلامة: ‘             </vt:lpstr>
      <vt:lpstr>                   </vt:lpstr>
      <vt:lpstr>موقع الكتروني مفيد للتدريب على الطباعة http://www.sense-lang.org/typing/tutor/keyboarding.php </vt:lpstr>
      <vt:lpstr>http://www.sense-lang.org/typing/tutor/keyboarding.php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user-8</cp:lastModifiedBy>
  <cp:revision>62</cp:revision>
  <dcterms:created xsi:type="dcterms:W3CDTF">2014-02-09T17:56:55Z</dcterms:created>
  <dcterms:modified xsi:type="dcterms:W3CDTF">2019-11-04T07:30:05Z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