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6" r:id="rId4"/>
  </p:sldMasterIdLst>
  <p:sldIdLst>
    <p:sldId id="256" r:id="rId5"/>
    <p:sldId id="273" r:id="rId6"/>
    <p:sldId id="301" r:id="rId7"/>
    <p:sldId id="309" r:id="rId8"/>
    <p:sldId id="310" r:id="rId9"/>
    <p:sldId id="303" r:id="rId10"/>
    <p:sldId id="312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B75FBEC-D303-464C-882C-A7566C77845C}" type="datetimeFigureOut">
              <a:rPr lang="ar-SA" smtClean="0"/>
              <a:pPr/>
              <a:t>07/03/41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ar-SA">
              <a:solidFill>
                <a:srgbClr val="EBDDC3"/>
              </a:solidFill>
            </a:endParaRPr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D7A55C-C2F0-4628-BFE6-7FF8AB45C363}" type="slidenum">
              <a:rPr lang="ar-SA" smtClean="0">
                <a:solidFill>
                  <a:srgbClr val="EBDDC3"/>
                </a:solidFill>
              </a:rPr>
              <a:pPr/>
              <a:t>‹#›</a:t>
            </a:fld>
            <a:endParaRPr lang="ar-SA">
              <a:solidFill>
                <a:srgbClr val="EBDDC3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>
                <a:solidFill>
                  <a:srgbClr val="775F55"/>
                </a:solidFill>
              </a:rPr>
              <a:pPr/>
              <a:t>07/03/41</a:t>
            </a:fld>
            <a:endParaRPr lang="ar-SA">
              <a:solidFill>
                <a:srgbClr val="775F55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775F55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B75FBEC-D303-464C-882C-A7566C77845C}" type="datetimeFigureOut">
              <a:rPr lang="ar-SA" smtClean="0">
                <a:solidFill>
                  <a:srgbClr val="775F55"/>
                </a:solidFill>
              </a:rPr>
              <a:pPr/>
              <a:t>07/03/41</a:t>
            </a:fld>
            <a:endParaRPr lang="ar-SA">
              <a:solidFill>
                <a:srgbClr val="775F55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ar-SA">
              <a:solidFill>
                <a:srgbClr val="775F55"/>
              </a:solidFill>
            </a:endParaRPr>
          </a:p>
        </p:txBody>
      </p:sp>
      <p:sp>
        <p:nvSpPr>
          <p:cNvPr id="7" name="مستطيل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>
                <a:solidFill>
                  <a:srgbClr val="775F55"/>
                </a:solidFill>
              </a:rPr>
              <a:pPr/>
              <a:t>07/03/41</a:t>
            </a:fld>
            <a:endParaRPr lang="ar-SA">
              <a:solidFill>
                <a:srgbClr val="775F55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775F55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مستطيل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>
                <a:solidFill>
                  <a:srgbClr val="775F55"/>
                </a:solidFill>
              </a:rPr>
              <a:pPr/>
              <a:t>07/03/41</a:t>
            </a:fld>
            <a:endParaRPr lang="ar-SA">
              <a:solidFill>
                <a:srgbClr val="775F55"/>
              </a:solidFill>
            </a:endParaRPr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>
              <a:solidFill>
                <a:srgbClr val="775F55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B75FBEC-D303-464C-882C-A7566C77845C}" type="datetimeFigureOut">
              <a:rPr lang="ar-SA" smtClean="0">
                <a:solidFill>
                  <a:srgbClr val="775F55"/>
                </a:solidFill>
              </a:rPr>
              <a:pPr/>
              <a:t>07/03/41</a:t>
            </a:fld>
            <a:endParaRPr lang="ar-SA">
              <a:solidFill>
                <a:srgbClr val="775F55"/>
              </a:solidFill>
            </a:endParaRPr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>
              <a:solidFill>
                <a:srgbClr val="775F55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B75FBEC-D303-464C-882C-A7566C77845C}" type="datetimeFigureOut">
              <a:rPr lang="ar-SA" smtClean="0">
                <a:solidFill>
                  <a:srgbClr val="775F55"/>
                </a:solidFill>
              </a:rPr>
              <a:pPr/>
              <a:t>07/03/41</a:t>
            </a:fld>
            <a:endParaRPr lang="ar-SA">
              <a:solidFill>
                <a:srgbClr val="775F55"/>
              </a:solidFill>
            </a:endParaRPr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>
              <a:solidFill>
                <a:srgbClr val="775F55"/>
              </a:solidFill>
            </a:endParaRPr>
          </a:p>
        </p:txBody>
      </p:sp>
      <p:sp>
        <p:nvSpPr>
          <p:cNvPr id="16" name="عنصر نائب للنص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5" name="عنصر نائب للنص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>
                <a:solidFill>
                  <a:srgbClr val="775F55"/>
                </a:solidFill>
              </a:rPr>
              <a:pPr/>
              <a:t>07/03/41</a:t>
            </a:fld>
            <a:endParaRPr lang="ar-SA">
              <a:solidFill>
                <a:srgbClr val="775F55"/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775F55"/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>
                <a:solidFill>
                  <a:srgbClr val="775F55"/>
                </a:solidFill>
              </a:rPr>
              <a:pPr/>
              <a:t>07/03/41</a:t>
            </a:fld>
            <a:endParaRPr lang="ar-SA">
              <a:solidFill>
                <a:srgbClr val="775F55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775F55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D7A55C-C2F0-4628-BFE6-7FF8AB45C363}" type="slidenum">
              <a:rPr lang="ar-SA" smtClean="0">
                <a:solidFill>
                  <a:srgbClr val="775F55"/>
                </a:solidFill>
              </a:rPr>
              <a:pPr/>
              <a:t>‹#›</a:t>
            </a:fld>
            <a:endParaRPr lang="ar-SA">
              <a:solidFill>
                <a:srgbClr val="775F55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>
                <a:solidFill>
                  <a:srgbClr val="775F55"/>
                </a:solidFill>
              </a:rPr>
              <a:pPr/>
              <a:t>07/03/41</a:t>
            </a:fld>
            <a:endParaRPr lang="ar-SA">
              <a:solidFill>
                <a:srgbClr val="775F55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775F55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مستطيل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B75FBEC-D303-464C-882C-A7566C77845C}" type="datetimeFigureOut">
              <a:rPr lang="ar-SA" smtClean="0">
                <a:solidFill>
                  <a:srgbClr val="775F55"/>
                </a:solidFill>
              </a:rPr>
              <a:pPr/>
              <a:t>07/03/41</a:t>
            </a:fld>
            <a:endParaRPr lang="ar-SA">
              <a:solidFill>
                <a:srgbClr val="775F55"/>
              </a:solidFill>
            </a:endParaRPr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ar-SA">
              <a:solidFill>
                <a:srgbClr val="775F55"/>
              </a:solidFill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75FBEC-D303-464C-882C-A7566C77845C}" type="datetimeFigureOut">
              <a:rPr lang="ar-SA" smtClean="0">
                <a:solidFill>
                  <a:srgbClr val="775F55"/>
                </a:solidFill>
              </a:rPr>
              <a:pPr/>
              <a:t>07/03/41</a:t>
            </a:fld>
            <a:endParaRPr lang="ar-SA">
              <a:solidFill>
                <a:srgbClr val="775F55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>
              <a:solidFill>
                <a:srgbClr val="775F55"/>
              </a:solidFill>
            </a:endParaRPr>
          </a:p>
        </p:txBody>
      </p:sp>
      <p:sp>
        <p:nvSpPr>
          <p:cNvPr id="7" name="مستطيل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627784" y="2636912"/>
            <a:ext cx="4572000" cy="1415772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>
              <a:spcBef>
                <a:spcPct val="0"/>
              </a:spcBef>
            </a:pPr>
            <a:endParaRPr lang="ar-SA" sz="43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عنوان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الصف فوق صف </a:t>
            </a:r>
            <a:r>
              <a:rPr lang="ar-SA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الإرتكاز</a:t>
            </a:r>
            <a:r>
              <a:rPr lang="ar-SA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br>
              <a:rPr lang="ar-SA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ar-SA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( الصف </a:t>
            </a:r>
            <a:r>
              <a:rPr lang="ar-SA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الثالث )</a:t>
            </a:r>
            <a:r>
              <a:rPr lang="ar-SA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br>
              <a:rPr lang="ar-SA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5103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75656" y="548680"/>
            <a:ext cx="74980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لا تنس أن ...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403648" y="1745432"/>
            <a:ext cx="7498080" cy="5112568"/>
          </a:xfrm>
        </p:spPr>
        <p:txBody>
          <a:bodyPr>
            <a:noAutofit/>
          </a:bodyPr>
          <a:lstStyle/>
          <a:p>
            <a:pPr marL="457200" indent="-457200"/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تبقي 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أصابع اليدين على صف </a:t>
            </a:r>
            <a:r>
              <a:rPr lang="ar-SA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الإرتكاز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 حسب المكان المخصص لكل اصبع ومنه </a:t>
            </a:r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تنقلينه إلى 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الصفوف الأخرى لضغط الحرف المراد ثم يعود إلى مكانه المخصص في صف </a:t>
            </a:r>
            <a:r>
              <a:rPr lang="ar-SA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الإرتكاز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 من غير رفع باقي </a:t>
            </a:r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الأصابع .</a:t>
            </a:r>
          </a:p>
          <a:p>
            <a:pPr marL="457200" indent="-457200"/>
            <a:endParaRPr lang="ar-SA" sz="3200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  <a:p>
            <a:pPr marL="457200" indent="-457200"/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ركزي 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نظرك في الورقة أثناء </a:t>
            </a:r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الطباعة 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ولا </a:t>
            </a:r>
            <a:r>
              <a:rPr lang="ar-SA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تنظري</a:t>
            </a:r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 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إلى لوحة المفاتيح </a:t>
            </a:r>
            <a:r>
              <a:rPr lang="ar-SA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مطلقا.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</a:br>
            <a:r>
              <a:rPr lang="ar-SA" sz="3600" b="1" dirty="0">
                <a:solidFill>
                  <a:srgbClr val="C00000"/>
                </a:solidFill>
              </a:rPr>
              <a:t/>
            </a:r>
            <a:br>
              <a:rPr lang="ar-SA" sz="3600" b="1" dirty="0">
                <a:solidFill>
                  <a:srgbClr val="C00000"/>
                </a:solidFill>
              </a:rPr>
            </a:br>
            <a:endParaRPr lang="ar-SA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13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 smtClean="0"/>
              <a:t>ماهي </a:t>
            </a:r>
            <a:r>
              <a:rPr lang="ar-JO" dirty="0" smtClean="0"/>
              <a:t>أحرف </a:t>
            </a:r>
            <a:r>
              <a:rPr lang="ar-SA" dirty="0" smtClean="0"/>
              <a:t>ال</a:t>
            </a:r>
            <a:r>
              <a:rPr lang="ar-JO" dirty="0" smtClean="0"/>
              <a:t>صف </a:t>
            </a:r>
            <a:r>
              <a:rPr lang="ar-SA" dirty="0" smtClean="0"/>
              <a:t>الثالث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ar-SA" sz="4400" b="1" u="sng" dirty="0" smtClean="0"/>
              <a:t>الإنجليزية</a:t>
            </a:r>
          </a:p>
          <a:p>
            <a:pPr marL="0" indent="0" algn="ctr">
              <a:buNone/>
            </a:pPr>
            <a:r>
              <a:rPr lang="ar-JO" sz="4400" dirty="0" smtClean="0"/>
              <a:t> </a:t>
            </a:r>
            <a:r>
              <a:rPr lang="ar-JO" sz="4400" dirty="0" err="1" smtClean="0"/>
              <a:t>(</a:t>
            </a:r>
            <a:r>
              <a:rPr lang="en-US" sz="4400" dirty="0" smtClean="0"/>
              <a:t>Q,W,E,R,T,Y,U,I,O,P,[,]</a:t>
            </a:r>
            <a:r>
              <a:rPr lang="ar-JO" sz="4400" dirty="0" err="1" smtClean="0"/>
              <a:t>)</a:t>
            </a:r>
            <a:r>
              <a:rPr lang="ar-SA" sz="4400" dirty="0" smtClean="0"/>
              <a:t>            </a:t>
            </a:r>
          </a:p>
          <a:p>
            <a:pPr marL="457200" indent="-457200"/>
            <a:endParaRPr lang="ar-SA" sz="4400" b="1" u="sng" dirty="0" smtClean="0"/>
          </a:p>
          <a:p>
            <a:pPr marL="82296" indent="0" algn="ctr">
              <a:buNone/>
            </a:pPr>
            <a:endParaRPr lang="ar-SA" sz="4400" dirty="0"/>
          </a:p>
        </p:txBody>
      </p:sp>
    </p:spTree>
    <p:extLst>
      <p:ext uri="{BB962C8B-B14F-4D97-AF65-F5344CB8AC3E}">
        <p14:creationId xmlns:p14="http://schemas.microsoft.com/office/powerpoint/2010/main" val="299306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856" y="0"/>
            <a:ext cx="8466144" cy="720080"/>
          </a:xfrm>
        </p:spPr>
        <p:txBody>
          <a:bodyPr>
            <a:noAutofit/>
          </a:bodyPr>
          <a:lstStyle/>
          <a:p>
            <a:pPr algn="r"/>
            <a:r>
              <a:rPr lang="ar-SA" sz="2800" b="1" u="sng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توزيع </a:t>
            </a:r>
            <a:r>
              <a:rPr lang="ar-SA" sz="2800" b="1" u="sng" dirty="0">
                <a:solidFill>
                  <a:schemeClr val="accent4">
                    <a:lumMod val="75000"/>
                  </a:schemeClr>
                </a:solidFill>
                <a:effectLst/>
              </a:rPr>
              <a:t>الحروف في الصف الذي فوق صف </a:t>
            </a:r>
            <a:r>
              <a:rPr lang="ar-SA" sz="2800" b="1" u="sng" dirty="0" err="1">
                <a:solidFill>
                  <a:schemeClr val="accent4">
                    <a:lumMod val="75000"/>
                  </a:schemeClr>
                </a:solidFill>
                <a:effectLst/>
              </a:rPr>
              <a:t>الإرتكاز</a:t>
            </a:r>
            <a:r>
              <a:rPr lang="ar-SA" sz="2800" b="1" u="sng" dirty="0">
                <a:solidFill>
                  <a:schemeClr val="accent4">
                    <a:lumMod val="75000"/>
                  </a:schemeClr>
                </a:solidFill>
                <a:effectLst/>
              </a:rPr>
              <a:t> وفقاً لكل </a:t>
            </a:r>
            <a:r>
              <a:rPr lang="ar-SA" sz="2800" b="1" u="sng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إصبع </a:t>
            </a:r>
            <a:endParaRPr lang="ar-SA" sz="2800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95536" y="260648"/>
            <a:ext cx="8748464" cy="7056784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</a:pP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العلامة 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[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اصبع  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العلامة 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]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):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يختص به اصبع 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>
                <a:latin typeface="Traditional Arabic" pitchFamily="2" charset="-78"/>
                <a:cs typeface="Traditional Arabic" pitchFamily="2" charset="-78"/>
              </a:rPr>
              <a:t>حرف 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P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):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يختص به اصبع </a:t>
            </a:r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 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>
                <a:latin typeface="Traditional Arabic" pitchFamily="2" charset="-78"/>
                <a:cs typeface="Traditional Arabic" pitchFamily="2" charset="-78"/>
              </a:rPr>
              <a:t>حرف 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O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اصبع  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>
                <a:latin typeface="Traditional Arabic" pitchFamily="2" charset="-78"/>
                <a:cs typeface="Traditional Arabic" pitchFamily="2" charset="-78"/>
              </a:rPr>
              <a:t>حرف 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I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اصبع 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>
                <a:latin typeface="Traditional Arabic" pitchFamily="2" charset="-78"/>
                <a:cs typeface="Traditional Arabic" pitchFamily="2" charset="-78"/>
              </a:rPr>
              <a:t>حرف 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 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U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اصبع</a:t>
            </a:r>
            <a:r>
              <a:rPr lang="ar-SA" sz="2400" dirty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>
                <a:latin typeface="Traditional Arabic" pitchFamily="2" charset="-78"/>
                <a:cs typeface="Traditional Arabic" pitchFamily="2" charset="-78"/>
              </a:rPr>
              <a:t>حرف 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Y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اصبع  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>
                <a:latin typeface="Traditional Arabic" pitchFamily="2" charset="-78"/>
                <a:cs typeface="Traditional Arabic" pitchFamily="2" charset="-78"/>
              </a:rPr>
              <a:t>حرف 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T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اصبع 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حرف 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R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اصبع</a:t>
            </a:r>
            <a:r>
              <a:rPr lang="ar-SA" sz="2400" b="1" dirty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 </a:t>
            </a:r>
            <a:r>
              <a:rPr lang="ar-SA" sz="2400" dirty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>
                <a:latin typeface="Traditional Arabic" pitchFamily="2" charset="-78"/>
                <a:cs typeface="Traditional Arabic" pitchFamily="2" charset="-78"/>
              </a:rPr>
              <a:t>حرف 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E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اصبع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 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>
                <a:latin typeface="Traditional Arabic" pitchFamily="2" charset="-78"/>
                <a:cs typeface="Traditional Arabic" pitchFamily="2" charset="-78"/>
              </a:rPr>
              <a:t>حرف 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W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اصبع  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حرف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Q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يختص به اصبع </a:t>
            </a:r>
            <a:endParaRPr lang="ar-SA" sz="2400" b="1" dirty="0" smtClean="0">
              <a:solidFill>
                <a:srgbClr val="FF0000"/>
              </a:solidFill>
              <a:latin typeface="Traditional Arabic" pitchFamily="2" charset="-78"/>
              <a:cs typeface="Traditional Arabic" pitchFamily="2" charset="-78"/>
            </a:endParaRPr>
          </a:p>
          <a:p>
            <a:pPr marL="457200" indent="-457200">
              <a:lnSpc>
                <a:spcPct val="150000"/>
              </a:lnSpc>
            </a:pPr>
            <a:endParaRPr lang="ar-SA" sz="2400" b="1" dirty="0">
              <a:solidFill>
                <a:srgbClr val="FF0000"/>
              </a:solidFill>
            </a:endParaRPr>
          </a:p>
          <a:p>
            <a:pPr marL="457200" indent="-457200">
              <a:lnSpc>
                <a:spcPct val="150000"/>
              </a:lnSpc>
            </a:pPr>
            <a:endParaRPr lang="ar-SA" sz="2400" b="1" dirty="0" smtClean="0">
              <a:solidFill>
                <a:srgbClr val="FF0000"/>
              </a:solidFill>
            </a:endParaRPr>
          </a:p>
          <a:p>
            <a:pPr marL="457200" indent="-457200">
              <a:lnSpc>
                <a:spcPct val="150000"/>
              </a:lnSpc>
            </a:pPr>
            <a:r>
              <a:rPr lang="ar-SA" sz="2400" b="1" dirty="0" smtClean="0"/>
              <a:t>كما يمكن توزيعها بالعكس كل حرف </a:t>
            </a:r>
            <a:r>
              <a:rPr lang="ar-SA" sz="2400" b="1" dirty="0" err="1" smtClean="0"/>
              <a:t>ومايقابله</a:t>
            </a:r>
            <a:r>
              <a:rPr lang="ar-SA" sz="2400" b="1" dirty="0" smtClean="0"/>
              <a:t> من حروف </a:t>
            </a:r>
            <a:r>
              <a:rPr lang="ar-SA" sz="2400" dirty="0" smtClean="0"/>
              <a:t> كما يلي &gt;&gt;</a:t>
            </a:r>
            <a:endParaRPr lang="ar-SA" sz="2400" dirty="0"/>
          </a:p>
        </p:txBody>
      </p:sp>
      <p:sp>
        <p:nvSpPr>
          <p:cNvPr id="4" name="مربع نص 3"/>
          <p:cNvSpPr txBox="1"/>
          <p:nvPr/>
        </p:nvSpPr>
        <p:spPr>
          <a:xfrm>
            <a:off x="4287771" y="404664"/>
            <a:ext cx="129234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الخنصر الأيمن</a:t>
            </a:r>
            <a:endParaRPr lang="ar-SA" sz="2400" dirty="0"/>
          </a:p>
        </p:txBody>
      </p:sp>
      <p:sp>
        <p:nvSpPr>
          <p:cNvPr id="5" name="مربع نص 4"/>
          <p:cNvSpPr txBox="1"/>
          <p:nvPr/>
        </p:nvSpPr>
        <p:spPr>
          <a:xfrm>
            <a:off x="4283968" y="980728"/>
            <a:ext cx="129234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الخنصر الأيمن</a:t>
            </a:r>
            <a:endParaRPr lang="ar-SA" sz="24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4283968" y="1484784"/>
            <a:ext cx="129234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الخنصر الأيمن</a:t>
            </a:r>
            <a:endParaRPr lang="ar-SA" sz="2400" dirty="0"/>
          </a:p>
        </p:txBody>
      </p:sp>
      <p:sp>
        <p:nvSpPr>
          <p:cNvPr id="7" name="مربع نص 6"/>
          <p:cNvSpPr txBox="1"/>
          <p:nvPr/>
        </p:nvSpPr>
        <p:spPr>
          <a:xfrm>
            <a:off x="4324043" y="2060848"/>
            <a:ext cx="1252266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البنصر الأيمن</a:t>
            </a:r>
            <a:endParaRPr lang="ar-SA" sz="2400" dirty="0"/>
          </a:p>
        </p:txBody>
      </p:sp>
      <p:sp>
        <p:nvSpPr>
          <p:cNvPr id="8" name="مربع نص 7"/>
          <p:cNvSpPr txBox="1"/>
          <p:nvPr/>
        </p:nvSpPr>
        <p:spPr>
          <a:xfrm>
            <a:off x="4205421" y="2636912"/>
            <a:ext cx="1370888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الوسطى الأيمن</a:t>
            </a:r>
            <a:endParaRPr lang="ar-SA" sz="2400" dirty="0"/>
          </a:p>
        </p:txBody>
      </p:sp>
      <p:sp>
        <p:nvSpPr>
          <p:cNvPr id="9" name="مربع نص 8"/>
          <p:cNvSpPr txBox="1"/>
          <p:nvPr/>
        </p:nvSpPr>
        <p:spPr>
          <a:xfrm>
            <a:off x="4231196" y="3140968"/>
            <a:ext cx="127310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السبابة الأيمن</a:t>
            </a:r>
            <a:endParaRPr lang="ar-SA" sz="24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4211960" y="3717032"/>
            <a:ext cx="127310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السبابة الأيمن</a:t>
            </a:r>
            <a:endParaRPr lang="ar-SA" sz="2400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4043645" y="4221088"/>
            <a:ext cx="144142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السبابة الأيسر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 </a:t>
            </a:r>
            <a:endParaRPr lang="ar-SA" sz="2400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4139952" y="4797152"/>
            <a:ext cx="144142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السبابة الأيسر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 </a:t>
            </a:r>
            <a:endParaRPr lang="ar-SA" sz="2400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4114176" y="5301208"/>
            <a:ext cx="153920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الوسطى الأيسر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 </a:t>
            </a:r>
            <a:endParaRPr lang="ar-SA" sz="2400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4160790" y="5877272"/>
            <a:ext cx="1420582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البنصر الأيسر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 </a:t>
            </a:r>
            <a:endParaRPr lang="ar-SA" sz="2400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4192723" y="6396335"/>
            <a:ext cx="1460657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الخنصر الأيسر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 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140652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856" y="260648"/>
            <a:ext cx="8466144" cy="720080"/>
          </a:xfrm>
        </p:spPr>
        <p:txBody>
          <a:bodyPr>
            <a:noAutofit/>
          </a:bodyPr>
          <a:lstStyle/>
          <a:p>
            <a:pPr algn="r"/>
            <a:r>
              <a:rPr lang="ar-SA" sz="2800" b="1" u="sng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توزيع </a:t>
            </a:r>
            <a:r>
              <a:rPr lang="ar-SA" sz="2800" b="1" u="sng" dirty="0">
                <a:solidFill>
                  <a:schemeClr val="accent4">
                    <a:lumMod val="75000"/>
                  </a:schemeClr>
                </a:solidFill>
                <a:effectLst/>
              </a:rPr>
              <a:t>الحروف في الصف الذي فوق صف </a:t>
            </a:r>
            <a:r>
              <a:rPr lang="ar-SA" sz="2800" b="1" u="sng" dirty="0" err="1">
                <a:solidFill>
                  <a:schemeClr val="accent4">
                    <a:lumMod val="75000"/>
                  </a:schemeClr>
                </a:solidFill>
                <a:effectLst/>
              </a:rPr>
              <a:t>الإرتكاز</a:t>
            </a:r>
            <a:r>
              <a:rPr lang="ar-SA" sz="2800" b="1" u="sng" dirty="0">
                <a:solidFill>
                  <a:schemeClr val="accent4">
                    <a:lumMod val="75000"/>
                  </a:schemeClr>
                </a:solidFill>
                <a:effectLst/>
              </a:rPr>
              <a:t> وفقاً لكل </a:t>
            </a:r>
            <a:r>
              <a:rPr lang="ar-SA" sz="2800" b="1" u="sng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إصبع </a:t>
            </a:r>
            <a:endParaRPr lang="ar-SA" sz="2800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0" y="1340768"/>
            <a:ext cx="8748464" cy="7056784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</a:pP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العلامة 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{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اصبع  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العلامة 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}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):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يختص به اصبع 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endParaRPr lang="ar-SA" sz="2400" b="1" dirty="0" smtClean="0">
              <a:solidFill>
                <a:srgbClr val="FF0000"/>
              </a:solidFill>
              <a:latin typeface="Traditional Arabic" pitchFamily="2" charset="-78"/>
              <a:cs typeface="Traditional Arabic" pitchFamily="2" charset="-78"/>
            </a:endParaRPr>
          </a:p>
          <a:p>
            <a:pPr marL="457200" indent="-457200">
              <a:lnSpc>
                <a:spcPct val="150000"/>
              </a:lnSpc>
            </a:pPr>
            <a:endParaRPr lang="ar-SA" sz="2400" b="1" dirty="0">
              <a:solidFill>
                <a:srgbClr val="FF0000"/>
              </a:solidFill>
            </a:endParaRPr>
          </a:p>
          <a:p>
            <a:pPr marL="457200" indent="-457200">
              <a:lnSpc>
                <a:spcPct val="150000"/>
              </a:lnSpc>
            </a:pPr>
            <a:endParaRPr lang="ar-SA" sz="2400" b="1" dirty="0" smtClean="0">
              <a:solidFill>
                <a:srgbClr val="FF000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1619672" y="1484784"/>
            <a:ext cx="3967753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الخنصر </a:t>
            </a:r>
            <a:r>
              <a:rPr lang="ar-SA" sz="2400" b="1" dirty="0" err="1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الأيمن +</a:t>
            </a:r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SHIFT </a:t>
            </a:r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 بالخنصر الأيسر</a:t>
            </a:r>
            <a:endParaRPr lang="ar-SA" sz="2400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1547664" y="2132856"/>
            <a:ext cx="3967753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الخنصر </a:t>
            </a:r>
            <a:r>
              <a:rPr lang="ar-SA" sz="2400" b="1" dirty="0" err="1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الأيمن +</a:t>
            </a:r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SHIFT </a:t>
            </a:r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 بالخنصر الأيسر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140652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لا تنس أن ...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403648" y="1196752"/>
            <a:ext cx="7498080" cy="5112568"/>
          </a:xfrm>
        </p:spPr>
        <p:txBody>
          <a:bodyPr>
            <a:noAutofit/>
          </a:bodyPr>
          <a:lstStyle/>
          <a:p>
            <a:pPr marL="457200" indent="-457200"/>
            <a:r>
              <a:rPr lang="ar-SA" sz="4400" dirty="0">
                <a:solidFill>
                  <a:srgbClr val="C00000"/>
                </a:solidFill>
              </a:rPr>
              <a:t> </a:t>
            </a:r>
            <a:r>
              <a:rPr lang="ar-SA" sz="4400" b="1" dirty="0" smtClean="0">
                <a:solidFill>
                  <a:srgbClr val="C00000"/>
                </a:solidFill>
              </a:rPr>
              <a:t>ارجو </a:t>
            </a:r>
            <a:r>
              <a:rPr lang="ar-SA" sz="4400" b="1" dirty="0" err="1">
                <a:solidFill>
                  <a:srgbClr val="C00000"/>
                </a:solidFill>
              </a:rPr>
              <a:t>الإنتباه</a:t>
            </a:r>
            <a:r>
              <a:rPr lang="ar-SA" sz="4400" b="1" dirty="0">
                <a:solidFill>
                  <a:srgbClr val="C00000"/>
                </a:solidFill>
              </a:rPr>
              <a:t> مرة اخرى ،عندما نقول كلمة يختص به ،يعني الإصبع المختص بضغط أي حرف من الحروف السابقة نضغط به على الحرف ثم نعيد اصبعنا لمكانه كما كان على </a:t>
            </a:r>
            <a:r>
              <a:rPr lang="ar-SA" sz="4400" b="1" u="sng" dirty="0">
                <a:solidFill>
                  <a:srgbClr val="C00000"/>
                </a:solidFill>
              </a:rPr>
              <a:t>صف </a:t>
            </a:r>
            <a:r>
              <a:rPr lang="ar-SA" sz="4400" b="1" u="sng" dirty="0" err="1">
                <a:solidFill>
                  <a:srgbClr val="C00000"/>
                </a:solidFill>
              </a:rPr>
              <a:t>الإرتكاز</a:t>
            </a:r>
            <a:r>
              <a:rPr lang="ar-SA" sz="4400" b="1" dirty="0">
                <a:solidFill>
                  <a:srgbClr val="C00000"/>
                </a:solidFill>
              </a:rPr>
              <a:t> بدون تحريك بقية </a:t>
            </a:r>
            <a:r>
              <a:rPr lang="ar-SA" sz="4400" b="1" dirty="0" smtClean="0">
                <a:solidFill>
                  <a:srgbClr val="C00000"/>
                </a:solidFill>
              </a:rPr>
              <a:t>الأصابع.</a:t>
            </a:r>
            <a:endParaRPr lang="ar-SA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15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الواجب التدريب على الموقع السابق </a:t>
            </a:r>
          </a:p>
          <a:p>
            <a:r>
              <a:rPr lang="ar-SA" dirty="0" smtClean="0"/>
              <a:t>من </a:t>
            </a:r>
            <a:r>
              <a:rPr lang="en-US" dirty="0" smtClean="0"/>
              <a:t>lesson6  </a:t>
            </a:r>
            <a:r>
              <a:rPr lang="ar-SA" dirty="0" smtClean="0"/>
              <a:t>  إلى </a:t>
            </a:r>
            <a:r>
              <a:rPr lang="en-US" smtClean="0"/>
              <a:t>lesson8 </a:t>
            </a:r>
            <a:endParaRPr lang="ar-S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لوان متوسطة">
  <a:themeElements>
    <a:clrScheme name="ألوان متوسطة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ألوان متوسطة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AE908F69C45F43B5F67F7F770537E1" ma:contentTypeVersion="0" ma:contentTypeDescription="Create a new document." ma:contentTypeScope="" ma:versionID="f67ef303716acc3b388836726e48600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87C9B62-636A-4F25-8F83-2A9FE56A3E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1E93567-0A05-494E-B2DA-B70CCC4EE6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EC7068-EA09-4248-B898-8DFD51724A7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</TotalTime>
  <Words>191</Words>
  <Application>Microsoft Office PowerPoint</Application>
  <PresentationFormat>عرض على الشاشة (3:4)‏</PresentationFormat>
  <Paragraphs>33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ألوان متوسطة</vt:lpstr>
      <vt:lpstr>الصف فوق صف الإرتكاز  ( الصف الثالث )  </vt:lpstr>
      <vt:lpstr>لا تنس أن ...</vt:lpstr>
      <vt:lpstr>ماهي أحرف الصف الثالث </vt:lpstr>
      <vt:lpstr>توزيع الحروف في الصف الذي فوق صف الإرتكاز وفقاً لكل إصبع </vt:lpstr>
      <vt:lpstr>توزيع الحروف في الصف الذي فوق صف الإرتكاز وفقاً لكل إصبع </vt:lpstr>
      <vt:lpstr>لا تنس أن ...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user-8</cp:lastModifiedBy>
  <cp:revision>46</cp:revision>
  <dcterms:created xsi:type="dcterms:W3CDTF">2014-02-09T17:56:55Z</dcterms:created>
  <dcterms:modified xsi:type="dcterms:W3CDTF">2019-11-04T07:33:27Z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0x010100C8AE908F69C45F43B5F67F7F770537E1</vt:lpwstr>
  </property>
</Properties>
</file>