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Lst>
  <p:sldIdLst>
    <p:sldId id="256" r:id="rId4"/>
    <p:sldId id="352" r:id="rId5"/>
    <p:sldId id="366" r:id="rId6"/>
    <p:sldId id="392" r:id="rId7"/>
    <p:sldId id="373" r:id="rId8"/>
    <p:sldId id="331" r:id="rId9"/>
    <p:sldId id="374" r:id="rId10"/>
    <p:sldId id="385" r:id="rId11"/>
    <p:sldId id="389" r:id="rId12"/>
    <p:sldId id="367" r:id="rId13"/>
    <p:sldId id="368" r:id="rId14"/>
    <p:sldId id="390" r:id="rId15"/>
    <p:sldId id="369" r:id="rId16"/>
    <p:sldId id="370" r:id="rId17"/>
    <p:sldId id="391" r:id="rId18"/>
    <p:sldId id="393" r:id="rId19"/>
    <p:sldId id="386" r:id="rId20"/>
    <p:sldId id="387" r:id="rId21"/>
    <p:sldId id="388" r:id="rId22"/>
    <p:sldId id="326" r:id="rId2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3" d="100"/>
          <a:sy n="63" d="100"/>
        </p:scale>
        <p:origin x="628"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6913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2329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8741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14AF297-D5B7-4B4D-B978-1B074534712F}"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9213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D04B33D-F2B4-421F-9FEF-68D0E194171F}"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28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7A4AEBF1-1151-49E3-A4DA-591641268947}"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29662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1DD2B431-0039-42A0-A4B2-5BF813B8E277}" type="datetime1">
              <a:rPr lang="en-US" smtClean="0"/>
              <a:t>8/28/2021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0194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5F3876CD-4144-4255-94C1-27A452CCC79C}" type="datetime1">
              <a:rPr lang="en-US" smtClean="0"/>
              <a:t>8/28/2021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62062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4D8766D-598E-43E0-902D-FE6F2AD844B3}" type="datetime1">
              <a:rPr lang="en-US" smtClean="0"/>
              <a:t>8/28/2021</a:t>
            </a:fld>
            <a:endParaRPr lang="en-US" dirty="0"/>
          </a:p>
        </p:txBody>
      </p:sp>
      <p:sp>
        <p:nvSpPr>
          <p:cNvPr id="4" name="Footer Placeholder 3"/>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57324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081D9E3-4B34-408D-A006-3C62FC7EAFB4}" type="datetime1">
              <a:rPr lang="en-US" smtClean="0"/>
              <a:t>8/28/2021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86791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5947A23F-9444-4F00-B1F8-7B91E93A3040}" type="datetime1">
              <a:rPr lang="en-US" smtClean="0"/>
              <a:t>8/28/2021</a:t>
            </a:fld>
            <a:endParaRPr lang="en-US" dirty="0"/>
          </a:p>
        </p:txBody>
      </p:sp>
      <p:sp>
        <p:nvSpPr>
          <p:cNvPr id="6" name="Footer Placeholder 5"/>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9409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28899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B048F3CA-6D8B-4CBA-85A6-0F358A615DEC}" type="datetime1">
              <a:rPr lang="en-US" smtClean="0"/>
              <a:t>8/28/2021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33037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6C31D5B-10B9-44FC-A716-6215B5C2EAE1}" type="datetime1">
              <a:rPr lang="en-US" smtClean="0"/>
              <a:t>8/28/2021</a:t>
            </a:fld>
            <a:endParaRPr lang="en-US" dirty="0"/>
          </a:p>
        </p:txBody>
      </p:sp>
      <p:sp>
        <p:nvSpPr>
          <p:cNvPr id="5" name="Footer Placeholder 4"/>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81697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9AF92DCF-2FD3-4392-B31F-2112744AFFBB}" type="datetime1">
              <a:rPr lang="en-US" smtClean="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94194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68940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633865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028136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792277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8" name="Footer Placeholder 7"/>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9" name="Slide Number Placeholder 8"/>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3466325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8035610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 name="Footer Placeholder 2"/>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Slide Number Placeholder 3"/>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27596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83748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9274167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5942203"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5828377"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567563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2599775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9976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0238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3769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0044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98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3795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8/28/2021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8478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8/28/2021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074283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5788C1C-4857-458A-9D68-3002B0A6DF9B}" type="datetime1">
              <a:rPr lang="en-US" smtClean="0"/>
              <a:t>8/28/2021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ar-SA"/>
              <a:t>جامعة الملك سعود – كلية الدراسات التطبيقية وخدمة المجتمع – 1212 مال: مبادئ الإدارة المالية – المحاضرة الخامسة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931743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8/28/2021</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747465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4.xml"/><Relationship Id="rId1" Type="http://schemas.openxmlformats.org/officeDocument/2006/relationships/tags" Target="../tags/tag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1091681"/>
            <a:ext cx="8679915" cy="3648269"/>
          </a:xfrm>
        </p:spPr>
        <p:txBody>
          <a:bodyPr>
            <a:normAutofit/>
          </a:bodyPr>
          <a:lstStyle/>
          <a:p>
            <a:r>
              <a:rPr lang="ar-SA" sz="3600" b="1" kern="0" dirty="0">
                <a:solidFill>
                  <a:schemeClr val="tx1"/>
                </a:solidFill>
                <a:latin typeface="Sakkal Majalla" panose="02000000000000000000" pitchFamily="2" charset="-78"/>
                <a:cs typeface="Sakkal Majalla" panose="02000000000000000000" pitchFamily="2" charset="-78"/>
              </a:rPr>
              <a:t>1212</a:t>
            </a:r>
            <a:r>
              <a:rPr lang="ar-EG" sz="3600" b="1" kern="0" dirty="0">
                <a:solidFill>
                  <a:schemeClr val="tx1"/>
                </a:solidFill>
                <a:latin typeface="Sakkal Majalla" panose="02000000000000000000" pitchFamily="2" charset="-78"/>
                <a:cs typeface="Sakkal Majalla" panose="02000000000000000000" pitchFamily="2" charset="-78"/>
              </a:rPr>
              <a:t> </a:t>
            </a:r>
            <a:r>
              <a:rPr lang="ar-SA" sz="3600" b="1" kern="0" dirty="0">
                <a:solidFill>
                  <a:schemeClr val="tx1"/>
                </a:solidFill>
                <a:latin typeface="Sakkal Majalla" panose="02000000000000000000" pitchFamily="2" charset="-78"/>
                <a:cs typeface="Sakkal Majalla" panose="02000000000000000000" pitchFamily="2" charset="-78"/>
              </a:rPr>
              <a:t>مال</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مبادئ الإدارة المالية</a:t>
            </a:r>
            <a:br>
              <a:rPr lang="ar-SA" sz="3600" b="1" kern="0" dirty="0">
                <a:solidFill>
                  <a:schemeClr val="tx1"/>
                </a:solidFill>
                <a:latin typeface="Sakkal Majalla" panose="02000000000000000000" pitchFamily="2" charset="-78"/>
                <a:cs typeface="Sakkal Majalla" panose="02000000000000000000" pitchFamily="2" charset="-78"/>
              </a:rPr>
            </a:br>
            <a:br>
              <a:rPr lang="en-US"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المحاضرة الخامسة</a:t>
            </a:r>
            <a:br>
              <a:rPr lang="ar-SA" sz="3600" b="1" kern="0" dirty="0">
                <a:solidFill>
                  <a:schemeClr val="tx1"/>
                </a:solidFill>
                <a:latin typeface="Sakkal Majalla" panose="02000000000000000000" pitchFamily="2" charset="-78"/>
                <a:cs typeface="Sakkal Majalla" panose="02000000000000000000" pitchFamily="2" charset="-78"/>
              </a:rPr>
            </a:br>
            <a:r>
              <a:rPr lang="ar-SA" sz="3600" b="1" kern="0" dirty="0">
                <a:solidFill>
                  <a:schemeClr val="tx1"/>
                </a:solidFill>
                <a:latin typeface="Sakkal Majalla" panose="02000000000000000000" pitchFamily="2" charset="-78"/>
                <a:cs typeface="Sakkal Majalla" panose="02000000000000000000" pitchFamily="2" charset="-78"/>
              </a:rPr>
              <a:t>الوحدة الخامسة : التحليل المالي – التحليل الافقي و التحليل الراسي</a:t>
            </a: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spTree>
    <p:custDataLst>
      <p:tags r:id="rId1"/>
    </p:custDataLst>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99708"/>
            <a:ext cx="3704253" cy="3528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954107"/>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التحليل الأفقي</a:t>
            </a:r>
          </a:p>
        </p:txBody>
      </p:sp>
      <p:sp>
        <p:nvSpPr>
          <p:cNvPr id="12" name="TextBox 11">
            <a:extLst>
              <a:ext uri="{FF2B5EF4-FFF2-40B4-BE49-F238E27FC236}">
                <a16:creationId xmlns:a16="http://schemas.microsoft.com/office/drawing/2014/main" id="{34AAE3BA-F636-415D-90FE-7F2867359E79}"/>
              </a:ext>
            </a:extLst>
          </p:cNvPr>
          <p:cNvSpPr txBox="1"/>
          <p:nvPr/>
        </p:nvSpPr>
        <p:spPr>
          <a:xfrm>
            <a:off x="774441" y="745784"/>
            <a:ext cx="8601740" cy="5586145"/>
          </a:xfrm>
          <a:prstGeom prst="rect">
            <a:avLst/>
          </a:prstGeom>
          <a:noFill/>
        </p:spPr>
        <p:txBody>
          <a:bodyPr wrap="square">
            <a:spAutoFit/>
          </a:bodyPr>
          <a:lstStyle/>
          <a:p>
            <a:pPr algn="just">
              <a:lnSpc>
                <a:spcPct val="150000"/>
              </a:lnSpc>
            </a:pPr>
            <a:r>
              <a:rPr lang="ar-SA" sz="2400" i="0" dirty="0">
                <a:effectLst/>
                <a:latin typeface="Sakkal Majalla" panose="02000000000000000000" pitchFamily="2" charset="-78"/>
                <a:cs typeface="Sakkal Majalla" panose="02000000000000000000" pitchFamily="2" charset="-78"/>
              </a:rPr>
              <a:t>يهتم التحليل الأفقي بدراسة التغيرات التي تحدث لعناصر القوائم المالية من فترة مالية إلى فترة مالية أخرى، بمعنى أنه يهتم بدراسة مبالغ ونسب التغيرات، ويكون بمقارنة نفس البنود المحاسبية في القوائم المالية لعدد من السنوات، وهذا بطبيعة الحال يتطلب توفر مجموعة من القوائم المالية المقارنة حتى يمكن قياس مبالغ ونسب التغيرات، ثم التوصل إلى نتيجة من تحليل التغيرات يساعد في فهم وتفسير الاتجاهات بين الفترات المالية لعناصر القوائم المالية، لذلك ينبغي علي المستثمر أن ينتبه للتغيرات الجوهرية التي توجد في القوائم المالية، و أن يقوم بمقارنتها بسنوات ماضية لمعرفة هل تلك التغيرات تمثل </a:t>
            </a:r>
            <a:r>
              <a:rPr lang="ar-SA" sz="2400" i="0" dirty="0" err="1">
                <a:effectLst/>
                <a:latin typeface="Sakkal Majalla" panose="02000000000000000000" pitchFamily="2" charset="-78"/>
                <a:cs typeface="Sakkal Majalla" panose="02000000000000000000" pitchFamily="2" charset="-78"/>
              </a:rPr>
              <a:t>إتجاهات</a:t>
            </a:r>
            <a:r>
              <a:rPr lang="ar-SA" sz="2400" i="0" dirty="0">
                <a:effectLst/>
                <a:latin typeface="Sakkal Majalla" panose="02000000000000000000" pitchFamily="2" charset="-78"/>
                <a:cs typeface="Sakkal Majalla" panose="02000000000000000000" pitchFamily="2" charset="-78"/>
              </a:rPr>
              <a:t> بالشركة، أم هي اتجاهات طارئة</a:t>
            </a:r>
            <a:r>
              <a:rPr lang="en-US" sz="2400" dirty="0">
                <a:latin typeface="Sakkal Majalla" panose="02000000000000000000" pitchFamily="2" charset="-78"/>
                <a:cs typeface="Sakkal Majalla" panose="02000000000000000000" pitchFamily="2" charset="-78"/>
              </a:rPr>
              <a:t>.</a:t>
            </a:r>
            <a:r>
              <a:rPr lang="ar-SA" sz="2400" i="0" dirty="0">
                <a:solidFill>
                  <a:srgbClr val="3B3B3B"/>
                </a:solidFill>
                <a:effectLst/>
                <a:latin typeface="Sakkal Majalla" panose="02000000000000000000" pitchFamily="2" charset="-78"/>
                <a:cs typeface="Sakkal Majalla" panose="02000000000000000000" pitchFamily="2" charset="-78"/>
              </a:rPr>
              <a:t> </a:t>
            </a:r>
          </a:p>
          <a:p>
            <a:pPr marL="111125" marR="0" lvl="0" indent="0" algn="just" defTabSz="457200" rtl="1" eaLnBrk="1" fontAlgn="auto" latinLnBrk="0" hangingPunct="1">
              <a:lnSpc>
                <a:spcPct val="150000"/>
              </a:lnSpc>
              <a:spcBef>
                <a:spcPts val="0"/>
              </a:spcBef>
              <a:spcAft>
                <a:spcPts val="0"/>
              </a:spcAft>
              <a:buClrTx/>
              <a:buSzTx/>
              <a:buFontTx/>
              <a:buNone/>
              <a:tabLst/>
              <a:defRPr/>
            </a:pPr>
            <a:r>
              <a:rPr kumimoji="0" lang="ar-SA" sz="240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يهدف التحليل الأفقي الى قياس ال</a:t>
            </a:r>
            <a:r>
              <a:rPr kumimoji="0" lang="ar-EG" sz="240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تغيرات بالزيادة أو النقصان في بنود الميزانية العمومية من موجودات أو مطلوبات أو حقوق ملكية، ويمكن تقييم أداء إدارة </a:t>
            </a:r>
            <a:r>
              <a:rPr kumimoji="0" lang="ar-SA" sz="2400" i="0" u="none" strike="noStrike" kern="1200" cap="none" spc="0" normalizeH="0" baseline="0" noProof="0" dirty="0" err="1">
                <a:ln>
                  <a:noFill/>
                </a:ln>
                <a:solidFill>
                  <a:prstClr val="black"/>
                </a:solidFill>
                <a:effectLst/>
                <a:uLnTx/>
                <a:uFillTx/>
                <a:latin typeface="Sakkal Majalla" panose="02000000000000000000" pitchFamily="2" charset="-78"/>
                <a:cs typeface="Sakkal Majalla" panose="02000000000000000000" pitchFamily="2" charset="-78"/>
              </a:rPr>
              <a:t>المنشاه</a:t>
            </a:r>
            <a:r>
              <a:rPr kumimoji="0" lang="ar-EG" sz="240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 من خلال مقارنة التغييرات التي تحدث في بنود الميزانية العمومية في تاريخين مختلفين أو تواريخ متعددة. </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spTree>
    <p:custDataLst>
      <p:tags r:id="rId1"/>
    </p:custDataLst>
    <p:extLst>
      <p:ext uri="{BB962C8B-B14F-4D97-AF65-F5344CB8AC3E}">
        <p14:creationId xmlns:p14="http://schemas.microsoft.com/office/powerpoint/2010/main" val="3341895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2231380"/>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التحليل الأفقي: </a:t>
            </a:r>
          </a:p>
          <a:p>
            <a:pPr marL="0" marR="0" lvl="0" indent="0" algn="ctr" defTabSz="457200" rtl="1" eaLnBrk="1" fontAlgn="auto" latinLnBrk="0" hangingPunct="1">
              <a:lnSpc>
                <a:spcPct val="200000"/>
              </a:lnSpc>
              <a:spcBef>
                <a:spcPts val="0"/>
              </a:spcBef>
              <a:spcAft>
                <a:spcPts val="0"/>
              </a:spcAft>
              <a:buClrTx/>
              <a:buSzTx/>
              <a:buFontTx/>
              <a:buNone/>
              <a:tabLst/>
              <a:defRPr/>
            </a:pPr>
            <a:r>
              <a:rPr lang="ar-SA" sz="2000" b="1" dirty="0">
                <a:solidFill>
                  <a:prstClr val="black"/>
                </a:solidFill>
                <a:latin typeface="Sakkal Majalla" panose="02000000000000000000" pitchFamily="2" charset="-78"/>
                <a:cs typeface="Sakkal Majalla" panose="02000000000000000000" pitchFamily="2" charset="-78"/>
              </a:rPr>
              <a:t>المطلوب: القيام بالتحليل الأفقي لجميع البنود</a:t>
            </a:r>
            <a:endPar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2" name="TextBox 11">
            <a:extLst>
              <a:ext uri="{FF2B5EF4-FFF2-40B4-BE49-F238E27FC236}">
                <a16:creationId xmlns:a16="http://schemas.microsoft.com/office/drawing/2014/main" id="{34AAE3BA-F636-415D-90FE-7F2867359E79}"/>
              </a:ext>
            </a:extLst>
          </p:cNvPr>
          <p:cNvSpPr txBox="1"/>
          <p:nvPr/>
        </p:nvSpPr>
        <p:spPr>
          <a:xfrm>
            <a:off x="1031740" y="665984"/>
            <a:ext cx="8601740" cy="1061829"/>
          </a:xfrm>
          <a:prstGeom prst="rect">
            <a:avLst/>
          </a:prstGeom>
          <a:noFill/>
        </p:spPr>
        <p:txBody>
          <a:bodyPr wrap="square">
            <a:spAutoFit/>
          </a:bodyPr>
          <a:lstStyle/>
          <a:p>
            <a:pPr marL="111125" marR="0" lvl="0" indent="0" algn="just" defTabSz="457200" rtl="1" eaLnBrk="1" fontAlgn="auto" latinLnBrk="0" hangingPunct="1">
              <a:lnSpc>
                <a:spcPct val="150000"/>
              </a:lnSpc>
              <a:spcBef>
                <a:spcPts val="0"/>
              </a:spcBef>
              <a:spcAft>
                <a:spcPts val="0"/>
              </a:spcAft>
              <a:buClrTx/>
              <a:buSzTx/>
              <a:buFontTx/>
              <a:buNone/>
              <a:tabLst/>
              <a:defRPr/>
            </a:pPr>
            <a:r>
              <a:rPr kumimoji="0" lang="ar-SA" sz="2000" b="1" i="0" u="sng"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تمرين </a:t>
            </a:r>
            <a:r>
              <a:rPr kumimoji="0" lang="ar-SA" sz="20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1</a:t>
            </a:r>
            <a:r>
              <a:rPr kumimoji="0" lang="ar-EG" sz="20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 </a:t>
            </a:r>
            <a:r>
              <a:rPr kumimoji="0" lang="ar-SA" sz="20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 فيما يلي </a:t>
            </a:r>
            <a:r>
              <a:rPr kumimoji="0" lang="ar-EG"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الميزانية العمومية</a:t>
            </a:r>
            <a: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لبنك </a:t>
            </a:r>
            <a:r>
              <a:rPr kumimoji="0" lang="ar-SA" sz="2000" b="1" i="0" u="none" strike="noStrike" kern="1200" cap="none" spc="0" normalizeH="0" baseline="0" noProof="0" dirty="0" err="1">
                <a:ln>
                  <a:noFill/>
                </a:ln>
                <a:solidFill>
                  <a:prstClr val="black"/>
                </a:solidFill>
                <a:effectLst/>
                <a:uLnTx/>
                <a:uFillTx/>
                <a:latin typeface="Sakkal Majalla" panose="02000000000000000000" pitchFamily="2" charset="-78"/>
                <a:ea typeface="+mn-ea"/>
                <a:cs typeface="Sakkal Majalla" panose="02000000000000000000" pitchFamily="2" charset="-78"/>
              </a:rPr>
              <a:t>العروبه</a:t>
            </a:r>
            <a: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EG"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في  / 12 / 2019 – 2020 م </a:t>
            </a:r>
            <a: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EG"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(ألف ريال)</a:t>
            </a:r>
            <a:endPar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11125" marR="0" lvl="0" indent="0" algn="just" defTabSz="457200" rtl="1" eaLnBrk="1" fontAlgn="auto" latinLnBrk="0" hangingPunct="1">
              <a:lnSpc>
                <a:spcPct val="150000"/>
              </a:lnSpc>
              <a:spcBef>
                <a:spcPts val="0"/>
              </a:spcBef>
              <a:spcAft>
                <a:spcPts val="0"/>
              </a:spcAft>
              <a:buClrTx/>
              <a:buSzTx/>
              <a:buFontTx/>
              <a:buNone/>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graphicFrame>
        <p:nvGraphicFramePr>
          <p:cNvPr id="9" name="Table 8">
            <a:extLst>
              <a:ext uri="{FF2B5EF4-FFF2-40B4-BE49-F238E27FC236}">
                <a16:creationId xmlns:a16="http://schemas.microsoft.com/office/drawing/2014/main" id="{57519ED0-A479-E547-B2C8-0E9286FAD14B}"/>
              </a:ext>
            </a:extLst>
          </p:cNvPr>
          <p:cNvGraphicFramePr>
            <a:graphicFrameLocks noGrp="1"/>
          </p:cNvGraphicFramePr>
          <p:nvPr>
            <p:extLst>
              <p:ext uri="{D42A27DB-BD31-4B8C-83A1-F6EECF244321}">
                <p14:modId xmlns:p14="http://schemas.microsoft.com/office/powerpoint/2010/main" val="3130350780"/>
              </p:ext>
            </p:extLst>
          </p:nvPr>
        </p:nvGraphicFramePr>
        <p:xfrm>
          <a:off x="485315" y="1506887"/>
          <a:ext cx="8601740" cy="4730844"/>
        </p:xfrm>
        <a:graphic>
          <a:graphicData uri="http://schemas.openxmlformats.org/drawingml/2006/table">
            <a:tbl>
              <a:tblPr firstRow="1" firstCol="1" bandRow="1">
                <a:tableStyleId>{5C22544A-7EE6-4342-B048-85BDC9FD1C3A}</a:tableStyleId>
              </a:tblPr>
              <a:tblGrid>
                <a:gridCol w="1986433">
                  <a:extLst>
                    <a:ext uri="{9D8B030D-6E8A-4147-A177-3AD203B41FA5}">
                      <a16:colId xmlns:a16="http://schemas.microsoft.com/office/drawing/2014/main" val="3040569035"/>
                    </a:ext>
                  </a:extLst>
                </a:gridCol>
                <a:gridCol w="1980300">
                  <a:extLst>
                    <a:ext uri="{9D8B030D-6E8A-4147-A177-3AD203B41FA5}">
                      <a16:colId xmlns:a16="http://schemas.microsoft.com/office/drawing/2014/main" val="378749331"/>
                    </a:ext>
                  </a:extLst>
                </a:gridCol>
                <a:gridCol w="4635007">
                  <a:extLst>
                    <a:ext uri="{9D8B030D-6E8A-4147-A177-3AD203B41FA5}">
                      <a16:colId xmlns:a16="http://schemas.microsoft.com/office/drawing/2014/main" val="1896800079"/>
                    </a:ext>
                  </a:extLst>
                </a:gridCol>
              </a:tblGrid>
              <a:tr h="243295">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2020</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2019</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ar-SA"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البيان</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solidFill>
                      <a:schemeClr val="accent1">
                        <a:lumMod val="75000"/>
                      </a:schemeClr>
                    </a:solidFill>
                  </a:tcPr>
                </a:tc>
                <a:extLst>
                  <a:ext uri="{0D108BD9-81ED-4DB2-BD59-A6C34878D82A}">
                    <a16:rowId xmlns:a16="http://schemas.microsoft.com/office/drawing/2014/main" val="1307072934"/>
                  </a:ext>
                </a:extLst>
              </a:tr>
              <a:tr h="243295">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الموجودات</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738811381"/>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4400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نقد في الصندوق</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320095490"/>
                  </a:ext>
                </a:extLst>
              </a:tr>
              <a:tr h="243295">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لدى البنوك</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70328253"/>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3600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2700</a:t>
                      </a:r>
                    </a:p>
                  </a:txBody>
                  <a:tcPr marL="9069" marR="9069" marT="9069" marB="9069" anchor="ctr"/>
                </a:tc>
                <a:tc>
                  <a:txBody>
                    <a:bodyPr/>
                    <a:lstStyle/>
                    <a:p>
                      <a:pPr marL="265113" marR="0" indent="0" algn="ctr" rtl="1">
                        <a:spcBef>
                          <a:spcPts val="0"/>
                        </a:spcBef>
                        <a:spcAft>
                          <a:spcPts val="0"/>
                        </a:spcAft>
                        <a:tabLst>
                          <a:tab pos="0" algn="l"/>
                        </a:tabLs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مالية</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510862892"/>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20000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24000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قروض وسلف</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865657039"/>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500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تجارية مخصومة</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4955340"/>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460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صافي الموجودات الثابتة</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150936769"/>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مدينة أخرى</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17719009"/>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34560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38020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الموجودات</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157851028"/>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مطلوبات وحقوق مساهمين</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223128899"/>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8000</a:t>
                      </a:r>
                    </a:p>
                  </a:txBody>
                  <a:tcPr marL="9069" marR="9069" marT="9069" marB="9069" anchor="ctr"/>
                </a:tc>
                <a:tc>
                  <a:txBody>
                    <a:bodyPr/>
                    <a:lstStyle/>
                    <a:p>
                      <a:pPr marL="0" marR="0" algn="ctr">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تحت الطلب</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646974488"/>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9000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توفير</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665843046"/>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لأجل</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97341632"/>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500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دائنة أخرى</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704071849"/>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رأس المال</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349068880"/>
                  </a:ext>
                </a:extLst>
              </a:tr>
              <a:tr h="243295">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3060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3320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احتياطيات وأرباح محتجزة</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750710294"/>
                  </a:ext>
                </a:extLst>
              </a:tr>
              <a:tr h="243295">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34560</a:t>
                      </a:r>
                    </a:p>
                  </a:txBody>
                  <a:tcPr marL="9069" marR="9069" marT="9069" marB="9069" anchor="ctr"/>
                </a:tc>
                <a:tc>
                  <a:txBody>
                    <a:bodyPr/>
                    <a:lstStyle/>
                    <a:p>
                      <a:pPr marL="0" marR="0" algn="ctr" rtl="1">
                        <a:spcBef>
                          <a:spcPts val="0"/>
                        </a:spcBef>
                        <a:spcAft>
                          <a:spcPts val="0"/>
                        </a:spcAft>
                      </a:pPr>
                      <a:r>
                        <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38020</a:t>
                      </a:r>
                    </a:p>
                  </a:txBody>
                  <a:tcPr marL="9069" marR="9069" marT="9069" marB="9069" anchor="ctr"/>
                </a:tc>
                <a:tc>
                  <a:txBody>
                    <a:bodyPr/>
                    <a:lstStyle/>
                    <a:p>
                      <a:pPr marL="265113" marR="0" indent="0" algn="ctr" rtl="1">
                        <a:spcBef>
                          <a:spcPts val="0"/>
                        </a:spcBef>
                        <a:spcAft>
                          <a:spcPts val="0"/>
                        </a:spcAft>
                      </a:pPr>
                      <a:r>
                        <a:rPr kumimoji="0" lang="ar-SA"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المطلوبات وحقوق المساهمين </a:t>
                      </a:r>
                      <a:endParaRPr kumimoji="0" lang="en-US" sz="16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139804631"/>
                  </a:ext>
                </a:extLst>
              </a:tr>
            </a:tbl>
          </a:graphicData>
        </a:graphic>
      </p:graphicFrame>
    </p:spTree>
    <p:custDataLst>
      <p:tags r:id="rId1"/>
    </p:custDataLst>
    <p:extLst>
      <p:ext uri="{BB962C8B-B14F-4D97-AF65-F5344CB8AC3E}">
        <p14:creationId xmlns:p14="http://schemas.microsoft.com/office/powerpoint/2010/main" val="326017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954107"/>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التحليل الأفقي</a:t>
            </a:r>
          </a:p>
        </p:txBody>
      </p:sp>
      <p:sp>
        <p:nvSpPr>
          <p:cNvPr id="12" name="TextBox 11">
            <a:extLst>
              <a:ext uri="{FF2B5EF4-FFF2-40B4-BE49-F238E27FC236}">
                <a16:creationId xmlns:a16="http://schemas.microsoft.com/office/drawing/2014/main" id="{34AAE3BA-F636-415D-90FE-7F2867359E79}"/>
              </a:ext>
            </a:extLst>
          </p:cNvPr>
          <p:cNvSpPr txBox="1"/>
          <p:nvPr/>
        </p:nvSpPr>
        <p:spPr>
          <a:xfrm>
            <a:off x="1031740" y="665984"/>
            <a:ext cx="8601740" cy="600164"/>
          </a:xfrm>
          <a:prstGeom prst="rect">
            <a:avLst/>
          </a:prstGeom>
          <a:noFill/>
        </p:spPr>
        <p:txBody>
          <a:bodyPr wrap="square">
            <a:spAutoFit/>
          </a:bodyPr>
          <a:lstStyle/>
          <a:p>
            <a:pPr marL="111125" marR="0" lvl="0" indent="0" algn="just" defTabSz="457200" rtl="1"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الحل : </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الميزانية العمومية في  / 12 / 2019 – 2020 م (ألف ريال)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graphicFrame>
        <p:nvGraphicFramePr>
          <p:cNvPr id="9" name="Table 8">
            <a:extLst>
              <a:ext uri="{FF2B5EF4-FFF2-40B4-BE49-F238E27FC236}">
                <a16:creationId xmlns:a16="http://schemas.microsoft.com/office/drawing/2014/main" id="{57519ED0-A479-E547-B2C8-0E9286FAD14B}"/>
              </a:ext>
            </a:extLst>
          </p:cNvPr>
          <p:cNvGraphicFramePr>
            <a:graphicFrameLocks noGrp="1"/>
          </p:cNvGraphicFramePr>
          <p:nvPr/>
        </p:nvGraphicFramePr>
        <p:xfrm>
          <a:off x="793217" y="1309433"/>
          <a:ext cx="8350784" cy="4989924"/>
        </p:xfrm>
        <a:graphic>
          <a:graphicData uri="http://schemas.openxmlformats.org/drawingml/2006/table">
            <a:tbl>
              <a:tblPr firstRow="1" firstCol="1" bandRow="1">
                <a:tableStyleId>{5C22544A-7EE6-4342-B048-85BDC9FD1C3A}</a:tableStyleId>
              </a:tblPr>
              <a:tblGrid>
                <a:gridCol w="1286358">
                  <a:extLst>
                    <a:ext uri="{9D8B030D-6E8A-4147-A177-3AD203B41FA5}">
                      <a16:colId xmlns:a16="http://schemas.microsoft.com/office/drawing/2014/main" val="3865943287"/>
                    </a:ext>
                  </a:extLst>
                </a:gridCol>
                <a:gridCol w="1147179">
                  <a:extLst>
                    <a:ext uri="{9D8B030D-6E8A-4147-A177-3AD203B41FA5}">
                      <a16:colId xmlns:a16="http://schemas.microsoft.com/office/drawing/2014/main" val="3891768699"/>
                    </a:ext>
                  </a:extLst>
                </a:gridCol>
                <a:gridCol w="1366493">
                  <a:extLst>
                    <a:ext uri="{9D8B030D-6E8A-4147-A177-3AD203B41FA5}">
                      <a16:colId xmlns:a16="http://schemas.microsoft.com/office/drawing/2014/main" val="3040569035"/>
                    </a:ext>
                  </a:extLst>
                </a:gridCol>
                <a:gridCol w="1362273">
                  <a:extLst>
                    <a:ext uri="{9D8B030D-6E8A-4147-A177-3AD203B41FA5}">
                      <a16:colId xmlns:a16="http://schemas.microsoft.com/office/drawing/2014/main" val="378749331"/>
                    </a:ext>
                  </a:extLst>
                </a:gridCol>
                <a:gridCol w="3188481">
                  <a:extLst>
                    <a:ext uri="{9D8B030D-6E8A-4147-A177-3AD203B41FA5}">
                      <a16:colId xmlns:a16="http://schemas.microsoft.com/office/drawing/2014/main" val="1896800079"/>
                    </a:ext>
                  </a:extLst>
                </a:gridCol>
              </a:tblGrid>
              <a:tr h="272577">
                <a:tc>
                  <a:txBody>
                    <a:bodyPr/>
                    <a:lstStyle/>
                    <a:p>
                      <a:pPr marL="0" marR="0" algn="ctr" rtl="1">
                        <a:spcBef>
                          <a:spcPts val="0"/>
                        </a:spcBef>
                        <a:spcAft>
                          <a:spcPts val="0"/>
                        </a:spcAft>
                      </a:pPr>
                      <a:r>
                        <a:rPr kumimoji="0" lang="ar-SA"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التغير بالنسبة</a:t>
                      </a:r>
                      <a:endPar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ar-SA" sz="1700" b="1" i="0" u="none" strike="noStrike" kern="1200" cap="none" spc="0" normalizeH="0" baseline="0">
                          <a:ln>
                            <a:noFill/>
                          </a:ln>
                          <a:solidFill>
                            <a:schemeClr val="bg1"/>
                          </a:solidFill>
                          <a:effectLst/>
                          <a:uLnTx/>
                          <a:uFillTx/>
                          <a:latin typeface="Sakkal Majalla" panose="02000000000000000000" pitchFamily="2" charset="-78"/>
                          <a:ea typeface="+mn-ea"/>
                          <a:cs typeface="Sakkal Majalla" panose="02000000000000000000" pitchFamily="2" charset="-78"/>
                        </a:rPr>
                        <a:t>التغير بالريال</a:t>
                      </a:r>
                      <a:endParaRPr kumimoji="0" lang="en-US" sz="1700" b="1" i="0" u="none" strike="noStrike" kern="1200" cap="none" spc="0" normalizeH="0" baseline="0">
                        <a:ln>
                          <a:noFill/>
                        </a:ln>
                        <a:solidFill>
                          <a:schemeClr val="bg1"/>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2020</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2019</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ar-SA"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البيان</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solidFill>
                      <a:schemeClr val="accent1">
                        <a:lumMod val="75000"/>
                      </a:schemeClr>
                    </a:solidFill>
                  </a:tcPr>
                </a:tc>
                <a:extLst>
                  <a:ext uri="{0D108BD9-81ED-4DB2-BD59-A6C34878D82A}">
                    <a16:rowId xmlns:a16="http://schemas.microsoft.com/office/drawing/2014/main" val="1307072934"/>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الموجودات</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738811381"/>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4400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نقد في الصندوق</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320095490"/>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لدى البنوك</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70328253"/>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(25)</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(900)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3600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2700</a:t>
                      </a:r>
                    </a:p>
                  </a:txBody>
                  <a:tcPr marL="9069" marR="9069" marT="9069" marB="9069" anchor="ctr"/>
                </a:tc>
                <a:tc>
                  <a:txBody>
                    <a:bodyPr/>
                    <a:lstStyle/>
                    <a:p>
                      <a:pPr marL="265113" marR="0" indent="0" algn="r" rtl="1">
                        <a:spcBef>
                          <a:spcPts val="0"/>
                        </a:spcBef>
                        <a:spcAft>
                          <a:spcPts val="0"/>
                        </a:spcAft>
                        <a:tabLst>
                          <a:tab pos="0" algn="l"/>
                        </a:tabLs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مالية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510862892"/>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20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24000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قروض وسلف</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865657039"/>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(20)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500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تجارية مخصومة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4955340"/>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15</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460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صافي الموجودات الثابتة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150936769"/>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مدينة أخرى</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17719009"/>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3460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34560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38020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الموجودات</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157851028"/>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مطلوبات وحقوق مساهمين</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223128899"/>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25</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8000</a:t>
                      </a:r>
                    </a:p>
                  </a:txBody>
                  <a:tcPr marL="9069" marR="9069" marT="9069" marB="9069" anchor="ctr"/>
                </a:tc>
                <a:tc>
                  <a:txBody>
                    <a:bodyPr/>
                    <a:lstStyle/>
                    <a:p>
                      <a:pPr marL="0" marR="0" algn="ctr">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تحت الطلب</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646974488"/>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9000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توفير</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665843046"/>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33</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لأجل</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97341632"/>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40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500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دائنة أخرى</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704071849"/>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7000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رأس المال</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349068880"/>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8</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3060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3320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احتياطيات وأرباح محتجزة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750710294"/>
                  </a:ext>
                </a:extLst>
              </a:tr>
              <a:tr h="272577">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3460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34560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38020</a:t>
                      </a:r>
                    </a:p>
                  </a:txBody>
                  <a:tcPr marL="9069" marR="9069" marT="9069" marB="9069" anchor="ctr"/>
                </a:tc>
                <a:tc>
                  <a:txBody>
                    <a:bodyPr/>
                    <a:lstStyle/>
                    <a:p>
                      <a:pPr marL="265113"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المطلوبات وحقوق المساهمين </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139804631"/>
                  </a:ext>
                </a:extLst>
              </a:tr>
            </a:tbl>
          </a:graphicData>
        </a:graphic>
      </p:graphicFrame>
    </p:spTree>
    <p:custDataLst>
      <p:tags r:id="rId1"/>
    </p:custDataLst>
    <p:extLst>
      <p:ext uri="{BB962C8B-B14F-4D97-AF65-F5344CB8AC3E}">
        <p14:creationId xmlns:p14="http://schemas.microsoft.com/office/powerpoint/2010/main" val="2746737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99708"/>
            <a:ext cx="3704253" cy="3528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954107"/>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التحليل الرأسي</a:t>
            </a:r>
          </a:p>
        </p:txBody>
      </p:sp>
      <p:sp>
        <p:nvSpPr>
          <p:cNvPr id="12" name="TextBox 11">
            <a:extLst>
              <a:ext uri="{FF2B5EF4-FFF2-40B4-BE49-F238E27FC236}">
                <a16:creationId xmlns:a16="http://schemas.microsoft.com/office/drawing/2014/main" id="{34AAE3BA-F636-415D-90FE-7F2867359E79}"/>
              </a:ext>
            </a:extLst>
          </p:cNvPr>
          <p:cNvSpPr txBox="1"/>
          <p:nvPr/>
        </p:nvSpPr>
        <p:spPr>
          <a:xfrm>
            <a:off x="934620" y="631556"/>
            <a:ext cx="8601740" cy="6140142"/>
          </a:xfrm>
          <a:prstGeom prst="rect">
            <a:avLst/>
          </a:prstGeom>
          <a:noFill/>
        </p:spPr>
        <p:txBody>
          <a:bodyPr wrap="square">
            <a:spAutoFit/>
          </a:bodyPr>
          <a:lstStyle/>
          <a:p>
            <a:pPr marL="111125" marR="0" lvl="0" indent="0" algn="just" defTabSz="457200" rtl="1" eaLnBrk="1" fontAlgn="auto" latinLnBrk="0" hangingPunct="1">
              <a:lnSpc>
                <a:spcPct val="150000"/>
              </a:lnSpc>
              <a:spcBef>
                <a:spcPts val="0"/>
              </a:spcBef>
              <a:spcAft>
                <a:spcPts val="0"/>
              </a:spcAft>
              <a:buClrTx/>
              <a:buSzTx/>
              <a:buFontTx/>
              <a:buNone/>
              <a:tabLst/>
              <a:defRPr/>
            </a:pPr>
            <a:r>
              <a:rPr kumimoji="0" lang="ar-EG" sz="240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يشمل التحليل الرأسي دراسة العلاقات بين بنود الميزانية العمومية في تاريخ محدد، وذلك من خلال إيجاد نسبة كل بند من بنود المطلوبات ورأس المال </a:t>
            </a:r>
            <a:r>
              <a:rPr kumimoji="0" lang="ar-EG" sz="2400" i="0" u="none" strike="noStrike" kern="1200" cap="none" spc="0" normalizeH="0" baseline="0" noProof="0" dirty="0" err="1">
                <a:ln>
                  <a:noFill/>
                </a:ln>
                <a:effectLst/>
                <a:uLnTx/>
                <a:uFillTx/>
                <a:latin typeface="Sakkal Majalla" panose="02000000000000000000" pitchFamily="2" charset="-78"/>
                <a:cs typeface="Sakkal Majalla" panose="02000000000000000000" pitchFamily="2" charset="-78"/>
              </a:rPr>
              <a:t>إلى</a:t>
            </a:r>
            <a:r>
              <a:rPr kumimoji="0" lang="ar-EG" sz="240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 مجموع المطلوبات ورأس المال، ويبين هذا التحليل الأهمية النسبية لكل بند من بنود الميزانية في تاريخ معين. </a:t>
            </a:r>
            <a:endParaRPr kumimoji="0" lang="en-US" sz="2400"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endParaRPr>
          </a:p>
          <a:p>
            <a:pPr algn="just">
              <a:lnSpc>
                <a:spcPct val="150000"/>
              </a:lnSpc>
            </a:pPr>
            <a:r>
              <a:rPr lang="ar-SA" sz="2400" i="0" dirty="0">
                <a:effectLst/>
                <a:latin typeface="Sakkal Majalla" panose="02000000000000000000" pitchFamily="2" charset="-78"/>
                <a:cs typeface="Sakkal Majalla" panose="02000000000000000000" pitchFamily="2" charset="-78"/>
              </a:rPr>
              <a:t>هتم التحليل الرأسي بقياس نسبة كل عنصر من عناصر القائمة المالية إلى قيمة أساسية في تلك القائمة تستخدم كأساس لقياس التوزيع النسبي لعناصر القائمة المالية. وعلى سبيل المثال يمكن قياس نسبة النقدية إلى إجمالي الأصول ثم المخزون السلعي إلى لإجمالي الأصول. وهكذا تتم نسبة كل عنصر من عناصر الميزانية إلى إجمالي الميزانية.</a:t>
            </a:r>
          </a:p>
          <a:p>
            <a:pPr algn="just">
              <a:lnSpc>
                <a:spcPct val="150000"/>
              </a:lnSpc>
            </a:pPr>
            <a:r>
              <a:rPr lang="ar-SA" sz="2400" i="0" dirty="0">
                <a:effectLst/>
                <a:latin typeface="Sakkal Majalla" panose="02000000000000000000" pitchFamily="2" charset="-78"/>
                <a:cs typeface="Sakkal Majalla" panose="02000000000000000000" pitchFamily="2" charset="-78"/>
              </a:rPr>
              <a:t>ويمكن بطبيعة الحال القيام بنوع آخر من التوزيع النسبي وهو نسبة كل عنصر من عناصر الميزانية إلى إجمالي المجموعة التي ينتمي إليها العنصر مثل نسبة النقدية إلى إجمالي الأصول المتداولة، والمخزون إلى إجمالي الأصول المتداولة. في حين يتم نسبة المعدات والآلات إلى إجمالي الأصول الثابتة ... وهكذا</a:t>
            </a:r>
          </a:p>
          <a:p>
            <a:pPr marL="111125" marR="0" lvl="0" indent="0" algn="just" defTabSz="457200" rtl="1" eaLnBrk="1" fontAlgn="auto" latinLnBrk="0" hangingPunct="1">
              <a:lnSpc>
                <a:spcPct val="150000"/>
              </a:lnSpc>
              <a:spcBef>
                <a:spcPts val="0"/>
              </a:spcBef>
              <a:spcAft>
                <a:spcPts val="0"/>
              </a:spcAft>
              <a:buClrTx/>
              <a:buSzTx/>
              <a:buFontTx/>
              <a:buNone/>
              <a:tabLst/>
              <a:defRPr/>
            </a:pPr>
            <a:endPar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spTree>
    <p:custDataLst>
      <p:tags r:id="rId1"/>
    </p:custDataLst>
    <p:extLst>
      <p:ext uri="{BB962C8B-B14F-4D97-AF65-F5344CB8AC3E}">
        <p14:creationId xmlns:p14="http://schemas.microsoft.com/office/powerpoint/2010/main" val="197859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71181" y="1696597"/>
            <a:ext cx="3751917" cy="3238959"/>
          </a:xfrm>
          <a:prstGeom prst="rect">
            <a:avLst/>
          </a:prstGeom>
        </p:spPr>
      </p:pic>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475885"/>
            <a:ext cx="2323000" cy="3223959"/>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التحليل الرأسي: </a:t>
            </a:r>
          </a:p>
          <a:p>
            <a:pPr marL="0" marR="0" lvl="0" indent="0" algn="ctr" defTabSz="457200" rtl="1" eaLnBrk="1" fontAlgn="auto" latinLnBrk="0" hangingPunct="1">
              <a:lnSpc>
                <a:spcPct val="200000"/>
              </a:lnSpc>
              <a:spcBef>
                <a:spcPts val="0"/>
              </a:spcBef>
              <a:spcAft>
                <a:spcPts val="0"/>
              </a:spcAft>
              <a:buClrTx/>
              <a:buSzTx/>
              <a:buFontTx/>
              <a:buNone/>
              <a:tabLst/>
              <a:defRPr/>
            </a:pPr>
            <a:r>
              <a:rPr lang="ar-SA" b="1" dirty="0">
                <a:solidFill>
                  <a:prstClr val="black"/>
                </a:solidFill>
                <a:latin typeface="Sakkal Majalla" panose="02000000000000000000" pitchFamily="2" charset="-78"/>
                <a:cs typeface="Sakkal Majalla" panose="02000000000000000000" pitchFamily="2" charset="-78"/>
              </a:rPr>
              <a:t>بالاعتماد على معطيات </a:t>
            </a:r>
            <a:r>
              <a:rPr lang="ar-SA" b="1" dirty="0" err="1">
                <a:solidFill>
                  <a:prstClr val="black"/>
                </a:solidFill>
                <a:latin typeface="Sakkal Majalla" panose="02000000000000000000" pitchFamily="2" charset="-78"/>
                <a:cs typeface="Sakkal Majalla" panose="02000000000000000000" pitchFamily="2" charset="-78"/>
              </a:rPr>
              <a:t>الميزانيه</a:t>
            </a:r>
            <a:r>
              <a:rPr lang="ar-SA" b="1" dirty="0">
                <a:solidFill>
                  <a:prstClr val="black"/>
                </a:solidFill>
                <a:latin typeface="Sakkal Majalla" panose="02000000000000000000" pitchFamily="2" charset="-78"/>
                <a:cs typeface="Sakkal Majalla" panose="02000000000000000000" pitchFamily="2" charset="-78"/>
              </a:rPr>
              <a:t> </a:t>
            </a:r>
            <a:r>
              <a:rPr lang="ar-SA" b="1" dirty="0" err="1">
                <a:solidFill>
                  <a:prstClr val="black"/>
                </a:solidFill>
                <a:latin typeface="Sakkal Majalla" panose="02000000000000000000" pitchFamily="2" charset="-78"/>
                <a:cs typeface="Sakkal Majalla" panose="02000000000000000000" pitchFamily="2" charset="-78"/>
              </a:rPr>
              <a:t>العموميه</a:t>
            </a:r>
            <a:r>
              <a:rPr lang="ar-SA" b="1" dirty="0">
                <a:solidFill>
                  <a:prstClr val="black"/>
                </a:solidFill>
                <a:latin typeface="Sakkal Majalla" panose="02000000000000000000" pitchFamily="2" charset="-78"/>
                <a:cs typeface="Sakkal Majalla" panose="02000000000000000000" pitchFamily="2" charset="-78"/>
              </a:rPr>
              <a:t> للتمرين السابق . </a:t>
            </a:r>
          </a:p>
          <a:p>
            <a:pPr marL="0" marR="0" lvl="0" indent="0" algn="ctr" defTabSz="457200" rtl="1" eaLnBrk="1" fontAlgn="auto" latinLnBrk="0" hangingPunct="1">
              <a:lnSpc>
                <a:spcPct val="200000"/>
              </a:lnSpc>
              <a:spcBef>
                <a:spcPts val="0"/>
              </a:spcBef>
              <a:spcAft>
                <a:spcPts val="0"/>
              </a:spcAft>
              <a:buClrTx/>
              <a:buSzTx/>
              <a:buFontTx/>
              <a:buNone/>
              <a:tabLst/>
              <a:defRPr/>
            </a:pPr>
            <a:r>
              <a:rPr lang="ar-SA" b="1" dirty="0">
                <a:solidFill>
                  <a:prstClr val="black"/>
                </a:solidFill>
                <a:latin typeface="Sakkal Majalla" panose="02000000000000000000" pitchFamily="2" charset="-78"/>
                <a:cs typeface="Sakkal Majalla" panose="02000000000000000000" pitchFamily="2" charset="-78"/>
              </a:rPr>
              <a:t>المطلوب :القيام بالتحليل الراسي لجميع البنود</a:t>
            </a:r>
            <a:endParaRPr kumimoji="0" lang="ar-SA"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2" name="TextBox 11">
            <a:extLst>
              <a:ext uri="{FF2B5EF4-FFF2-40B4-BE49-F238E27FC236}">
                <a16:creationId xmlns:a16="http://schemas.microsoft.com/office/drawing/2014/main" id="{34AAE3BA-F636-415D-90FE-7F2867359E79}"/>
              </a:ext>
            </a:extLst>
          </p:cNvPr>
          <p:cNvSpPr txBox="1"/>
          <p:nvPr/>
        </p:nvSpPr>
        <p:spPr>
          <a:xfrm>
            <a:off x="1031740" y="665984"/>
            <a:ext cx="8601740" cy="600164"/>
          </a:xfrm>
          <a:prstGeom prst="rect">
            <a:avLst/>
          </a:prstGeom>
          <a:noFill/>
        </p:spPr>
        <p:txBody>
          <a:bodyPr wrap="square">
            <a:spAutoFit/>
          </a:bodyPr>
          <a:lstStyle/>
          <a:p>
            <a:pPr marL="111125" marR="0" lvl="0" indent="0" algn="just" defTabSz="457200" rtl="1"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الحل </a:t>
            </a:r>
            <a:r>
              <a:rPr kumimoji="0" lang="ar-EG" sz="2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 الميزانية </a:t>
            </a:r>
            <a:r>
              <a:rPr kumimoji="0" lang="ar-EG"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العمومية المقارنة في 31 / 12 / 2019 – 2020 م (نسبة مئوية)</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accent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6">
            <a:extLst>
              <a:ext uri="{FF2B5EF4-FFF2-40B4-BE49-F238E27FC236}">
                <a16:creationId xmlns:a16="http://schemas.microsoft.com/office/drawing/2014/main" id="{14DD300C-7948-4475-9155-0CE0F787A43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graphicFrame>
        <p:nvGraphicFramePr>
          <p:cNvPr id="10" name="Table 9">
            <a:extLst>
              <a:ext uri="{FF2B5EF4-FFF2-40B4-BE49-F238E27FC236}">
                <a16:creationId xmlns:a16="http://schemas.microsoft.com/office/drawing/2014/main" id="{EF3AB41C-3F57-2A4F-87F3-C4895F3D63DE}"/>
              </a:ext>
            </a:extLst>
          </p:cNvPr>
          <p:cNvGraphicFramePr>
            <a:graphicFrameLocks noGrp="1"/>
          </p:cNvGraphicFramePr>
          <p:nvPr/>
        </p:nvGraphicFramePr>
        <p:xfrm>
          <a:off x="2258458" y="1211757"/>
          <a:ext cx="6422833" cy="5104081"/>
        </p:xfrm>
        <a:graphic>
          <a:graphicData uri="http://schemas.openxmlformats.org/drawingml/2006/table">
            <a:tbl>
              <a:tblPr firstRow="1" firstCol="1" bandRow="1">
                <a:tableStyleId>{5C22544A-7EE6-4342-B048-85BDC9FD1C3A}</a:tableStyleId>
              </a:tblPr>
              <a:tblGrid>
                <a:gridCol w="1483249">
                  <a:extLst>
                    <a:ext uri="{9D8B030D-6E8A-4147-A177-3AD203B41FA5}">
                      <a16:colId xmlns:a16="http://schemas.microsoft.com/office/drawing/2014/main" val="3429192605"/>
                    </a:ext>
                  </a:extLst>
                </a:gridCol>
                <a:gridCol w="1478669">
                  <a:extLst>
                    <a:ext uri="{9D8B030D-6E8A-4147-A177-3AD203B41FA5}">
                      <a16:colId xmlns:a16="http://schemas.microsoft.com/office/drawing/2014/main" val="1158558470"/>
                    </a:ext>
                  </a:extLst>
                </a:gridCol>
                <a:gridCol w="3460915">
                  <a:extLst>
                    <a:ext uri="{9D8B030D-6E8A-4147-A177-3AD203B41FA5}">
                      <a16:colId xmlns:a16="http://schemas.microsoft.com/office/drawing/2014/main" val="556734374"/>
                    </a:ext>
                  </a:extLst>
                </a:gridCol>
              </a:tblGrid>
              <a:tr h="272709">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2020</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2019</a:t>
                      </a:r>
                    </a:p>
                  </a:txBody>
                  <a:tcPr marL="9069" marR="9069" marT="9069" marB="9069" anchor="ctr">
                    <a:solidFill>
                      <a:schemeClr val="accent1">
                        <a:lumMod val="75000"/>
                      </a:schemeClr>
                    </a:solidFill>
                  </a:tcPr>
                </a:tc>
                <a:tc>
                  <a:txBody>
                    <a:bodyPr/>
                    <a:lstStyle/>
                    <a:p>
                      <a:pPr marL="0" marR="0" algn="ctr" rtl="1">
                        <a:spcBef>
                          <a:spcPts val="0"/>
                        </a:spcBef>
                        <a:spcAft>
                          <a:spcPts val="0"/>
                        </a:spcAft>
                      </a:pPr>
                      <a:r>
                        <a:rPr kumimoji="0" lang="ar-SA"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rPr>
                        <a:t>البيان</a:t>
                      </a:r>
                      <a:endParaRPr kumimoji="0" lang="en-US" sz="1700" b="1" i="0" u="none" strike="noStrike" kern="1200" cap="none" spc="0" normalizeH="0" baseline="0" dirty="0">
                        <a:ln>
                          <a:noFill/>
                        </a:ln>
                        <a:solidFill>
                          <a:schemeClr val="bg1"/>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solidFill>
                      <a:schemeClr val="accent1">
                        <a:lumMod val="75000"/>
                      </a:schemeClr>
                    </a:solidFill>
                  </a:tcPr>
                </a:tc>
                <a:extLst>
                  <a:ext uri="{0D108BD9-81ED-4DB2-BD59-A6C34878D82A}">
                    <a16:rowId xmlns:a16="http://schemas.microsoft.com/office/drawing/2014/main" val="4262075172"/>
                  </a:ext>
                </a:extLst>
              </a:tr>
              <a:tr h="272709">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الموجودات</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324621530"/>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11,6</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11,6</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نقد في الصندوق</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003176993"/>
                  </a:ext>
                </a:extLst>
              </a:tr>
              <a:tr h="272709">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17,4</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15,8</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لدى البنوك</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046902828"/>
                  </a:ext>
                </a:extLst>
              </a:tr>
              <a:tr h="294527">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10,4</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7,1</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مالية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977311668"/>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58</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63,1</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قروض وسلف</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00142368"/>
                  </a:ext>
                </a:extLst>
              </a:tr>
              <a:tr h="321887">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1,4</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أوراق تجارية مخصومة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123694662"/>
                  </a:ext>
                </a:extLst>
              </a:tr>
              <a:tr h="329397">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1,2</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صافي الموجودات الثابتة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154674602"/>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600,2</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0,2</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مدينة أخرى</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959096799"/>
                  </a:ext>
                </a:extLst>
              </a:tr>
              <a:tr h="272709">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الموجودات</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266440376"/>
                  </a:ext>
                </a:extLst>
              </a:tr>
              <a:tr h="272709">
                <a:tc>
                  <a:txBody>
                    <a:bodyPr/>
                    <a:lstStyle/>
                    <a:p>
                      <a:pPr marL="0" marR="0" algn="ctr" rtl="1">
                        <a:spcBef>
                          <a:spcPts val="0"/>
                        </a:spcBef>
                        <a:spcAft>
                          <a:spcPts val="0"/>
                        </a:spcAft>
                      </a:pPr>
                      <a:r>
                        <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0" marR="0" algn="ctr">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 </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مطلوبات وحقوق مساهمين</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4282782981"/>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23</a:t>
                      </a:r>
                    </a:p>
                  </a:txBody>
                  <a:tcPr marL="9069" marR="9069" marT="9069" marB="9069" anchor="ctr"/>
                </a:tc>
                <a:tc>
                  <a:txBody>
                    <a:bodyPr/>
                    <a:lstStyle/>
                    <a:p>
                      <a:pPr marL="0" marR="0" algn="ctr">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26,3</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تحت الطلب</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901381878"/>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29</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23,7</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توفير</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011276072"/>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17,4</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21</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ودائع لأجل</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3220007428"/>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1,5</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1,9</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أرصدة دائنة أخرى</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089701869"/>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20,3</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18,4</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رأس المال</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786206681"/>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8,8</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8,7</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احتياطيات وأرباح محتجزة</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1134439705"/>
                  </a:ext>
                </a:extLst>
              </a:tr>
              <a:tr h="272709">
                <a:tc>
                  <a:txBody>
                    <a:bodyPr/>
                    <a:lstStyle/>
                    <a:p>
                      <a:pPr marL="0" marR="0" algn="ctr" rtl="0">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a:t>
                      </a:r>
                    </a:p>
                  </a:txBody>
                  <a:tcPr marL="9069" marR="9069" marT="9069" marB="9069" anchor="ctr"/>
                </a:tc>
                <a:tc>
                  <a:txBody>
                    <a:bodyPr/>
                    <a:lstStyle/>
                    <a:p>
                      <a:pPr marL="0" marR="0" algn="ctr" rtl="1">
                        <a:spcBef>
                          <a:spcPts val="0"/>
                        </a:spcBef>
                        <a:spcAft>
                          <a:spcPts val="0"/>
                        </a:spcAft>
                      </a:pPr>
                      <a:r>
                        <a:rPr kumimoji="0" lang="en-US" sz="1700" b="0" i="0" u="none" strike="noStrike" kern="1200" cap="none" spc="0" normalizeH="0" baseline="0">
                          <a:ln>
                            <a:noFill/>
                          </a:ln>
                          <a:solidFill>
                            <a:prstClr val="black"/>
                          </a:solidFill>
                          <a:effectLst/>
                          <a:uLnTx/>
                          <a:uFillTx/>
                          <a:latin typeface="Sakkal Majalla" panose="02000000000000000000" pitchFamily="2" charset="-78"/>
                          <a:ea typeface="+mn-ea"/>
                          <a:cs typeface="Sakkal Majalla" panose="02000000000000000000" pitchFamily="2" charset="-78"/>
                        </a:rPr>
                        <a:t>100</a:t>
                      </a:r>
                    </a:p>
                  </a:txBody>
                  <a:tcPr marL="9069" marR="9069" marT="9069" marB="9069" anchor="ctr"/>
                </a:tc>
                <a:tc>
                  <a:txBody>
                    <a:bodyPr/>
                    <a:lstStyle/>
                    <a:p>
                      <a:pPr marL="363538" marR="0" indent="0" algn="r" rtl="1">
                        <a:spcBef>
                          <a:spcPts val="0"/>
                        </a:spcBef>
                        <a:spcAft>
                          <a:spcPts val="0"/>
                        </a:spcAft>
                      </a:pPr>
                      <a:r>
                        <a:rPr kumimoji="0" lang="ar-SA"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rPr>
                        <a:t>مجموع المطلوبات وحقوق المساهمين </a:t>
                      </a:r>
                      <a:endParaRPr kumimoji="0" lang="en-US" sz="1700" b="0" i="0" u="none" strike="noStrike" kern="1200" cap="none" spc="0" normalizeH="0" baseline="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txBody>
                  <a:tcPr marL="9069" marR="9069" marT="9069" marB="9069" anchor="ctr"/>
                </a:tc>
                <a:extLst>
                  <a:ext uri="{0D108BD9-81ED-4DB2-BD59-A6C34878D82A}">
                    <a16:rowId xmlns:a16="http://schemas.microsoft.com/office/drawing/2014/main" val="2884035195"/>
                  </a:ext>
                </a:extLst>
              </a:tr>
            </a:tbl>
          </a:graphicData>
        </a:graphic>
      </p:graphicFrame>
    </p:spTree>
    <p:custDataLst>
      <p:tags r:id="rId1"/>
    </p:custDataLst>
    <p:extLst>
      <p:ext uri="{BB962C8B-B14F-4D97-AF65-F5344CB8AC3E}">
        <p14:creationId xmlns:p14="http://schemas.microsoft.com/office/powerpoint/2010/main" val="307887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1256620" y="2641426"/>
            <a:ext cx="2778528" cy="1508105"/>
          </a:xfrm>
          <a:prstGeom prst="rect">
            <a:avLst/>
          </a:prstGeom>
          <a:noFill/>
        </p:spPr>
        <p:txBody>
          <a:bodyPr wrap="square">
            <a:spAutoFit/>
          </a:bodyPr>
          <a:lstStyle/>
          <a:p>
            <a:pPr marL="0" marR="0" lvl="0" indent="0" algn="ctr" defTabSz="457200" rtl="1" eaLnBrk="1" fontAlgn="auto" latinLnBrk="0" hangingPunct="1">
              <a:lnSpc>
                <a:spcPct val="15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ب - تحليل قائمة الدخل </a:t>
            </a: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7193557" y="2898648"/>
            <a:ext cx="3741823" cy="753485"/>
            <a:chOff x="6376736" y="-1018196"/>
            <a:chExt cx="2346159" cy="753485"/>
          </a:xfrm>
          <a:solidFill>
            <a:srgbClr val="B8FEEF"/>
          </a:solidFill>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ln>
              <a:noFill/>
            </a:ln>
          </p:spPr>
          <p:style>
            <a:lnRef idx="3">
              <a:schemeClr val="lt1"/>
            </a:lnRef>
            <a:fillRef idx="1">
              <a:schemeClr val="accent5"/>
            </a:fillRef>
            <a:effectRef idx="1">
              <a:schemeClr val="accent5"/>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570457FA-F0ED-4268-A656-E3FB4EE0DC92}"/>
                </a:ext>
              </a:extLst>
            </p:cNvPr>
            <p:cNvSpPr/>
            <p:nvPr/>
          </p:nvSpPr>
          <p:spPr>
            <a:xfrm>
              <a:off x="6376736" y="-1018196"/>
              <a:ext cx="2195279" cy="753485"/>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التحليل الأفقي </a:t>
              </a:r>
            </a:p>
          </p:txBody>
        </p:sp>
      </p:grpSp>
      <p:grpSp>
        <p:nvGrpSpPr>
          <p:cNvPr id="21" name="مجموعة 20">
            <a:extLst>
              <a:ext uri="{FF2B5EF4-FFF2-40B4-BE49-F238E27FC236}">
                <a16:creationId xmlns:a16="http://schemas.microsoft.com/office/drawing/2014/main" id="{5BB544E5-7C3F-44A7-9DC5-8637A78834C3}"/>
              </a:ext>
            </a:extLst>
          </p:cNvPr>
          <p:cNvGrpSpPr/>
          <p:nvPr/>
        </p:nvGrpSpPr>
        <p:grpSpPr>
          <a:xfrm>
            <a:off x="7193557" y="3967457"/>
            <a:ext cx="3741823" cy="753485"/>
            <a:chOff x="6376736" y="-1018196"/>
            <a:chExt cx="2346159" cy="753485"/>
          </a:xfrm>
        </p:grpSpPr>
        <p:sp>
          <p:nvSpPr>
            <p:cNvPr id="22" name="مستطيل 21">
              <a:extLst>
                <a:ext uri="{FF2B5EF4-FFF2-40B4-BE49-F238E27FC236}">
                  <a16:creationId xmlns:a16="http://schemas.microsoft.com/office/drawing/2014/main" id="{73C8C25E-2A57-4517-8EC6-527F643CADDF}"/>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3" name="مستطيل 22">
              <a:extLst>
                <a:ext uri="{FF2B5EF4-FFF2-40B4-BE49-F238E27FC236}">
                  <a16:creationId xmlns:a16="http://schemas.microsoft.com/office/drawing/2014/main" id="{758FE5D0-576E-45E3-944E-51E57EF9D18A}"/>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 التحليلي الرأسي </a:t>
              </a:r>
            </a:p>
          </p:txBody>
        </p:sp>
      </p:grpSp>
      <p:sp>
        <p:nvSpPr>
          <p:cNvPr id="2" name="مثلث متساوي الساقين 1">
            <a:extLst>
              <a:ext uri="{FF2B5EF4-FFF2-40B4-BE49-F238E27FC236}">
                <a16:creationId xmlns:a16="http://schemas.microsoft.com/office/drawing/2014/main" id="{ACC6B150-989F-49AB-9167-4A5EDBC2455D}"/>
              </a:ext>
            </a:extLst>
          </p:cNvPr>
          <p:cNvSpPr/>
          <p:nvPr/>
        </p:nvSpPr>
        <p:spPr>
          <a:xfrm rot="5400000">
            <a:off x="4420323" y="2953357"/>
            <a:ext cx="793278" cy="6838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spTree>
    <p:custDataLst>
      <p:tags r:id="rId1"/>
    </p:custDataLst>
    <p:extLst>
      <p:ext uri="{BB962C8B-B14F-4D97-AF65-F5344CB8AC3E}">
        <p14:creationId xmlns:p14="http://schemas.microsoft.com/office/powerpoint/2010/main" val="63849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0211FC2-95E5-4C24-A08F-1B62F1B59A0E}"/>
              </a:ext>
            </a:extLst>
          </p:cNvPr>
          <p:cNvSpPr>
            <a:spLocks noGrp="1"/>
          </p:cNvSpPr>
          <p:nvPr>
            <p:ph type="title"/>
          </p:nvPr>
        </p:nvSpPr>
        <p:spPr/>
        <p:txBody>
          <a:bodyPr>
            <a:normAutofit/>
          </a:bodyPr>
          <a:lstStyle/>
          <a:p>
            <a:pPr marL="0" marR="0" lvl="0" indent="0" defTabSz="457200" rtl="1" eaLnBrk="1" fontAlgn="auto" latinLnBrk="0" hangingPunct="1">
              <a:lnSpc>
                <a:spcPct val="200000"/>
              </a:lnSpc>
              <a:spcBef>
                <a:spcPts val="0"/>
              </a:spcBef>
              <a:spcAft>
                <a:spcPts val="0"/>
              </a:spcAft>
              <a:tabLst/>
              <a:defRPr/>
            </a:pPr>
            <a: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المطلوب :القيام بالتحليل الافقي و  الراسي لجميع بنود قائمة الدخل</a:t>
            </a:r>
            <a:br>
              <a:rPr kumimoji="0" lang="ar-SA" sz="2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br>
            <a:endParaRPr lang="en-US" sz="2000" dirty="0"/>
          </a:p>
        </p:txBody>
      </p:sp>
      <p:sp>
        <p:nvSpPr>
          <p:cNvPr id="3" name="عنصر نائب للمحتوى 2">
            <a:extLst>
              <a:ext uri="{FF2B5EF4-FFF2-40B4-BE49-F238E27FC236}">
                <a16:creationId xmlns:a16="http://schemas.microsoft.com/office/drawing/2014/main" id="{665D78FF-680C-4A16-9C8F-055D30339974}"/>
              </a:ext>
            </a:extLst>
          </p:cNvPr>
          <p:cNvSpPr>
            <a:spLocks noGrp="1"/>
          </p:cNvSpPr>
          <p:nvPr>
            <p:ph idx="1"/>
          </p:nvPr>
        </p:nvSpPr>
        <p:spPr/>
        <p:txBody>
          <a:bodyPr/>
          <a:lstStyle/>
          <a:p>
            <a:endParaRPr lang="en-US" dirty="0"/>
          </a:p>
        </p:txBody>
      </p:sp>
      <p:sp>
        <p:nvSpPr>
          <p:cNvPr id="4" name="عنصر نائب للتذييل 3">
            <a:extLst>
              <a:ext uri="{FF2B5EF4-FFF2-40B4-BE49-F238E27FC236}">
                <a16:creationId xmlns:a16="http://schemas.microsoft.com/office/drawing/2014/main" id="{8C3D96C7-8494-4ACA-B5CF-AE33F2E3E2DC}"/>
              </a:ext>
            </a:extLst>
          </p:cNvPr>
          <p:cNvSpPr>
            <a:spLocks noGrp="1"/>
          </p:cNvSpPr>
          <p:nvPr>
            <p:ph type="ftr" sz="quarter" idx="11"/>
          </p:nvPr>
        </p:nvSpPr>
        <p:spPr/>
        <p:txBody>
          <a:bodyPr/>
          <a:lstStyle/>
          <a:p>
            <a:r>
              <a:rPr lang="ar-SA"/>
              <a:t>جامعة الملك سعود – كلية الدراسات التطبيقية وخدمة المجتمع – 1212 مال: مبادئ الإدارة المالية – المحاضرة الخامسة </a:t>
            </a:r>
            <a:endParaRPr lang="en-US" dirty="0"/>
          </a:p>
        </p:txBody>
      </p:sp>
      <p:pic>
        <p:nvPicPr>
          <p:cNvPr id="5" name="Picture 14">
            <a:extLst>
              <a:ext uri="{FF2B5EF4-FFF2-40B4-BE49-F238E27FC236}">
                <a16:creationId xmlns:a16="http://schemas.microsoft.com/office/drawing/2014/main" id="{59D6FFEF-0D81-4B2B-AAA2-C611C15FE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795" y="1045803"/>
            <a:ext cx="6078574" cy="476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365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331F10B-0C74-4020-A874-801F96122524}"/>
              </a:ext>
            </a:extLst>
          </p:cNvPr>
          <p:cNvSpPr>
            <a:spLocks noGrp="1"/>
          </p:cNvSpPr>
          <p:nvPr>
            <p:ph type="title"/>
          </p:nvPr>
        </p:nvSpPr>
        <p:spPr/>
        <p:txBody>
          <a:bodyPr/>
          <a:lstStyle/>
          <a:p>
            <a:endParaRPr lang="ar-SA"/>
          </a:p>
        </p:txBody>
      </p:sp>
      <p:sp>
        <p:nvSpPr>
          <p:cNvPr id="4" name="مستطيل 3">
            <a:extLst>
              <a:ext uri="{FF2B5EF4-FFF2-40B4-BE49-F238E27FC236}">
                <a16:creationId xmlns:a16="http://schemas.microsoft.com/office/drawing/2014/main" id="{70A65636-EF38-4B51-BBF2-4FFCFE6A1E9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5" name="شكل بيضاوي 4">
            <a:extLst>
              <a:ext uri="{FF2B5EF4-FFF2-40B4-BE49-F238E27FC236}">
                <a16:creationId xmlns:a16="http://schemas.microsoft.com/office/drawing/2014/main" id="{30922D13-6675-49A6-B70D-3B58D571B975}"/>
              </a:ext>
            </a:extLst>
          </p:cNvPr>
          <p:cNvSpPr/>
          <p:nvPr/>
        </p:nvSpPr>
        <p:spPr>
          <a:xfrm>
            <a:off x="7587275" y="-895966"/>
            <a:ext cx="7007665" cy="8187937"/>
          </a:xfrm>
          <a:custGeom>
            <a:avLst/>
            <a:gdLst>
              <a:gd name="connsiteX0" fmla="*/ 0 w 5971953"/>
              <a:gd name="connsiteY0" fmla="*/ 2939902 h 5879804"/>
              <a:gd name="connsiteX1" fmla="*/ 2985977 w 5971953"/>
              <a:gd name="connsiteY1" fmla="*/ 0 h 5879804"/>
              <a:gd name="connsiteX2" fmla="*/ 5971954 w 5971953"/>
              <a:gd name="connsiteY2" fmla="*/ 2939902 h 5879804"/>
              <a:gd name="connsiteX3" fmla="*/ 2985977 w 5971953"/>
              <a:gd name="connsiteY3" fmla="*/ 5879804 h 5879804"/>
              <a:gd name="connsiteX4" fmla="*/ 0 w 5971953"/>
              <a:gd name="connsiteY4" fmla="*/ 2939902 h 5879804"/>
              <a:gd name="connsiteX0" fmla="*/ 0 w 7003312"/>
              <a:gd name="connsiteY0" fmla="*/ 2961174 h 5879818"/>
              <a:gd name="connsiteX1" fmla="*/ 4017335 w 7003312"/>
              <a:gd name="connsiteY1" fmla="*/ 7 h 5879818"/>
              <a:gd name="connsiteX2" fmla="*/ 7003312 w 7003312"/>
              <a:gd name="connsiteY2" fmla="*/ 2939909 h 5879818"/>
              <a:gd name="connsiteX3" fmla="*/ 4017335 w 7003312"/>
              <a:gd name="connsiteY3" fmla="*/ 5879811 h 5879818"/>
              <a:gd name="connsiteX4" fmla="*/ 0 w 7003312"/>
              <a:gd name="connsiteY4" fmla="*/ 2961174 h 5879818"/>
              <a:gd name="connsiteX0" fmla="*/ 0 w 7042899"/>
              <a:gd name="connsiteY0" fmla="*/ 3277037 h 6195681"/>
              <a:gd name="connsiteX1" fmla="*/ 4017335 w 7042899"/>
              <a:gd name="connsiteY1" fmla="*/ 315870 h 6195681"/>
              <a:gd name="connsiteX2" fmla="*/ 5844361 w 7042899"/>
              <a:gd name="connsiteY2" fmla="*/ 416001 h 6195681"/>
              <a:gd name="connsiteX3" fmla="*/ 7003312 w 7042899"/>
              <a:gd name="connsiteY3" fmla="*/ 3255772 h 6195681"/>
              <a:gd name="connsiteX4" fmla="*/ 4017335 w 7042899"/>
              <a:gd name="connsiteY4" fmla="*/ 6195674 h 6195681"/>
              <a:gd name="connsiteX5" fmla="*/ 0 w 7042899"/>
              <a:gd name="connsiteY5" fmla="*/ 3277037 h 6195681"/>
              <a:gd name="connsiteX0" fmla="*/ 0 w 7007665"/>
              <a:gd name="connsiteY0" fmla="*/ 3277037 h 6440882"/>
              <a:gd name="connsiteX1" fmla="*/ 4017335 w 7007665"/>
              <a:gd name="connsiteY1" fmla="*/ 315870 h 6440882"/>
              <a:gd name="connsiteX2" fmla="*/ 5844361 w 7007665"/>
              <a:gd name="connsiteY2" fmla="*/ 416001 h 6440882"/>
              <a:gd name="connsiteX3" fmla="*/ 7003312 w 7007665"/>
              <a:gd name="connsiteY3" fmla="*/ 3255772 h 6440882"/>
              <a:gd name="connsiteX4" fmla="*/ 5716770 w 7007665"/>
              <a:gd name="connsiteY4" fmla="*/ 5944537 h 6440882"/>
              <a:gd name="connsiteX5" fmla="*/ 4017335 w 7007665"/>
              <a:gd name="connsiteY5" fmla="*/ 6195674 h 6440882"/>
              <a:gd name="connsiteX6" fmla="*/ 0 w 7007665"/>
              <a:gd name="connsiteY6" fmla="*/ 3277037 h 6440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7665" h="6440882">
                <a:moveTo>
                  <a:pt x="0" y="3277037"/>
                </a:moveTo>
                <a:cubicBezTo>
                  <a:pt x="0" y="1653374"/>
                  <a:pt x="3043275" y="792709"/>
                  <a:pt x="4017335" y="315870"/>
                </a:cubicBezTo>
                <a:cubicBezTo>
                  <a:pt x="4991395" y="-160969"/>
                  <a:pt x="5346698" y="-73983"/>
                  <a:pt x="5844361" y="416001"/>
                </a:cubicBezTo>
                <a:cubicBezTo>
                  <a:pt x="6342024" y="905985"/>
                  <a:pt x="7070652" y="2412412"/>
                  <a:pt x="7003312" y="3255772"/>
                </a:cubicBezTo>
                <a:cubicBezTo>
                  <a:pt x="6935972" y="4099132"/>
                  <a:pt x="6214433" y="5454553"/>
                  <a:pt x="5716770" y="5944537"/>
                </a:cubicBezTo>
                <a:cubicBezTo>
                  <a:pt x="5219107" y="6434521"/>
                  <a:pt x="4970130" y="6640257"/>
                  <a:pt x="4017335" y="6195674"/>
                </a:cubicBezTo>
                <a:cubicBezTo>
                  <a:pt x="3064540" y="5751091"/>
                  <a:pt x="0" y="4900700"/>
                  <a:pt x="0" y="327703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259B10D8-1A19-4BFC-A329-33FE40779DD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7" name="مستطيل 6">
            <a:extLst>
              <a:ext uri="{FF2B5EF4-FFF2-40B4-BE49-F238E27FC236}">
                <a16:creationId xmlns:a16="http://schemas.microsoft.com/office/drawing/2014/main" id="{53CF6F05-0E9B-453C-B1F1-7F84DB3CC8F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8" name="مربع نص 7">
            <a:extLst>
              <a:ext uri="{FF2B5EF4-FFF2-40B4-BE49-F238E27FC236}">
                <a16:creationId xmlns:a16="http://schemas.microsoft.com/office/drawing/2014/main" id="{8E88E024-EF92-40EF-8D6E-0E7FD0CFC371}"/>
              </a:ext>
            </a:extLst>
          </p:cNvPr>
          <p:cNvSpPr txBox="1"/>
          <p:nvPr/>
        </p:nvSpPr>
        <p:spPr>
          <a:xfrm>
            <a:off x="8516679" y="2782505"/>
            <a:ext cx="2386643" cy="954107"/>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معايير المقارنة </a:t>
            </a:r>
          </a:p>
        </p:txBody>
      </p:sp>
      <p:grpSp>
        <p:nvGrpSpPr>
          <p:cNvPr id="9" name="مجموعة 8">
            <a:extLst>
              <a:ext uri="{FF2B5EF4-FFF2-40B4-BE49-F238E27FC236}">
                <a16:creationId xmlns:a16="http://schemas.microsoft.com/office/drawing/2014/main" id="{5C756BEA-0177-4BB5-BC50-81A35DC41D3E}"/>
              </a:ext>
            </a:extLst>
          </p:cNvPr>
          <p:cNvGrpSpPr/>
          <p:nvPr/>
        </p:nvGrpSpPr>
        <p:grpSpPr>
          <a:xfrm>
            <a:off x="1288594" y="1005410"/>
            <a:ext cx="6927325" cy="830997"/>
            <a:chOff x="331891" y="1167116"/>
            <a:chExt cx="6927325" cy="830997"/>
          </a:xfrm>
        </p:grpSpPr>
        <p:sp>
          <p:nvSpPr>
            <p:cNvPr id="10" name="TextBox 14">
              <a:extLst>
                <a:ext uri="{FF2B5EF4-FFF2-40B4-BE49-F238E27FC236}">
                  <a16:creationId xmlns:a16="http://schemas.microsoft.com/office/drawing/2014/main" id="{FBE3498B-459D-4267-BE3A-CF067965EF9D}"/>
                </a:ext>
              </a:extLst>
            </p:cNvPr>
            <p:cNvSpPr txBox="1"/>
            <p:nvPr/>
          </p:nvSpPr>
          <p:spPr>
            <a:xfrm>
              <a:off x="331891" y="1167116"/>
              <a:ext cx="6584452" cy="830997"/>
            </a:xfrm>
            <a:prstGeom prst="rect">
              <a:avLst/>
            </a:prstGeom>
            <a:solidFill>
              <a:schemeClr val="bg1"/>
            </a:solidFill>
          </p:spPr>
          <p:txBody>
            <a:bodyPr wrap="square" rtlCol="0">
              <a:spAutoFit/>
            </a:bodyPr>
            <a:lstStyle/>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92D2DB">
                      <a:lumMod val="50000"/>
                    </a:srgbClr>
                  </a:solidFill>
                  <a:effectLst/>
                  <a:uLnTx/>
                  <a:uFillTx/>
                  <a:latin typeface="Sakkal Majalla" panose="02000000000000000000" pitchFamily="2" charset="-78"/>
                  <a:ea typeface="+mn-ea"/>
                  <a:cs typeface="Sakkal Majalla" panose="02000000000000000000" pitchFamily="2" charset="-78"/>
                </a:rPr>
                <a:t>متوسط الصناعة:</a:t>
              </a:r>
            </a:p>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مقارنة نسب المنشأة مع متوسط النسبة الخاصة بالمنشآت في نفس القطاع. </a:t>
              </a:r>
            </a:p>
          </p:txBody>
        </p:sp>
        <p:sp>
          <p:nvSpPr>
            <p:cNvPr id="11" name="شكل بيضاوي 10">
              <a:extLst>
                <a:ext uri="{FF2B5EF4-FFF2-40B4-BE49-F238E27FC236}">
                  <a16:creationId xmlns:a16="http://schemas.microsoft.com/office/drawing/2014/main" id="{AE2E96DB-9F5D-44DC-91EE-AD879EAD61A0}"/>
                </a:ext>
              </a:extLst>
            </p:cNvPr>
            <p:cNvSpPr/>
            <p:nvPr/>
          </p:nvSpPr>
          <p:spPr>
            <a:xfrm>
              <a:off x="6953134" y="1231641"/>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grpSp>
      <p:grpSp>
        <p:nvGrpSpPr>
          <p:cNvPr id="12" name="مجموعة 11">
            <a:extLst>
              <a:ext uri="{FF2B5EF4-FFF2-40B4-BE49-F238E27FC236}">
                <a16:creationId xmlns:a16="http://schemas.microsoft.com/office/drawing/2014/main" id="{E579E7BB-1D8F-4F3A-9FB7-3939913911EE}"/>
              </a:ext>
            </a:extLst>
          </p:cNvPr>
          <p:cNvGrpSpPr/>
          <p:nvPr/>
        </p:nvGrpSpPr>
        <p:grpSpPr>
          <a:xfrm>
            <a:off x="1174403" y="2381885"/>
            <a:ext cx="6295439" cy="830997"/>
            <a:chOff x="963777" y="1167116"/>
            <a:chExt cx="6295439" cy="830997"/>
          </a:xfrm>
        </p:grpSpPr>
        <p:sp>
          <p:nvSpPr>
            <p:cNvPr id="13" name="TextBox 14">
              <a:extLst>
                <a:ext uri="{FF2B5EF4-FFF2-40B4-BE49-F238E27FC236}">
                  <a16:creationId xmlns:a16="http://schemas.microsoft.com/office/drawing/2014/main" id="{2F74E081-FFBD-4E99-86B4-B6D20D3CFE5E}"/>
                </a:ext>
              </a:extLst>
            </p:cNvPr>
            <p:cNvSpPr txBox="1"/>
            <p:nvPr/>
          </p:nvSpPr>
          <p:spPr>
            <a:xfrm>
              <a:off x="963777" y="1167116"/>
              <a:ext cx="5952566" cy="830997"/>
            </a:xfrm>
            <a:prstGeom prst="rect">
              <a:avLst/>
            </a:prstGeom>
            <a:solidFill>
              <a:schemeClr val="bg1"/>
            </a:solidFill>
          </p:spPr>
          <p:txBody>
            <a:bodyPr wrap="square" rtlCol="0">
              <a:spAutoFit/>
            </a:bodyPr>
            <a:lstStyle/>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92D2DB">
                      <a:lumMod val="50000"/>
                    </a:srgbClr>
                  </a:solidFill>
                  <a:effectLst/>
                  <a:uLnTx/>
                  <a:uFillTx/>
                  <a:latin typeface="Sakkal Majalla" panose="02000000000000000000" pitchFamily="2" charset="-78"/>
                  <a:ea typeface="+mn-ea"/>
                  <a:cs typeface="Sakkal Majalla" panose="02000000000000000000" pitchFamily="2" charset="-78"/>
                </a:rPr>
                <a:t>شركة مشابهة:</a:t>
              </a:r>
            </a:p>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مقارنة نسب المنشأة مع نسب شركة مشابهة في النشاط والحجم</a:t>
              </a:r>
            </a:p>
          </p:txBody>
        </p:sp>
        <p:sp>
          <p:nvSpPr>
            <p:cNvPr id="14" name="شكل بيضاوي 13">
              <a:extLst>
                <a:ext uri="{FF2B5EF4-FFF2-40B4-BE49-F238E27FC236}">
                  <a16:creationId xmlns:a16="http://schemas.microsoft.com/office/drawing/2014/main" id="{BA878FCD-BC60-461E-A274-43E4A4567D1C}"/>
                </a:ext>
              </a:extLst>
            </p:cNvPr>
            <p:cNvSpPr/>
            <p:nvPr/>
          </p:nvSpPr>
          <p:spPr>
            <a:xfrm>
              <a:off x="6953134" y="1231641"/>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grpSp>
      <p:grpSp>
        <p:nvGrpSpPr>
          <p:cNvPr id="15" name="مجموعة 14">
            <a:extLst>
              <a:ext uri="{FF2B5EF4-FFF2-40B4-BE49-F238E27FC236}">
                <a16:creationId xmlns:a16="http://schemas.microsoft.com/office/drawing/2014/main" id="{4600278B-03E3-4D85-9955-F864DDB73068}"/>
              </a:ext>
            </a:extLst>
          </p:cNvPr>
          <p:cNvGrpSpPr/>
          <p:nvPr/>
        </p:nvGrpSpPr>
        <p:grpSpPr>
          <a:xfrm>
            <a:off x="95694" y="3815745"/>
            <a:ext cx="7299504" cy="1200329"/>
            <a:chOff x="263981" y="1167116"/>
            <a:chExt cx="6995235" cy="1200329"/>
          </a:xfrm>
        </p:grpSpPr>
        <p:sp>
          <p:nvSpPr>
            <p:cNvPr id="16" name="TextBox 14">
              <a:extLst>
                <a:ext uri="{FF2B5EF4-FFF2-40B4-BE49-F238E27FC236}">
                  <a16:creationId xmlns:a16="http://schemas.microsoft.com/office/drawing/2014/main" id="{C3509A7C-03D1-48B0-B016-92D296B553F8}"/>
                </a:ext>
              </a:extLst>
            </p:cNvPr>
            <p:cNvSpPr txBox="1"/>
            <p:nvPr/>
          </p:nvSpPr>
          <p:spPr>
            <a:xfrm>
              <a:off x="263981" y="1167116"/>
              <a:ext cx="6652362" cy="1200329"/>
            </a:xfrm>
            <a:prstGeom prst="rect">
              <a:avLst/>
            </a:prstGeom>
            <a:solidFill>
              <a:schemeClr val="bg1"/>
            </a:solidFill>
          </p:spPr>
          <p:txBody>
            <a:bodyPr wrap="square" rtlCol="0">
              <a:spAutoFit/>
            </a:bodyPr>
            <a:lstStyle/>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92D2DB">
                      <a:lumMod val="50000"/>
                    </a:srgbClr>
                  </a:solidFill>
                  <a:effectLst/>
                  <a:uLnTx/>
                  <a:uFillTx/>
                  <a:latin typeface="Sakkal Majalla" panose="02000000000000000000" pitchFamily="2" charset="-78"/>
                  <a:ea typeface="+mn-ea"/>
                  <a:cs typeface="Sakkal Majalla" panose="02000000000000000000" pitchFamily="2" charset="-78"/>
                </a:rPr>
                <a:t>سنوات سابقة:</a:t>
              </a:r>
            </a:p>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مقارنة نسب المنشأة بسنوات سابقة لمعرفة مدى تحسن أو تدهور تلك النسب.</a:t>
              </a:r>
            </a:p>
          </p:txBody>
        </p:sp>
        <p:sp>
          <p:nvSpPr>
            <p:cNvPr id="17" name="شكل بيضاوي 16">
              <a:extLst>
                <a:ext uri="{FF2B5EF4-FFF2-40B4-BE49-F238E27FC236}">
                  <a16:creationId xmlns:a16="http://schemas.microsoft.com/office/drawing/2014/main" id="{484FC2EC-3BF3-4DF7-A059-4178E5985E19}"/>
                </a:ext>
              </a:extLst>
            </p:cNvPr>
            <p:cNvSpPr/>
            <p:nvPr/>
          </p:nvSpPr>
          <p:spPr>
            <a:xfrm>
              <a:off x="6953134" y="1231641"/>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grpSp>
      <p:grpSp>
        <p:nvGrpSpPr>
          <p:cNvPr id="18" name="مجموعة 17">
            <a:extLst>
              <a:ext uri="{FF2B5EF4-FFF2-40B4-BE49-F238E27FC236}">
                <a16:creationId xmlns:a16="http://schemas.microsoft.com/office/drawing/2014/main" id="{847C62FB-53B7-471E-86CD-ED9F1453E243}"/>
              </a:ext>
            </a:extLst>
          </p:cNvPr>
          <p:cNvGrpSpPr/>
          <p:nvPr/>
        </p:nvGrpSpPr>
        <p:grpSpPr>
          <a:xfrm>
            <a:off x="712341" y="5081894"/>
            <a:ext cx="7350537" cy="830997"/>
            <a:chOff x="-91321" y="1167116"/>
            <a:chExt cx="7350537" cy="830997"/>
          </a:xfrm>
        </p:grpSpPr>
        <p:sp>
          <p:nvSpPr>
            <p:cNvPr id="19" name="TextBox 14">
              <a:extLst>
                <a:ext uri="{FF2B5EF4-FFF2-40B4-BE49-F238E27FC236}">
                  <a16:creationId xmlns:a16="http://schemas.microsoft.com/office/drawing/2014/main" id="{6B062D24-0F45-4801-A8D0-EA59106C3B72}"/>
                </a:ext>
              </a:extLst>
            </p:cNvPr>
            <p:cNvSpPr txBox="1"/>
            <p:nvPr/>
          </p:nvSpPr>
          <p:spPr>
            <a:xfrm>
              <a:off x="-91321" y="1167116"/>
              <a:ext cx="7007664" cy="830997"/>
            </a:xfrm>
            <a:prstGeom prst="rect">
              <a:avLst/>
            </a:prstGeom>
            <a:solidFill>
              <a:schemeClr val="bg1"/>
            </a:solidFill>
          </p:spPr>
          <p:txBody>
            <a:bodyPr wrap="square" rtlCol="0">
              <a:spAutoFit/>
            </a:bodyPr>
            <a:lstStyle/>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92D2DB">
                      <a:lumMod val="50000"/>
                    </a:srgbClr>
                  </a:solidFill>
                  <a:effectLst/>
                  <a:uLnTx/>
                  <a:uFillTx/>
                  <a:latin typeface="Sakkal Majalla" panose="02000000000000000000" pitchFamily="2" charset="-78"/>
                  <a:ea typeface="+mn-ea"/>
                  <a:cs typeface="Sakkal Majalla" panose="02000000000000000000" pitchFamily="2" charset="-78"/>
                </a:rPr>
                <a:t>توقعات المستقبل:</a:t>
              </a:r>
            </a:p>
            <a:p>
              <a:pPr marL="105510" marR="0" lvl="0" indent="0" algn="r" defTabSz="457200" rtl="0"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مقارنة نسب المنشأة مع نسب متوقعة مستقبلا.</a:t>
              </a:r>
            </a:p>
          </p:txBody>
        </p:sp>
        <p:sp>
          <p:nvSpPr>
            <p:cNvPr id="20" name="شكل بيضاوي 19">
              <a:extLst>
                <a:ext uri="{FF2B5EF4-FFF2-40B4-BE49-F238E27FC236}">
                  <a16:creationId xmlns:a16="http://schemas.microsoft.com/office/drawing/2014/main" id="{2CECCD46-FF25-4B27-9DDD-53EB26E9D0D0}"/>
                </a:ext>
              </a:extLst>
            </p:cNvPr>
            <p:cNvSpPr/>
            <p:nvPr/>
          </p:nvSpPr>
          <p:spPr>
            <a:xfrm>
              <a:off x="6953134" y="1231641"/>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grpSp>
    </p:spTree>
    <p:extLst>
      <p:ext uri="{BB962C8B-B14F-4D97-AF65-F5344CB8AC3E}">
        <p14:creationId xmlns:p14="http://schemas.microsoft.com/office/powerpoint/2010/main" val="3673805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1708160"/>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تصنيف النسب المالية</a:t>
            </a:r>
          </a:p>
        </p:txBody>
      </p:sp>
      <p:sp>
        <p:nvSpPr>
          <p:cNvPr id="19" name="TextBox 11">
            <a:extLst>
              <a:ext uri="{FF2B5EF4-FFF2-40B4-BE49-F238E27FC236}">
                <a16:creationId xmlns:a16="http://schemas.microsoft.com/office/drawing/2014/main" id="{7728725A-0F92-43C2-9B43-B583FBE5765F}"/>
              </a:ext>
            </a:extLst>
          </p:cNvPr>
          <p:cNvSpPr txBox="1"/>
          <p:nvPr/>
        </p:nvSpPr>
        <p:spPr>
          <a:xfrm>
            <a:off x="438548" y="1837616"/>
            <a:ext cx="9188232" cy="3785652"/>
          </a:xfrm>
          <a:prstGeom prst="rect">
            <a:avLst/>
          </a:prstGeom>
          <a:noFill/>
        </p:spPr>
        <p:txBody>
          <a:bodyPr wrap="square">
            <a:spAutoFit/>
          </a:bodyPr>
          <a:lstStyle/>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 نسب السيولة:</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وتضم نسبة التداول، ونسبة التداول السريع، ونسبة النقدية</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ب. نسب النشاط والتشغيل:</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تضم معدل دوران الأصول المتداولة، ومعدل دوران الذمم المدينة، متوسط فترة التحصيل، معدل دوران المخزون، معدل دوران الأصول الثابتة، ومعدل دوران مجموع الأصول.</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ج. نسب المديونية:</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وتشمل نسبة مجموع الديون إلى مجموع الأصول، نسبة الديون إلى حقوق الملكية، ونسبة هيكل رأس المال، عدد مرات تغطية الفوائد، عدد مرات تغطية الالتزامات الثابتة، وعدد مرات التغطية من التدفقات النقدية. </a:t>
            </a:r>
          </a:p>
        </p:txBody>
      </p:sp>
      <p:sp>
        <p:nvSpPr>
          <p:cNvPr id="20" name="مستطيل 19">
            <a:extLst>
              <a:ext uri="{FF2B5EF4-FFF2-40B4-BE49-F238E27FC236}">
                <a16:creationId xmlns:a16="http://schemas.microsoft.com/office/drawing/2014/main" id="{E97D2D02-A3DF-49DE-AE8D-73019A4100DD}"/>
              </a:ext>
            </a:extLst>
          </p:cNvPr>
          <p:cNvSpPr/>
          <p:nvPr/>
        </p:nvSpPr>
        <p:spPr>
          <a:xfrm>
            <a:off x="9681101" y="1739315"/>
            <a:ext cx="260674" cy="92310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4" name="مستطيل 23">
            <a:extLst>
              <a:ext uri="{FF2B5EF4-FFF2-40B4-BE49-F238E27FC236}">
                <a16:creationId xmlns:a16="http://schemas.microsoft.com/office/drawing/2014/main" id="{985B9FDA-7E87-46BE-BA25-85694F89EC3B}"/>
              </a:ext>
            </a:extLst>
          </p:cNvPr>
          <p:cNvSpPr/>
          <p:nvPr/>
        </p:nvSpPr>
        <p:spPr>
          <a:xfrm>
            <a:off x="9681101" y="2982408"/>
            <a:ext cx="260674" cy="1100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3" name="مستطيل 12">
            <a:extLst>
              <a:ext uri="{FF2B5EF4-FFF2-40B4-BE49-F238E27FC236}">
                <a16:creationId xmlns:a16="http://schemas.microsoft.com/office/drawing/2014/main" id="{9FAEA285-5EB8-47F7-A5AD-7E5C7119C23B}"/>
              </a:ext>
            </a:extLst>
          </p:cNvPr>
          <p:cNvSpPr/>
          <p:nvPr/>
        </p:nvSpPr>
        <p:spPr>
          <a:xfrm>
            <a:off x="9680043" y="4383663"/>
            <a:ext cx="260674" cy="1332204"/>
          </a:xfrm>
          <a:prstGeom prst="rect">
            <a:avLst/>
          </a:prstGeom>
          <a:solidFill>
            <a:srgbClr val="94B6D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2608489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1708160"/>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تصنيف النسب المالية</a:t>
            </a:r>
          </a:p>
        </p:txBody>
      </p:sp>
      <p:sp>
        <p:nvSpPr>
          <p:cNvPr id="19" name="TextBox 11">
            <a:extLst>
              <a:ext uri="{FF2B5EF4-FFF2-40B4-BE49-F238E27FC236}">
                <a16:creationId xmlns:a16="http://schemas.microsoft.com/office/drawing/2014/main" id="{7728725A-0F92-43C2-9B43-B583FBE5765F}"/>
              </a:ext>
            </a:extLst>
          </p:cNvPr>
          <p:cNvSpPr txBox="1"/>
          <p:nvPr/>
        </p:nvSpPr>
        <p:spPr>
          <a:xfrm>
            <a:off x="438548" y="1837616"/>
            <a:ext cx="9188232" cy="3046988"/>
          </a:xfrm>
          <a:prstGeom prst="rect">
            <a:avLst/>
          </a:prstGeom>
          <a:noFill/>
        </p:spPr>
        <p:txBody>
          <a:bodyPr wrap="square">
            <a:spAutoFit/>
          </a:bodyPr>
          <a:lstStyle/>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 نسب الربحية:</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وتضم هامش مجمل الربح، هامش ربح العمليات، هامش صافي الربح، القوة الإيرادية، ومعدل العائد على الاستثمار، معدل العائد على حقوق الملكية، و معدل العائد على رأس المال المستثمر.</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هـ. نسب الأسهم أو السوق:</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وتشمل نصيب السهم من الأرباح المحققة، ونسبة سعر السهم إلى نصيب السهم من الأرباح المحققة، ونسبة نصيب السهم من الأرباح المحققة إلى سعر السهم، والأرباح الموزعة للسهم، عائد الربح الموزع، ومعدل توزيع الأرباح.</a:t>
            </a:r>
          </a:p>
        </p:txBody>
      </p:sp>
      <p:sp>
        <p:nvSpPr>
          <p:cNvPr id="20" name="مستطيل 19">
            <a:extLst>
              <a:ext uri="{FF2B5EF4-FFF2-40B4-BE49-F238E27FC236}">
                <a16:creationId xmlns:a16="http://schemas.microsoft.com/office/drawing/2014/main" id="{E97D2D02-A3DF-49DE-AE8D-73019A4100DD}"/>
              </a:ext>
            </a:extLst>
          </p:cNvPr>
          <p:cNvSpPr/>
          <p:nvPr/>
        </p:nvSpPr>
        <p:spPr>
          <a:xfrm>
            <a:off x="9681101" y="1739314"/>
            <a:ext cx="260674" cy="126969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4" name="مستطيل 23">
            <a:extLst>
              <a:ext uri="{FF2B5EF4-FFF2-40B4-BE49-F238E27FC236}">
                <a16:creationId xmlns:a16="http://schemas.microsoft.com/office/drawing/2014/main" id="{985B9FDA-7E87-46BE-BA25-85694F89EC3B}"/>
              </a:ext>
            </a:extLst>
          </p:cNvPr>
          <p:cNvSpPr/>
          <p:nvPr/>
        </p:nvSpPr>
        <p:spPr>
          <a:xfrm>
            <a:off x="9681101" y="3429000"/>
            <a:ext cx="260674" cy="14556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63390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792552" y="1723185"/>
            <a:ext cx="6842904" cy="3871808"/>
          </a:xfrm>
        </p:spPr>
        <p:txBody>
          <a:bodyPr>
            <a:noAutofit/>
          </a:bodyPr>
          <a:lstStyle/>
          <a:p>
            <a:pPr marL="0" indent="0">
              <a:lnSpc>
                <a:spcPct val="100000"/>
              </a:lnSpc>
              <a:buNone/>
            </a:pPr>
            <a:r>
              <a:rPr lang="ar-SA" sz="2400" b="1" dirty="0">
                <a:solidFill>
                  <a:srgbClr val="FF0000"/>
                </a:solidFill>
                <a:sym typeface="Wingdings" panose="05000000000000000000" pitchFamily="2" charset="2"/>
              </a:rPr>
              <a:t></a:t>
            </a:r>
            <a:r>
              <a:rPr lang="ar-SA" sz="2400" b="1" dirty="0">
                <a:latin typeface="Times New Roman" panose="02020603050405020304" pitchFamily="18" charset="0"/>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بعد دراسة هذا الفصل، يتوقع من الطالب أن يكون قادراً على:</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التعرف على التحليل المالي.</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فهم أهداف التحليل المالي  ومن هي المجموعات المستفيدة منه.</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التعرف على تصنيف النسب المالية وأهداف كل نسبة.</a:t>
            </a:r>
          </a:p>
          <a:p>
            <a:pPr marL="447675" indent="-354013">
              <a:lnSpc>
                <a:spcPct val="100000"/>
              </a:lnSpc>
              <a:buFont typeface="Wingdings" panose="05000000000000000000" pitchFamily="2" charset="2"/>
              <a:buChar char="ü"/>
            </a:pPr>
            <a:r>
              <a:rPr lang="ar-SA" sz="2000" dirty="0">
                <a:latin typeface="Sakkal Majalla" panose="02000000000000000000" pitchFamily="2" charset="-78"/>
                <a:cs typeface="Sakkal Majalla" panose="02000000000000000000" pitchFamily="2" charset="-78"/>
              </a:rPr>
              <a:t>استخدام التحليل الرأسي و التحليل الأفقي .</a:t>
            </a:r>
            <a:endParaRPr lang="ar-SA" sz="2000" b="1" dirty="0">
              <a:latin typeface="Sakkal Majalla" panose="02000000000000000000" pitchFamily="2" charset="-78"/>
              <a:cs typeface="Sakkal Majalla" panose="02000000000000000000" pitchFamily="2" charset="-78"/>
              <a:sym typeface="Wingdings" panose="05000000000000000000" pitchFamily="2" charset="2"/>
            </a:endParaRPr>
          </a:p>
          <a:p>
            <a:pPr marL="0" indent="0" algn="just">
              <a:buNone/>
            </a:pPr>
            <a:r>
              <a:rPr lang="ar-SA" sz="2000" b="1" dirty="0">
                <a:latin typeface="Sakkal Majalla" panose="02000000000000000000" pitchFamily="2" charset="-78"/>
                <a:cs typeface="Sakkal Majalla" panose="02000000000000000000" pitchFamily="2" charset="-78"/>
                <a:sym typeface="Wingdings" panose="05000000000000000000" pitchFamily="2" charset="2"/>
              </a:rPr>
              <a:t> </a:t>
            </a:r>
            <a:endParaRPr lang="ar-SA" sz="2000" dirty="0">
              <a:latin typeface="Sakkal Majalla" panose="02000000000000000000" pitchFamily="2" charset="-78"/>
              <a:cs typeface="Sakkal Majalla" panose="02000000000000000000" pitchFamily="2" charset="-78"/>
            </a:endParaRPr>
          </a:p>
        </p:txBody>
      </p:sp>
      <p:grpSp>
        <p:nvGrpSpPr>
          <p:cNvPr id="5" name="مجموعة 4">
            <a:extLst>
              <a:ext uri="{FF2B5EF4-FFF2-40B4-BE49-F238E27FC236}">
                <a16:creationId xmlns:a16="http://schemas.microsoft.com/office/drawing/2014/main" id="{7E561879-1AA4-4B1A-ABA4-1E8300E027C8}"/>
              </a:ext>
            </a:extLst>
          </p:cNvPr>
          <p:cNvGrpSpPr/>
          <p:nvPr/>
        </p:nvGrpSpPr>
        <p:grpSpPr>
          <a:xfrm>
            <a:off x="922393" y="1946672"/>
            <a:ext cx="3574705" cy="2676432"/>
            <a:chOff x="1282076" y="3138828"/>
            <a:chExt cx="10942480" cy="8192791"/>
          </a:xfrm>
        </p:grpSpPr>
        <p:sp>
          <p:nvSpPr>
            <p:cNvPr id="6" name="Freeform 1">
              <a:extLst>
                <a:ext uri="{FF2B5EF4-FFF2-40B4-BE49-F238E27FC236}">
                  <a16:creationId xmlns:a16="http://schemas.microsoft.com/office/drawing/2014/main" id="{FE7DC605-8763-45AF-A646-77BF97339AF2}"/>
                </a:ext>
              </a:extLst>
            </p:cNvPr>
            <p:cNvSpPr>
              <a:spLocks noChangeArrowheads="1"/>
            </p:cNvSpPr>
            <p:nvPr/>
          </p:nvSpPr>
          <p:spPr bwMode="auto">
            <a:xfrm>
              <a:off x="1794133" y="3650616"/>
              <a:ext cx="7170236" cy="7170234"/>
            </a:xfrm>
            <a:custGeom>
              <a:avLst/>
              <a:gdLst>
                <a:gd name="T0" fmla="*/ 5571 w 11134"/>
                <a:gd name="T1" fmla="*/ 11132 h 11134"/>
                <a:gd name="T2" fmla="*/ 5571 w 11134"/>
                <a:gd name="T3" fmla="*/ 11132 h 11134"/>
                <a:gd name="T4" fmla="*/ 11131 w 11134"/>
                <a:gd name="T5" fmla="*/ 5563 h 11134"/>
                <a:gd name="T6" fmla="*/ 11131 w 11134"/>
                <a:gd name="T7" fmla="*/ 5563 h 11134"/>
                <a:gd name="T8" fmla="*/ 5563 w 11134"/>
                <a:gd name="T9" fmla="*/ 3 h 11134"/>
                <a:gd name="T10" fmla="*/ 5563 w 11134"/>
                <a:gd name="T11" fmla="*/ 3 h 11134"/>
                <a:gd name="T12" fmla="*/ 2 w 11134"/>
                <a:gd name="T13" fmla="*/ 5571 h 11134"/>
                <a:gd name="T14" fmla="*/ 2 w 11134"/>
                <a:gd name="T15" fmla="*/ 5571 h 11134"/>
                <a:gd name="T16" fmla="*/ 5571 w 11134"/>
                <a:gd name="T17" fmla="*/ 11132 h 1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4" h="11134">
                  <a:moveTo>
                    <a:pt x="5571" y="11132"/>
                  </a:moveTo>
                  <a:lnTo>
                    <a:pt x="5571" y="11132"/>
                  </a:lnTo>
                  <a:cubicBezTo>
                    <a:pt x="8644" y="11128"/>
                    <a:pt x="11133" y="8636"/>
                    <a:pt x="11131" y="5563"/>
                  </a:cubicBezTo>
                  <a:lnTo>
                    <a:pt x="11131" y="5563"/>
                  </a:lnTo>
                  <a:cubicBezTo>
                    <a:pt x="11129" y="2489"/>
                    <a:pt x="8635" y="0"/>
                    <a:pt x="5563" y="3"/>
                  </a:cubicBezTo>
                  <a:lnTo>
                    <a:pt x="5563" y="3"/>
                  </a:lnTo>
                  <a:cubicBezTo>
                    <a:pt x="2491" y="5"/>
                    <a:pt x="0" y="2498"/>
                    <a:pt x="2" y="5571"/>
                  </a:cubicBezTo>
                  <a:lnTo>
                    <a:pt x="2" y="5571"/>
                  </a:lnTo>
                  <a:cubicBezTo>
                    <a:pt x="4" y="8644"/>
                    <a:pt x="2498" y="11133"/>
                    <a:pt x="5571" y="11132"/>
                  </a:cubicBezTo>
                </a:path>
              </a:pathLst>
            </a:custGeom>
            <a:solidFill>
              <a:schemeClr val="bg1"/>
            </a:solidFill>
            <a:ln>
              <a:noFill/>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7" name="Freeform 2">
              <a:extLst>
                <a:ext uri="{FF2B5EF4-FFF2-40B4-BE49-F238E27FC236}">
                  <a16:creationId xmlns:a16="http://schemas.microsoft.com/office/drawing/2014/main" id="{7D8E2D3D-3998-429F-8916-3E7255B079DD}"/>
                </a:ext>
              </a:extLst>
            </p:cNvPr>
            <p:cNvSpPr>
              <a:spLocks noChangeArrowheads="1"/>
            </p:cNvSpPr>
            <p:nvPr/>
          </p:nvSpPr>
          <p:spPr bwMode="auto">
            <a:xfrm>
              <a:off x="5374989" y="3138828"/>
              <a:ext cx="4097949" cy="8192791"/>
            </a:xfrm>
            <a:custGeom>
              <a:avLst/>
              <a:gdLst>
                <a:gd name="connsiteX0" fmla="*/ 2882 w 4156546"/>
                <a:gd name="connsiteY0" fmla="*/ 3371527 h 8309941"/>
                <a:gd name="connsiteX1" fmla="*/ 785018 w 4156546"/>
                <a:gd name="connsiteY1" fmla="*/ 4150918 h 8309941"/>
                <a:gd name="connsiteX2" fmla="*/ 3535 w 4156546"/>
                <a:gd name="connsiteY2" fmla="*/ 4934226 h 8309941"/>
                <a:gd name="connsiteX3" fmla="*/ 2 w 4156546"/>
                <a:gd name="connsiteY3" fmla="*/ 1695844 h 8309941"/>
                <a:gd name="connsiteX4" fmla="*/ 2461354 w 4156546"/>
                <a:gd name="connsiteY4" fmla="*/ 4153009 h 8309941"/>
                <a:gd name="connsiteX5" fmla="*/ 3268 w 4156546"/>
                <a:gd name="connsiteY5" fmla="*/ 6613440 h 8309941"/>
                <a:gd name="connsiteX6" fmla="*/ 2615 w 4156546"/>
                <a:gd name="connsiteY6" fmla="*/ 5668729 h 8309941"/>
                <a:gd name="connsiteX7" fmla="*/ 1516791 w 4156546"/>
                <a:gd name="connsiteY7" fmla="*/ 4153663 h 8309941"/>
                <a:gd name="connsiteX8" fmla="*/ 655 w 4156546"/>
                <a:gd name="connsiteY8" fmla="*/ 2639249 h 8309941"/>
                <a:gd name="connsiteX9" fmla="*/ 0 w 4156546"/>
                <a:gd name="connsiteY9" fmla="*/ 1 h 8309941"/>
                <a:gd name="connsiteX10" fmla="*/ 4156545 w 4156546"/>
                <a:gd name="connsiteY10" fmla="*/ 4152031 h 8309941"/>
                <a:gd name="connsiteX11" fmla="*/ 5877 w 4156546"/>
                <a:gd name="connsiteY11" fmla="*/ 8309941 h 8309941"/>
                <a:gd name="connsiteX12" fmla="*/ 4571 w 4156546"/>
                <a:gd name="connsiteY12" fmla="*/ 7365348 h 8309941"/>
                <a:gd name="connsiteX13" fmla="*/ 3212914 w 4156546"/>
                <a:gd name="connsiteY13" fmla="*/ 4153338 h 8309941"/>
                <a:gd name="connsiteX14" fmla="*/ 0 w 4156546"/>
                <a:gd name="connsiteY14" fmla="*/ 943288 h 830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56546" h="8309941">
                  <a:moveTo>
                    <a:pt x="2882" y="3371527"/>
                  </a:moveTo>
                  <a:cubicBezTo>
                    <a:pt x="435081" y="3370874"/>
                    <a:pt x="784365" y="3719446"/>
                    <a:pt x="785018" y="4150918"/>
                  </a:cubicBezTo>
                  <a:cubicBezTo>
                    <a:pt x="785671" y="4583043"/>
                    <a:pt x="436387" y="4934226"/>
                    <a:pt x="3535" y="4934226"/>
                  </a:cubicBezTo>
                  <a:close/>
                  <a:moveTo>
                    <a:pt x="2" y="1695844"/>
                  </a:moveTo>
                  <a:cubicBezTo>
                    <a:pt x="1355444" y="1694538"/>
                    <a:pt x="2460701" y="2796701"/>
                    <a:pt x="2461354" y="4153009"/>
                  </a:cubicBezTo>
                  <a:cubicBezTo>
                    <a:pt x="2462008" y="5507357"/>
                    <a:pt x="1359364" y="6612788"/>
                    <a:pt x="3268" y="6613440"/>
                  </a:cubicBezTo>
                  <a:lnTo>
                    <a:pt x="2615" y="5668729"/>
                  </a:lnTo>
                  <a:cubicBezTo>
                    <a:pt x="839396" y="5668076"/>
                    <a:pt x="1517444" y="4989269"/>
                    <a:pt x="1516791" y="4153663"/>
                  </a:cubicBezTo>
                  <a:cubicBezTo>
                    <a:pt x="1515484" y="3316750"/>
                    <a:pt x="837437" y="2638596"/>
                    <a:pt x="655" y="2639249"/>
                  </a:cubicBezTo>
                  <a:close/>
                  <a:moveTo>
                    <a:pt x="0" y="1"/>
                  </a:moveTo>
                  <a:cubicBezTo>
                    <a:pt x="2290834" y="-1959"/>
                    <a:pt x="4154586" y="1860445"/>
                    <a:pt x="4156545" y="4152031"/>
                  </a:cubicBezTo>
                  <a:cubicBezTo>
                    <a:pt x="4158504" y="6442964"/>
                    <a:pt x="2296712" y="8308634"/>
                    <a:pt x="5877" y="8309941"/>
                  </a:cubicBezTo>
                  <a:lnTo>
                    <a:pt x="4571" y="7365348"/>
                  </a:lnTo>
                  <a:cubicBezTo>
                    <a:pt x="1774939" y="7364041"/>
                    <a:pt x="3214220" y="5922980"/>
                    <a:pt x="3212914" y="4153338"/>
                  </a:cubicBezTo>
                  <a:cubicBezTo>
                    <a:pt x="3210956" y="2381735"/>
                    <a:pt x="1770368" y="941981"/>
                    <a:pt x="0" y="943288"/>
                  </a:cubicBezTo>
                  <a:close/>
                </a:path>
              </a:pathLst>
            </a:custGeom>
            <a:solidFill>
              <a:schemeClr val="accent5">
                <a:lumMod val="50000"/>
              </a:schemeClr>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8" name="Freeform 3">
              <a:extLst>
                <a:ext uri="{FF2B5EF4-FFF2-40B4-BE49-F238E27FC236}">
                  <a16:creationId xmlns:a16="http://schemas.microsoft.com/office/drawing/2014/main" id="{A554B13C-B2EB-449E-9C9F-02184DE34C5D}"/>
                </a:ext>
              </a:extLst>
            </p:cNvPr>
            <p:cNvSpPr>
              <a:spLocks noChangeArrowheads="1"/>
            </p:cNvSpPr>
            <p:nvPr/>
          </p:nvSpPr>
          <p:spPr bwMode="auto">
            <a:xfrm>
              <a:off x="1282076" y="3139471"/>
              <a:ext cx="4100788" cy="8192148"/>
            </a:xfrm>
            <a:custGeom>
              <a:avLst/>
              <a:gdLst>
                <a:gd name="connsiteX0" fmla="*/ 4153013 w 4159426"/>
                <a:gd name="connsiteY0" fmla="*/ 3372833 h 8309289"/>
                <a:gd name="connsiteX1" fmla="*/ 4153667 w 4159426"/>
                <a:gd name="connsiteY1" fmla="*/ 4936185 h 8309289"/>
                <a:gd name="connsiteX2" fmla="*/ 3370878 w 4159426"/>
                <a:gd name="connsiteY2" fmla="*/ 4153856 h 8309289"/>
                <a:gd name="connsiteX3" fmla="*/ 4153013 w 4159426"/>
                <a:gd name="connsiteY3" fmla="*/ 3372833 h 8309289"/>
                <a:gd name="connsiteX4" fmla="*/ 4150404 w 4159426"/>
                <a:gd name="connsiteY4" fmla="*/ 1696497 h 8309289"/>
                <a:gd name="connsiteX5" fmla="*/ 4151057 w 4159426"/>
                <a:gd name="connsiteY5" fmla="*/ 2639475 h 8309289"/>
                <a:gd name="connsiteX6" fmla="*/ 2639808 w 4159426"/>
                <a:gd name="connsiteY6" fmla="*/ 4155162 h 8309289"/>
                <a:gd name="connsiteX7" fmla="*/ 4153016 w 4159426"/>
                <a:gd name="connsiteY7" fmla="*/ 5667584 h 8309289"/>
                <a:gd name="connsiteX8" fmla="*/ 4153668 w 4159426"/>
                <a:gd name="connsiteY8" fmla="*/ 6611868 h 8309289"/>
                <a:gd name="connsiteX9" fmla="*/ 1695196 w 4159426"/>
                <a:gd name="connsiteY9" fmla="*/ 4156468 h 8309289"/>
                <a:gd name="connsiteX10" fmla="*/ 4150404 w 4159426"/>
                <a:gd name="connsiteY10" fmla="*/ 1696497 h 8309289"/>
                <a:gd name="connsiteX11" fmla="*/ 4152893 w 4159426"/>
                <a:gd name="connsiteY11" fmla="*/ 0 h 8309289"/>
                <a:gd name="connsiteX12" fmla="*/ 4153546 w 4159426"/>
                <a:gd name="connsiteY12" fmla="*/ 943213 h 8309289"/>
                <a:gd name="connsiteX13" fmla="*/ 944791 w 4159426"/>
                <a:gd name="connsiteY13" fmla="*/ 4157583 h 8309289"/>
                <a:gd name="connsiteX14" fmla="*/ 4158120 w 4159426"/>
                <a:gd name="connsiteY14" fmla="*/ 7364768 h 8309289"/>
                <a:gd name="connsiteX15" fmla="*/ 4159426 w 4159426"/>
                <a:gd name="connsiteY15" fmla="*/ 8309287 h 8309289"/>
                <a:gd name="connsiteX16" fmla="*/ 2 w 4159426"/>
                <a:gd name="connsiteY16" fmla="*/ 4157583 h 8309289"/>
                <a:gd name="connsiteX17" fmla="*/ 4152893 w 4159426"/>
                <a:gd name="connsiteY17" fmla="*/ 0 h 8309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59426" h="8309289">
                  <a:moveTo>
                    <a:pt x="4153013" y="3372833"/>
                  </a:moveTo>
                  <a:lnTo>
                    <a:pt x="4153667" y="4936185"/>
                  </a:lnTo>
                  <a:cubicBezTo>
                    <a:pt x="3722414" y="4936185"/>
                    <a:pt x="3370878" y="4586161"/>
                    <a:pt x="3370878" y="4153856"/>
                  </a:cubicBezTo>
                  <a:cubicBezTo>
                    <a:pt x="3370878" y="3722857"/>
                    <a:pt x="3721761" y="3372833"/>
                    <a:pt x="4153013" y="3372833"/>
                  </a:cubicBezTo>
                  <a:close/>
                  <a:moveTo>
                    <a:pt x="4150404" y="1696497"/>
                  </a:moveTo>
                  <a:lnTo>
                    <a:pt x="4151057" y="2639475"/>
                  </a:lnTo>
                  <a:cubicBezTo>
                    <a:pt x="3316116" y="2641434"/>
                    <a:pt x="2639155" y="3319281"/>
                    <a:pt x="2639808" y="4155162"/>
                  </a:cubicBezTo>
                  <a:cubicBezTo>
                    <a:pt x="2639808" y="4990390"/>
                    <a:pt x="3318075" y="5668237"/>
                    <a:pt x="4153016" y="5667584"/>
                  </a:cubicBezTo>
                  <a:lnTo>
                    <a:pt x="4153668" y="6611868"/>
                  </a:lnTo>
                  <a:cubicBezTo>
                    <a:pt x="2799746" y="6612521"/>
                    <a:pt x="1695849" y="5510856"/>
                    <a:pt x="1695196" y="4156468"/>
                  </a:cubicBezTo>
                  <a:cubicBezTo>
                    <a:pt x="1694543" y="2800774"/>
                    <a:pt x="2796482" y="1697803"/>
                    <a:pt x="4150404" y="1696497"/>
                  </a:cubicBezTo>
                  <a:close/>
                  <a:moveTo>
                    <a:pt x="4152893" y="0"/>
                  </a:moveTo>
                  <a:lnTo>
                    <a:pt x="4153546" y="943213"/>
                  </a:lnTo>
                  <a:cubicBezTo>
                    <a:pt x="2383536" y="945173"/>
                    <a:pt x="943485" y="2386120"/>
                    <a:pt x="944791" y="4157583"/>
                  </a:cubicBezTo>
                  <a:cubicBezTo>
                    <a:pt x="946098" y="5926433"/>
                    <a:pt x="2387457" y="7366074"/>
                    <a:pt x="4158120" y="7364768"/>
                  </a:cubicBezTo>
                  <a:lnTo>
                    <a:pt x="4159426" y="8309287"/>
                  </a:lnTo>
                  <a:cubicBezTo>
                    <a:pt x="1868019" y="8311900"/>
                    <a:pt x="1962" y="6448336"/>
                    <a:pt x="2" y="4157583"/>
                  </a:cubicBezTo>
                  <a:cubicBezTo>
                    <a:pt x="-1958" y="1865524"/>
                    <a:pt x="1861485" y="1960"/>
                    <a:pt x="4152893" y="0"/>
                  </a:cubicBezTo>
                  <a:close/>
                </a:path>
              </a:pathLst>
            </a:custGeom>
            <a:solidFill>
              <a:schemeClr val="accent5"/>
            </a:solidFill>
            <a:ln>
              <a:noFill/>
            </a:ln>
            <a:effectLst/>
          </p:spPr>
          <p:txBody>
            <a:bodyPr wrap="square"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9" name="Freeform 9">
              <a:extLst>
                <a:ext uri="{FF2B5EF4-FFF2-40B4-BE49-F238E27FC236}">
                  <a16:creationId xmlns:a16="http://schemas.microsoft.com/office/drawing/2014/main" id="{AE3D87C8-8AD7-4E25-8407-5C2DAAEF9F6F}"/>
                </a:ext>
              </a:extLst>
            </p:cNvPr>
            <p:cNvSpPr>
              <a:spLocks noChangeArrowheads="1"/>
            </p:cNvSpPr>
            <p:nvPr/>
          </p:nvSpPr>
          <p:spPr bwMode="auto">
            <a:xfrm rot="5400000">
              <a:off x="8529119" y="4485154"/>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0" name="Teardrop 14">
              <a:extLst>
                <a:ext uri="{FF2B5EF4-FFF2-40B4-BE49-F238E27FC236}">
                  <a16:creationId xmlns:a16="http://schemas.microsoft.com/office/drawing/2014/main" id="{1E9DA220-0234-4459-BEEC-B1A4F09DF0D2}"/>
                </a:ext>
              </a:extLst>
            </p:cNvPr>
            <p:cNvSpPr/>
            <p:nvPr/>
          </p:nvSpPr>
          <p:spPr>
            <a:xfrm rot="2684498">
              <a:off x="10414971" y="6309252"/>
              <a:ext cx="1809585" cy="1912402"/>
            </a:xfrm>
            <a:prstGeom prst="teardrop">
              <a:avLst>
                <a:gd name="adj" fmla="val 29107"/>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1" name="Freeform 9">
              <a:extLst>
                <a:ext uri="{FF2B5EF4-FFF2-40B4-BE49-F238E27FC236}">
                  <a16:creationId xmlns:a16="http://schemas.microsoft.com/office/drawing/2014/main" id="{1B978429-D80A-40A8-91AF-6D9E16D3797F}"/>
                </a:ext>
              </a:extLst>
            </p:cNvPr>
            <p:cNvSpPr>
              <a:spLocks noChangeArrowheads="1"/>
            </p:cNvSpPr>
            <p:nvPr/>
          </p:nvSpPr>
          <p:spPr bwMode="auto">
            <a:xfrm rot="3600000">
              <a:off x="8033773" y="2655722"/>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2" name="Teardrop 30">
              <a:extLst>
                <a:ext uri="{FF2B5EF4-FFF2-40B4-BE49-F238E27FC236}">
                  <a16:creationId xmlns:a16="http://schemas.microsoft.com/office/drawing/2014/main" id="{6BB63B02-8DCE-44DD-BD22-E25B2F2D3C91}"/>
                </a:ext>
              </a:extLst>
            </p:cNvPr>
            <p:cNvSpPr/>
            <p:nvPr/>
          </p:nvSpPr>
          <p:spPr>
            <a:xfrm rot="884498">
              <a:off x="9572219" y="3145604"/>
              <a:ext cx="1809585" cy="1912402"/>
            </a:xfrm>
            <a:prstGeom prst="teardrop">
              <a:avLst>
                <a:gd name="adj" fmla="val 29107"/>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sp>
          <p:nvSpPr>
            <p:cNvPr id="13" name="Freeform 9">
              <a:extLst>
                <a:ext uri="{FF2B5EF4-FFF2-40B4-BE49-F238E27FC236}">
                  <a16:creationId xmlns:a16="http://schemas.microsoft.com/office/drawing/2014/main" id="{A8E9A5DD-5E54-45C3-932B-577EAFBEF677}"/>
                </a:ext>
              </a:extLst>
            </p:cNvPr>
            <p:cNvSpPr>
              <a:spLocks noChangeArrowheads="1"/>
            </p:cNvSpPr>
            <p:nvPr/>
          </p:nvSpPr>
          <p:spPr bwMode="auto">
            <a:xfrm rot="7200000">
              <a:off x="8037083" y="6234873"/>
              <a:ext cx="254525" cy="5522922"/>
            </a:xfrm>
            <a:custGeom>
              <a:avLst/>
              <a:gdLst>
                <a:gd name="T0" fmla="*/ 0 w 367"/>
                <a:gd name="T1" fmla="*/ 250 h 7944"/>
                <a:gd name="T2" fmla="*/ 0 w 367"/>
                <a:gd name="T3" fmla="*/ 250 h 7944"/>
                <a:gd name="T4" fmla="*/ 183 w 367"/>
                <a:gd name="T5" fmla="*/ 0 h 7944"/>
                <a:gd name="T6" fmla="*/ 183 w 367"/>
                <a:gd name="T7" fmla="*/ 0 h 7944"/>
                <a:gd name="T8" fmla="*/ 366 w 367"/>
                <a:gd name="T9" fmla="*/ 250 h 7944"/>
                <a:gd name="T10" fmla="*/ 366 w 367"/>
                <a:gd name="T11" fmla="*/ 7693 h 7944"/>
                <a:gd name="T12" fmla="*/ 366 w 367"/>
                <a:gd name="T13" fmla="*/ 7693 h 7944"/>
                <a:gd name="T14" fmla="*/ 183 w 367"/>
                <a:gd name="T15" fmla="*/ 7943 h 7944"/>
                <a:gd name="T16" fmla="*/ 183 w 367"/>
                <a:gd name="T17" fmla="*/ 7943 h 7944"/>
                <a:gd name="T18" fmla="*/ 0 w 367"/>
                <a:gd name="T19" fmla="*/ 7693 h 7944"/>
                <a:gd name="T20" fmla="*/ 0 w 367"/>
                <a:gd name="T21" fmla="*/ 250 h 7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7" h="7944">
                  <a:moveTo>
                    <a:pt x="0" y="250"/>
                  </a:moveTo>
                  <a:lnTo>
                    <a:pt x="0" y="250"/>
                  </a:lnTo>
                  <a:cubicBezTo>
                    <a:pt x="0" y="111"/>
                    <a:pt x="82" y="0"/>
                    <a:pt x="183" y="0"/>
                  </a:cubicBezTo>
                  <a:lnTo>
                    <a:pt x="183" y="0"/>
                  </a:lnTo>
                  <a:cubicBezTo>
                    <a:pt x="284" y="0"/>
                    <a:pt x="366" y="111"/>
                    <a:pt x="366" y="250"/>
                  </a:cubicBezTo>
                  <a:lnTo>
                    <a:pt x="366" y="7693"/>
                  </a:lnTo>
                  <a:lnTo>
                    <a:pt x="366" y="7693"/>
                  </a:lnTo>
                  <a:cubicBezTo>
                    <a:pt x="366" y="7831"/>
                    <a:pt x="284" y="7943"/>
                    <a:pt x="183" y="7943"/>
                  </a:cubicBezTo>
                  <a:lnTo>
                    <a:pt x="183" y="7943"/>
                  </a:lnTo>
                  <a:cubicBezTo>
                    <a:pt x="82" y="7943"/>
                    <a:pt x="0" y="7831"/>
                    <a:pt x="0" y="7693"/>
                  </a:cubicBezTo>
                  <a:lnTo>
                    <a:pt x="0" y="250"/>
                  </a:lnTo>
                </a:path>
              </a:pathLst>
            </a:custGeom>
            <a:solidFill>
              <a:schemeClr val="bg1">
                <a:lumMod val="8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6532" b="0" i="0" u="none" strike="noStrike" kern="1200" cap="none" spc="0" normalizeH="0" baseline="0" noProof="0" dirty="0">
                <a:ln>
                  <a:noFill/>
                </a:ln>
                <a:solidFill>
                  <a:prstClr val="black"/>
                </a:solidFill>
                <a:effectLst/>
                <a:uLnTx/>
                <a:uFillTx/>
                <a:latin typeface="Lato Light" panose="020F0502020204030203" pitchFamily="34" charset="0"/>
                <a:ea typeface="+mn-ea"/>
                <a:cs typeface="+mn-cs"/>
              </a:endParaRPr>
            </a:p>
          </p:txBody>
        </p:sp>
        <p:sp>
          <p:nvSpPr>
            <p:cNvPr id="14" name="Teardrop 33">
              <a:extLst>
                <a:ext uri="{FF2B5EF4-FFF2-40B4-BE49-F238E27FC236}">
                  <a16:creationId xmlns:a16="http://schemas.microsoft.com/office/drawing/2014/main" id="{50231CE3-4EB1-4BCF-ADF5-DF0578204B3B}"/>
                </a:ext>
              </a:extLst>
            </p:cNvPr>
            <p:cNvSpPr/>
            <p:nvPr/>
          </p:nvSpPr>
          <p:spPr>
            <a:xfrm rot="4484498">
              <a:off x="9556690" y="9388138"/>
              <a:ext cx="1809585" cy="1912402"/>
            </a:xfrm>
            <a:prstGeom prst="teardrop">
              <a:avLst>
                <a:gd name="adj" fmla="val 29107"/>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ato Light" panose="020F0502020204030203" pitchFamily="34" charset="0"/>
                <a:ea typeface="+mn-ea"/>
                <a:cs typeface="+mn-cs"/>
              </a:endParaRPr>
            </a:p>
          </p:txBody>
        </p:sp>
      </p:gr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279DEEC-AD13-436C-8A52-ED12C9DE9D4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Tree>
    <p:extLst>
      <p:ext uri="{BB962C8B-B14F-4D97-AF65-F5344CB8AC3E}">
        <p14:creationId xmlns:p14="http://schemas.microsoft.com/office/powerpoint/2010/main" val="4284633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tx1"/>
                </a:solidFill>
                <a:latin typeface="Sakkal Majalla" panose="02000000000000000000" pitchFamily="2" charset="-78"/>
                <a:cs typeface="Sakkal Majalla" panose="02000000000000000000" pitchFamily="2" charset="-78"/>
              </a:rPr>
              <a:t>انتهت المحاضرة الخامسة</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endParaRPr kumimoji="0" lang="en-US"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Tree>
    <p:custDataLst>
      <p:tags r:id="rId1"/>
    </p:custDataLst>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id="{900371B9-F023-4D5B-BFB1-8B71C0D25591}"/>
              </a:ext>
            </a:extLst>
          </p:cNvPr>
          <p:cNvSpPr txBox="1">
            <a:spLocks/>
          </p:cNvSpPr>
          <p:nvPr/>
        </p:nvSpPr>
        <p:spPr>
          <a:xfrm>
            <a:off x="1620416" y="1367420"/>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endPar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7" name="مربع نص 6">
            <a:extLst>
              <a:ext uri="{FF2B5EF4-FFF2-40B4-BE49-F238E27FC236}">
                <a16:creationId xmlns:a16="http://schemas.microsoft.com/office/drawing/2014/main" id="{AA1140A8-5C66-48D2-9652-A74F2D285DDF}"/>
              </a:ext>
            </a:extLst>
          </p:cNvPr>
          <p:cNvSpPr txBox="1"/>
          <p:nvPr/>
        </p:nvSpPr>
        <p:spPr>
          <a:xfrm>
            <a:off x="5484612" y="2495173"/>
            <a:ext cx="5875176" cy="2262158"/>
          </a:xfrm>
          <a:prstGeom prst="rect">
            <a:avLst/>
          </a:prstGeom>
          <a:noFill/>
        </p:spPr>
        <p:txBody>
          <a:bodyPr wrap="square" rtlCol="1">
            <a:spAutoFit/>
          </a:bodyPr>
          <a:lstStyle/>
          <a:p>
            <a:pPr marL="0" marR="0" lvl="0" indent="0" algn="just" defTabSz="457200" rtl="1"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rPr>
              <a:t>عملية يتم من خلالها استكشاف مجموعة من المؤشرات الكمية و النوعية حول نشاط المنشأة وذلك من خلال معلومات تستخرج من القوائم المالية (قائمة الدخل ، الميزانية العمومية، التدفقات النقدية).</a:t>
            </a: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F2F9E316-4AC4-4E61-BCD1-8C3B9C5A189F}"/>
              </a:ext>
            </a:extLst>
          </p:cNvPr>
          <p:cNvSpPr txBox="1"/>
          <p:nvPr/>
        </p:nvSpPr>
        <p:spPr>
          <a:xfrm>
            <a:off x="1411464" y="2736502"/>
            <a:ext cx="2358338" cy="954107"/>
          </a:xfrm>
          <a:prstGeom prst="rect">
            <a:avLst/>
          </a:prstGeom>
          <a:noFill/>
        </p:spPr>
        <p:txBody>
          <a:bodyPr wrap="none" rtlCol="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تحليل القوائم المالية</a:t>
            </a:r>
          </a:p>
        </p:txBody>
      </p:sp>
      <p:sp>
        <p:nvSpPr>
          <p:cNvPr id="9" name="مثلث متساوي الساقين 8">
            <a:extLst>
              <a:ext uri="{FF2B5EF4-FFF2-40B4-BE49-F238E27FC236}">
                <a16:creationId xmlns:a16="http://schemas.microsoft.com/office/drawing/2014/main" id="{554ED6DF-4A24-4BD0-8479-26004004A75D}"/>
              </a:ext>
            </a:extLst>
          </p:cNvPr>
          <p:cNvSpPr/>
          <p:nvPr/>
        </p:nvSpPr>
        <p:spPr>
          <a:xfrm rot="5400000">
            <a:off x="4420323" y="2953357"/>
            <a:ext cx="793278" cy="6838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331410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id="{900371B9-F023-4D5B-BFB1-8B71C0D25591}"/>
              </a:ext>
            </a:extLst>
          </p:cNvPr>
          <p:cNvSpPr txBox="1">
            <a:spLocks/>
          </p:cNvSpPr>
          <p:nvPr/>
        </p:nvSpPr>
        <p:spPr>
          <a:xfrm>
            <a:off x="1620416" y="1367420"/>
            <a:ext cx="194043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endParaRPr kumimoji="0" lang="ar-SA" sz="36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7" name="مربع نص 6">
            <a:extLst>
              <a:ext uri="{FF2B5EF4-FFF2-40B4-BE49-F238E27FC236}">
                <a16:creationId xmlns:a16="http://schemas.microsoft.com/office/drawing/2014/main" id="{AA1140A8-5C66-48D2-9652-A74F2D285DDF}"/>
              </a:ext>
            </a:extLst>
          </p:cNvPr>
          <p:cNvSpPr txBox="1"/>
          <p:nvPr/>
        </p:nvSpPr>
        <p:spPr>
          <a:xfrm>
            <a:off x="5693564" y="1367420"/>
            <a:ext cx="6190952" cy="3924151"/>
          </a:xfrm>
          <a:prstGeom prst="rect">
            <a:avLst/>
          </a:prstGeom>
          <a:noFill/>
        </p:spPr>
        <p:txBody>
          <a:bodyPr wrap="square" rtlCol="1">
            <a:spAutoFit/>
          </a:bodyPr>
          <a:lstStyle/>
          <a:p>
            <a:pPr algn="just"/>
            <a:r>
              <a:rPr lang="ar-SA" sz="2400" b="0" i="0" dirty="0">
                <a:solidFill>
                  <a:srgbClr val="3B3B3B"/>
                </a:solidFill>
                <a:effectLst/>
                <a:latin typeface="Sakkal Majalla" panose="02000000000000000000" pitchFamily="2" charset="-78"/>
                <a:cs typeface="Sakkal Majalla" panose="02000000000000000000" pitchFamily="2" charset="-78"/>
              </a:rPr>
              <a:t>إن تحليل القوائم المالية </a:t>
            </a:r>
            <a:r>
              <a:rPr lang="en-US" sz="2400" b="0" i="0" dirty="0">
                <a:solidFill>
                  <a:srgbClr val="3B3B3B"/>
                </a:solidFill>
                <a:effectLst/>
                <a:latin typeface="Sakkal Majalla" panose="02000000000000000000" pitchFamily="2" charset="-78"/>
                <a:cs typeface="Sakkal Majalla" panose="02000000000000000000" pitchFamily="2" charset="-78"/>
              </a:rPr>
              <a:t>Financial Statement Analysis </a:t>
            </a:r>
            <a:r>
              <a:rPr lang="ar-SA" sz="2400" b="0" i="0" dirty="0">
                <a:solidFill>
                  <a:srgbClr val="3B3B3B"/>
                </a:solidFill>
                <a:effectLst/>
                <a:latin typeface="Sakkal Majalla" panose="02000000000000000000" pitchFamily="2" charset="-78"/>
                <a:cs typeface="Sakkal Majalla" panose="02000000000000000000" pitchFamily="2" charset="-78"/>
              </a:rPr>
              <a:t>يعتبر بمثابة الخطوة الأولى في مراحل فهم وتفسير محتوى تلك القوائم لأغراض استخدامها في المجالات التي تهم مستخدميها سواء كان ذلك لأغراض الائتمان أو الاستثمار أو من وجهة نظر إدارة المشروع عند تقييم الأداء بالمقارنة بالمشروعات الأخرى وفي ظل الظروف الاقتصادية السائدة.</a:t>
            </a:r>
          </a:p>
          <a:p>
            <a:pPr algn="just"/>
            <a:r>
              <a:rPr lang="ar-SA" sz="2400" b="0" i="0" dirty="0">
                <a:solidFill>
                  <a:srgbClr val="3B3B3B"/>
                </a:solidFill>
                <a:effectLst/>
                <a:latin typeface="Sakkal Majalla" panose="02000000000000000000" pitchFamily="2" charset="-78"/>
                <a:cs typeface="Sakkal Majalla" panose="02000000000000000000" pitchFamily="2" charset="-78"/>
              </a:rPr>
              <a:t>هناك أدوات عديدة تستخدم عادة في مجال تحليل القوائم المالية. وتفاوت هذه الأدوات فيما بينها إنما يعكس تفاوتاً في درجة التحليل المطلوبة وكذلك تفاوتاً في مجالات استخدام نتائج التحليل بالإضافة إلى تفاوت احتياجات مستخدمي القوائم المالية.</a:t>
            </a:r>
          </a:p>
          <a:p>
            <a:pPr marL="0" marR="0" lvl="0" indent="0" algn="just" defTabSz="457200" rtl="1" eaLnBrk="1" fontAlgn="auto" latinLnBrk="0" hangingPunct="1">
              <a:lnSpc>
                <a:spcPct val="15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sym typeface="Wingdings" panose="05000000000000000000" pitchFamily="2" charset="2"/>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3" name="مستطيل 6">
            <a:extLst>
              <a:ext uri="{FF2B5EF4-FFF2-40B4-BE49-F238E27FC236}">
                <a16:creationId xmlns:a16="http://schemas.microsoft.com/office/drawing/2014/main" id="{1EB0BEE8-0FA9-48F7-BA54-5F8D04284BE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F2F9E316-4AC4-4E61-BCD1-8C3B9C5A189F}"/>
              </a:ext>
            </a:extLst>
          </p:cNvPr>
          <p:cNvSpPr txBox="1"/>
          <p:nvPr/>
        </p:nvSpPr>
        <p:spPr>
          <a:xfrm>
            <a:off x="1411464" y="2736502"/>
            <a:ext cx="2358338" cy="954107"/>
          </a:xfrm>
          <a:prstGeom prst="rect">
            <a:avLst/>
          </a:prstGeom>
          <a:noFill/>
        </p:spPr>
        <p:txBody>
          <a:bodyPr wrap="none" rtlCol="1">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تحليل القوائم المالية</a:t>
            </a:r>
          </a:p>
        </p:txBody>
      </p:sp>
      <p:sp>
        <p:nvSpPr>
          <p:cNvPr id="9" name="مثلث متساوي الساقين 8">
            <a:extLst>
              <a:ext uri="{FF2B5EF4-FFF2-40B4-BE49-F238E27FC236}">
                <a16:creationId xmlns:a16="http://schemas.microsoft.com/office/drawing/2014/main" id="{554ED6DF-4A24-4BD0-8479-26004004A75D}"/>
              </a:ext>
            </a:extLst>
          </p:cNvPr>
          <p:cNvSpPr/>
          <p:nvPr/>
        </p:nvSpPr>
        <p:spPr>
          <a:xfrm rot="5400000">
            <a:off x="4420323" y="2953357"/>
            <a:ext cx="793278" cy="6838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74583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436914"/>
            <a:ext cx="3704253" cy="44759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9705353" y="1220336"/>
            <a:ext cx="260674" cy="1226355"/>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580919" y="1351508"/>
            <a:ext cx="9188232" cy="4893647"/>
          </a:xfrm>
          <a:prstGeom prst="rect">
            <a:avLst/>
          </a:prstGeom>
          <a:noFill/>
        </p:spPr>
        <p:txBody>
          <a:bodyPr wrap="square">
            <a:spAutoFit/>
          </a:bodyPr>
          <a:lstStyle/>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الهدف:</a:t>
            </a:r>
          </a:p>
          <a:p>
            <a:pPr marL="269875" marR="0" lvl="0" indent="0" algn="r" defTabSz="457200" rtl="1" eaLnBrk="1" fontAlgn="auto" latinLnBrk="0" hangingPunct="1">
              <a:lnSpc>
                <a:spcPct val="100000"/>
              </a:lnSpc>
              <a:spcBef>
                <a:spcPts val="0"/>
              </a:spcBef>
              <a:spcAft>
                <a:spcPts val="0"/>
              </a:spcAft>
              <a:buClrTx/>
              <a:buSzTx/>
              <a:buFontTx/>
              <a:buNone/>
              <a:tabLst>
                <a:tab pos="8789988" algn="l"/>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استخدام هذه المؤشرات بعد ذلك في تقييم أداء المنشأة ومن ثم اتخاذ القرارات  المناسبة؛ وإذا كانت الشركة تعاني من مشاكل مالية يجب على المحلل التعرف على أعراض المشكلة وأسبابها  واقتراح الحلول.  </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من يقوم بالتحليل المالية؟</a:t>
            </a:r>
          </a:p>
          <a:p>
            <a:pPr marL="265113"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جهات خارجية وداخلية:</a:t>
            </a:r>
          </a:p>
          <a:p>
            <a:pPr marL="608013" marR="0" lvl="0" indent="-34290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التحليل الخارجي عادة يقوم به الدائنون والمحللون الماليون و المساهمون.</a:t>
            </a:r>
          </a:p>
          <a:p>
            <a:pPr marL="608013" marR="0" lvl="0" indent="-34290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التحليل الداخلي يقع على الإدارة المالية للمنشأة. </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من فوائد التحليل المالي:</a:t>
            </a:r>
          </a:p>
          <a:p>
            <a:pPr marL="608013" marR="0" lvl="0" indent="-34290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تقييم الموقف المالي للمنشأة في الماضي والحاضر والمستقبل.</a:t>
            </a:r>
          </a:p>
          <a:p>
            <a:pPr marL="608013" marR="0" lvl="0" indent="-34290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تحديد نقاط الضعف لتفادي حدوث المشاكل في المستقبل</a:t>
            </a:r>
          </a:p>
          <a:p>
            <a:pPr marL="608013" marR="0" lvl="0" indent="-342900" algn="r" defTabSz="4572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تحديد نقاط القوة لاستغلال الفرص المتاحة بدرجة عالية </a:t>
            </a: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1477328"/>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تحليل القوائم المالية</a:t>
            </a:r>
          </a:p>
        </p:txBody>
      </p:sp>
      <p:sp>
        <p:nvSpPr>
          <p:cNvPr id="31" name="مستطيل 30">
            <a:extLst>
              <a:ext uri="{FF2B5EF4-FFF2-40B4-BE49-F238E27FC236}">
                <a16:creationId xmlns:a16="http://schemas.microsoft.com/office/drawing/2014/main" id="{072CC327-19E3-4340-85A8-94FED8B5CB14}"/>
              </a:ext>
            </a:extLst>
          </p:cNvPr>
          <p:cNvSpPr/>
          <p:nvPr/>
        </p:nvSpPr>
        <p:spPr>
          <a:xfrm>
            <a:off x="9724404" y="2910787"/>
            <a:ext cx="260674" cy="133220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2" name="مستطيل 31">
            <a:extLst>
              <a:ext uri="{FF2B5EF4-FFF2-40B4-BE49-F238E27FC236}">
                <a16:creationId xmlns:a16="http://schemas.microsoft.com/office/drawing/2014/main" id="{18AF3D42-4A3F-4E73-BA88-A3FADB45D5A8}"/>
              </a:ext>
            </a:extLst>
          </p:cNvPr>
          <p:cNvSpPr/>
          <p:nvPr/>
        </p:nvSpPr>
        <p:spPr>
          <a:xfrm>
            <a:off x="9714879" y="4707088"/>
            <a:ext cx="260674" cy="1332204"/>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350639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013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14" name="TextBox 11">
            <a:extLst>
              <a:ext uri="{FF2B5EF4-FFF2-40B4-BE49-F238E27FC236}">
                <a16:creationId xmlns:a16="http://schemas.microsoft.com/office/drawing/2014/main" id="{9AD14715-ABE5-4CC4-BE85-847D68EEAF78}"/>
              </a:ext>
            </a:extLst>
          </p:cNvPr>
          <p:cNvSpPr txBox="1"/>
          <p:nvPr/>
        </p:nvSpPr>
        <p:spPr>
          <a:xfrm>
            <a:off x="2966484" y="1197303"/>
            <a:ext cx="4977345" cy="523220"/>
          </a:xfrm>
          <a:prstGeom prst="rect">
            <a:avLst/>
          </a:prstGeom>
          <a:noFill/>
        </p:spPr>
        <p:txBody>
          <a:bodyPr wrap="square">
            <a:spAutoFit/>
          </a:bodyPr>
          <a:lstStyle/>
          <a:p>
            <a:pPr marL="111125" marR="0" lvl="0" indent="0" algn="ctr" defTabSz="4572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قائمة لبعض المشاكل المالية وأسبابها</a:t>
            </a:r>
            <a:endParaRPr kumimoji="0" lang="en-US"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aphicFrame>
        <p:nvGraphicFramePr>
          <p:cNvPr id="13" name="عنصر نائب للمحتوى 4">
            <a:extLst>
              <a:ext uri="{FF2B5EF4-FFF2-40B4-BE49-F238E27FC236}">
                <a16:creationId xmlns:a16="http://schemas.microsoft.com/office/drawing/2014/main" id="{EF2D3735-3C81-4582-8EBB-6565D1D31720}"/>
              </a:ext>
            </a:extLst>
          </p:cNvPr>
          <p:cNvGraphicFramePr>
            <a:graphicFrameLocks noGrp="1"/>
          </p:cNvGraphicFramePr>
          <p:nvPr>
            <p:ph idx="1"/>
          </p:nvPr>
        </p:nvGraphicFramePr>
        <p:xfrm>
          <a:off x="1286070" y="2442326"/>
          <a:ext cx="9619860" cy="3302314"/>
        </p:xfrm>
        <a:graphic>
          <a:graphicData uri="http://schemas.openxmlformats.org/drawingml/2006/table">
            <a:tbl>
              <a:tblPr rtl="1" firstRow="1" bandRow="1">
                <a:tableStyleId>{5C22544A-7EE6-4342-B048-85BDC9FD1C3A}</a:tableStyleId>
              </a:tblPr>
              <a:tblGrid>
                <a:gridCol w="2157168">
                  <a:extLst>
                    <a:ext uri="{9D8B030D-6E8A-4147-A177-3AD203B41FA5}">
                      <a16:colId xmlns:a16="http://schemas.microsoft.com/office/drawing/2014/main" val="20000"/>
                    </a:ext>
                  </a:extLst>
                </a:gridCol>
                <a:gridCol w="2853559">
                  <a:extLst>
                    <a:ext uri="{9D8B030D-6E8A-4147-A177-3AD203B41FA5}">
                      <a16:colId xmlns:a16="http://schemas.microsoft.com/office/drawing/2014/main" val="20001"/>
                    </a:ext>
                  </a:extLst>
                </a:gridCol>
                <a:gridCol w="4609133">
                  <a:extLst>
                    <a:ext uri="{9D8B030D-6E8A-4147-A177-3AD203B41FA5}">
                      <a16:colId xmlns:a16="http://schemas.microsoft.com/office/drawing/2014/main" val="20002"/>
                    </a:ext>
                  </a:extLst>
                </a:gridCol>
              </a:tblGrid>
              <a:tr h="390302">
                <a:tc>
                  <a:txBody>
                    <a:bodyPr/>
                    <a:lstStyle/>
                    <a:p>
                      <a:pPr algn="ctr" rtl="1"/>
                      <a:r>
                        <a:rPr lang="ar-SA" sz="2000" dirty="0">
                          <a:latin typeface="Sakkal Majalla" panose="02000000000000000000" pitchFamily="2" charset="-78"/>
                          <a:cs typeface="Sakkal Majalla" panose="02000000000000000000" pitchFamily="2" charset="-78"/>
                        </a:rPr>
                        <a:t>المشكلة</a:t>
                      </a:r>
                    </a:p>
                  </a:txBody>
                  <a:tcPr marL="84406" marR="84406" marT="42203" marB="42203"/>
                </a:tc>
                <a:tc>
                  <a:txBody>
                    <a:bodyPr/>
                    <a:lstStyle/>
                    <a:p>
                      <a:pPr algn="ctr" rtl="1"/>
                      <a:r>
                        <a:rPr lang="ar-SA" sz="2000" dirty="0">
                          <a:latin typeface="Sakkal Majalla" panose="02000000000000000000" pitchFamily="2" charset="-78"/>
                          <a:cs typeface="Sakkal Majalla" panose="02000000000000000000" pitchFamily="2" charset="-78"/>
                        </a:rPr>
                        <a:t>الأسباب</a:t>
                      </a:r>
                    </a:p>
                  </a:txBody>
                  <a:tcPr marL="84406" marR="84406" marT="42203" marB="42203"/>
                </a:tc>
                <a:tc>
                  <a:txBody>
                    <a:bodyPr/>
                    <a:lstStyle/>
                    <a:p>
                      <a:pPr algn="ctr" rtl="1"/>
                      <a:r>
                        <a:rPr lang="ar-SA" sz="2000" dirty="0">
                          <a:latin typeface="Sakkal Majalla" panose="02000000000000000000" pitchFamily="2" charset="-78"/>
                          <a:cs typeface="Sakkal Majalla" panose="02000000000000000000" pitchFamily="2" charset="-78"/>
                        </a:rPr>
                        <a:t>الحل</a:t>
                      </a:r>
                    </a:p>
                  </a:txBody>
                  <a:tcPr marL="84406" marR="84406" marT="42203" marB="42203"/>
                </a:tc>
                <a:extLst>
                  <a:ext uri="{0D108BD9-81ED-4DB2-BD59-A6C34878D82A}">
                    <a16:rowId xmlns:a16="http://schemas.microsoft.com/office/drawing/2014/main" val="10000"/>
                  </a:ext>
                </a:extLst>
              </a:tr>
              <a:tr h="1273480">
                <a:tc>
                  <a:txBody>
                    <a:bodyPr/>
                    <a:lstStyle/>
                    <a:p>
                      <a:pPr algn="ctr" rtl="1"/>
                      <a:r>
                        <a:rPr lang="ar-SA" sz="2000" dirty="0">
                          <a:latin typeface="Sakkal Majalla" panose="02000000000000000000" pitchFamily="2" charset="-78"/>
                          <a:cs typeface="Sakkal Majalla" panose="02000000000000000000" pitchFamily="2" charset="-78"/>
                        </a:rPr>
                        <a:t>سيولة</a:t>
                      </a:r>
                      <a:r>
                        <a:rPr lang="ar-SA" sz="2000" baseline="0" dirty="0">
                          <a:latin typeface="Sakkal Majalla" panose="02000000000000000000" pitchFamily="2" charset="-78"/>
                          <a:cs typeface="Sakkal Majalla" panose="02000000000000000000" pitchFamily="2" charset="-78"/>
                        </a:rPr>
                        <a:t> أقل من المطلوب</a:t>
                      </a:r>
                      <a:endParaRPr lang="ar-SA" sz="2000" dirty="0">
                        <a:latin typeface="Sakkal Majalla" panose="02000000000000000000" pitchFamily="2" charset="-78"/>
                        <a:cs typeface="Sakkal Majalla" panose="02000000000000000000" pitchFamily="2" charset="-78"/>
                      </a:endParaRPr>
                    </a:p>
                  </a:txBody>
                  <a:tcPr marL="84406" marR="84406" marT="42203" marB="42203" anchor="ctr"/>
                </a:tc>
                <a:tc>
                  <a:txBody>
                    <a:bodyPr/>
                    <a:lstStyle/>
                    <a:p>
                      <a:pPr marL="285750" indent="-285750" algn="r" rtl="1">
                        <a:buFontTx/>
                        <a:buChar char="-"/>
                      </a:pPr>
                      <a:r>
                        <a:rPr lang="ar-SA" sz="2000" dirty="0">
                          <a:latin typeface="Sakkal Majalla" panose="02000000000000000000" pitchFamily="2" charset="-78"/>
                          <a:cs typeface="Sakkal Majalla" panose="02000000000000000000" pitchFamily="2" charset="-78"/>
                        </a:rPr>
                        <a:t>ذمم مدينة عالية</a:t>
                      </a:r>
                    </a:p>
                    <a:p>
                      <a:pPr marL="285750" indent="-285750" algn="r" rtl="1">
                        <a:buFontTx/>
                        <a:buChar char="-"/>
                      </a:pPr>
                      <a:r>
                        <a:rPr lang="ar-SA" sz="2000" dirty="0">
                          <a:latin typeface="Sakkal Majalla" panose="02000000000000000000" pitchFamily="2" charset="-78"/>
                          <a:cs typeface="Sakkal Majalla" panose="02000000000000000000" pitchFamily="2" charset="-78"/>
                        </a:rPr>
                        <a:t>مخزون عالي</a:t>
                      </a:r>
                    </a:p>
                    <a:p>
                      <a:pPr marL="285750" indent="-285750" algn="r" rtl="1">
                        <a:buFontTx/>
                        <a:buChar char="-"/>
                      </a:pPr>
                      <a:r>
                        <a:rPr lang="ar-SA" sz="2000" dirty="0">
                          <a:latin typeface="Sakkal Majalla" panose="02000000000000000000" pitchFamily="2" charset="-78"/>
                          <a:cs typeface="Sakkal Majalla" panose="02000000000000000000" pitchFamily="2" charset="-78"/>
                        </a:rPr>
                        <a:t>خصوم متداولة عالية</a:t>
                      </a:r>
                    </a:p>
                  </a:txBody>
                  <a:tcPr marL="84406" marR="84406" marT="42203" marB="42203"/>
                </a:tc>
                <a:tc>
                  <a:txBody>
                    <a:bodyPr/>
                    <a:lstStyle/>
                    <a:p>
                      <a:pPr marL="285750" indent="-285750" algn="r" rtl="1">
                        <a:buFontTx/>
                        <a:buChar char="-"/>
                      </a:pPr>
                      <a:r>
                        <a:rPr lang="ar-SA" sz="2000" dirty="0">
                          <a:latin typeface="Sakkal Majalla" panose="02000000000000000000" pitchFamily="2" charset="-78"/>
                          <a:cs typeface="Sakkal Majalla" panose="02000000000000000000" pitchFamily="2" charset="-78"/>
                        </a:rPr>
                        <a:t>الحصول على أموال إضافية</a:t>
                      </a:r>
                    </a:p>
                    <a:p>
                      <a:pPr marL="285750" indent="-285750" algn="r" rtl="1">
                        <a:buFontTx/>
                        <a:buChar char="-"/>
                      </a:pPr>
                      <a:r>
                        <a:rPr lang="ar-SA" sz="2000" dirty="0">
                          <a:latin typeface="Sakkal Majalla" panose="02000000000000000000" pitchFamily="2" charset="-78"/>
                          <a:cs typeface="Sakkal Majalla" panose="02000000000000000000" pitchFamily="2" charset="-78"/>
                        </a:rPr>
                        <a:t>اتباع سياسة ائتمانية متشددة</a:t>
                      </a:r>
                    </a:p>
                    <a:p>
                      <a:pPr marL="285750" indent="-285750" algn="r" rtl="1">
                        <a:buFontTx/>
                        <a:buChar char="-"/>
                      </a:pPr>
                      <a:r>
                        <a:rPr lang="ar-SA" sz="2000" dirty="0">
                          <a:latin typeface="Sakkal Majalla" panose="02000000000000000000" pitchFamily="2" charset="-78"/>
                          <a:cs typeface="Sakkal Majalla" panose="02000000000000000000" pitchFamily="2" charset="-78"/>
                        </a:rPr>
                        <a:t>تحسين إدارة المخزون</a:t>
                      </a:r>
                    </a:p>
                    <a:p>
                      <a:pPr marL="285750" indent="-285750" algn="r" rtl="1">
                        <a:buFontTx/>
                        <a:buChar char="-"/>
                      </a:pPr>
                      <a:r>
                        <a:rPr lang="ar-SA" sz="2000" dirty="0">
                          <a:latin typeface="Sakkal Majalla" panose="02000000000000000000" pitchFamily="2" charset="-78"/>
                          <a:cs typeface="Sakkal Majalla" panose="02000000000000000000" pitchFamily="2" charset="-78"/>
                        </a:rPr>
                        <a:t>تسديد جزء من الديون</a:t>
                      </a:r>
                    </a:p>
                  </a:txBody>
                  <a:tcPr marL="84406" marR="84406" marT="42203" marB="42203"/>
                </a:tc>
                <a:extLst>
                  <a:ext uri="{0D108BD9-81ED-4DB2-BD59-A6C34878D82A}">
                    <a16:rowId xmlns:a16="http://schemas.microsoft.com/office/drawing/2014/main" val="10001"/>
                  </a:ext>
                </a:extLst>
              </a:tr>
              <a:tr h="1567872">
                <a:tc>
                  <a:txBody>
                    <a:bodyPr/>
                    <a:lstStyle/>
                    <a:p>
                      <a:pPr algn="ctr" rtl="1"/>
                      <a:r>
                        <a:rPr lang="ar-SA" sz="2000" dirty="0">
                          <a:latin typeface="Sakkal Majalla" panose="02000000000000000000" pitchFamily="2" charset="-78"/>
                          <a:cs typeface="Sakkal Majalla" panose="02000000000000000000" pitchFamily="2" charset="-78"/>
                        </a:rPr>
                        <a:t>ربحية متدنية</a:t>
                      </a:r>
                    </a:p>
                  </a:txBody>
                  <a:tcPr marL="84406" marR="84406" marT="42203" marB="42203" anchor="ctr"/>
                </a:tc>
                <a:tc>
                  <a:txBody>
                    <a:bodyPr/>
                    <a:lstStyle/>
                    <a:p>
                      <a:pPr marL="285750" indent="-285750" algn="r" rtl="1">
                        <a:buFontTx/>
                        <a:buChar char="-"/>
                      </a:pPr>
                      <a:r>
                        <a:rPr lang="ar-SA" sz="2000" dirty="0">
                          <a:latin typeface="Sakkal Majalla" panose="02000000000000000000" pitchFamily="2" charset="-78"/>
                          <a:cs typeface="Sakkal Majalla" panose="02000000000000000000" pitchFamily="2" charset="-78"/>
                        </a:rPr>
                        <a:t>تكاليف إنتاج عالية</a:t>
                      </a:r>
                    </a:p>
                    <a:p>
                      <a:pPr marL="285750" indent="-285750" algn="r" rtl="1">
                        <a:buFontTx/>
                        <a:buChar char="-"/>
                      </a:pPr>
                      <a:r>
                        <a:rPr lang="ar-SA" sz="2000" dirty="0">
                          <a:latin typeface="Sakkal Majalla" panose="02000000000000000000" pitchFamily="2" charset="-78"/>
                          <a:cs typeface="Sakkal Majalla" panose="02000000000000000000" pitchFamily="2" charset="-78"/>
                        </a:rPr>
                        <a:t>وجود طاقة إنتاجية عاطلة</a:t>
                      </a:r>
                    </a:p>
                    <a:p>
                      <a:pPr marL="285750" indent="-285750" algn="r" rtl="1">
                        <a:buFontTx/>
                        <a:buChar char="-"/>
                      </a:pPr>
                      <a:r>
                        <a:rPr lang="ar-SA" sz="2000" dirty="0">
                          <a:latin typeface="Sakkal Majalla" panose="02000000000000000000" pitchFamily="2" charset="-78"/>
                          <a:cs typeface="Sakkal Majalla" panose="02000000000000000000" pitchFamily="2" charset="-78"/>
                        </a:rPr>
                        <a:t>مبيعات قليلة</a:t>
                      </a:r>
                    </a:p>
                    <a:p>
                      <a:pPr marL="285750" indent="-285750" algn="r" rtl="1">
                        <a:buFontTx/>
                        <a:buChar char="-"/>
                      </a:pPr>
                      <a:r>
                        <a:rPr lang="ar-SA" sz="2000" dirty="0">
                          <a:latin typeface="Sakkal Majalla" panose="02000000000000000000" pitchFamily="2" charset="-78"/>
                          <a:cs typeface="Sakkal Majalla" panose="02000000000000000000" pitchFamily="2" charset="-78"/>
                        </a:rPr>
                        <a:t>مصروفات</a:t>
                      </a:r>
                      <a:r>
                        <a:rPr lang="ar-SA" sz="2000" baseline="0" dirty="0">
                          <a:latin typeface="Sakkal Majalla" panose="02000000000000000000" pitchFamily="2" charset="-78"/>
                          <a:cs typeface="Sakkal Majalla" panose="02000000000000000000" pitchFamily="2" charset="-78"/>
                        </a:rPr>
                        <a:t> إدارية عالية</a:t>
                      </a:r>
                    </a:p>
                    <a:p>
                      <a:pPr marL="285750" indent="-285750" algn="r" rtl="1">
                        <a:buFontTx/>
                        <a:buChar char="-"/>
                      </a:pPr>
                      <a:r>
                        <a:rPr lang="ar-SA" sz="2000" baseline="0" dirty="0">
                          <a:latin typeface="Sakkal Majalla" panose="02000000000000000000" pitchFamily="2" charset="-78"/>
                          <a:cs typeface="Sakkal Majalla" panose="02000000000000000000" pitchFamily="2" charset="-78"/>
                        </a:rPr>
                        <a:t>فوائد عالية</a:t>
                      </a:r>
                      <a:endParaRPr lang="ar-SA" sz="2000" dirty="0">
                        <a:latin typeface="Sakkal Majalla" panose="02000000000000000000" pitchFamily="2" charset="-78"/>
                        <a:cs typeface="Sakkal Majalla" panose="02000000000000000000" pitchFamily="2" charset="-78"/>
                      </a:endParaRPr>
                    </a:p>
                  </a:txBody>
                  <a:tcPr marL="84406" marR="84406" marT="42203" marB="42203"/>
                </a:tc>
                <a:tc>
                  <a:txBody>
                    <a:bodyPr/>
                    <a:lstStyle/>
                    <a:p>
                      <a:pPr marL="285750" indent="-285750" algn="r" rtl="1">
                        <a:buFontTx/>
                        <a:buChar char="-"/>
                      </a:pPr>
                      <a:r>
                        <a:rPr lang="ar-SA" sz="2000" dirty="0">
                          <a:latin typeface="Sakkal Majalla" panose="02000000000000000000" pitchFamily="2" charset="-78"/>
                          <a:cs typeface="Sakkal Majalla" panose="02000000000000000000" pitchFamily="2" charset="-78"/>
                        </a:rPr>
                        <a:t>استخدام الطرق المناسبة لخفض تكاليف الإنتاج</a:t>
                      </a:r>
                    </a:p>
                    <a:p>
                      <a:pPr marL="285750" indent="-285750" algn="r" rtl="1">
                        <a:buFontTx/>
                        <a:buChar char="-"/>
                      </a:pPr>
                      <a:r>
                        <a:rPr lang="ar-SA" sz="2000" dirty="0">
                          <a:latin typeface="Sakkal Majalla" panose="02000000000000000000" pitchFamily="2" charset="-78"/>
                          <a:cs typeface="Sakkal Majalla" panose="02000000000000000000" pitchFamily="2" charset="-78"/>
                        </a:rPr>
                        <a:t>التخلص من جزء من الأصول غير المنتجة</a:t>
                      </a:r>
                    </a:p>
                    <a:p>
                      <a:pPr marL="285750" indent="-285750" algn="r" rtl="1">
                        <a:buFontTx/>
                        <a:buChar char="-"/>
                      </a:pPr>
                      <a:r>
                        <a:rPr lang="ar-SA" sz="2000" dirty="0">
                          <a:latin typeface="Sakkal Majalla" panose="02000000000000000000" pitchFamily="2" charset="-78"/>
                          <a:cs typeface="Sakkal Majalla" panose="02000000000000000000" pitchFamily="2" charset="-78"/>
                        </a:rPr>
                        <a:t>تحسين جودة المنتج</a:t>
                      </a:r>
                    </a:p>
                    <a:p>
                      <a:pPr marL="285750" indent="-285750" algn="r" rtl="1">
                        <a:buFontTx/>
                        <a:buChar char="-"/>
                      </a:pPr>
                      <a:r>
                        <a:rPr lang="ar-SA" sz="2000" dirty="0">
                          <a:latin typeface="Sakkal Majalla" panose="02000000000000000000" pitchFamily="2" charset="-78"/>
                          <a:cs typeface="Sakkal Majalla" panose="02000000000000000000" pitchFamily="2" charset="-78"/>
                        </a:rPr>
                        <a:t>خفض المصاريف الإدارية والبيعية</a:t>
                      </a:r>
                    </a:p>
                    <a:p>
                      <a:pPr marL="285750" indent="-285750" algn="r" rtl="1">
                        <a:buFontTx/>
                        <a:buChar char="-"/>
                      </a:pPr>
                      <a:r>
                        <a:rPr lang="ar-SA" sz="2000" dirty="0">
                          <a:latin typeface="Sakkal Majalla" panose="02000000000000000000" pitchFamily="2" charset="-78"/>
                          <a:cs typeface="Sakkal Majalla" panose="02000000000000000000" pitchFamily="2" charset="-78"/>
                        </a:rPr>
                        <a:t>البحث عن مصادر تمويل أقل</a:t>
                      </a:r>
                      <a:r>
                        <a:rPr lang="ar-SA" sz="2000" baseline="0" dirty="0">
                          <a:latin typeface="Sakkal Majalla" panose="02000000000000000000" pitchFamily="2" charset="-78"/>
                          <a:cs typeface="Sakkal Majalla" panose="02000000000000000000" pitchFamily="2" charset="-78"/>
                        </a:rPr>
                        <a:t> كلفة</a:t>
                      </a:r>
                      <a:endParaRPr lang="ar-SA" sz="2000" dirty="0">
                        <a:latin typeface="Sakkal Majalla" panose="02000000000000000000" pitchFamily="2" charset="-78"/>
                        <a:cs typeface="Sakkal Majalla" panose="02000000000000000000" pitchFamily="2" charset="-78"/>
                      </a:endParaRPr>
                    </a:p>
                  </a:txBody>
                  <a:tcPr marL="84406" marR="84406" marT="42203" marB="42203"/>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474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1477328"/>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المستفيدون من التحليل المالي</a:t>
            </a:r>
          </a:p>
        </p:txBody>
      </p:sp>
      <p:sp>
        <p:nvSpPr>
          <p:cNvPr id="18" name="مستطيل 17">
            <a:extLst>
              <a:ext uri="{FF2B5EF4-FFF2-40B4-BE49-F238E27FC236}">
                <a16:creationId xmlns:a16="http://schemas.microsoft.com/office/drawing/2014/main" id="{FF93E8FE-3A45-49DB-9B55-0DA085DEF9DF}"/>
              </a:ext>
            </a:extLst>
          </p:cNvPr>
          <p:cNvSpPr/>
          <p:nvPr/>
        </p:nvSpPr>
        <p:spPr>
          <a:xfrm>
            <a:off x="9705353" y="1499154"/>
            <a:ext cx="260674" cy="1226355"/>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9" name="TextBox 11">
            <a:extLst>
              <a:ext uri="{FF2B5EF4-FFF2-40B4-BE49-F238E27FC236}">
                <a16:creationId xmlns:a16="http://schemas.microsoft.com/office/drawing/2014/main" id="{7728725A-0F92-43C2-9B43-B583FBE5765F}"/>
              </a:ext>
            </a:extLst>
          </p:cNvPr>
          <p:cNvSpPr txBox="1"/>
          <p:nvPr/>
        </p:nvSpPr>
        <p:spPr>
          <a:xfrm>
            <a:off x="580919" y="1548231"/>
            <a:ext cx="9188232" cy="4154984"/>
          </a:xfrm>
          <a:prstGeom prst="rect">
            <a:avLst/>
          </a:prstGeom>
          <a:noFill/>
        </p:spPr>
        <p:txBody>
          <a:bodyPr wrap="square">
            <a:spAutoFit/>
          </a:bodyPr>
          <a:lstStyle/>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 أصحاب الديون قصيرة الأجل:</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التأكد من مقدرة المنشأة على الوفاء بالالتزامات قصيرة الأجل ، حجم الأصول المتداولة. هذه المجموعة تركز على سيولة المنشأة عند تحليلها للموقف المالي.</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ب. أصحاب الديون طويلة الأجل:</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التأكد من مقدرة المنشأة على سداد أقساط القروض بالإضافة إلى الفوائد السنوية. وتركز هذه الفئة على سيولة المنشأة في المدى القصير و الربحية في المدى الطويل.</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ج. حملة الأسهم:</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تهتم هذه المجموعة بسياسات الاستثمار والتشغيل داخل المنشأة والتي تؤثر في سعر السهم في السوق. وأيضا تهتم بالسيولة والربحية.</a:t>
            </a:r>
          </a:p>
        </p:txBody>
      </p:sp>
      <p:sp>
        <p:nvSpPr>
          <p:cNvPr id="20" name="مستطيل 19">
            <a:extLst>
              <a:ext uri="{FF2B5EF4-FFF2-40B4-BE49-F238E27FC236}">
                <a16:creationId xmlns:a16="http://schemas.microsoft.com/office/drawing/2014/main" id="{E97D2D02-A3DF-49DE-AE8D-73019A4100DD}"/>
              </a:ext>
            </a:extLst>
          </p:cNvPr>
          <p:cNvSpPr/>
          <p:nvPr/>
        </p:nvSpPr>
        <p:spPr>
          <a:xfrm>
            <a:off x="9702573" y="3016323"/>
            <a:ext cx="260674" cy="114731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4" name="مستطيل 23">
            <a:extLst>
              <a:ext uri="{FF2B5EF4-FFF2-40B4-BE49-F238E27FC236}">
                <a16:creationId xmlns:a16="http://schemas.microsoft.com/office/drawing/2014/main" id="{985B9FDA-7E87-46BE-BA25-85694F89EC3B}"/>
              </a:ext>
            </a:extLst>
          </p:cNvPr>
          <p:cNvSpPr/>
          <p:nvPr/>
        </p:nvSpPr>
        <p:spPr>
          <a:xfrm>
            <a:off x="9702573" y="4475849"/>
            <a:ext cx="260674" cy="13322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113013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a:extLst>
              <a:ext uri="{FF2B5EF4-FFF2-40B4-BE49-F238E27FC236}">
                <a16:creationId xmlns:a16="http://schemas.microsoft.com/office/drawing/2014/main" id="{E6FE5D3C-9B28-459C-9A17-88ABFBAAABFE}"/>
              </a:ext>
            </a:extLst>
          </p:cNvPr>
          <p:cNvSpPr/>
          <p:nvPr/>
        </p:nvSpPr>
        <p:spPr>
          <a:xfrm>
            <a:off x="774441" y="1688841"/>
            <a:ext cx="3704253" cy="4224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10135871" y="1052528"/>
            <a:ext cx="2056127" cy="5138722"/>
          </a:xfrm>
          <a:prstGeom prst="rect">
            <a:avLst/>
          </a:prstGeom>
          <a:solidFill>
            <a:srgbClr val="D3E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87DEDEFC-033E-4D27-909D-FD22888FF44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الرابعة</a:t>
            </a:r>
          </a:p>
        </p:txBody>
      </p:sp>
      <p:sp>
        <p:nvSpPr>
          <p:cNvPr id="2" name="مربع نص 1">
            <a:extLst>
              <a:ext uri="{FF2B5EF4-FFF2-40B4-BE49-F238E27FC236}">
                <a16:creationId xmlns:a16="http://schemas.microsoft.com/office/drawing/2014/main" id="{6A556FAB-25E2-42DA-B5CB-7DA9393F92EE}"/>
              </a:ext>
            </a:extLst>
          </p:cNvPr>
          <p:cNvSpPr txBox="1"/>
          <p:nvPr/>
        </p:nvSpPr>
        <p:spPr>
          <a:xfrm>
            <a:off x="10242398" y="2446691"/>
            <a:ext cx="1756078" cy="1477328"/>
          </a:xfrm>
          <a:prstGeom prst="rect">
            <a:avLst/>
          </a:prstGeom>
          <a:noFill/>
        </p:spPr>
        <p:txBody>
          <a:bodyPr wrap="square" rtlCol="1">
            <a:spAutoFit/>
          </a:bodyPr>
          <a:lstStyle/>
          <a:p>
            <a:pPr marL="0" marR="0" lvl="0" indent="0" algn="ctr" defTabSz="457200" rtl="1" eaLnBrk="1" fontAlgn="auto" latinLnBrk="0" hangingPunct="1">
              <a:lnSpc>
                <a:spcPct val="2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المستفيدون من التحليل المالي</a:t>
            </a:r>
          </a:p>
        </p:txBody>
      </p:sp>
      <p:sp>
        <p:nvSpPr>
          <p:cNvPr id="19" name="TextBox 11">
            <a:extLst>
              <a:ext uri="{FF2B5EF4-FFF2-40B4-BE49-F238E27FC236}">
                <a16:creationId xmlns:a16="http://schemas.microsoft.com/office/drawing/2014/main" id="{7728725A-0F92-43C2-9B43-B583FBE5765F}"/>
              </a:ext>
            </a:extLst>
          </p:cNvPr>
          <p:cNvSpPr txBox="1"/>
          <p:nvPr/>
        </p:nvSpPr>
        <p:spPr>
          <a:xfrm>
            <a:off x="580919" y="2382151"/>
            <a:ext cx="9188232" cy="2677656"/>
          </a:xfrm>
          <a:prstGeom prst="rect">
            <a:avLst/>
          </a:prstGeom>
          <a:noFill/>
        </p:spPr>
        <p:txBody>
          <a:bodyPr wrap="square">
            <a:spAutoFit/>
          </a:bodyPr>
          <a:lstStyle/>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د. إدارة المنشأة:</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تهتم بجميع المؤشرات المذكورة سابقا والمتعلقة بالربحية، السيولة والسياسات التشغيلية لتحسين الأداء.</a:t>
            </a: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هـ. الدولة والمجتمع:</a:t>
            </a:r>
          </a:p>
          <a:p>
            <a:pPr marL="105510" marR="0" lvl="0" indent="0" algn="r" defTabSz="457200" rtl="1" eaLnBrk="1" fontAlgn="auto" latinLnBrk="0" hangingPunct="1">
              <a:lnSpc>
                <a:spcPct val="100000"/>
              </a:lnSpc>
              <a:spcBef>
                <a:spcPts val="0"/>
              </a:spcBef>
              <a:spcAft>
                <a:spcPts val="0"/>
              </a:spcAft>
              <a:buClrTx/>
              <a:buSzTx/>
              <a:buFontTx/>
              <a:buNone/>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تهتم الدولة ممثلة في هيئة سوق المال بتحليل القوائم المالية لحماية المستثمرين ولأن في استمرار الشركات زيادة في الدخل القومي وضمان فرص العمل.</a:t>
            </a:r>
          </a:p>
        </p:txBody>
      </p:sp>
      <p:sp>
        <p:nvSpPr>
          <p:cNvPr id="20" name="مستطيل 19">
            <a:extLst>
              <a:ext uri="{FF2B5EF4-FFF2-40B4-BE49-F238E27FC236}">
                <a16:creationId xmlns:a16="http://schemas.microsoft.com/office/drawing/2014/main" id="{E97D2D02-A3DF-49DE-AE8D-73019A4100DD}"/>
              </a:ext>
            </a:extLst>
          </p:cNvPr>
          <p:cNvSpPr/>
          <p:nvPr/>
        </p:nvSpPr>
        <p:spPr>
          <a:xfrm>
            <a:off x="9681101" y="2260302"/>
            <a:ext cx="260674" cy="114731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4" name="مستطيل 23">
            <a:extLst>
              <a:ext uri="{FF2B5EF4-FFF2-40B4-BE49-F238E27FC236}">
                <a16:creationId xmlns:a16="http://schemas.microsoft.com/office/drawing/2014/main" id="{985B9FDA-7E87-46BE-BA25-85694F89EC3B}"/>
              </a:ext>
            </a:extLst>
          </p:cNvPr>
          <p:cNvSpPr/>
          <p:nvPr/>
        </p:nvSpPr>
        <p:spPr>
          <a:xfrm>
            <a:off x="9681101" y="3864000"/>
            <a:ext cx="260674" cy="13322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150495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1256620" y="2641426"/>
            <a:ext cx="2778528" cy="1508105"/>
          </a:xfrm>
          <a:prstGeom prst="rect">
            <a:avLst/>
          </a:prstGeom>
          <a:noFill/>
        </p:spPr>
        <p:txBody>
          <a:bodyPr wrap="square">
            <a:spAutoFit/>
          </a:bodyPr>
          <a:lstStyle/>
          <a:p>
            <a:pPr marL="0" marR="0" lvl="0" indent="0" algn="ctr" defTabSz="457200" rtl="1" eaLnBrk="1" fontAlgn="auto" latinLnBrk="0" hangingPunct="1">
              <a:lnSpc>
                <a:spcPct val="150000"/>
              </a:lnSpc>
              <a:spcBef>
                <a:spcPts val="0"/>
              </a:spcBef>
              <a:spcAft>
                <a:spcPts val="0"/>
              </a:spcAft>
              <a:buClrTx/>
              <a:buSzTx/>
              <a:buFontTx/>
              <a:buNone/>
              <a:tabLst/>
              <a:defRPr/>
            </a:pPr>
            <a:r>
              <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 - تحليل الميزانية العمومية</a:t>
            </a: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7193557" y="2898648"/>
            <a:ext cx="3741823" cy="753485"/>
            <a:chOff x="6376736" y="-1018196"/>
            <a:chExt cx="2346159" cy="753485"/>
          </a:xfrm>
          <a:solidFill>
            <a:srgbClr val="B8FEEF"/>
          </a:solidFill>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ln>
              <a:noFill/>
            </a:ln>
          </p:spPr>
          <p:style>
            <a:lnRef idx="3">
              <a:schemeClr val="lt1"/>
            </a:lnRef>
            <a:fillRef idx="1">
              <a:schemeClr val="accent5"/>
            </a:fillRef>
            <a:effectRef idx="1">
              <a:schemeClr val="accent5"/>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570457FA-F0ED-4268-A656-E3FB4EE0DC92}"/>
                </a:ext>
              </a:extLst>
            </p:cNvPr>
            <p:cNvSpPr/>
            <p:nvPr/>
          </p:nvSpPr>
          <p:spPr>
            <a:xfrm>
              <a:off x="6376736" y="-1018196"/>
              <a:ext cx="2195279" cy="753485"/>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التحليل الأفقي </a:t>
              </a:r>
            </a:p>
          </p:txBody>
        </p:sp>
      </p:grpSp>
      <p:grpSp>
        <p:nvGrpSpPr>
          <p:cNvPr id="21" name="مجموعة 20">
            <a:extLst>
              <a:ext uri="{FF2B5EF4-FFF2-40B4-BE49-F238E27FC236}">
                <a16:creationId xmlns:a16="http://schemas.microsoft.com/office/drawing/2014/main" id="{5BB544E5-7C3F-44A7-9DC5-8637A78834C3}"/>
              </a:ext>
            </a:extLst>
          </p:cNvPr>
          <p:cNvGrpSpPr/>
          <p:nvPr/>
        </p:nvGrpSpPr>
        <p:grpSpPr>
          <a:xfrm>
            <a:off x="7193557" y="3967457"/>
            <a:ext cx="3741823" cy="753485"/>
            <a:chOff x="6376736" y="-1018196"/>
            <a:chExt cx="2346159" cy="753485"/>
          </a:xfrm>
        </p:grpSpPr>
        <p:sp>
          <p:nvSpPr>
            <p:cNvPr id="22" name="مستطيل 21">
              <a:extLst>
                <a:ext uri="{FF2B5EF4-FFF2-40B4-BE49-F238E27FC236}">
                  <a16:creationId xmlns:a16="http://schemas.microsoft.com/office/drawing/2014/main" id="{73C8C25E-2A57-4517-8EC6-527F643CADDF}"/>
                </a:ext>
              </a:extLst>
            </p:cNvPr>
            <p:cNvSpPr/>
            <p:nvPr/>
          </p:nvSpPr>
          <p:spPr>
            <a:xfrm>
              <a:off x="6376737" y="-1018196"/>
              <a:ext cx="2346158" cy="753485"/>
            </a:xfrm>
            <a:prstGeom prst="rect">
              <a:avLst/>
            </a:prstGeom>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24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23" name="مستطيل 22">
              <a:extLst>
                <a:ext uri="{FF2B5EF4-FFF2-40B4-BE49-F238E27FC236}">
                  <a16:creationId xmlns:a16="http://schemas.microsoft.com/office/drawing/2014/main" id="{758FE5D0-576E-45E3-944E-51E57EF9D18A}"/>
                </a:ext>
              </a:extLst>
            </p:cNvPr>
            <p:cNvSpPr/>
            <p:nvPr/>
          </p:nvSpPr>
          <p:spPr>
            <a:xfrm>
              <a:off x="6376736" y="-1018196"/>
              <a:ext cx="2195279" cy="753485"/>
            </a:xfrm>
            <a:prstGeom prst="rect">
              <a:avLst/>
            </a:prstGeom>
            <a:solidFill>
              <a:schemeClr val="bg1"/>
            </a:solidFill>
            <a:ln>
              <a:solidFill>
                <a:srgbClr val="92D2D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 التحليلي الرأسي </a:t>
              </a:r>
            </a:p>
          </p:txBody>
        </p:sp>
      </p:grpSp>
      <p:sp>
        <p:nvSpPr>
          <p:cNvPr id="2" name="مثلث متساوي الساقين 1">
            <a:extLst>
              <a:ext uri="{FF2B5EF4-FFF2-40B4-BE49-F238E27FC236}">
                <a16:creationId xmlns:a16="http://schemas.microsoft.com/office/drawing/2014/main" id="{ACC6B150-989F-49AB-9167-4A5EDBC2455D}"/>
              </a:ext>
            </a:extLst>
          </p:cNvPr>
          <p:cNvSpPr/>
          <p:nvPr/>
        </p:nvSpPr>
        <p:spPr>
          <a:xfrm rot="5400000">
            <a:off x="4420323" y="2953357"/>
            <a:ext cx="793278" cy="68386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SA" sz="1400" b="0" i="0" u="none" strike="noStrike" kern="1200" cap="none" spc="50" normalizeH="0" baseline="0" noProof="0" dirty="0">
                <a:ln w="13500">
                  <a:solidFill>
                    <a:srgbClr val="92D2DB">
                      <a:shade val="2500"/>
                      <a:alpha val="6500"/>
                    </a:srgbClr>
                  </a:solidFill>
                  <a:prstDash val="solid"/>
                </a:ln>
                <a:solidFill>
                  <a:srgbClr val="E3DED1">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جامعة الملك سعود – كلية الدراسات التطبيقية وخدمة المجتمع – 1212 مال: مبادئ الإدارة المالية – المحاضرة الخامسة </a:t>
            </a:r>
          </a:p>
        </p:txBody>
      </p:sp>
    </p:spTree>
    <p:custDataLst>
      <p:tags r:id="rId1"/>
    </p:custDataLst>
    <p:extLst>
      <p:ext uri="{BB962C8B-B14F-4D97-AF65-F5344CB8AC3E}">
        <p14:creationId xmlns:p14="http://schemas.microsoft.com/office/powerpoint/2010/main" val="945894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1_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3.xml><?xml version="1.0" encoding="utf-8"?>
<a:theme xmlns:a="http://schemas.openxmlformats.org/drawingml/2006/main" name="2_أطلس">
  <a:themeElements>
    <a:clrScheme name="مخصص 2">
      <a:dk1>
        <a:sysClr val="windowText" lastClr="000000"/>
      </a:dk1>
      <a:lt1>
        <a:sysClr val="window" lastClr="FFFFFF"/>
      </a:lt1>
      <a:dk2>
        <a:srgbClr val="455F51"/>
      </a:dk2>
      <a:lt2>
        <a:srgbClr val="E3DED1"/>
      </a:lt2>
      <a:accent1>
        <a:srgbClr val="92D2DB"/>
      </a:accent1>
      <a:accent2>
        <a:srgbClr val="B6E1E7"/>
      </a:accent2>
      <a:accent3>
        <a:srgbClr val="71FDDE"/>
      </a:accent3>
      <a:accent4>
        <a:srgbClr val="029676"/>
      </a:accent4>
      <a:accent5>
        <a:srgbClr val="4AB5C4"/>
      </a:accent5>
      <a:accent6>
        <a:srgbClr val="0989B1"/>
      </a:accent6>
      <a:hlink>
        <a:srgbClr val="6B9F25"/>
      </a:hlink>
      <a:folHlink>
        <a:srgbClr val="BA690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35</TotalTime>
  <Words>1860</Words>
  <Application>Microsoft Office PowerPoint</Application>
  <PresentationFormat>شاشة عريضة</PresentationFormat>
  <Paragraphs>332</Paragraphs>
  <Slides>20</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3</vt:i4>
      </vt:variant>
      <vt:variant>
        <vt:lpstr>عناوين الشرائح</vt:lpstr>
      </vt:variant>
      <vt:variant>
        <vt:i4>20</vt:i4>
      </vt:variant>
    </vt:vector>
  </HeadingPairs>
  <TitlesOfParts>
    <vt:vector size="30" baseType="lpstr">
      <vt:lpstr>Arial</vt:lpstr>
      <vt:lpstr>Calibri Light</vt:lpstr>
      <vt:lpstr>Lato Light</vt:lpstr>
      <vt:lpstr>Rockwell</vt:lpstr>
      <vt:lpstr>Sakkal Majalla</vt:lpstr>
      <vt:lpstr>Times New Roman</vt:lpstr>
      <vt:lpstr>Wingdings</vt:lpstr>
      <vt:lpstr>أطلس</vt:lpstr>
      <vt:lpstr>1_أطلس</vt:lpstr>
      <vt:lpstr>2_أطلس</vt:lpstr>
      <vt:lpstr>1212 مال مبادئ الإدارة المالية  المحاضرة الخامسة الوحدة الخامسة : التحليل المالي – التحليل الافقي و التحليل الراسي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المطلوب :القيام بالتحليل الافقي و  الراسي لجميع بنود قائمة الدخل </vt:lpstr>
      <vt:lpstr>عرض تقديمي في PowerPoint</vt:lpstr>
      <vt:lpstr>عرض تقديمي في PowerPoint</vt:lpstr>
      <vt:lpstr>عرض تقديمي في PowerPoint</vt:lpstr>
      <vt:lpstr>انتهت المحاضرة الخامسة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1212 مال مبادئ الإدارة المالية  المحاضرة الخامسة الوحدة الخامسة : التحليل المالي – التحليل الافقي و التحليل الراسي</dc:title>
  <dc:creator>azzouz zouaoui</dc:creator>
  <cp:lastModifiedBy>azzouz zouaoui</cp:lastModifiedBy>
  <cp:revision>6</cp:revision>
  <dcterms:created xsi:type="dcterms:W3CDTF">2021-08-27T14:19:19Z</dcterms:created>
  <dcterms:modified xsi:type="dcterms:W3CDTF">2021-08-27T22:59:09Z</dcterms:modified>
</cp:coreProperties>
</file>