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Lst>
  <p:sldIdLst>
    <p:sldId id="256" r:id="rId3"/>
    <p:sldId id="352" r:id="rId4"/>
    <p:sldId id="384" r:id="rId5"/>
    <p:sldId id="389" r:id="rId6"/>
    <p:sldId id="390" r:id="rId7"/>
    <p:sldId id="391" r:id="rId8"/>
    <p:sldId id="392" r:id="rId9"/>
    <p:sldId id="393" r:id="rId10"/>
    <p:sldId id="262" r:id="rId11"/>
    <p:sldId id="394" r:id="rId12"/>
    <p:sldId id="395" r:id="rId13"/>
    <p:sldId id="396" r:id="rId14"/>
    <p:sldId id="397" r:id="rId15"/>
    <p:sldId id="398" r:id="rId16"/>
    <p:sldId id="399" r:id="rId17"/>
    <p:sldId id="400" r:id="rId18"/>
    <p:sldId id="401" r:id="rId19"/>
    <p:sldId id="402" r:id="rId20"/>
    <p:sldId id="403" r:id="rId21"/>
    <p:sldId id="274" r:id="rId22"/>
    <p:sldId id="404" r:id="rId23"/>
    <p:sldId id="405" r:id="rId24"/>
    <p:sldId id="407" r:id="rId25"/>
    <p:sldId id="408" r:id="rId26"/>
    <p:sldId id="32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B6D2"/>
    <a:srgbClr val="92D2DB"/>
    <a:srgbClr val="B8FEEF"/>
    <a:srgbClr val="D3EDF1"/>
    <a:srgbClr val="338F9B"/>
    <a:srgbClr val="FFCA08"/>
    <a:srgbClr val="0070C0"/>
    <a:srgbClr val="00B050"/>
    <a:srgbClr val="E7E7E7"/>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النمط الفاتح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63" d="100"/>
          <a:sy n="63" d="100"/>
        </p:scale>
        <p:origin x="7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8/27/2021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8/27/2021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مستطيل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مستطيل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مستطيل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مستطيل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عنوان فرعي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0457EBC9-74BF-429F-996B-9750F4B0D048}" type="datetimeFigureOut">
              <a:rPr lang="ar-SA" smtClean="0"/>
              <a:t>19/01/1443</a:t>
            </a:fld>
            <a:endParaRPr lang="ar-SA" dirty="0"/>
          </a:p>
        </p:txBody>
      </p:sp>
      <p:sp>
        <p:nvSpPr>
          <p:cNvPr id="17" name="عنصر نائب للتذييل 16"/>
          <p:cNvSpPr>
            <a:spLocks noGrp="1"/>
          </p:cNvSpPr>
          <p:nvPr>
            <p:ph type="ftr" sz="quarter" idx="11"/>
          </p:nvPr>
        </p:nvSpPr>
        <p:spPr/>
        <p:txBody>
          <a:bodyPr/>
          <a:lstStyle/>
          <a:p>
            <a:endParaRPr lang="ar-SA" dirty="0"/>
          </a:p>
        </p:txBody>
      </p:sp>
      <p:sp>
        <p:nvSpPr>
          <p:cNvPr id="7" name="رابط مستقيم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مستطيل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شكل بيضاوي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شكل بيضاوي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عنصر نائب لرقم الشريحة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962CDD86-CBB3-49DC-BE76-0FEE28704C8C}" type="slidenum">
              <a:rPr lang="ar-SA" smtClean="0"/>
              <a:t>‹#›</a:t>
            </a:fld>
            <a:endParaRPr lang="ar-SA" dirty="0"/>
          </a:p>
        </p:txBody>
      </p:sp>
      <p:sp>
        <p:nvSpPr>
          <p:cNvPr id="8" name="عنوان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ar-SA"/>
              <a:t>انقر لتحرير نمط العنوان الرئيسي</a:t>
            </a:r>
            <a:endParaRPr kumimoji="0" lang="en-US"/>
          </a:p>
        </p:txBody>
      </p:sp>
    </p:spTree>
    <p:extLst>
      <p:ext uri="{BB962C8B-B14F-4D97-AF65-F5344CB8AC3E}">
        <p14:creationId xmlns:p14="http://schemas.microsoft.com/office/powerpoint/2010/main" val="219833657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0457EBC9-74BF-429F-996B-9750F4B0D048}" type="datetimeFigureOut">
              <a:rPr lang="ar-SA" smtClean="0"/>
              <a:t>19/01/1443</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a:xfrm>
            <a:off x="5815584" y="1026373"/>
            <a:ext cx="609600" cy="441325"/>
          </a:xfrm>
        </p:spPr>
        <p:txBody>
          <a:bodyPr/>
          <a:lstStyle/>
          <a:p>
            <a:fld id="{962CDD86-CBB3-49DC-BE76-0FEE28704C8C}" type="slidenum">
              <a:rPr lang="ar-SA" smtClean="0"/>
              <a:t>‹#›</a:t>
            </a:fld>
            <a:endParaRPr lang="ar-SA" dirty="0"/>
          </a:p>
        </p:txBody>
      </p:sp>
      <p:sp>
        <p:nvSpPr>
          <p:cNvPr id="8" name="عنصر نائب للمحتوى 7"/>
          <p:cNvSpPr>
            <a:spLocks noGrp="1"/>
          </p:cNvSpPr>
          <p:nvPr>
            <p:ph sz="quarter" idx="1"/>
          </p:nvPr>
        </p:nvSpPr>
        <p:spPr>
          <a:xfrm>
            <a:off x="402336" y="1527048"/>
            <a:ext cx="1133856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extLst>
      <p:ext uri="{BB962C8B-B14F-4D97-AF65-F5344CB8AC3E}">
        <p14:creationId xmlns:p14="http://schemas.microsoft.com/office/powerpoint/2010/main" val="387288113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5" name="مستطيل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مستطيل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مستطيل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مستطيل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مستطيل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3" name="عنصر نائب للنص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13" name="مستطيل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4" name="مستطيل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5" name="عنصر نائب للتذييل 4"/>
          <p:cNvSpPr>
            <a:spLocks noGrp="1"/>
          </p:cNvSpPr>
          <p:nvPr>
            <p:ph type="ftr" sz="quarter" idx="11"/>
          </p:nvPr>
        </p:nvSpPr>
        <p:spPr/>
        <p:txBody>
          <a:bodyPr/>
          <a:lstStyle/>
          <a:p>
            <a:endParaRPr lang="ar-SA" dirty="0"/>
          </a:p>
        </p:txBody>
      </p:sp>
      <p:sp>
        <p:nvSpPr>
          <p:cNvPr id="4" name="عنصر نائب للتاريخ 3"/>
          <p:cNvSpPr>
            <a:spLocks noGrp="1"/>
          </p:cNvSpPr>
          <p:nvPr>
            <p:ph type="dt" sz="half" idx="10"/>
          </p:nvPr>
        </p:nvSpPr>
        <p:spPr/>
        <p:txBody>
          <a:bodyPr/>
          <a:lstStyle/>
          <a:p>
            <a:fld id="{0457EBC9-74BF-429F-996B-9750F4B0D048}" type="datetimeFigureOut">
              <a:rPr lang="ar-SA" smtClean="0"/>
              <a:t>19/01/1443</a:t>
            </a:fld>
            <a:endParaRPr lang="ar-SA" dirty="0"/>
          </a:p>
        </p:txBody>
      </p:sp>
      <p:sp>
        <p:nvSpPr>
          <p:cNvPr id="8" name="رابط مستقيم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شكل بيضاوي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شكل بيضاوي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عنصر نائب لرقم الشريحة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962CDD86-CBB3-49DC-BE76-0FEE28704C8C}" type="slidenum">
              <a:rPr lang="ar-SA" smtClean="0"/>
              <a:t>‹#›</a:t>
            </a:fld>
            <a:endParaRPr lang="ar-SA" dirty="0"/>
          </a:p>
        </p:txBody>
      </p:sp>
      <p:sp>
        <p:nvSpPr>
          <p:cNvPr id="2" name="عنوان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ar-SA"/>
              <a:t>انقر لتحرير نمط العنوان الرئيسي</a:t>
            </a:r>
            <a:endParaRPr kumimoji="0" lang="en-US"/>
          </a:p>
        </p:txBody>
      </p:sp>
    </p:spTree>
    <p:extLst>
      <p:ext uri="{BB962C8B-B14F-4D97-AF65-F5344CB8AC3E}">
        <p14:creationId xmlns:p14="http://schemas.microsoft.com/office/powerpoint/2010/main" val="380474528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02336" y="228600"/>
            <a:ext cx="11379200" cy="758952"/>
          </a:xfrm>
        </p:spPr>
        <p:txBody>
          <a:bodyPr/>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a:xfrm>
            <a:off x="7721600" y="6409944"/>
            <a:ext cx="4059936" cy="365760"/>
          </a:xfrm>
        </p:spPr>
        <p:txBody>
          <a:bodyPr/>
          <a:lstStyle/>
          <a:p>
            <a:fld id="{0457EBC9-74BF-429F-996B-9750F4B0D048}" type="datetimeFigureOut">
              <a:rPr lang="ar-SA" smtClean="0"/>
              <a:t>19/01/1443</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962CDD86-CBB3-49DC-BE76-0FEE28704C8C}" type="slidenum">
              <a:rPr lang="ar-SA" smtClean="0"/>
              <a:t>‹#›</a:t>
            </a:fld>
            <a:endParaRPr lang="ar-SA" dirty="0"/>
          </a:p>
        </p:txBody>
      </p:sp>
      <p:sp>
        <p:nvSpPr>
          <p:cNvPr id="8" name="رابط مستقيم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عنصر نائب للمحتوى 9"/>
          <p:cNvSpPr>
            <a:spLocks noGrp="1"/>
          </p:cNvSpPr>
          <p:nvPr>
            <p:ph sz="half" idx="1"/>
          </p:nvPr>
        </p:nvSpPr>
        <p:spPr>
          <a:xfrm>
            <a:off x="402336" y="1371600"/>
            <a:ext cx="5384800" cy="4681728"/>
          </a:xfrm>
        </p:spPr>
        <p:txBody>
          <a:bodyPr/>
          <a:lstStyle>
            <a:lvl1pPr>
              <a:defRPr sz="2500"/>
            </a:lvl1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2" name="عنصر نائب للمحتوى 11"/>
          <p:cNvSpPr>
            <a:spLocks noGrp="1"/>
          </p:cNvSpPr>
          <p:nvPr>
            <p:ph sz="half" idx="2"/>
          </p:nvPr>
        </p:nvSpPr>
        <p:spPr>
          <a:xfrm>
            <a:off x="6400800" y="1371600"/>
            <a:ext cx="5384800" cy="4681728"/>
          </a:xfrm>
        </p:spPr>
        <p:txBody>
          <a:bodyPr/>
          <a:lstStyle>
            <a:lvl1pPr>
              <a:defRPr sz="2500"/>
            </a:lvl1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extLst>
      <p:ext uri="{BB962C8B-B14F-4D97-AF65-F5344CB8AC3E}">
        <p14:creationId xmlns:p14="http://schemas.microsoft.com/office/powerpoint/2010/main" val="1793043703"/>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20" name="مستطيل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مستطيل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21" name="مستطيل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22" name="مستطيل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1" name="مستطيل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مستطيل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3" name="عنصر نائب للنص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7" name="عنصر نائب للتاريخ 6"/>
          <p:cNvSpPr>
            <a:spLocks noGrp="1"/>
          </p:cNvSpPr>
          <p:nvPr>
            <p:ph type="dt" sz="half" idx="10"/>
          </p:nvPr>
        </p:nvSpPr>
        <p:spPr/>
        <p:txBody>
          <a:bodyPr/>
          <a:lstStyle/>
          <a:p>
            <a:fld id="{0457EBC9-74BF-429F-996B-9750F4B0D048}" type="datetimeFigureOut">
              <a:rPr lang="ar-SA" smtClean="0"/>
              <a:t>19/01/1443</a:t>
            </a:fld>
            <a:endParaRPr lang="ar-SA" dirty="0"/>
          </a:p>
        </p:txBody>
      </p:sp>
      <p:sp>
        <p:nvSpPr>
          <p:cNvPr id="8" name="عنصر نائب للتذييل 7"/>
          <p:cNvSpPr>
            <a:spLocks noGrp="1"/>
          </p:cNvSpPr>
          <p:nvPr>
            <p:ph type="ftr" sz="quarter" idx="11"/>
          </p:nvPr>
        </p:nvSpPr>
        <p:spPr>
          <a:xfrm>
            <a:off x="406400" y="6409944"/>
            <a:ext cx="4775200" cy="365760"/>
          </a:xfrm>
        </p:spPr>
        <p:txBody>
          <a:bodyPr/>
          <a:lstStyle/>
          <a:p>
            <a:endParaRPr lang="ar-SA" dirty="0"/>
          </a:p>
        </p:txBody>
      </p:sp>
      <p:sp>
        <p:nvSpPr>
          <p:cNvPr id="15" name="رابط مستقيم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8" name="مستطيل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4" name="عنصر نائب للمحتوى 23"/>
          <p:cNvSpPr>
            <a:spLocks noGrp="1"/>
          </p:cNvSpPr>
          <p:nvPr>
            <p:ph sz="quarter" idx="2"/>
          </p:nvPr>
        </p:nvSpPr>
        <p:spPr>
          <a:xfrm>
            <a:off x="402336" y="2471383"/>
            <a:ext cx="5388864" cy="3818404"/>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6" name="عنصر نائب للمحتوى 25"/>
          <p:cNvSpPr>
            <a:spLocks noGrp="1"/>
          </p:cNvSpPr>
          <p:nvPr>
            <p:ph sz="quarter" idx="4"/>
          </p:nvPr>
        </p:nvSpPr>
        <p:spPr>
          <a:xfrm>
            <a:off x="6400800" y="2471383"/>
            <a:ext cx="5384800" cy="3822192"/>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5" name="شكل بيضاوي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شكل بيضاوي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عنصر نائب لرقم الشريحة 8"/>
          <p:cNvSpPr>
            <a:spLocks noGrp="1"/>
          </p:cNvSpPr>
          <p:nvPr>
            <p:ph type="sldNum" sz="quarter" idx="12"/>
          </p:nvPr>
        </p:nvSpPr>
        <p:spPr>
          <a:xfrm>
            <a:off x="5791200" y="1042417"/>
            <a:ext cx="609600" cy="441325"/>
          </a:xfrm>
        </p:spPr>
        <p:txBody>
          <a:bodyPr/>
          <a:lstStyle>
            <a:lvl1pPr algn="ctr">
              <a:defRPr/>
            </a:lvl1pPr>
          </a:lstStyle>
          <a:p>
            <a:fld id="{962CDD86-CBB3-49DC-BE76-0FEE28704C8C}" type="slidenum">
              <a:rPr lang="ar-SA" smtClean="0"/>
              <a:t>‹#›</a:t>
            </a:fld>
            <a:endParaRPr lang="ar-SA" dirty="0"/>
          </a:p>
        </p:txBody>
      </p:sp>
      <p:sp>
        <p:nvSpPr>
          <p:cNvPr id="23" name="عنوان 22"/>
          <p:cNvSpPr>
            <a:spLocks noGrp="1"/>
          </p:cNvSpPr>
          <p:nvPr>
            <p:ph type="title"/>
          </p:nvPr>
        </p:nvSpPr>
        <p:spPr/>
        <p:txBody>
          <a:bodyPr rtlCol="0" anchor="b" anchorCtr="0"/>
          <a:lstStyle/>
          <a:p>
            <a:r>
              <a:rPr kumimoji="0" lang="ar-SA"/>
              <a:t>انقر لتحرير نمط العنوان الرئيسي</a:t>
            </a:r>
            <a:endParaRPr kumimoji="0" lang="en-US"/>
          </a:p>
        </p:txBody>
      </p:sp>
    </p:spTree>
    <p:extLst>
      <p:ext uri="{BB962C8B-B14F-4D97-AF65-F5344CB8AC3E}">
        <p14:creationId xmlns:p14="http://schemas.microsoft.com/office/powerpoint/2010/main" val="4047481267"/>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457EBC9-74BF-429F-996B-9750F4B0D048}" type="datetimeFigureOut">
              <a:rPr lang="ar-SA" smtClean="0"/>
              <a:t>19/01/1443</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a:xfrm>
            <a:off x="5791200" y="1036021"/>
            <a:ext cx="609600" cy="441325"/>
          </a:xfrm>
        </p:spPr>
        <p:txBody>
          <a:bodyPr/>
          <a:lstStyle/>
          <a:p>
            <a:fld id="{962CDD86-CBB3-49DC-BE76-0FEE28704C8C}" type="slidenum">
              <a:rPr lang="ar-SA" smtClean="0"/>
              <a:t>‹#›</a:t>
            </a:fld>
            <a:endParaRPr lang="ar-SA" dirty="0"/>
          </a:p>
        </p:txBody>
      </p:sp>
    </p:spTree>
    <p:extLst>
      <p:ext uri="{BB962C8B-B14F-4D97-AF65-F5344CB8AC3E}">
        <p14:creationId xmlns:p14="http://schemas.microsoft.com/office/powerpoint/2010/main" val="13440374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مستطيل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0" name="مستطيل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مستطيل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مستطيل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6" name="مستطيل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 name="عنصر نائب للتاريخ 1"/>
          <p:cNvSpPr>
            <a:spLocks noGrp="1"/>
          </p:cNvSpPr>
          <p:nvPr>
            <p:ph type="dt" sz="half" idx="10"/>
          </p:nvPr>
        </p:nvSpPr>
        <p:spPr/>
        <p:txBody>
          <a:bodyPr/>
          <a:lstStyle/>
          <a:p>
            <a:fld id="{0457EBC9-74BF-429F-996B-9750F4B0D048}" type="datetimeFigureOut">
              <a:rPr lang="ar-SA" smtClean="0"/>
              <a:t>19/01/1443</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a:xfrm>
            <a:off x="5689600" y="6324600"/>
            <a:ext cx="812800" cy="441324"/>
          </a:xfrm>
        </p:spPr>
        <p:txBody>
          <a:bodyPr/>
          <a:lstStyle>
            <a:lvl1pPr>
              <a:defRPr>
                <a:solidFill>
                  <a:srgbClr val="FFFFFF"/>
                </a:solidFill>
              </a:defRPr>
            </a:lvl1pPr>
          </a:lstStyle>
          <a:p>
            <a:fld id="{962CDD86-CBB3-49DC-BE76-0FEE28704C8C}" type="slidenum">
              <a:rPr lang="ar-SA" smtClean="0"/>
              <a:t>‹#›</a:t>
            </a:fld>
            <a:endParaRPr lang="ar-SA" dirty="0"/>
          </a:p>
        </p:txBody>
      </p:sp>
    </p:spTree>
    <p:extLst>
      <p:ext uri="{BB962C8B-B14F-4D97-AF65-F5344CB8AC3E}">
        <p14:creationId xmlns:p14="http://schemas.microsoft.com/office/powerpoint/2010/main" val="32942787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5" name="مستطيل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مستطيل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مستطيل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7" name="مستطيل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3" name="مستطيل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عنوان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8" name="مستطيل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9" name="رابط مستقيم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20" name="عنصر نائب للمحتوى 19"/>
          <p:cNvSpPr>
            <a:spLocks noGrp="1"/>
          </p:cNvSpPr>
          <p:nvPr>
            <p:ph sz="quarter" idx="1"/>
          </p:nvPr>
        </p:nvSpPr>
        <p:spPr>
          <a:xfrm>
            <a:off x="4165600" y="685800"/>
            <a:ext cx="7518400" cy="5410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 name="شكل بيضاوي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شكل بيضاوي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عنصر نائب لرقم الشريحة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962CDD86-CBB3-49DC-BE76-0FEE28704C8C}" type="slidenum">
              <a:rPr lang="ar-SA" smtClean="0"/>
              <a:t>‹#›</a:t>
            </a:fld>
            <a:endParaRPr lang="ar-SA" dirty="0"/>
          </a:p>
        </p:txBody>
      </p:sp>
      <p:sp>
        <p:nvSpPr>
          <p:cNvPr id="21" name="مستطيل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عنصر نائب للتاريخ 4"/>
          <p:cNvSpPr>
            <a:spLocks noGrp="1"/>
          </p:cNvSpPr>
          <p:nvPr>
            <p:ph type="dt" sz="half" idx="10"/>
          </p:nvPr>
        </p:nvSpPr>
        <p:spPr/>
        <p:txBody>
          <a:bodyPr/>
          <a:lstStyle/>
          <a:p>
            <a:fld id="{0457EBC9-74BF-429F-996B-9750F4B0D048}" type="datetimeFigureOut">
              <a:rPr lang="ar-SA" smtClean="0"/>
              <a:t>19/01/1443</a:t>
            </a:fld>
            <a:endParaRPr lang="ar-SA" dirty="0"/>
          </a:p>
        </p:txBody>
      </p:sp>
      <p:sp>
        <p:nvSpPr>
          <p:cNvPr id="6" name="عنصر نائب للتذييل 5"/>
          <p:cNvSpPr>
            <a:spLocks noGrp="1"/>
          </p:cNvSpPr>
          <p:nvPr>
            <p:ph type="ftr" sz="quarter" idx="11"/>
          </p:nvPr>
        </p:nvSpPr>
        <p:spPr>
          <a:xfrm>
            <a:off x="402336" y="6410848"/>
            <a:ext cx="4511040" cy="365760"/>
          </a:xfrm>
        </p:spPr>
        <p:txBody>
          <a:bodyPr/>
          <a:lstStyle/>
          <a:p>
            <a:endParaRPr lang="ar-SA" dirty="0"/>
          </a:p>
        </p:txBody>
      </p:sp>
    </p:spTree>
    <p:extLst>
      <p:ext uri="{BB962C8B-B14F-4D97-AF65-F5344CB8AC3E}">
        <p14:creationId xmlns:p14="http://schemas.microsoft.com/office/powerpoint/2010/main" val="3541474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9" name="مستطيل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مستطيل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7" name="مستطيل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مستطيل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0" name="مستطيل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مستطيل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مستطيل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شكل بيضاوي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شكل بيضاوي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عنصر نائب لرقم الشريحة 6"/>
          <p:cNvSpPr>
            <a:spLocks noGrp="1"/>
          </p:cNvSpPr>
          <p:nvPr>
            <p:ph type="sldNum" sz="quarter" idx="12"/>
          </p:nvPr>
        </p:nvSpPr>
        <p:spPr>
          <a:xfrm>
            <a:off x="1828800" y="312739"/>
            <a:ext cx="609600" cy="441325"/>
          </a:xfrm>
        </p:spPr>
        <p:txBody>
          <a:bodyPr/>
          <a:lstStyle/>
          <a:p>
            <a:fld id="{962CDD86-CBB3-49DC-BE76-0FEE28704C8C}" type="slidenum">
              <a:rPr lang="ar-SA" smtClean="0"/>
              <a:t>‹#›</a:t>
            </a:fld>
            <a:endParaRPr lang="ar-SA" dirty="0"/>
          </a:p>
        </p:txBody>
      </p:sp>
      <p:sp>
        <p:nvSpPr>
          <p:cNvPr id="2" name="عنوان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4000500" y="609600"/>
            <a:ext cx="7823200" cy="4267200"/>
          </a:xfrm>
        </p:spPr>
        <p:txBody>
          <a:bodyPr/>
          <a:lstStyle>
            <a:lvl1pPr marL="0" indent="0">
              <a:buNone/>
              <a:defRPr sz="3200"/>
            </a:lvl1pPr>
          </a:lstStyle>
          <a:p>
            <a:r>
              <a:rPr kumimoji="0" lang="ar-SA"/>
              <a:t>انقر فوق الأيقونة لإضافة صورة</a:t>
            </a:r>
            <a:endParaRPr kumimoji="0" lang="en-US" dirty="0"/>
          </a:p>
        </p:txBody>
      </p:sp>
      <p:sp>
        <p:nvSpPr>
          <p:cNvPr id="4" name="عنصر نائب للنص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22" name="مستطيل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عنصر نائب للتاريخ 4"/>
          <p:cNvSpPr>
            <a:spLocks noGrp="1"/>
          </p:cNvSpPr>
          <p:nvPr>
            <p:ph type="dt" sz="half" idx="10"/>
          </p:nvPr>
        </p:nvSpPr>
        <p:spPr>
          <a:xfrm>
            <a:off x="7717536" y="6404984"/>
            <a:ext cx="4059936" cy="365760"/>
          </a:xfrm>
        </p:spPr>
        <p:txBody>
          <a:bodyPr/>
          <a:lstStyle/>
          <a:p>
            <a:fld id="{0457EBC9-74BF-429F-996B-9750F4B0D048}" type="datetimeFigureOut">
              <a:rPr lang="ar-SA" smtClean="0"/>
              <a:t>19/01/1443</a:t>
            </a:fld>
            <a:endParaRPr lang="ar-SA" dirty="0"/>
          </a:p>
        </p:txBody>
      </p:sp>
      <p:sp>
        <p:nvSpPr>
          <p:cNvPr id="6" name="عنصر نائب للتذييل 5"/>
          <p:cNvSpPr>
            <a:spLocks noGrp="1"/>
          </p:cNvSpPr>
          <p:nvPr>
            <p:ph type="ftr" sz="quarter" idx="11"/>
          </p:nvPr>
        </p:nvSpPr>
        <p:spPr>
          <a:xfrm>
            <a:off x="402336" y="6410848"/>
            <a:ext cx="4779264" cy="365760"/>
          </a:xfrm>
        </p:spPr>
        <p:txBody>
          <a:bodyPr/>
          <a:lstStyle/>
          <a:p>
            <a:endParaRPr lang="ar-SA" dirty="0"/>
          </a:p>
        </p:txBody>
      </p:sp>
    </p:spTree>
    <p:extLst>
      <p:ext uri="{BB962C8B-B14F-4D97-AF65-F5344CB8AC3E}">
        <p14:creationId xmlns:p14="http://schemas.microsoft.com/office/powerpoint/2010/main" val="18764329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0457EBC9-74BF-429F-996B-9750F4B0D048}" type="datetimeFigureOut">
              <a:rPr lang="ar-SA" smtClean="0"/>
              <a:t>19/01/1443</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962CDD86-CBB3-49DC-BE76-0FEE28704C8C}" type="slidenum">
              <a:rPr lang="ar-SA" smtClean="0"/>
              <a:t>‹#›</a:t>
            </a:fld>
            <a:endParaRPr lang="ar-SA" dirty="0"/>
          </a:p>
        </p:txBody>
      </p:sp>
    </p:spTree>
    <p:extLst>
      <p:ext uri="{BB962C8B-B14F-4D97-AF65-F5344CB8AC3E}">
        <p14:creationId xmlns:p14="http://schemas.microsoft.com/office/powerpoint/2010/main" val="3050798096"/>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مستطيل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مستطيل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0" name="مستطيل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1" name="مستطيل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مستطيل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رابط مستقيم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4" name="شكل بيضاوي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شكل بيضاوي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عنصر نائب لرقم الشريحة 5"/>
          <p:cNvSpPr>
            <a:spLocks noGrp="1"/>
          </p:cNvSpPr>
          <p:nvPr>
            <p:ph type="sldNum" sz="quarter" idx="12"/>
          </p:nvPr>
        </p:nvSpPr>
        <p:spPr>
          <a:xfrm>
            <a:off x="9221216" y="3009902"/>
            <a:ext cx="609600" cy="441325"/>
          </a:xfrm>
        </p:spPr>
        <p:txBody>
          <a:bodyPr/>
          <a:lstStyle/>
          <a:p>
            <a:fld id="{962CDD86-CBB3-49DC-BE76-0FEE28704C8C}" type="slidenum">
              <a:rPr lang="ar-SA" smtClean="0"/>
              <a:t>‹#›</a:t>
            </a:fld>
            <a:endParaRPr lang="ar-SA" dirty="0"/>
          </a:p>
        </p:txBody>
      </p:sp>
      <p:sp>
        <p:nvSpPr>
          <p:cNvPr id="3" name="عنصر نائب للعنوان العمودي 2"/>
          <p:cNvSpPr>
            <a:spLocks noGrp="1"/>
          </p:cNvSpPr>
          <p:nvPr>
            <p:ph type="body" orient="vert" idx="1"/>
          </p:nvPr>
        </p:nvSpPr>
        <p:spPr>
          <a:xfrm>
            <a:off x="406400" y="304800"/>
            <a:ext cx="8737600" cy="5821366"/>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0457EBC9-74BF-429F-996B-9750F4B0D048}" type="datetimeFigureOut">
              <a:rPr lang="ar-SA" smtClean="0"/>
              <a:t>19/01/1443</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2" name="عنوان عمودي 1"/>
          <p:cNvSpPr>
            <a:spLocks noGrp="1"/>
          </p:cNvSpPr>
          <p:nvPr>
            <p:ph type="title" orient="vert"/>
          </p:nvPr>
        </p:nvSpPr>
        <p:spPr>
          <a:xfrm>
            <a:off x="9855200" y="304802"/>
            <a:ext cx="1930400" cy="5851525"/>
          </a:xfrm>
        </p:spPr>
        <p:txBody>
          <a:bodyPr vert="eaVert"/>
          <a:lstStyle/>
          <a:p>
            <a:r>
              <a:rPr kumimoji="0" lang="ar-SA"/>
              <a:t>انقر لتحرير نمط العنوان الرئيسي</a:t>
            </a:r>
            <a:endParaRPr kumimoji="0" lang="en-US"/>
          </a:p>
        </p:txBody>
      </p:sp>
    </p:spTree>
    <p:extLst>
      <p:ext uri="{BB962C8B-B14F-4D97-AF65-F5344CB8AC3E}">
        <p14:creationId xmlns:p14="http://schemas.microsoft.com/office/powerpoint/2010/main" val="28857772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8/27/2021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8/27/2021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8/27/2021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8/27/2021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8/27/2021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8/27/2021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8/27/2021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مستطيل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مستطيل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مستطيل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مستطيل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4" name="عنصر نائب للتاريخ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457EBC9-74BF-429F-996B-9750F4B0D048}" type="datetimeFigureOut">
              <a:rPr lang="ar-SA" smtClean="0"/>
              <a:t>19/01/1443</a:t>
            </a:fld>
            <a:endParaRPr lang="ar-SA" dirty="0"/>
          </a:p>
        </p:txBody>
      </p:sp>
      <p:sp>
        <p:nvSpPr>
          <p:cNvPr id="3" name="عنصر نائب للتذييل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ar-SA" dirty="0"/>
          </a:p>
        </p:txBody>
      </p:sp>
      <p:sp>
        <p:nvSpPr>
          <p:cNvPr id="8" name="مستطيل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رابط مستقيم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2" name="شكل بيضاوي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شكل بيضاوي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عنصر نائب لرقم الشريحة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62CDD86-CBB3-49DC-BE76-0FEE28704C8C}" type="slidenum">
              <a:rPr lang="ar-SA" smtClean="0"/>
              <a:t>‹#›</a:t>
            </a:fld>
            <a:endParaRPr lang="ar-SA" dirty="0"/>
          </a:p>
        </p:txBody>
      </p:sp>
      <p:sp>
        <p:nvSpPr>
          <p:cNvPr id="22" name="عنصر نائب للعنوان 21"/>
          <p:cNvSpPr>
            <a:spLocks noGrp="1"/>
          </p:cNvSpPr>
          <p:nvPr>
            <p:ph type="title"/>
          </p:nvPr>
        </p:nvSpPr>
        <p:spPr>
          <a:xfrm>
            <a:off x="402336" y="228600"/>
            <a:ext cx="11379200" cy="758952"/>
          </a:xfrm>
          <a:prstGeom prst="rect">
            <a:avLst/>
          </a:prstGeom>
        </p:spPr>
        <p:txBody>
          <a:bodyPr vert="horz" anchor="b">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Tree>
    <p:extLst>
      <p:ext uri="{BB962C8B-B14F-4D97-AF65-F5344CB8AC3E}">
        <p14:creationId xmlns:p14="http://schemas.microsoft.com/office/powerpoint/2010/main" val="13567924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32045"/>
            <a:ext cx="8679915" cy="2593910"/>
          </a:xfrm>
        </p:spPr>
        <p:txBody>
          <a:bodyPr>
            <a:normAutofit/>
          </a:bodyPr>
          <a:lstStyle/>
          <a:p>
            <a:r>
              <a:rPr lang="ar-SA" sz="3600" b="1" kern="0" dirty="0">
                <a:solidFill>
                  <a:schemeClr val="tx1"/>
                </a:solidFill>
                <a:latin typeface="Sakkal Majalla" panose="02000000000000000000" pitchFamily="2" charset="-78"/>
                <a:cs typeface="Sakkal Majalla" panose="02000000000000000000" pitchFamily="2" charset="-78"/>
              </a:rPr>
              <a:t>1212</a:t>
            </a:r>
            <a:r>
              <a:rPr lang="ar-EG" sz="3600" b="1" kern="0" dirty="0">
                <a:solidFill>
                  <a:schemeClr val="tx1"/>
                </a:solidFill>
                <a:latin typeface="Sakkal Majalla" panose="02000000000000000000" pitchFamily="2" charset="-78"/>
                <a:cs typeface="Sakkal Majalla" panose="02000000000000000000" pitchFamily="2" charset="-78"/>
              </a:rPr>
              <a:t> </a:t>
            </a:r>
            <a:r>
              <a:rPr lang="ar-SA" sz="3600" b="1" kern="0" dirty="0">
                <a:solidFill>
                  <a:schemeClr val="tx1"/>
                </a:solidFill>
                <a:latin typeface="Sakkal Majalla" panose="02000000000000000000" pitchFamily="2" charset="-78"/>
                <a:cs typeface="Sakkal Majalla" panose="02000000000000000000" pitchFamily="2" charset="-78"/>
              </a:rPr>
              <a:t>مال</a:t>
            </a:r>
            <a:br>
              <a:rPr lang="ar-SA" sz="3600" b="1" kern="0" dirty="0">
                <a:solidFill>
                  <a:schemeClr val="tx1"/>
                </a:solidFill>
                <a:latin typeface="Sakkal Majalla" panose="02000000000000000000" pitchFamily="2" charset="-78"/>
                <a:cs typeface="Sakkal Majalla" panose="02000000000000000000" pitchFamily="2" charset="-78"/>
              </a:rPr>
            </a:br>
            <a:r>
              <a:rPr lang="ar-SA" sz="3600" b="1" kern="0" dirty="0">
                <a:solidFill>
                  <a:schemeClr val="tx1"/>
                </a:solidFill>
                <a:latin typeface="Sakkal Majalla" panose="02000000000000000000" pitchFamily="2" charset="-78"/>
                <a:cs typeface="Sakkal Majalla" panose="02000000000000000000" pitchFamily="2" charset="-78"/>
              </a:rPr>
              <a:t>مبادئ الإدارة المالية</a:t>
            </a:r>
            <a:br>
              <a:rPr lang="ar-SA" sz="3600" b="1" kern="0" dirty="0">
                <a:solidFill>
                  <a:schemeClr val="tx1"/>
                </a:solidFill>
                <a:latin typeface="Sakkal Majalla" panose="02000000000000000000" pitchFamily="2" charset="-78"/>
                <a:cs typeface="Sakkal Majalla" panose="02000000000000000000" pitchFamily="2" charset="-78"/>
              </a:rPr>
            </a:br>
            <a:br>
              <a:rPr lang="en-US" sz="3600" b="1" kern="0" dirty="0">
                <a:solidFill>
                  <a:schemeClr val="tx1"/>
                </a:solidFill>
                <a:latin typeface="Sakkal Majalla" panose="02000000000000000000" pitchFamily="2" charset="-78"/>
                <a:cs typeface="Sakkal Majalla" panose="02000000000000000000" pitchFamily="2" charset="-78"/>
              </a:rPr>
            </a:br>
            <a:r>
              <a:rPr lang="ar-SA" sz="3600" b="1" kern="0" dirty="0">
                <a:solidFill>
                  <a:schemeClr val="tx1"/>
                </a:solidFill>
                <a:latin typeface="Sakkal Majalla" panose="02000000000000000000" pitchFamily="2" charset="-78"/>
                <a:cs typeface="Sakkal Majalla" panose="02000000000000000000" pitchFamily="2" charset="-78"/>
              </a:rPr>
              <a:t>المحاضرة الرابعة</a:t>
            </a:r>
            <a:br>
              <a:rPr lang="ar-SA" sz="3600" b="1" kern="0" dirty="0">
                <a:solidFill>
                  <a:schemeClr val="tx1"/>
                </a:solidFill>
                <a:latin typeface="Sakkal Majalla" panose="02000000000000000000" pitchFamily="2" charset="-78"/>
                <a:cs typeface="Sakkal Majalla" panose="02000000000000000000" pitchFamily="2" charset="-78"/>
              </a:rPr>
            </a:br>
            <a:r>
              <a:rPr lang="ar-SA" sz="3600" b="1" kern="0" dirty="0">
                <a:solidFill>
                  <a:schemeClr val="tx1"/>
                </a:solidFill>
                <a:latin typeface="Sakkal Majalla" panose="02000000000000000000" pitchFamily="2" charset="-78"/>
                <a:cs typeface="Sakkal Majalla" panose="02000000000000000000" pitchFamily="2" charset="-78"/>
              </a:rPr>
              <a:t>الوحدة الرابعة: القوائم المالية</a:t>
            </a:r>
            <a:r>
              <a:rPr lang="en-US" sz="3600" b="1" kern="0" dirty="0">
                <a:solidFill>
                  <a:schemeClr val="tx1"/>
                </a:solidFill>
                <a:latin typeface="Sakkal Majalla" panose="02000000000000000000" pitchFamily="2" charset="-78"/>
                <a:cs typeface="Sakkal Majalla" panose="02000000000000000000" pitchFamily="2" charset="-78"/>
              </a:rPr>
              <a:t> 2</a:t>
            </a:r>
            <a:endParaRPr lang="ar-SA" sz="3600" b="1" kern="0" dirty="0">
              <a:solidFill>
                <a:schemeClr val="tx1"/>
              </a:solidFill>
              <a:latin typeface="Sakkal Majalla" panose="02000000000000000000" pitchFamily="2" charset="-78"/>
              <a:cs typeface="Sakkal Majalla" panose="02000000000000000000" pitchFamily="2" charset="-78"/>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الرابعة</a:t>
            </a: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956305" y="156082"/>
            <a:ext cx="8322503" cy="1230570"/>
          </a:xfrm>
        </p:spPr>
        <p:txBody>
          <a:bodyPr anchor="t">
            <a:normAutofit/>
          </a:bodyPr>
          <a:lstStyle/>
          <a:p>
            <a:r>
              <a:rPr kumimoji="0" lang="ar-SA" sz="2800" b="1" i="0" u="none" strike="noStrike" kern="1200" cap="none" spc="0" normalizeH="0" baseline="0" noProof="0" dirty="0">
                <a:ln>
                  <a:noFill/>
                </a:ln>
                <a:solidFill>
                  <a:srgbClr val="0070C0"/>
                </a:solidFill>
                <a:effectLst/>
                <a:uLnTx/>
                <a:uFillTx/>
                <a:latin typeface="Sakkal Majalla" panose="02000000000000000000" pitchFamily="2" charset="-78"/>
                <a:cs typeface="Sakkal Majalla" panose="02000000000000000000" pitchFamily="2" charset="-78"/>
              </a:rPr>
              <a:t>ب ـ الاستثمارات قصيرة الأجل : </a:t>
            </a:r>
            <a:r>
              <a:rPr kumimoji="0" lang="en-US" sz="2400" b="1" i="0" u="none" strike="noStrike" kern="1200" cap="none" spc="0" normalizeH="0" baseline="0" noProof="0" dirty="0">
                <a:ln>
                  <a:noFill/>
                </a:ln>
                <a:solidFill>
                  <a:srgbClr val="0070C0"/>
                </a:solidFill>
                <a:effectLst/>
                <a:uLnTx/>
                <a:uFillTx/>
                <a:latin typeface="Sakkal Majalla" panose="02000000000000000000" pitchFamily="2" charset="-78"/>
                <a:cs typeface="Sakkal Majalla" panose="02000000000000000000" pitchFamily="2" charset="-78"/>
              </a:rPr>
              <a:t>Marketable Securities</a:t>
            </a:r>
            <a:endParaRPr lang="en-US" sz="2400" dirty="0">
              <a:solidFill>
                <a:srgbClr val="0070C0"/>
              </a:solidFill>
              <a:latin typeface="Sakkal Majalla" panose="02000000000000000000" pitchFamily="2" charset="-78"/>
              <a:cs typeface="Sakkal Majalla" panose="02000000000000000000" pitchFamily="2" charset="-78"/>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4" name="عنصر نائب للمحتوى 3">
            <a:extLst>
              <a:ext uri="{FF2B5EF4-FFF2-40B4-BE49-F238E27FC236}">
                <a16:creationId xmlns:a16="http://schemas.microsoft.com/office/drawing/2014/main" id="{EF672C89-D35F-49BA-B1CB-E455CBD84D55}"/>
              </a:ext>
            </a:extLst>
          </p:cNvPr>
          <p:cNvSpPr>
            <a:spLocks noGrp="1"/>
          </p:cNvSpPr>
          <p:nvPr>
            <p:ph idx="1"/>
          </p:nvPr>
        </p:nvSpPr>
        <p:spPr>
          <a:xfrm>
            <a:off x="971551" y="803186"/>
            <a:ext cx="10787062" cy="5770334"/>
          </a:xfrm>
        </p:spPr>
        <p:txBody>
          <a:bodyPr>
            <a:normAutofit/>
          </a:bodyPr>
          <a:lstStyle/>
          <a:p>
            <a:pPr marL="0" indent="0">
              <a:lnSpc>
                <a:spcPct val="120000"/>
              </a:lnSpc>
              <a:buNone/>
            </a:pPr>
            <a:endParaRPr lang="ar-SA" altLang="ar-SA" sz="2900" b="1" dirty="0">
              <a:latin typeface="Sakkal Majalla" panose="02000000000000000000" pitchFamily="2" charset="-78"/>
              <a:cs typeface="Sakkal Majalla" panose="02000000000000000000" pitchFamily="2" charset="-78"/>
            </a:endParaRPr>
          </a:p>
          <a:p>
            <a:pPr marL="0" indent="0">
              <a:lnSpc>
                <a:spcPct val="120000"/>
              </a:lnSpc>
              <a:buNone/>
            </a:pPr>
            <a:r>
              <a:rPr lang="ar-SA" altLang="ar-SA" sz="2400" b="1" dirty="0">
                <a:latin typeface="Sakkal Majalla" panose="02000000000000000000" pitchFamily="2" charset="-78"/>
                <a:cs typeface="Sakkal Majalla" panose="02000000000000000000" pitchFamily="2" charset="-78"/>
              </a:rPr>
              <a:t>هي بمثابة أسهم وسندات تشتريها المنشأة من سوق الأوراق المالية بغرض الاستثمار خلال فترة قصيرة الاجل</a:t>
            </a:r>
          </a:p>
          <a:p>
            <a:pPr marL="342900" indent="-342900">
              <a:lnSpc>
                <a:spcPct val="120000"/>
              </a:lnSpc>
              <a:buFont typeface="+mj-lt"/>
              <a:buAutoNum type="arabicPeriod"/>
            </a:pPr>
            <a:r>
              <a:rPr lang="ar-SA" altLang="ar-SA" sz="2400" b="1" dirty="0">
                <a:latin typeface="Sakkal Majalla" panose="02000000000000000000" pitchFamily="2" charset="-78"/>
                <a:cs typeface="Sakkal Majalla" panose="02000000000000000000" pitchFamily="2" charset="-78"/>
              </a:rPr>
              <a:t>الأوراق المالية </a:t>
            </a:r>
            <a:r>
              <a:rPr lang="ar-SA" altLang="ar-SA" sz="2400" b="1" dirty="0" err="1">
                <a:latin typeface="Sakkal Majalla" panose="02000000000000000000" pitchFamily="2" charset="-78"/>
                <a:cs typeface="Sakkal Majalla" panose="02000000000000000000" pitchFamily="2" charset="-78"/>
              </a:rPr>
              <a:t>المقتناه</a:t>
            </a:r>
            <a:r>
              <a:rPr lang="ar-SA" altLang="ar-SA" sz="2400" b="1" dirty="0">
                <a:latin typeface="Sakkal Majalla" panose="02000000000000000000" pitchFamily="2" charset="-78"/>
                <a:cs typeface="Sakkal Majalla" panose="02000000000000000000" pitchFamily="2" charset="-78"/>
              </a:rPr>
              <a:t> بغرض الاتجار. </a:t>
            </a:r>
            <a:r>
              <a:rPr lang="en-US" altLang="ar-SA" sz="2400" b="1" dirty="0">
                <a:latin typeface="Sakkal Majalla" panose="02000000000000000000" pitchFamily="2" charset="-78"/>
                <a:cs typeface="Sakkal Majalla" panose="02000000000000000000" pitchFamily="2" charset="-78"/>
                <a:sym typeface="Wingdings" pitchFamily="2" charset="2"/>
              </a:rPr>
              <a:t> </a:t>
            </a:r>
            <a:r>
              <a:rPr lang="ar-SA" altLang="ar-SA" sz="2400" b="1" dirty="0">
                <a:latin typeface="Sakkal Majalla" panose="02000000000000000000" pitchFamily="2" charset="-78"/>
                <a:cs typeface="Sakkal Majalla" panose="02000000000000000000" pitchFamily="2" charset="-78"/>
              </a:rPr>
              <a:t>وتقيم بالقيمة السوقية</a:t>
            </a:r>
          </a:p>
          <a:p>
            <a:pPr marL="342900" indent="-342900">
              <a:lnSpc>
                <a:spcPct val="120000"/>
              </a:lnSpc>
              <a:buFont typeface="+mj-lt"/>
              <a:buAutoNum type="arabicPeriod"/>
            </a:pPr>
            <a:r>
              <a:rPr lang="ar-SA" altLang="ar-SA" sz="2400" b="1" dirty="0">
                <a:latin typeface="Sakkal Majalla" panose="02000000000000000000" pitchFamily="2" charset="-78"/>
                <a:cs typeface="Sakkal Majalla" panose="02000000000000000000" pitchFamily="2" charset="-78"/>
              </a:rPr>
              <a:t>الأوراق المالية المتاحة للبيع </a:t>
            </a:r>
            <a:r>
              <a:rPr lang="en-US" altLang="ar-SA" sz="2400" b="1" dirty="0">
                <a:latin typeface="Sakkal Majalla" panose="02000000000000000000" pitchFamily="2" charset="-78"/>
                <a:cs typeface="Sakkal Majalla" panose="02000000000000000000" pitchFamily="2" charset="-78"/>
                <a:sym typeface="Wingdings" pitchFamily="2" charset="2"/>
              </a:rPr>
              <a:t></a:t>
            </a:r>
            <a:r>
              <a:rPr lang="ar-SA" altLang="ar-SA" sz="2400" b="1" dirty="0">
                <a:latin typeface="Sakkal Majalla" panose="02000000000000000000" pitchFamily="2" charset="-78"/>
                <a:cs typeface="Sakkal Majalla" panose="02000000000000000000" pitchFamily="2" charset="-78"/>
                <a:sym typeface="Wingdings" pitchFamily="2" charset="2"/>
              </a:rPr>
              <a:t> يتم تقويمها بالقيمة السوقية</a:t>
            </a:r>
            <a:endParaRPr lang="ar-SA" altLang="ar-SA" sz="2400" b="1" dirty="0">
              <a:latin typeface="Sakkal Majalla" panose="02000000000000000000" pitchFamily="2" charset="-78"/>
              <a:cs typeface="Sakkal Majalla" panose="02000000000000000000" pitchFamily="2" charset="-78"/>
            </a:endParaRPr>
          </a:p>
          <a:p>
            <a:pPr marL="342900" indent="-342900">
              <a:lnSpc>
                <a:spcPct val="120000"/>
              </a:lnSpc>
              <a:buFont typeface="+mj-lt"/>
              <a:buAutoNum type="arabicPeriod"/>
            </a:pPr>
            <a:r>
              <a:rPr lang="ar-SA" altLang="ar-SA" sz="2400" b="1" dirty="0">
                <a:latin typeface="Sakkal Majalla" panose="02000000000000000000" pitchFamily="2" charset="-78"/>
                <a:cs typeface="Sakkal Majalla" panose="02000000000000000000" pitchFamily="2" charset="-78"/>
              </a:rPr>
              <a:t>السندات </a:t>
            </a:r>
            <a:r>
              <a:rPr lang="ar-SA" altLang="ar-SA" sz="2400" b="1" dirty="0" err="1">
                <a:latin typeface="Sakkal Majalla" panose="02000000000000000000" pitchFamily="2" charset="-78"/>
                <a:cs typeface="Sakkal Majalla" panose="02000000000000000000" pitchFamily="2" charset="-78"/>
              </a:rPr>
              <a:t>المقتناه</a:t>
            </a:r>
            <a:r>
              <a:rPr lang="ar-SA" altLang="ar-SA" sz="2400" b="1" dirty="0">
                <a:latin typeface="Sakkal Majalla" panose="02000000000000000000" pitchFamily="2" charset="-78"/>
                <a:cs typeface="Sakkal Majalla" panose="02000000000000000000" pitchFamily="2" charset="-78"/>
              </a:rPr>
              <a:t> لتاريخ الاستحقاق  </a:t>
            </a:r>
            <a:r>
              <a:rPr lang="en-US" altLang="ar-SA" sz="2400" b="1" dirty="0">
                <a:latin typeface="Sakkal Majalla" panose="02000000000000000000" pitchFamily="2" charset="-78"/>
                <a:cs typeface="Sakkal Majalla" panose="02000000000000000000" pitchFamily="2" charset="-78"/>
                <a:sym typeface="Wingdings" pitchFamily="2" charset="2"/>
              </a:rPr>
              <a:t></a:t>
            </a:r>
            <a:r>
              <a:rPr lang="ar-SA" altLang="ar-SA" sz="2400" b="1" dirty="0">
                <a:latin typeface="Sakkal Majalla" panose="02000000000000000000" pitchFamily="2" charset="-78"/>
                <a:cs typeface="Sakkal Majalla" panose="02000000000000000000" pitchFamily="2" charset="-78"/>
              </a:rPr>
              <a:t> يتم تقويمها طبقاً لأساس التكلفة</a:t>
            </a:r>
          </a:p>
          <a:p>
            <a:pPr marL="0" indent="0">
              <a:lnSpc>
                <a:spcPct val="80000"/>
              </a:lnSpc>
              <a:buNone/>
              <a:defRPr/>
            </a:pPr>
            <a:endParaRPr lang="ar-SA" sz="2400" dirty="0">
              <a:latin typeface="Sakkal Majalla" panose="02000000000000000000" pitchFamily="2" charset="-78"/>
              <a:cs typeface="Sakkal Majalla" panose="02000000000000000000" pitchFamily="2" charset="-78"/>
            </a:endParaRPr>
          </a:p>
          <a:p>
            <a:endParaRPr lang="en-US" dirty="0"/>
          </a:p>
        </p:txBody>
      </p:sp>
    </p:spTree>
    <p:extLst>
      <p:ext uri="{BB962C8B-B14F-4D97-AF65-F5344CB8AC3E}">
        <p14:creationId xmlns:p14="http://schemas.microsoft.com/office/powerpoint/2010/main" val="1865741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956305" y="156082"/>
            <a:ext cx="8322503" cy="1230570"/>
          </a:xfrm>
        </p:spPr>
        <p:txBody>
          <a:bodyPr anchor="t">
            <a:normAutofit fontScale="90000"/>
          </a:bodyPr>
          <a:lstStyle/>
          <a:p>
            <a:pPr marL="228600" marR="0" lvl="0" indent="-228600" defTabSz="914400" rtl="1" eaLnBrk="1" fontAlgn="auto" latinLnBrk="0" hangingPunct="1">
              <a:lnSpc>
                <a:spcPct val="80000"/>
              </a:lnSpc>
              <a:spcBef>
                <a:spcPts val="1000"/>
              </a:spcBef>
              <a:spcAft>
                <a:spcPts val="0"/>
              </a:spcAft>
              <a:buClr>
                <a:srgbClr val="92D2DB"/>
              </a:buClr>
              <a:buSzPct val="110000"/>
              <a:buFont typeface="Wingdings" panose="05000000000000000000" pitchFamily="2" charset="2"/>
              <a:buNone/>
              <a:tabLst/>
              <a:defRPr/>
            </a:pPr>
            <a:br>
              <a:rPr kumimoji="0" lang="ar-SA" altLang="ar-SA" sz="27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br>
            <a:r>
              <a:rPr kumimoji="0" lang="ar-SA" altLang="ar-SA" sz="2700" b="1" i="0" u="none" strike="noStrike" kern="1200" cap="none" spc="0" normalizeH="0" baseline="0" noProof="0" dirty="0">
                <a:ln>
                  <a:noFill/>
                </a:ln>
                <a:solidFill>
                  <a:srgbClr val="0070C0"/>
                </a:solidFill>
                <a:effectLst/>
                <a:uLnTx/>
                <a:uFillTx/>
                <a:latin typeface="Sakkal Majalla" panose="02000000000000000000" pitchFamily="2" charset="-78"/>
                <a:ea typeface="+mn-ea"/>
                <a:cs typeface="Sakkal Majalla" panose="02000000000000000000" pitchFamily="2" charset="-78"/>
              </a:rPr>
              <a:t>ج ـ المبالغ تحت التحصيل : </a:t>
            </a:r>
            <a:r>
              <a:rPr kumimoji="0" lang="en-US" altLang="ar-SA" sz="2700" b="1" i="0" u="none" strike="noStrike" kern="1200" cap="none" spc="0" normalizeH="0" baseline="0" noProof="0" dirty="0">
                <a:ln>
                  <a:noFill/>
                </a:ln>
                <a:solidFill>
                  <a:srgbClr val="0070C0"/>
                </a:solidFill>
                <a:effectLst/>
                <a:uLnTx/>
                <a:uFillTx/>
                <a:latin typeface="Sakkal Majalla" panose="02000000000000000000" pitchFamily="2" charset="-78"/>
                <a:ea typeface="+mn-ea"/>
                <a:cs typeface="Sakkal Majalla" panose="02000000000000000000" pitchFamily="2" charset="-78"/>
              </a:rPr>
              <a:t>Receivables</a:t>
            </a:r>
            <a:br>
              <a:rPr kumimoji="0" lang="ar-SA" altLang="ar-SA" sz="1400" b="1" i="0" u="none" strike="noStrike" kern="1200" cap="none" spc="0" normalizeH="0" baseline="0" noProof="0" dirty="0">
                <a:ln>
                  <a:noFill/>
                </a:ln>
                <a:solidFill>
                  <a:srgbClr val="92D2DB"/>
                </a:solidFill>
                <a:effectLst/>
                <a:uLnTx/>
                <a:uFillTx/>
                <a:latin typeface="Sakkal Majalla" panose="02000000000000000000" pitchFamily="2" charset="-78"/>
                <a:ea typeface="+mn-ea"/>
                <a:cs typeface="Sakkal Majalla" panose="02000000000000000000" pitchFamily="2" charset="-78"/>
              </a:rPr>
            </a:br>
            <a:endParaRPr lang="en-US" sz="3600" dirty="0">
              <a:solidFill>
                <a:srgbClr val="0070C0"/>
              </a:solidFill>
              <a:latin typeface="Sakkal Majalla" panose="02000000000000000000" pitchFamily="2" charset="-78"/>
              <a:cs typeface="Sakkal Majalla" panose="02000000000000000000" pitchFamily="2" charset="-78"/>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4" name="عنصر نائب للمحتوى 3">
            <a:extLst>
              <a:ext uri="{FF2B5EF4-FFF2-40B4-BE49-F238E27FC236}">
                <a16:creationId xmlns:a16="http://schemas.microsoft.com/office/drawing/2014/main" id="{EF672C89-D35F-49BA-B1CB-E455CBD84D55}"/>
              </a:ext>
            </a:extLst>
          </p:cNvPr>
          <p:cNvSpPr>
            <a:spLocks noGrp="1"/>
          </p:cNvSpPr>
          <p:nvPr>
            <p:ph idx="1"/>
          </p:nvPr>
        </p:nvSpPr>
        <p:spPr>
          <a:xfrm>
            <a:off x="971551" y="1200770"/>
            <a:ext cx="10787062" cy="5372750"/>
          </a:xfrm>
        </p:spPr>
        <p:txBody>
          <a:bodyPr>
            <a:normAutofit/>
          </a:bodyPr>
          <a:lstStyle/>
          <a:p>
            <a:pPr marL="0" indent="0">
              <a:lnSpc>
                <a:spcPct val="120000"/>
              </a:lnSpc>
              <a:buNone/>
            </a:pPr>
            <a:r>
              <a:rPr lang="ar-SA" altLang="ar-SA" sz="2400" dirty="0">
                <a:latin typeface="Sakkal Majalla" panose="02000000000000000000" pitchFamily="2" charset="-78"/>
                <a:cs typeface="Sakkal Majalla" panose="02000000000000000000" pitchFamily="2" charset="-78"/>
              </a:rPr>
              <a:t>هي الحقوق المالية التي تنشأ للمنشأة طرف الغير ويستحق تحصيلها خلال السنة المالية الجارية أو دورة التشغيل أيهما أطول، تتضمن  </a:t>
            </a:r>
          </a:p>
          <a:p>
            <a:pPr marL="342900" indent="-342900">
              <a:lnSpc>
                <a:spcPct val="120000"/>
              </a:lnSpc>
              <a:buFont typeface="+mj-lt"/>
              <a:buAutoNum type="arabicPeriod"/>
            </a:pPr>
            <a:r>
              <a:rPr lang="ar-SA" altLang="ar-SA" sz="2400" dirty="0">
                <a:latin typeface="Sakkal Majalla" panose="02000000000000000000" pitchFamily="2" charset="-78"/>
                <a:cs typeface="Sakkal Majalla" panose="02000000000000000000" pitchFamily="2" charset="-78"/>
              </a:rPr>
              <a:t>حسابات المدينين  : يتم تقويمها بالقيمة القابلية للتحقق</a:t>
            </a:r>
          </a:p>
          <a:p>
            <a:pPr marL="342900" indent="-342900">
              <a:lnSpc>
                <a:spcPct val="120000"/>
              </a:lnSpc>
              <a:buFont typeface="+mj-lt"/>
              <a:buAutoNum type="arabicPeriod"/>
            </a:pPr>
            <a:r>
              <a:rPr lang="ar-SA" altLang="ar-SA" sz="2400" dirty="0">
                <a:latin typeface="Sakkal Majalla" panose="02000000000000000000" pitchFamily="2" charset="-78"/>
                <a:cs typeface="Sakkal Majalla" panose="02000000000000000000" pitchFamily="2" charset="-78"/>
              </a:rPr>
              <a:t>الأوراق التجارية : ويتم تقويمها بالقيمة الحالية(القيمة الاسمية +الفوائد المستحقة عليها)</a:t>
            </a:r>
          </a:p>
          <a:p>
            <a:pPr marL="342900" indent="-342900">
              <a:lnSpc>
                <a:spcPct val="120000"/>
              </a:lnSpc>
              <a:buFont typeface="+mj-lt"/>
              <a:buAutoNum type="arabicPeriod"/>
            </a:pPr>
            <a:r>
              <a:rPr lang="ar-SA" altLang="ar-SA" sz="2400" dirty="0">
                <a:latin typeface="Sakkal Majalla" panose="02000000000000000000" pitchFamily="2" charset="-78"/>
                <a:cs typeface="Sakkal Majalla" panose="02000000000000000000" pitchFamily="2" charset="-78"/>
              </a:rPr>
              <a:t>المدينين المتنوعين التي تنشأ نتيجة ضخ قروض لشركات تابعة أو منح سلف لموظفي المنشأة : تم تقويمها بالقيمة </a:t>
            </a:r>
            <a:r>
              <a:rPr lang="ar-SA" altLang="ar-SA" sz="2400" dirty="0" err="1">
                <a:latin typeface="Sakkal Majalla" panose="02000000000000000000" pitchFamily="2" charset="-78"/>
                <a:cs typeface="Sakkal Majalla" panose="02000000000000000000" pitchFamily="2" charset="-78"/>
              </a:rPr>
              <a:t>الدفتريه</a:t>
            </a:r>
            <a:r>
              <a:rPr lang="ar-SA" altLang="ar-SA" sz="2400" dirty="0">
                <a:latin typeface="Sakkal Majalla" panose="02000000000000000000" pitchFamily="2" charset="-78"/>
                <a:cs typeface="Sakkal Majalla" panose="02000000000000000000" pitchFamily="2" charset="-78"/>
              </a:rPr>
              <a:t> لها</a:t>
            </a:r>
          </a:p>
          <a:p>
            <a:pPr>
              <a:lnSpc>
                <a:spcPct val="80000"/>
              </a:lnSpc>
              <a:buNone/>
            </a:pPr>
            <a:r>
              <a:rPr lang="ar-SA" altLang="ar-SA" sz="2400" dirty="0">
                <a:latin typeface="Sakkal Majalla" panose="02000000000000000000" pitchFamily="2" charset="-78"/>
                <a:cs typeface="Sakkal Majalla" panose="02000000000000000000" pitchFamily="2" charset="-78"/>
              </a:rPr>
              <a:t> </a:t>
            </a:r>
          </a:p>
          <a:p>
            <a:pPr marL="0" indent="0">
              <a:lnSpc>
                <a:spcPct val="80000"/>
              </a:lnSpc>
              <a:spcBef>
                <a:spcPct val="0"/>
              </a:spcBef>
              <a:buNone/>
            </a:pPr>
            <a:endParaRPr lang="ar-SA" sz="29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3837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956305" y="156082"/>
            <a:ext cx="8322503" cy="1230570"/>
          </a:xfrm>
        </p:spPr>
        <p:txBody>
          <a:bodyPr anchor="t">
            <a:normAutofit/>
          </a:bodyPr>
          <a:lstStyle/>
          <a:p>
            <a:pPr marL="0" indent="0">
              <a:lnSpc>
                <a:spcPct val="80000"/>
              </a:lnSpc>
              <a:spcBef>
                <a:spcPct val="0"/>
              </a:spcBef>
              <a:buNone/>
            </a:pPr>
            <a:r>
              <a:rPr lang="ar-SA" altLang="ar-SA" sz="3200" b="1" dirty="0">
                <a:solidFill>
                  <a:srgbClr val="0070C0"/>
                </a:solidFill>
                <a:latin typeface="Sakkal Majalla" panose="02000000000000000000" pitchFamily="2" charset="-78"/>
                <a:ea typeface="+mj-ea"/>
                <a:cs typeface="Sakkal Majalla" panose="02000000000000000000" pitchFamily="2" charset="-78"/>
              </a:rPr>
              <a:t>د ـ المخزون السلعي : </a:t>
            </a:r>
            <a:r>
              <a:rPr lang="en-US" altLang="ar-SA" sz="3200" b="1" dirty="0">
                <a:solidFill>
                  <a:srgbClr val="0070C0"/>
                </a:solidFill>
                <a:latin typeface="Sakkal Majalla" panose="02000000000000000000" pitchFamily="2" charset="-78"/>
                <a:ea typeface="+mj-ea"/>
                <a:cs typeface="Sakkal Majalla" panose="02000000000000000000" pitchFamily="2" charset="-78"/>
              </a:rPr>
              <a:t>Inventory</a:t>
            </a:r>
            <a:endParaRPr lang="ar-SA" altLang="ar-SA" sz="3200" b="1" dirty="0">
              <a:solidFill>
                <a:srgbClr val="0070C0"/>
              </a:solidFill>
              <a:latin typeface="Sakkal Majalla" panose="02000000000000000000" pitchFamily="2" charset="-78"/>
              <a:ea typeface="+mj-ea"/>
              <a:cs typeface="Sakkal Majalla" panose="02000000000000000000" pitchFamily="2" charset="-78"/>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4" name="عنصر نائب للمحتوى 3">
            <a:extLst>
              <a:ext uri="{FF2B5EF4-FFF2-40B4-BE49-F238E27FC236}">
                <a16:creationId xmlns:a16="http://schemas.microsoft.com/office/drawing/2014/main" id="{EF672C89-D35F-49BA-B1CB-E455CBD84D55}"/>
              </a:ext>
            </a:extLst>
          </p:cNvPr>
          <p:cNvSpPr>
            <a:spLocks noGrp="1"/>
          </p:cNvSpPr>
          <p:nvPr>
            <p:ph idx="1"/>
          </p:nvPr>
        </p:nvSpPr>
        <p:spPr>
          <a:xfrm>
            <a:off x="971551" y="803186"/>
            <a:ext cx="10787062" cy="5770334"/>
          </a:xfrm>
        </p:spPr>
        <p:txBody>
          <a:bodyPr>
            <a:normAutofit/>
          </a:bodyPr>
          <a:lstStyle/>
          <a:p>
            <a:pPr>
              <a:lnSpc>
                <a:spcPct val="120000"/>
              </a:lnSpc>
            </a:pPr>
            <a:endParaRPr lang="ar-SA" altLang="ar-SA" sz="2900" b="1" dirty="0">
              <a:latin typeface="Sakkal Majalla" panose="02000000000000000000" pitchFamily="2" charset="-78"/>
              <a:cs typeface="Sakkal Majalla" panose="02000000000000000000" pitchFamily="2" charset="-78"/>
            </a:endParaRPr>
          </a:p>
          <a:p>
            <a:pPr marL="0" indent="0">
              <a:lnSpc>
                <a:spcPct val="80000"/>
              </a:lnSpc>
              <a:spcBef>
                <a:spcPct val="0"/>
              </a:spcBef>
              <a:buNone/>
            </a:pPr>
            <a:endParaRPr lang="en-US" altLang="ar-SA" sz="2900" b="1" dirty="0">
              <a:solidFill>
                <a:schemeClr val="accent1"/>
              </a:solidFill>
              <a:latin typeface="Sakkal Majalla" panose="02000000000000000000" pitchFamily="2" charset="-78"/>
              <a:ea typeface="+mj-ea"/>
              <a:cs typeface="Sakkal Majalla" panose="02000000000000000000" pitchFamily="2" charset="-78"/>
            </a:endParaRPr>
          </a:p>
          <a:p>
            <a:pPr marL="0" indent="0">
              <a:lnSpc>
                <a:spcPct val="120000"/>
              </a:lnSpc>
              <a:buNone/>
            </a:pPr>
            <a:r>
              <a:rPr lang="ar-SA" altLang="ar-SA" sz="2400" b="1" dirty="0">
                <a:latin typeface="Sakkal Majalla" panose="02000000000000000000" pitchFamily="2" charset="-78"/>
                <a:cs typeface="Sakkal Majalla" panose="02000000000000000000" pitchFamily="2" charset="-78"/>
              </a:rPr>
              <a:t>تختلف مكونات المخزون السلعي باختلاف طبيعة المنشأة:</a:t>
            </a:r>
          </a:p>
          <a:p>
            <a:pPr>
              <a:lnSpc>
                <a:spcPct val="120000"/>
              </a:lnSpc>
              <a:buFont typeface="Courier New" panose="02070309020205020404" pitchFamily="49" charset="0"/>
              <a:buChar char="o"/>
            </a:pPr>
            <a:r>
              <a:rPr lang="ar-SA" altLang="ar-SA" sz="2400" b="1" dirty="0">
                <a:latin typeface="Sakkal Majalla" panose="02000000000000000000" pitchFamily="2" charset="-78"/>
                <a:cs typeface="Sakkal Majalla" panose="02000000000000000000" pitchFamily="2" charset="-78"/>
              </a:rPr>
              <a:t>في المنشآت التجارية </a:t>
            </a:r>
            <a:r>
              <a:rPr lang="en-US" altLang="ar-SA" sz="2400" b="1" dirty="0">
                <a:latin typeface="Sakkal Majalla" panose="02000000000000000000" pitchFamily="2" charset="-78"/>
                <a:cs typeface="Sakkal Majalla" panose="02000000000000000000" pitchFamily="2" charset="-78"/>
                <a:sym typeface="Wingdings" pitchFamily="2" charset="2"/>
              </a:rPr>
              <a:t></a:t>
            </a:r>
            <a:r>
              <a:rPr lang="ar-SA" altLang="ar-SA" sz="2400" b="1" dirty="0">
                <a:latin typeface="Sakkal Majalla" panose="02000000000000000000" pitchFamily="2" charset="-78"/>
                <a:cs typeface="Sakkal Majalla" panose="02000000000000000000" pitchFamily="2" charset="-78"/>
              </a:rPr>
              <a:t> يقتصر على السلع الجاهزة للبيع .</a:t>
            </a:r>
          </a:p>
          <a:p>
            <a:pPr>
              <a:lnSpc>
                <a:spcPct val="120000"/>
              </a:lnSpc>
              <a:buFont typeface="Courier New" panose="02070309020205020404" pitchFamily="49" charset="0"/>
              <a:buChar char="o"/>
            </a:pPr>
            <a:r>
              <a:rPr lang="ar-SA" altLang="ar-SA" sz="2400" b="1" dirty="0">
                <a:latin typeface="Sakkal Majalla" panose="02000000000000000000" pitchFamily="2" charset="-78"/>
                <a:cs typeface="Sakkal Majalla" panose="02000000000000000000" pitchFamily="2" charset="-78"/>
              </a:rPr>
              <a:t>في المنشآت الصناعية </a:t>
            </a:r>
            <a:r>
              <a:rPr lang="en-US" altLang="ar-SA" sz="2400" b="1" dirty="0">
                <a:latin typeface="Sakkal Majalla" panose="02000000000000000000" pitchFamily="2" charset="-78"/>
                <a:cs typeface="Sakkal Majalla" panose="02000000000000000000" pitchFamily="2" charset="-78"/>
                <a:sym typeface="Wingdings" pitchFamily="2" charset="2"/>
              </a:rPr>
              <a:t></a:t>
            </a:r>
            <a:r>
              <a:rPr lang="ar-SA" altLang="ar-SA" sz="2400" b="1" dirty="0">
                <a:latin typeface="Sakkal Majalla" panose="02000000000000000000" pitchFamily="2" charset="-78"/>
                <a:cs typeface="Sakkal Majalla" panose="02000000000000000000" pitchFamily="2" charset="-78"/>
              </a:rPr>
              <a:t> يشتمل على المواد الأولية والمنتجات تحت التشغيل والإنتاج التام .</a:t>
            </a:r>
          </a:p>
          <a:p>
            <a:pPr>
              <a:lnSpc>
                <a:spcPct val="120000"/>
              </a:lnSpc>
              <a:buFont typeface="Courier New" panose="02070309020205020404" pitchFamily="49" charset="0"/>
              <a:buChar char="o"/>
            </a:pPr>
            <a:r>
              <a:rPr lang="ar-SA" altLang="ar-SA" sz="2400" b="1" dirty="0">
                <a:latin typeface="Sakkal Majalla" panose="02000000000000000000" pitchFamily="2" charset="-78"/>
                <a:cs typeface="Sakkal Majalla" panose="02000000000000000000" pitchFamily="2" charset="-78"/>
              </a:rPr>
              <a:t>يجب أن يقوم بالتكلفة التاريخية وفقًا للمبادئ المحاسبية المتعارف عليها, ولكن نظرًا لبعض الاعتبارات العملية يتم تقويمه طبقاً ”لقاعدة التكلفة أو السوق أيهما أقل“ .</a:t>
            </a:r>
            <a:endParaRPr lang="en-US" altLang="ar-SA" sz="2400" b="1" dirty="0">
              <a:latin typeface="Sakkal Majalla" panose="02000000000000000000" pitchFamily="2" charset="-78"/>
              <a:cs typeface="Sakkal Majalla" panose="02000000000000000000" pitchFamily="2" charset="-78"/>
            </a:endParaRPr>
          </a:p>
          <a:p>
            <a:pPr>
              <a:lnSpc>
                <a:spcPct val="80000"/>
              </a:lnSpc>
            </a:pPr>
            <a:endParaRPr lang="en-US" altLang="ar-SA" sz="2400" b="1" dirty="0">
              <a:latin typeface="Sakkal Majalla" panose="02000000000000000000" pitchFamily="2" charset="-78"/>
              <a:cs typeface="Sakkal Majalla" panose="02000000000000000000" pitchFamily="2" charset="-78"/>
            </a:endParaRPr>
          </a:p>
          <a:p>
            <a:pPr marL="0" indent="0">
              <a:lnSpc>
                <a:spcPct val="80000"/>
              </a:lnSpc>
              <a:buNone/>
              <a:defRPr/>
            </a:pPr>
            <a:endParaRPr lang="ar-SA" sz="2400" dirty="0">
              <a:latin typeface="Sakkal Majalla" panose="02000000000000000000" pitchFamily="2" charset="-78"/>
              <a:cs typeface="Sakkal Majalla" panose="02000000000000000000" pitchFamily="2" charset="-78"/>
            </a:endParaRPr>
          </a:p>
          <a:p>
            <a:endParaRPr lang="en-US" dirty="0"/>
          </a:p>
        </p:txBody>
      </p:sp>
    </p:spTree>
    <p:extLst>
      <p:ext uri="{BB962C8B-B14F-4D97-AF65-F5344CB8AC3E}">
        <p14:creationId xmlns:p14="http://schemas.microsoft.com/office/powerpoint/2010/main" val="4178244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956305" y="156082"/>
            <a:ext cx="8322503" cy="1230570"/>
          </a:xfrm>
        </p:spPr>
        <p:txBody>
          <a:bodyPr anchor="t">
            <a:normAutofit/>
          </a:bodyPr>
          <a:lstStyle/>
          <a:p>
            <a:pPr marL="0" indent="0">
              <a:lnSpc>
                <a:spcPct val="80000"/>
              </a:lnSpc>
              <a:spcBef>
                <a:spcPct val="0"/>
              </a:spcBef>
              <a:buNone/>
            </a:pPr>
            <a:r>
              <a:rPr lang="ar-SA" sz="2800" b="1" dirty="0">
                <a:solidFill>
                  <a:srgbClr val="0070C0"/>
                </a:solidFill>
                <a:latin typeface="Sakkal Majalla" panose="02000000000000000000" pitchFamily="2" charset="-78"/>
                <a:cs typeface="Sakkal Majalla" panose="02000000000000000000" pitchFamily="2" charset="-78"/>
              </a:rPr>
              <a:t>ثانيًا: الاستثمارات طويلة الأجل </a:t>
            </a:r>
            <a:r>
              <a:rPr lang="ar-SA" sz="3200" b="1" dirty="0">
                <a:solidFill>
                  <a:srgbClr val="0070C0"/>
                </a:solidFill>
                <a:latin typeface="Sakkal Majalla" panose="02000000000000000000" pitchFamily="2" charset="-78"/>
                <a:cs typeface="Sakkal Majalla" panose="02000000000000000000" pitchFamily="2" charset="-78"/>
              </a:rPr>
              <a:t>: </a:t>
            </a:r>
            <a:r>
              <a:rPr lang="en-US" sz="2800" b="1" dirty="0">
                <a:solidFill>
                  <a:srgbClr val="0070C0"/>
                </a:solidFill>
                <a:latin typeface="Sakkal Majalla" panose="02000000000000000000" pitchFamily="2" charset="-78"/>
                <a:cs typeface="Sakkal Majalla" panose="02000000000000000000" pitchFamily="2" charset="-78"/>
              </a:rPr>
              <a:t>Long- Term Investments</a:t>
            </a:r>
            <a:endParaRPr lang="ar-SA" altLang="ar-SA" sz="3200" b="1" dirty="0">
              <a:solidFill>
                <a:srgbClr val="0070C0"/>
              </a:solidFill>
              <a:latin typeface="Sakkal Majalla" panose="02000000000000000000" pitchFamily="2" charset="-78"/>
              <a:cs typeface="Sakkal Majalla" panose="02000000000000000000" pitchFamily="2" charset="-78"/>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4" name="عنصر نائب للمحتوى 3">
            <a:extLst>
              <a:ext uri="{FF2B5EF4-FFF2-40B4-BE49-F238E27FC236}">
                <a16:creationId xmlns:a16="http://schemas.microsoft.com/office/drawing/2014/main" id="{EF672C89-D35F-49BA-B1CB-E455CBD84D55}"/>
              </a:ext>
            </a:extLst>
          </p:cNvPr>
          <p:cNvSpPr>
            <a:spLocks noGrp="1"/>
          </p:cNvSpPr>
          <p:nvPr>
            <p:ph idx="1"/>
          </p:nvPr>
        </p:nvSpPr>
        <p:spPr>
          <a:xfrm>
            <a:off x="971551" y="803186"/>
            <a:ext cx="10787062" cy="5770334"/>
          </a:xfrm>
        </p:spPr>
        <p:txBody>
          <a:bodyPr>
            <a:normAutofit/>
          </a:bodyPr>
          <a:lstStyle/>
          <a:p>
            <a:pPr>
              <a:lnSpc>
                <a:spcPct val="120000"/>
              </a:lnSpc>
            </a:pPr>
            <a:endParaRPr lang="ar-SA" altLang="ar-SA" sz="2900" b="1" dirty="0">
              <a:latin typeface="Sakkal Majalla" panose="02000000000000000000" pitchFamily="2" charset="-78"/>
              <a:cs typeface="Sakkal Majalla" panose="02000000000000000000" pitchFamily="2" charset="-78"/>
            </a:endParaRPr>
          </a:p>
          <a:p>
            <a:pPr marL="0" indent="0">
              <a:lnSpc>
                <a:spcPct val="80000"/>
              </a:lnSpc>
              <a:spcBef>
                <a:spcPct val="0"/>
              </a:spcBef>
              <a:buNone/>
            </a:pPr>
            <a:endParaRPr lang="en-US" altLang="ar-SA" sz="2900" b="1" dirty="0">
              <a:solidFill>
                <a:schemeClr val="accent1"/>
              </a:solidFill>
              <a:latin typeface="Sakkal Majalla" panose="02000000000000000000" pitchFamily="2" charset="-78"/>
              <a:ea typeface="+mj-ea"/>
              <a:cs typeface="Sakkal Majalla" panose="02000000000000000000" pitchFamily="2" charset="-78"/>
            </a:endParaRPr>
          </a:p>
          <a:p>
            <a:pPr marL="0" indent="0">
              <a:lnSpc>
                <a:spcPct val="90000"/>
              </a:lnSpc>
              <a:buNone/>
              <a:defRPr/>
            </a:pPr>
            <a:r>
              <a:rPr lang="ar-SA" sz="2400" dirty="0">
                <a:latin typeface="Sakkal Majalla" panose="02000000000000000000" pitchFamily="2" charset="-78"/>
                <a:cs typeface="Sakkal Majalla" panose="02000000000000000000" pitchFamily="2" charset="-78"/>
              </a:rPr>
              <a:t>تشتمل على مجموعة مختلفة من العناصر مثل:</a:t>
            </a:r>
          </a:p>
          <a:p>
            <a:pPr marL="342900" indent="-342900">
              <a:lnSpc>
                <a:spcPct val="90000"/>
              </a:lnSpc>
              <a:buFont typeface="+mj-lt"/>
              <a:buAutoNum type="arabicPeriod"/>
              <a:defRPr/>
            </a:pPr>
            <a:r>
              <a:rPr lang="ar-SA" sz="2400" dirty="0">
                <a:latin typeface="Sakkal Majalla" panose="02000000000000000000" pitchFamily="2" charset="-78"/>
                <a:cs typeface="Sakkal Majalla" panose="02000000000000000000" pitchFamily="2" charset="-78"/>
              </a:rPr>
              <a:t>الاستثمارات في أسهم وسندات وأوراق تجارية طويلة الأجل.</a:t>
            </a:r>
          </a:p>
          <a:p>
            <a:pPr marL="342900" indent="-342900">
              <a:lnSpc>
                <a:spcPct val="90000"/>
              </a:lnSpc>
              <a:buFont typeface="+mj-lt"/>
              <a:buAutoNum type="arabicPeriod"/>
              <a:defRPr/>
            </a:pPr>
            <a:r>
              <a:rPr lang="ar-SA" sz="2400" dirty="0">
                <a:latin typeface="Sakkal Majalla" panose="02000000000000000000" pitchFamily="2" charset="-78"/>
                <a:cs typeface="Sakkal Majalla" panose="02000000000000000000" pitchFamily="2" charset="-78"/>
              </a:rPr>
              <a:t>حيازة أصول ثابتة بغرض الاحتفاظ بها لتحقيق مكاسب عرضية عندما يتم بيعها في المستقبل. ( لا تكون مشتراة بغرض الاستخدام في العملية الانتاجية)</a:t>
            </a:r>
          </a:p>
          <a:p>
            <a:pPr marL="342900" indent="-342900">
              <a:lnSpc>
                <a:spcPct val="90000"/>
              </a:lnSpc>
              <a:buFont typeface="+mj-lt"/>
              <a:buAutoNum type="arabicPeriod"/>
              <a:defRPr/>
            </a:pPr>
            <a:r>
              <a:rPr lang="ar-SA" sz="2400" dirty="0">
                <a:latin typeface="Sakkal Majalla" panose="02000000000000000000" pitchFamily="2" charset="-78"/>
                <a:cs typeface="Sakkal Majalla" panose="02000000000000000000" pitchFamily="2" charset="-78"/>
              </a:rPr>
              <a:t>الأموال المخصصة والتي تمثل ودائع نقدية لأغراض خاصة مثل سداد قروض طويلة الأجل أو دفع معاشات للموظفين عند التقاعد.</a:t>
            </a:r>
          </a:p>
          <a:p>
            <a:pPr marL="342900" indent="-342900">
              <a:lnSpc>
                <a:spcPct val="90000"/>
              </a:lnSpc>
              <a:buFont typeface="+mj-lt"/>
              <a:buAutoNum type="arabicPeriod"/>
              <a:defRPr/>
            </a:pPr>
            <a:r>
              <a:rPr lang="ar-SA" sz="2400" dirty="0">
                <a:latin typeface="Sakkal Majalla" panose="02000000000000000000" pitchFamily="2" charset="-78"/>
                <a:cs typeface="Sakkal Majalla" panose="02000000000000000000" pitchFamily="2" charset="-78"/>
              </a:rPr>
              <a:t>الاستثمارات في شركات تابعة أو فروع غير مندمجة.</a:t>
            </a:r>
          </a:p>
          <a:p>
            <a:pPr>
              <a:lnSpc>
                <a:spcPct val="90000"/>
              </a:lnSpc>
              <a:buNone/>
              <a:defRPr/>
            </a:pPr>
            <a:r>
              <a:rPr lang="ar-SA" sz="2400" dirty="0">
                <a:latin typeface="Sakkal Majalla" panose="02000000000000000000" pitchFamily="2" charset="-78"/>
                <a:cs typeface="Sakkal Majalla" panose="02000000000000000000" pitchFamily="2" charset="-78"/>
              </a:rPr>
              <a:t> .</a:t>
            </a:r>
          </a:p>
          <a:p>
            <a:pPr marL="0" indent="0">
              <a:lnSpc>
                <a:spcPct val="80000"/>
              </a:lnSpc>
              <a:buNone/>
              <a:defRPr/>
            </a:pPr>
            <a:endParaRPr lang="ar-SA" sz="2400" dirty="0">
              <a:latin typeface="Sakkal Majalla" panose="02000000000000000000" pitchFamily="2" charset="-78"/>
              <a:cs typeface="Sakkal Majalla" panose="02000000000000000000" pitchFamily="2" charset="-78"/>
            </a:endParaRPr>
          </a:p>
          <a:p>
            <a:endParaRPr lang="en-US" dirty="0"/>
          </a:p>
        </p:txBody>
      </p:sp>
    </p:spTree>
    <p:extLst>
      <p:ext uri="{BB962C8B-B14F-4D97-AF65-F5344CB8AC3E}">
        <p14:creationId xmlns:p14="http://schemas.microsoft.com/office/powerpoint/2010/main" val="1206627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956305" y="156082"/>
            <a:ext cx="8322503" cy="1230570"/>
          </a:xfrm>
        </p:spPr>
        <p:txBody>
          <a:bodyPr anchor="t">
            <a:normAutofit fontScale="90000"/>
          </a:bodyPr>
          <a:lstStyle/>
          <a:p>
            <a:pPr>
              <a:lnSpc>
                <a:spcPct val="80000"/>
              </a:lnSpc>
            </a:pPr>
            <a:r>
              <a:rPr lang="ar-SA" sz="3600" b="1" dirty="0">
                <a:solidFill>
                  <a:srgbClr val="0070C0"/>
                </a:solidFill>
                <a:latin typeface="Sakkal Majalla" panose="02000000000000000000" pitchFamily="2" charset="-78"/>
                <a:cs typeface="Sakkal Majalla" panose="02000000000000000000" pitchFamily="2" charset="-78"/>
              </a:rPr>
              <a:t>ثالثًا: الأصول طويلة الأجل أو غير المتداولة : </a:t>
            </a:r>
            <a:r>
              <a:rPr lang="en-US" sz="3600" b="1" dirty="0">
                <a:solidFill>
                  <a:srgbClr val="0070C0"/>
                </a:solidFill>
                <a:latin typeface="Sakkal Majalla" panose="02000000000000000000" pitchFamily="2" charset="-78"/>
                <a:cs typeface="Sakkal Majalla" panose="02000000000000000000" pitchFamily="2" charset="-78"/>
              </a:rPr>
              <a:t>Long- Term Assets</a:t>
            </a:r>
            <a:br>
              <a:rPr lang="ar-SA" sz="3200" b="1" dirty="0">
                <a:solidFill>
                  <a:schemeClr val="accent1"/>
                </a:solidFill>
                <a:latin typeface="+mj-lt"/>
                <a:ea typeface="+mj-ea"/>
                <a:cs typeface="+mj-cs"/>
              </a:rPr>
            </a:br>
            <a:endParaRPr lang="ar-SA" altLang="ar-SA" sz="3200" b="1" dirty="0">
              <a:solidFill>
                <a:srgbClr val="0070C0"/>
              </a:solidFill>
              <a:latin typeface="Sakkal Majalla" panose="02000000000000000000" pitchFamily="2" charset="-78"/>
              <a:cs typeface="Sakkal Majalla" panose="02000000000000000000" pitchFamily="2" charset="-78"/>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4" name="عنصر نائب للمحتوى 3">
            <a:extLst>
              <a:ext uri="{FF2B5EF4-FFF2-40B4-BE49-F238E27FC236}">
                <a16:creationId xmlns:a16="http://schemas.microsoft.com/office/drawing/2014/main" id="{EF672C89-D35F-49BA-B1CB-E455CBD84D55}"/>
              </a:ext>
            </a:extLst>
          </p:cNvPr>
          <p:cNvSpPr>
            <a:spLocks noGrp="1"/>
          </p:cNvSpPr>
          <p:nvPr>
            <p:ph idx="1"/>
          </p:nvPr>
        </p:nvSpPr>
        <p:spPr>
          <a:xfrm>
            <a:off x="971551" y="803186"/>
            <a:ext cx="10787062" cy="5770334"/>
          </a:xfrm>
        </p:spPr>
        <p:txBody>
          <a:bodyPr>
            <a:normAutofit/>
          </a:bodyPr>
          <a:lstStyle/>
          <a:p>
            <a:pPr algn="just">
              <a:lnSpc>
                <a:spcPct val="150000"/>
              </a:lnSpc>
            </a:pPr>
            <a:endParaRPr lang="ar-SA" altLang="ar-SA" sz="2400" b="1" dirty="0">
              <a:latin typeface="Sakkal Majalla" panose="02000000000000000000" pitchFamily="2" charset="-78"/>
              <a:cs typeface="Sakkal Majalla" panose="02000000000000000000" pitchFamily="2" charset="-78"/>
            </a:endParaRPr>
          </a:p>
          <a:p>
            <a:pPr marL="0" indent="0" algn="just">
              <a:lnSpc>
                <a:spcPct val="150000"/>
              </a:lnSpc>
              <a:spcBef>
                <a:spcPct val="0"/>
              </a:spcBef>
              <a:buNone/>
            </a:pPr>
            <a:endParaRPr lang="en-US" altLang="ar-SA" sz="2400" b="1" dirty="0">
              <a:solidFill>
                <a:schemeClr val="accent1"/>
              </a:solidFill>
              <a:latin typeface="Sakkal Majalla" panose="02000000000000000000" pitchFamily="2" charset="-78"/>
              <a:ea typeface="+mj-ea"/>
              <a:cs typeface="Sakkal Majalla" panose="02000000000000000000" pitchFamily="2" charset="-78"/>
            </a:endParaRPr>
          </a:p>
          <a:p>
            <a:pPr marL="274320" marR="0" lvl="0" indent="-274320" algn="just" defTabSz="914400" rtl="1" eaLnBrk="1" fontAlgn="auto" latinLnBrk="0" hangingPunct="1">
              <a:lnSpc>
                <a:spcPct val="150000"/>
              </a:lnSpc>
              <a:spcBef>
                <a:spcPct val="20000"/>
              </a:spcBef>
              <a:spcAft>
                <a:spcPts val="0"/>
              </a:spcAft>
              <a:buClr>
                <a:srgbClr val="D16349"/>
              </a:buClr>
              <a:buSzPct val="85000"/>
              <a:buFont typeface="Wingdings 2"/>
              <a:buChar char=""/>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هي الأصول الملموسة التي تحصل عليها المنشأة بغرض الاستخدام في العملية الإنتاجية وليس بغرض إعادة بيعها (عادة ما يطلق عليها الأصول الثابتة مثل: الأراضي, والمباني, والسيارات والأثاث ...الخ).</a:t>
            </a:r>
          </a:p>
          <a:p>
            <a:pPr marL="274320" marR="0" lvl="0" indent="-274320" algn="just" defTabSz="914400" rtl="1" eaLnBrk="1" fontAlgn="auto" latinLnBrk="0" hangingPunct="1">
              <a:lnSpc>
                <a:spcPct val="150000"/>
              </a:lnSpc>
              <a:spcBef>
                <a:spcPct val="20000"/>
              </a:spcBef>
              <a:spcAft>
                <a:spcPts val="0"/>
              </a:spcAft>
              <a:buClr>
                <a:srgbClr val="D16349"/>
              </a:buClr>
              <a:buSzPct val="85000"/>
              <a:buFont typeface="Wingdings 2"/>
              <a:buChar char=""/>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 يتم استهلاكها خلال عمرها الإنتاجي المقدر باستثناء الأراضي لعدم إمكانية تحديد عمرها الإنتاجي المقدر.</a:t>
            </a:r>
          </a:p>
          <a:p>
            <a:pPr marL="274320" marR="0" lvl="0" indent="-274320" algn="just" defTabSz="914400" rtl="1" eaLnBrk="1" fontAlgn="auto" latinLnBrk="0" hangingPunct="1">
              <a:lnSpc>
                <a:spcPct val="150000"/>
              </a:lnSpc>
              <a:spcBef>
                <a:spcPct val="20000"/>
              </a:spcBef>
              <a:spcAft>
                <a:spcPts val="0"/>
              </a:spcAft>
              <a:buClr>
                <a:srgbClr val="D16349"/>
              </a:buClr>
              <a:buSzPct val="85000"/>
              <a:buFont typeface="Wingdings 2"/>
              <a:buChar char=""/>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 تقوم بالتكلفة التاريخية ثم يتم طرح مخصصات الاستهلاك الخاصة بها.</a:t>
            </a:r>
            <a:endParaRPr kumimoji="0" lang="en-US" altLang="ar-SA" sz="24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endParaRPr>
          </a:p>
          <a:p>
            <a:pPr marL="0" marR="0" lvl="0" indent="0" algn="just" defTabSz="914400" rtl="1" eaLnBrk="1" fontAlgn="auto" latinLnBrk="0" hangingPunct="1">
              <a:lnSpc>
                <a:spcPct val="150000"/>
              </a:lnSpc>
              <a:spcBef>
                <a:spcPct val="20000"/>
              </a:spcBef>
              <a:spcAft>
                <a:spcPts val="0"/>
              </a:spcAft>
              <a:buClr>
                <a:srgbClr val="D16349"/>
              </a:buClr>
              <a:buSzPct val="85000"/>
              <a:buFont typeface="Wingdings 2"/>
              <a:buNone/>
              <a:tabLst/>
              <a:defRPr/>
            </a:pP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endParaRPr>
          </a:p>
          <a:p>
            <a:pPr marL="342900" indent="-342900" algn="just">
              <a:lnSpc>
                <a:spcPct val="150000"/>
              </a:lnSpc>
              <a:buFont typeface="+mj-lt"/>
              <a:buAutoNum type="arabicPeriod"/>
              <a:defRPr/>
            </a:pPr>
            <a:r>
              <a:rPr lang="ar-SA" sz="2400" dirty="0">
                <a:latin typeface="Sakkal Majalla" panose="02000000000000000000" pitchFamily="2" charset="-78"/>
                <a:cs typeface="Sakkal Majalla" panose="02000000000000000000" pitchFamily="2" charset="-78"/>
              </a:rPr>
              <a:t>.</a:t>
            </a:r>
          </a:p>
          <a:p>
            <a:pPr algn="just">
              <a:lnSpc>
                <a:spcPct val="150000"/>
              </a:lnSpc>
              <a:buNone/>
              <a:defRPr/>
            </a:pPr>
            <a:r>
              <a:rPr lang="ar-SA" sz="2400" dirty="0">
                <a:latin typeface="Sakkal Majalla" panose="02000000000000000000" pitchFamily="2" charset="-78"/>
                <a:cs typeface="Sakkal Majalla" panose="02000000000000000000" pitchFamily="2" charset="-78"/>
              </a:rPr>
              <a:t> .</a:t>
            </a:r>
          </a:p>
          <a:p>
            <a:pPr marL="0" indent="0">
              <a:lnSpc>
                <a:spcPct val="80000"/>
              </a:lnSpc>
              <a:buNone/>
              <a:defRPr/>
            </a:pPr>
            <a:endParaRPr lang="ar-SA" sz="2400" dirty="0">
              <a:latin typeface="Sakkal Majalla" panose="02000000000000000000" pitchFamily="2" charset="-78"/>
              <a:cs typeface="Sakkal Majalla" panose="02000000000000000000" pitchFamily="2" charset="-78"/>
            </a:endParaRPr>
          </a:p>
          <a:p>
            <a:endParaRPr lang="en-US" dirty="0"/>
          </a:p>
        </p:txBody>
      </p:sp>
    </p:spTree>
    <p:extLst>
      <p:ext uri="{BB962C8B-B14F-4D97-AF65-F5344CB8AC3E}">
        <p14:creationId xmlns:p14="http://schemas.microsoft.com/office/powerpoint/2010/main" val="3823320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956305" y="156082"/>
            <a:ext cx="8322503" cy="1230570"/>
          </a:xfrm>
        </p:spPr>
        <p:txBody>
          <a:bodyPr anchor="t">
            <a:normAutofit fontScale="90000"/>
          </a:bodyPr>
          <a:lstStyle/>
          <a:p>
            <a:pPr>
              <a:lnSpc>
                <a:spcPct val="80000"/>
              </a:lnSpc>
            </a:pPr>
            <a:r>
              <a:rPr lang="ar-SA" sz="3600" b="1" dirty="0">
                <a:solidFill>
                  <a:srgbClr val="0070C0"/>
                </a:solidFill>
                <a:latin typeface="Sakkal Majalla" panose="02000000000000000000" pitchFamily="2" charset="-78"/>
                <a:cs typeface="Sakkal Majalla" panose="02000000000000000000" pitchFamily="2" charset="-78"/>
              </a:rPr>
              <a:t>رابعًا: الأصول غير الملموسة : </a:t>
            </a:r>
            <a:r>
              <a:rPr lang="en-US" sz="3600" b="1" dirty="0">
                <a:solidFill>
                  <a:srgbClr val="0070C0"/>
                </a:solidFill>
                <a:latin typeface="Sakkal Majalla" panose="02000000000000000000" pitchFamily="2" charset="-78"/>
                <a:cs typeface="Sakkal Majalla" panose="02000000000000000000" pitchFamily="2" charset="-78"/>
              </a:rPr>
              <a:t>Intangible Assets</a:t>
            </a:r>
            <a:br>
              <a:rPr lang="ar-SA" sz="3200" b="1" dirty="0">
                <a:solidFill>
                  <a:schemeClr val="accent1"/>
                </a:solidFill>
                <a:latin typeface="+mj-lt"/>
                <a:ea typeface="+mj-ea"/>
                <a:cs typeface="+mj-cs"/>
              </a:rPr>
            </a:br>
            <a:endParaRPr lang="ar-SA" altLang="ar-SA" sz="3200" b="1" dirty="0">
              <a:solidFill>
                <a:srgbClr val="0070C0"/>
              </a:solidFill>
              <a:latin typeface="Sakkal Majalla" panose="02000000000000000000" pitchFamily="2" charset="-78"/>
              <a:cs typeface="Sakkal Majalla" panose="02000000000000000000" pitchFamily="2" charset="-78"/>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4" name="عنصر نائب للمحتوى 3">
            <a:extLst>
              <a:ext uri="{FF2B5EF4-FFF2-40B4-BE49-F238E27FC236}">
                <a16:creationId xmlns:a16="http://schemas.microsoft.com/office/drawing/2014/main" id="{EF672C89-D35F-49BA-B1CB-E455CBD84D55}"/>
              </a:ext>
            </a:extLst>
          </p:cNvPr>
          <p:cNvSpPr>
            <a:spLocks noGrp="1"/>
          </p:cNvSpPr>
          <p:nvPr>
            <p:ph idx="1"/>
          </p:nvPr>
        </p:nvSpPr>
        <p:spPr>
          <a:xfrm>
            <a:off x="971551" y="1520002"/>
            <a:ext cx="10787062" cy="4148866"/>
          </a:xfrm>
        </p:spPr>
        <p:txBody>
          <a:bodyPr>
            <a:normAutofit/>
          </a:bodyPr>
          <a:lstStyle/>
          <a:p>
            <a:pPr>
              <a:lnSpc>
                <a:spcPct val="150000"/>
              </a:lnSpc>
              <a:defRPr/>
            </a:pPr>
            <a:r>
              <a:rPr lang="ar-SA" sz="2400" dirty="0">
                <a:latin typeface="Sakkal Majalla" panose="02000000000000000000" pitchFamily="2" charset="-78"/>
                <a:cs typeface="Sakkal Majalla" panose="02000000000000000000" pitchFamily="2" charset="-78"/>
              </a:rPr>
              <a:t>هي عناصر تفتقر للكيان المادي الملموس.</a:t>
            </a:r>
          </a:p>
          <a:p>
            <a:pPr>
              <a:lnSpc>
                <a:spcPct val="150000"/>
              </a:lnSpc>
              <a:defRPr/>
            </a:pPr>
            <a:r>
              <a:rPr lang="ar-SA" sz="2400" dirty="0">
                <a:latin typeface="Sakkal Majalla" panose="02000000000000000000" pitchFamily="2" charset="-78"/>
                <a:cs typeface="Sakkal Majalla" panose="02000000000000000000" pitchFamily="2" charset="-78"/>
              </a:rPr>
              <a:t>غالباً ما تقترن منافعها المستقبلية بدرجة عالية من عدم التأكد ويصعب تحديد قيمتها أو تقدير عمرها الانتاجي.</a:t>
            </a:r>
          </a:p>
          <a:p>
            <a:pPr>
              <a:lnSpc>
                <a:spcPct val="150000"/>
              </a:lnSpc>
              <a:defRPr/>
            </a:pPr>
            <a:r>
              <a:rPr lang="ar-SA" sz="2400" dirty="0">
                <a:latin typeface="Sakkal Majalla" panose="02000000000000000000" pitchFamily="2" charset="-78"/>
                <a:cs typeface="Sakkal Majalla" panose="02000000000000000000" pitchFamily="2" charset="-78"/>
              </a:rPr>
              <a:t>من أمثلتها: شهرة المحل وبراءات الاختراع والعلامات التجارية، يجب الإشارة للمبادئ أو الأسس المتبعة في تقييمها وكيفية استنفاذها في الملاحظات المرفقة بالقوائم المالية</a:t>
            </a:r>
            <a:endParaRPr lang="ar-SA" altLang="ar-SA" sz="2400" b="1" dirty="0">
              <a:latin typeface="Sakkal Majalla" panose="02000000000000000000" pitchFamily="2" charset="-78"/>
              <a:cs typeface="Sakkal Majalla" panose="02000000000000000000" pitchFamily="2" charset="-78"/>
            </a:endParaRPr>
          </a:p>
          <a:p>
            <a:pPr marL="0" indent="0">
              <a:lnSpc>
                <a:spcPct val="150000"/>
              </a:lnSpc>
              <a:buNone/>
              <a:defRPr/>
            </a:pPr>
            <a:endParaRPr lang="ar-SA" sz="2400" dirty="0">
              <a:latin typeface="Sakkal Majalla" panose="02000000000000000000" pitchFamily="2" charset="-78"/>
              <a:cs typeface="Sakkal Majalla" panose="02000000000000000000" pitchFamily="2" charset="-78"/>
            </a:endParaRPr>
          </a:p>
          <a:p>
            <a:endParaRPr lang="en-US" dirty="0"/>
          </a:p>
        </p:txBody>
      </p:sp>
    </p:spTree>
    <p:extLst>
      <p:ext uri="{BB962C8B-B14F-4D97-AF65-F5344CB8AC3E}">
        <p14:creationId xmlns:p14="http://schemas.microsoft.com/office/powerpoint/2010/main" val="268078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956305" y="156082"/>
            <a:ext cx="8322503" cy="1230570"/>
          </a:xfrm>
        </p:spPr>
        <p:txBody>
          <a:bodyPr anchor="t">
            <a:normAutofit fontScale="90000"/>
          </a:bodyPr>
          <a:lstStyle/>
          <a:p>
            <a:pPr>
              <a:lnSpc>
                <a:spcPct val="80000"/>
              </a:lnSpc>
            </a:pPr>
            <a:br>
              <a:rPr lang="ar-SA" sz="3200" b="1" dirty="0">
                <a:solidFill>
                  <a:schemeClr val="accent1"/>
                </a:solidFill>
                <a:latin typeface="+mj-lt"/>
                <a:ea typeface="+mj-ea"/>
                <a:cs typeface="+mj-cs"/>
              </a:rPr>
            </a:br>
            <a:r>
              <a:rPr lang="ar-SA" sz="3200" b="1" dirty="0">
                <a:solidFill>
                  <a:schemeClr val="accent1"/>
                </a:solidFill>
                <a:latin typeface="+mj-lt"/>
                <a:ea typeface="+mj-ea"/>
                <a:cs typeface="+mj-cs"/>
              </a:rPr>
              <a:t>خامسًا: الأصول الأخرى : </a:t>
            </a:r>
            <a:r>
              <a:rPr lang="en-US" sz="3200" b="1" dirty="0">
                <a:solidFill>
                  <a:schemeClr val="accent1"/>
                </a:solidFill>
                <a:latin typeface="+mj-lt"/>
                <a:ea typeface="+mj-ea"/>
                <a:cs typeface="+mj-cs"/>
              </a:rPr>
              <a:t>Others Assets</a:t>
            </a:r>
            <a:br>
              <a:rPr lang="ar-SA" sz="3200" b="1" dirty="0">
                <a:solidFill>
                  <a:schemeClr val="accent1"/>
                </a:solidFill>
                <a:latin typeface="+mj-lt"/>
                <a:ea typeface="+mj-ea"/>
                <a:cs typeface="+mj-cs"/>
              </a:rPr>
            </a:br>
            <a:endParaRPr lang="ar-SA" altLang="ar-SA" sz="3200" b="1" dirty="0">
              <a:solidFill>
                <a:srgbClr val="0070C0"/>
              </a:solidFill>
              <a:latin typeface="Sakkal Majalla" panose="02000000000000000000" pitchFamily="2" charset="-78"/>
              <a:cs typeface="Sakkal Majalla" panose="02000000000000000000" pitchFamily="2" charset="-78"/>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4" name="عنصر نائب للمحتوى 3">
            <a:extLst>
              <a:ext uri="{FF2B5EF4-FFF2-40B4-BE49-F238E27FC236}">
                <a16:creationId xmlns:a16="http://schemas.microsoft.com/office/drawing/2014/main" id="{EF672C89-D35F-49BA-B1CB-E455CBD84D55}"/>
              </a:ext>
            </a:extLst>
          </p:cNvPr>
          <p:cNvSpPr>
            <a:spLocks noGrp="1"/>
          </p:cNvSpPr>
          <p:nvPr>
            <p:ph idx="1"/>
          </p:nvPr>
        </p:nvSpPr>
        <p:spPr>
          <a:xfrm>
            <a:off x="971551" y="1520002"/>
            <a:ext cx="10787062" cy="4148866"/>
          </a:xfrm>
        </p:spPr>
        <p:txBody>
          <a:bodyPr>
            <a:normAutofit fontScale="92500" lnSpcReduction="20000"/>
          </a:bodyPr>
          <a:lstStyle/>
          <a:p>
            <a:pPr marL="0" indent="0">
              <a:lnSpc>
                <a:spcPct val="200000"/>
              </a:lnSpc>
              <a:buNone/>
              <a:defRPr/>
            </a:pPr>
            <a:endParaRPr lang="en-US" sz="2800" dirty="0">
              <a:latin typeface="Sakkal Majalla" panose="02000000000000000000" pitchFamily="2" charset="-78"/>
              <a:cs typeface="Sakkal Majalla" panose="02000000000000000000" pitchFamily="2" charset="-78"/>
            </a:endParaRPr>
          </a:p>
          <a:p>
            <a:pPr>
              <a:lnSpc>
                <a:spcPct val="200000"/>
              </a:lnSpc>
              <a:defRPr/>
            </a:pPr>
            <a:endParaRPr lang="en-US" sz="2800" dirty="0">
              <a:latin typeface="Sakkal Majalla" panose="02000000000000000000" pitchFamily="2" charset="-78"/>
              <a:cs typeface="Sakkal Majalla" panose="02000000000000000000" pitchFamily="2" charset="-78"/>
            </a:endParaRPr>
          </a:p>
          <a:p>
            <a:pPr marL="0" indent="0">
              <a:lnSpc>
                <a:spcPct val="200000"/>
              </a:lnSpc>
              <a:buNone/>
              <a:defRPr/>
            </a:pPr>
            <a:r>
              <a:rPr lang="ar-SA" sz="2800" dirty="0">
                <a:latin typeface="Sakkal Majalla" panose="02000000000000000000" pitchFamily="2" charset="-78"/>
                <a:cs typeface="Sakkal Majalla" panose="02000000000000000000" pitchFamily="2" charset="-78"/>
              </a:rPr>
              <a:t>هي العناصر التي لا يمكن تبويبها تحت أي مجموعة من المجموعات الأربع السابقة.</a:t>
            </a:r>
          </a:p>
          <a:p>
            <a:pPr>
              <a:lnSpc>
                <a:spcPct val="200000"/>
              </a:lnSpc>
              <a:defRPr/>
            </a:pPr>
            <a:r>
              <a:rPr lang="ar-SA" sz="2800" dirty="0">
                <a:latin typeface="Sakkal Majalla" panose="02000000000000000000" pitchFamily="2" charset="-78"/>
                <a:cs typeface="Sakkal Majalla" panose="02000000000000000000" pitchFamily="2" charset="-78"/>
              </a:rPr>
              <a:t>من أمثلتها: المصروفات المقدمة التي سيتم تحميلها على إيرادات عدة فترات محاسبية مقبلة, والمبالغ تحت التحصيل طويلة الأجل, والآلات المستغنى عن استخدامها في الإنتاج تمهيداً للتخلص منها.</a:t>
            </a:r>
          </a:p>
          <a:p>
            <a:pPr marL="0" indent="0">
              <a:lnSpc>
                <a:spcPct val="200000"/>
              </a:lnSpc>
              <a:buNone/>
              <a:defRPr/>
            </a:pPr>
            <a:endParaRPr lang="ar-SA" sz="2800" dirty="0">
              <a:latin typeface="Sakkal Majalla" panose="02000000000000000000" pitchFamily="2" charset="-78"/>
              <a:cs typeface="Sakkal Majalla" panose="02000000000000000000" pitchFamily="2" charset="-78"/>
            </a:endParaRPr>
          </a:p>
          <a:p>
            <a:pPr>
              <a:lnSpc>
                <a:spcPct val="200000"/>
              </a:lnSpc>
            </a:pPr>
            <a:endParaRPr lang="ar-SA" sz="2800" dirty="0">
              <a:latin typeface="Sakkal Majalla" panose="02000000000000000000" pitchFamily="2" charset="-78"/>
              <a:cs typeface="Sakkal Majalla" panose="02000000000000000000" pitchFamily="2" charset="-78"/>
            </a:endParaRPr>
          </a:p>
          <a:p>
            <a:endParaRPr lang="en-US" dirty="0"/>
          </a:p>
        </p:txBody>
      </p:sp>
    </p:spTree>
    <p:extLst>
      <p:ext uri="{BB962C8B-B14F-4D97-AF65-F5344CB8AC3E}">
        <p14:creationId xmlns:p14="http://schemas.microsoft.com/office/powerpoint/2010/main" val="3784434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956305" y="156082"/>
            <a:ext cx="8322503" cy="1230570"/>
          </a:xfrm>
        </p:spPr>
        <p:txBody>
          <a:bodyPr anchor="t">
            <a:normAutofit/>
          </a:bodyPr>
          <a:lstStyle/>
          <a:p>
            <a:pPr>
              <a:lnSpc>
                <a:spcPct val="80000"/>
              </a:lnSpc>
            </a:pPr>
            <a:r>
              <a:rPr lang="ar-SA" sz="3200" b="1" dirty="0">
                <a:solidFill>
                  <a:srgbClr val="0070C0"/>
                </a:solidFill>
                <a:latin typeface="Sakkal Majalla" panose="02000000000000000000" pitchFamily="2" charset="-78"/>
                <a:cs typeface="Sakkal Majalla" panose="02000000000000000000" pitchFamily="2" charset="-78"/>
              </a:rPr>
              <a:t>سادسًا: الالتزامات المتداولة : </a:t>
            </a:r>
            <a:r>
              <a:rPr lang="en-US" sz="3200" b="1" dirty="0">
                <a:solidFill>
                  <a:srgbClr val="0070C0"/>
                </a:solidFill>
                <a:latin typeface="Sakkal Majalla" panose="02000000000000000000" pitchFamily="2" charset="-78"/>
                <a:cs typeface="Sakkal Majalla" panose="02000000000000000000" pitchFamily="2" charset="-78"/>
              </a:rPr>
              <a:t>Current Liabilities</a:t>
            </a:r>
            <a:endParaRPr lang="ar-SA" altLang="ar-SA" sz="3200" b="1" dirty="0">
              <a:solidFill>
                <a:srgbClr val="0070C0"/>
              </a:solidFill>
              <a:latin typeface="Sakkal Majalla" panose="02000000000000000000" pitchFamily="2" charset="-78"/>
              <a:cs typeface="Sakkal Majalla" panose="02000000000000000000" pitchFamily="2" charset="-78"/>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4" name="عنصر نائب للمحتوى 3">
            <a:extLst>
              <a:ext uri="{FF2B5EF4-FFF2-40B4-BE49-F238E27FC236}">
                <a16:creationId xmlns:a16="http://schemas.microsoft.com/office/drawing/2014/main" id="{EF672C89-D35F-49BA-B1CB-E455CBD84D55}"/>
              </a:ext>
            </a:extLst>
          </p:cNvPr>
          <p:cNvSpPr>
            <a:spLocks noGrp="1"/>
          </p:cNvSpPr>
          <p:nvPr>
            <p:ph idx="1"/>
          </p:nvPr>
        </p:nvSpPr>
        <p:spPr>
          <a:xfrm>
            <a:off x="971551" y="1520002"/>
            <a:ext cx="10787062" cy="4148866"/>
          </a:xfrm>
        </p:spPr>
        <p:txBody>
          <a:bodyPr>
            <a:normAutofit fontScale="92500" lnSpcReduction="20000"/>
          </a:bodyPr>
          <a:lstStyle/>
          <a:p>
            <a:pPr>
              <a:lnSpc>
                <a:spcPct val="90000"/>
              </a:lnSpc>
              <a:buFont typeface="Arial" panose="020B0604020202020204" pitchFamily="34" charset="0"/>
              <a:buChar char="•"/>
              <a:defRPr/>
            </a:pPr>
            <a:endParaRPr lang="en-US" sz="3100" dirty="0">
              <a:latin typeface="Sakkal Majalla" panose="02000000000000000000" pitchFamily="2" charset="-78"/>
              <a:cs typeface="Sakkal Majalla" panose="02000000000000000000" pitchFamily="2" charset="-78"/>
            </a:endParaRPr>
          </a:p>
          <a:p>
            <a:pPr marL="0" indent="0" algn="just">
              <a:lnSpc>
                <a:spcPct val="90000"/>
              </a:lnSpc>
              <a:buNone/>
              <a:defRPr/>
            </a:pPr>
            <a:r>
              <a:rPr lang="ar-SA" sz="3100" dirty="0">
                <a:latin typeface="Sakkal Majalla" panose="02000000000000000000" pitchFamily="2" charset="-78"/>
                <a:cs typeface="Sakkal Majalla" panose="02000000000000000000" pitchFamily="2" charset="-78"/>
              </a:rPr>
              <a:t>هي الديون المستحقة على المنشأة والتي يتطلب تصفيتها أو سدادها أو تسويتها استخدام أصول متداولة أو نشأة التزام قصير الأجل آخر أي أنها واجبة السداد خلال السنة المالية الجارية أو دورة التشغيل أيهما أطول.</a:t>
            </a:r>
          </a:p>
          <a:p>
            <a:pPr marL="0" indent="0" algn="just">
              <a:lnSpc>
                <a:spcPct val="90000"/>
              </a:lnSpc>
              <a:buNone/>
              <a:defRPr/>
            </a:pPr>
            <a:r>
              <a:rPr lang="ar-SA" sz="3100" dirty="0">
                <a:latin typeface="Sakkal Majalla" panose="02000000000000000000" pitchFamily="2" charset="-78"/>
                <a:cs typeface="Sakkal Majalla" panose="02000000000000000000" pitchFamily="2" charset="-78"/>
              </a:rPr>
              <a:t> وتشتمل على:</a:t>
            </a:r>
          </a:p>
          <a:p>
            <a:pPr marL="514350" indent="-514350" algn="just">
              <a:lnSpc>
                <a:spcPct val="90000"/>
              </a:lnSpc>
              <a:buFont typeface="+mj-cs"/>
              <a:buAutoNum type="arabic2Minus"/>
              <a:defRPr/>
            </a:pPr>
            <a:r>
              <a:rPr lang="ar-SA" sz="3100" dirty="0">
                <a:latin typeface="Sakkal Majalla" panose="02000000000000000000" pitchFamily="2" charset="-78"/>
                <a:cs typeface="Sakkal Majalla" panose="02000000000000000000" pitchFamily="2" charset="-78"/>
              </a:rPr>
              <a:t>الدائنين التجاريين  </a:t>
            </a:r>
          </a:p>
          <a:p>
            <a:pPr marL="514350" indent="-514350" algn="just">
              <a:lnSpc>
                <a:spcPct val="90000"/>
              </a:lnSpc>
              <a:buFont typeface="+mj-cs"/>
              <a:buAutoNum type="arabic2Minus"/>
              <a:defRPr/>
            </a:pPr>
            <a:r>
              <a:rPr lang="ar-SA" sz="3100" dirty="0">
                <a:latin typeface="Sakkal Majalla" panose="02000000000000000000" pitchFamily="2" charset="-78"/>
                <a:cs typeface="Sakkal Majalla" panose="02000000000000000000" pitchFamily="2" charset="-78"/>
              </a:rPr>
              <a:t>المتحصلات النقدية المقبوضة مقدماً </a:t>
            </a:r>
          </a:p>
          <a:p>
            <a:pPr marL="514350" indent="-514350" algn="just">
              <a:lnSpc>
                <a:spcPct val="90000"/>
              </a:lnSpc>
              <a:buFont typeface="+mj-cs"/>
              <a:buAutoNum type="arabic2Minus"/>
              <a:defRPr/>
            </a:pPr>
            <a:r>
              <a:rPr lang="ar-SA" sz="3100" dirty="0">
                <a:latin typeface="Sakkal Majalla" panose="02000000000000000000" pitchFamily="2" charset="-78"/>
                <a:cs typeface="Sakkal Majalla" panose="02000000000000000000" pitchFamily="2" charset="-78"/>
              </a:rPr>
              <a:t>المصروفات المستحقة </a:t>
            </a:r>
          </a:p>
          <a:p>
            <a:pPr marL="514350" indent="-514350" algn="just">
              <a:lnSpc>
                <a:spcPct val="90000"/>
              </a:lnSpc>
              <a:buFont typeface="+mj-cs"/>
              <a:buAutoNum type="arabic2Minus"/>
              <a:defRPr/>
            </a:pPr>
            <a:r>
              <a:rPr lang="ar-SA" sz="3100" dirty="0">
                <a:latin typeface="Sakkal Majalla" panose="02000000000000000000" pitchFamily="2" charset="-78"/>
                <a:cs typeface="Sakkal Majalla" panose="02000000000000000000" pitchFamily="2" charset="-78"/>
              </a:rPr>
              <a:t>أوراق تجارية </a:t>
            </a:r>
            <a:endParaRPr lang="en-US" sz="3100" dirty="0">
              <a:latin typeface="Sakkal Majalla" panose="02000000000000000000" pitchFamily="2" charset="-78"/>
              <a:cs typeface="Sakkal Majalla" panose="02000000000000000000" pitchFamily="2" charset="-78"/>
            </a:endParaRPr>
          </a:p>
          <a:p>
            <a:pPr marL="514350" indent="-514350" algn="just">
              <a:lnSpc>
                <a:spcPct val="90000"/>
              </a:lnSpc>
              <a:buFont typeface="+mj-cs"/>
              <a:buAutoNum type="arabic2Minus"/>
              <a:defRPr/>
            </a:pPr>
            <a:r>
              <a:rPr lang="ar-SA" sz="3100" dirty="0">
                <a:latin typeface="Sakkal Majalla" panose="02000000000000000000" pitchFamily="2" charset="-78"/>
                <a:cs typeface="Sakkal Majalla" panose="02000000000000000000" pitchFamily="2" charset="-78"/>
              </a:rPr>
              <a:t>قروض قصيرة الاجل</a:t>
            </a:r>
            <a:endParaRPr lang="en-US" sz="3100" dirty="0">
              <a:latin typeface="Sakkal Majalla" panose="02000000000000000000" pitchFamily="2" charset="-78"/>
              <a:cs typeface="Sakkal Majalla" panose="02000000000000000000" pitchFamily="2" charset="-78"/>
            </a:endParaRPr>
          </a:p>
          <a:p>
            <a:endParaRPr lang="en-US" dirty="0"/>
          </a:p>
        </p:txBody>
      </p:sp>
    </p:spTree>
    <p:extLst>
      <p:ext uri="{BB962C8B-B14F-4D97-AF65-F5344CB8AC3E}">
        <p14:creationId xmlns:p14="http://schemas.microsoft.com/office/powerpoint/2010/main" val="2256729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956305" y="156082"/>
            <a:ext cx="8322503" cy="1230570"/>
          </a:xfrm>
        </p:spPr>
        <p:txBody>
          <a:bodyPr anchor="t">
            <a:normAutofit/>
          </a:bodyPr>
          <a:lstStyle/>
          <a:p>
            <a:pPr>
              <a:lnSpc>
                <a:spcPct val="80000"/>
              </a:lnSpc>
            </a:pPr>
            <a:r>
              <a:rPr lang="ar-SA" sz="3200" b="1" dirty="0">
                <a:solidFill>
                  <a:srgbClr val="0070C0"/>
                </a:solidFill>
                <a:latin typeface="Sakkal Majalla" panose="02000000000000000000" pitchFamily="2" charset="-78"/>
                <a:cs typeface="Sakkal Majalla" panose="02000000000000000000" pitchFamily="2" charset="-78"/>
              </a:rPr>
              <a:t>سابعًا: الالتزامات طويلة الأجل : </a:t>
            </a:r>
            <a:r>
              <a:rPr lang="en-US" sz="3200" b="1" dirty="0">
                <a:solidFill>
                  <a:srgbClr val="0070C0"/>
                </a:solidFill>
                <a:latin typeface="Sakkal Majalla" panose="02000000000000000000" pitchFamily="2" charset="-78"/>
                <a:cs typeface="Sakkal Majalla" panose="02000000000000000000" pitchFamily="2" charset="-78"/>
              </a:rPr>
              <a:t>Long- Term Liabilities</a:t>
            </a:r>
            <a:endParaRPr lang="ar-SA" altLang="ar-SA" sz="3200" b="1" dirty="0">
              <a:solidFill>
                <a:srgbClr val="0070C0"/>
              </a:solidFill>
              <a:latin typeface="Sakkal Majalla" panose="02000000000000000000" pitchFamily="2" charset="-78"/>
              <a:cs typeface="Sakkal Majalla" panose="02000000000000000000" pitchFamily="2" charset="-78"/>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4" name="عنصر نائب للمحتوى 3">
            <a:extLst>
              <a:ext uri="{FF2B5EF4-FFF2-40B4-BE49-F238E27FC236}">
                <a16:creationId xmlns:a16="http://schemas.microsoft.com/office/drawing/2014/main" id="{EF672C89-D35F-49BA-B1CB-E455CBD84D55}"/>
              </a:ext>
            </a:extLst>
          </p:cNvPr>
          <p:cNvSpPr>
            <a:spLocks noGrp="1"/>
          </p:cNvSpPr>
          <p:nvPr>
            <p:ph idx="1"/>
          </p:nvPr>
        </p:nvSpPr>
        <p:spPr>
          <a:xfrm>
            <a:off x="971551" y="1520002"/>
            <a:ext cx="10787062" cy="4148866"/>
          </a:xfrm>
        </p:spPr>
        <p:txBody>
          <a:bodyPr>
            <a:normAutofit/>
          </a:bodyPr>
          <a:lstStyle/>
          <a:p>
            <a:pPr marL="0" indent="0" algn="just">
              <a:lnSpc>
                <a:spcPct val="90000"/>
              </a:lnSpc>
              <a:buNone/>
              <a:defRPr/>
            </a:pPr>
            <a:r>
              <a:rPr lang="ar-SA" sz="2800" dirty="0">
                <a:latin typeface="Sakkal Majalla" panose="02000000000000000000" pitchFamily="2" charset="-78"/>
                <a:cs typeface="Sakkal Majalla" panose="02000000000000000000" pitchFamily="2" charset="-78"/>
              </a:rPr>
              <a:t>هي الديون التي يستحق سدادها خلال فترة زمنية تزيد عن عام مالي واحد أو دورة التشغيل أيهما أطول.</a:t>
            </a:r>
          </a:p>
          <a:p>
            <a:pPr marL="0" indent="0" algn="just">
              <a:lnSpc>
                <a:spcPct val="90000"/>
              </a:lnSpc>
              <a:buNone/>
              <a:defRPr/>
            </a:pPr>
            <a:r>
              <a:rPr lang="ar-SA" sz="2800" dirty="0">
                <a:latin typeface="Sakkal Majalla" panose="02000000000000000000" pitchFamily="2" charset="-78"/>
                <a:cs typeface="Sakkal Majalla" panose="02000000000000000000" pitchFamily="2" charset="-78"/>
              </a:rPr>
              <a:t>وتنقسم إلى:</a:t>
            </a:r>
          </a:p>
          <a:p>
            <a:pPr marL="457200" indent="-457200" algn="just">
              <a:lnSpc>
                <a:spcPct val="90000"/>
              </a:lnSpc>
              <a:buFont typeface="+mj-cs"/>
              <a:buAutoNum type="arabic2Minus"/>
              <a:defRPr/>
            </a:pPr>
            <a:r>
              <a:rPr lang="ar-SA" sz="2800" dirty="0">
                <a:latin typeface="Sakkal Majalla" panose="02000000000000000000" pitchFamily="2" charset="-78"/>
                <a:cs typeface="Sakkal Majalla" panose="02000000000000000000" pitchFamily="2" charset="-78"/>
              </a:rPr>
              <a:t>القروض طويلة الأجل المستخدمة في تمويل شراء معدات وماكينات وعقارات وتظهر قيمتها إذا كان الالتزام في شكل سندات أصدرتها المنشأة فيجب أن تظهر بقيمتها الاسمية مضافاً إليها علاوة الإصدار أو مطروحاً منها خصم الإصدار ويتم الإفصاح عن معدل الفائدة وتاريخ الاستحقاق في الملاحظات الملحقة.</a:t>
            </a:r>
          </a:p>
          <a:p>
            <a:pPr marL="457200" indent="-457200" algn="just">
              <a:lnSpc>
                <a:spcPct val="90000"/>
              </a:lnSpc>
              <a:buFont typeface="+mj-cs"/>
              <a:buAutoNum type="arabic2Minus"/>
              <a:defRPr/>
            </a:pPr>
            <a:r>
              <a:rPr lang="ar-SA" sz="2800" dirty="0">
                <a:latin typeface="Sakkal Majalla" panose="02000000000000000000" pitchFamily="2" charset="-78"/>
                <a:cs typeface="Sakkal Majalla" panose="02000000000000000000" pitchFamily="2" charset="-78"/>
              </a:rPr>
              <a:t>الالتزامات الناتجة عن العمليات العادية للنشاط الاقتصادي مثل الالتزامات المتعلقة بالمعاشات أو مكافآت نهاية الخدمة.</a:t>
            </a:r>
          </a:p>
          <a:p>
            <a:pPr marL="457200" indent="-457200" algn="just">
              <a:lnSpc>
                <a:spcPct val="90000"/>
              </a:lnSpc>
              <a:buFont typeface="+mj-cs"/>
              <a:buAutoNum type="arabic2Minus"/>
              <a:defRPr/>
            </a:pPr>
            <a:r>
              <a:rPr lang="ar-SA" sz="2800" dirty="0">
                <a:latin typeface="Sakkal Majalla" panose="02000000000000000000" pitchFamily="2" charset="-78"/>
                <a:cs typeface="Sakkal Majalla" panose="02000000000000000000" pitchFamily="2" charset="-78"/>
              </a:rPr>
              <a:t>الالتزامات المحتملة المقدرة وهي الالتزامات المشروطة بوقوع حدث معين في المستقبل لتأكيد الالتزام أو تاريخه أو المستحق له . مثل شهادات ضمان السلع المباعة التي تمتد لأكثر من فترة محاسبية.</a:t>
            </a:r>
            <a:endParaRPr lang="en-US"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541618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956305" y="156082"/>
            <a:ext cx="8322503" cy="1230570"/>
          </a:xfrm>
        </p:spPr>
        <p:txBody>
          <a:bodyPr anchor="t">
            <a:normAutofit/>
          </a:bodyPr>
          <a:lstStyle/>
          <a:p>
            <a:pPr>
              <a:lnSpc>
                <a:spcPct val="80000"/>
              </a:lnSpc>
            </a:pPr>
            <a:r>
              <a:rPr lang="ar-SA" sz="3200" b="1" dirty="0">
                <a:solidFill>
                  <a:srgbClr val="0070C0"/>
                </a:solidFill>
                <a:latin typeface="Sakkal Majalla" panose="02000000000000000000" pitchFamily="2" charset="-78"/>
                <a:cs typeface="Sakkal Majalla" panose="02000000000000000000" pitchFamily="2" charset="-78"/>
              </a:rPr>
              <a:t>ثامنا: حقوق الملكية</a:t>
            </a:r>
            <a:endParaRPr lang="ar-SA" altLang="ar-SA" sz="3200" b="1" dirty="0">
              <a:solidFill>
                <a:srgbClr val="0070C0"/>
              </a:solidFill>
              <a:latin typeface="Sakkal Majalla" panose="02000000000000000000" pitchFamily="2" charset="-78"/>
              <a:cs typeface="Sakkal Majalla" panose="02000000000000000000" pitchFamily="2" charset="-78"/>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4" name="عنصر نائب للمحتوى 3">
            <a:extLst>
              <a:ext uri="{FF2B5EF4-FFF2-40B4-BE49-F238E27FC236}">
                <a16:creationId xmlns:a16="http://schemas.microsoft.com/office/drawing/2014/main" id="{EF672C89-D35F-49BA-B1CB-E455CBD84D55}"/>
              </a:ext>
            </a:extLst>
          </p:cNvPr>
          <p:cNvSpPr>
            <a:spLocks noGrp="1"/>
          </p:cNvSpPr>
          <p:nvPr>
            <p:ph idx="1"/>
          </p:nvPr>
        </p:nvSpPr>
        <p:spPr>
          <a:xfrm>
            <a:off x="971551" y="1520002"/>
            <a:ext cx="10787062" cy="4799518"/>
          </a:xfrm>
        </p:spPr>
        <p:txBody>
          <a:bodyPr>
            <a:normAutofit fontScale="25000" lnSpcReduction="20000"/>
          </a:bodyPr>
          <a:lstStyle/>
          <a:p>
            <a:pPr>
              <a:defRPr/>
            </a:pPr>
            <a:r>
              <a:rPr lang="ar-SA" sz="8000" dirty="0">
                <a:latin typeface="Sakkal Majalla" panose="02000000000000000000" pitchFamily="2" charset="-78"/>
                <a:cs typeface="Sakkal Majalla" panose="02000000000000000000" pitchFamily="2" charset="-78"/>
              </a:rPr>
              <a:t>حقوق الملكية = الأصول – الالتزامات</a:t>
            </a:r>
          </a:p>
          <a:p>
            <a:pPr marL="0" indent="0">
              <a:buNone/>
              <a:defRPr/>
            </a:pPr>
            <a:endParaRPr lang="ar-SA" sz="8000" dirty="0">
              <a:latin typeface="Sakkal Majalla" panose="02000000000000000000" pitchFamily="2" charset="-78"/>
              <a:cs typeface="Sakkal Majalla" panose="02000000000000000000" pitchFamily="2" charset="-78"/>
            </a:endParaRPr>
          </a:p>
          <a:p>
            <a:pPr>
              <a:defRPr/>
            </a:pPr>
            <a:r>
              <a:rPr lang="ar-SA" sz="8000" dirty="0">
                <a:latin typeface="Sakkal Majalla" panose="02000000000000000000" pitchFamily="2" charset="-78"/>
                <a:cs typeface="Sakkal Majalla" panose="02000000000000000000" pitchFamily="2" charset="-78"/>
              </a:rPr>
              <a:t>تختلف بيانات حقوق الملكية باختلاف الشكل القانوني للمنشأة :</a:t>
            </a:r>
          </a:p>
          <a:p>
            <a:pPr>
              <a:buFont typeface="Courier New" panose="02070309020205020404" pitchFamily="49" charset="0"/>
              <a:buChar char="o"/>
              <a:defRPr/>
            </a:pPr>
            <a:r>
              <a:rPr lang="ar-SA" sz="8000" dirty="0">
                <a:latin typeface="Sakkal Majalla" panose="02000000000000000000" pitchFamily="2" charset="-78"/>
                <a:cs typeface="Sakkal Majalla" panose="02000000000000000000" pitchFamily="2" charset="-78"/>
              </a:rPr>
              <a:t>في المنشآت الفردية </a:t>
            </a:r>
            <a:r>
              <a:rPr lang="en-US" sz="8000" dirty="0">
                <a:latin typeface="Sakkal Majalla" panose="02000000000000000000" pitchFamily="2" charset="-78"/>
                <a:cs typeface="Sakkal Majalla" panose="02000000000000000000" pitchFamily="2" charset="-78"/>
                <a:sym typeface="Wingdings" pitchFamily="2" charset="2"/>
              </a:rPr>
              <a:t></a:t>
            </a:r>
            <a:r>
              <a:rPr lang="ar-SA" sz="8000" dirty="0">
                <a:latin typeface="Sakkal Majalla" panose="02000000000000000000" pitchFamily="2" charset="-78"/>
                <a:cs typeface="Sakkal Majalla" panose="02000000000000000000" pitchFamily="2" charset="-78"/>
              </a:rPr>
              <a:t>يتم إظهارها مقرونة بالمالك</a:t>
            </a:r>
          </a:p>
          <a:p>
            <a:pPr>
              <a:buFont typeface="Courier New" panose="02070309020205020404" pitchFamily="49" charset="0"/>
              <a:buChar char="o"/>
              <a:defRPr/>
            </a:pPr>
            <a:r>
              <a:rPr lang="ar-SA" sz="8000" dirty="0">
                <a:latin typeface="Sakkal Majalla" panose="02000000000000000000" pitchFamily="2" charset="-78"/>
                <a:cs typeface="Sakkal Majalla" panose="02000000000000000000" pitchFamily="2" charset="-78"/>
              </a:rPr>
              <a:t>في شركات الأشخاص </a:t>
            </a:r>
            <a:r>
              <a:rPr lang="en-US" sz="8000" dirty="0">
                <a:latin typeface="Sakkal Majalla" panose="02000000000000000000" pitchFamily="2" charset="-78"/>
                <a:cs typeface="Sakkal Majalla" panose="02000000000000000000" pitchFamily="2" charset="-78"/>
                <a:sym typeface="Wingdings" pitchFamily="2" charset="2"/>
              </a:rPr>
              <a:t></a:t>
            </a:r>
            <a:r>
              <a:rPr lang="ar-SA" sz="8000" dirty="0">
                <a:latin typeface="Sakkal Majalla" panose="02000000000000000000" pitchFamily="2" charset="-78"/>
                <a:cs typeface="Sakkal Majalla" panose="02000000000000000000" pitchFamily="2" charset="-78"/>
                <a:sym typeface="Wingdings" pitchFamily="2" charset="2"/>
              </a:rPr>
              <a:t> تكون مقرونة </a:t>
            </a:r>
            <a:r>
              <a:rPr lang="ar-SA" sz="8000" dirty="0">
                <a:latin typeface="Sakkal Majalla" panose="02000000000000000000" pitchFamily="2" charset="-78"/>
                <a:cs typeface="Sakkal Majalla" panose="02000000000000000000" pitchFamily="2" charset="-78"/>
              </a:rPr>
              <a:t>بكل شريك بصفة مستقلة</a:t>
            </a:r>
          </a:p>
          <a:p>
            <a:pPr>
              <a:buFont typeface="Courier New" panose="02070309020205020404" pitchFamily="49" charset="0"/>
              <a:buChar char="o"/>
              <a:defRPr/>
            </a:pPr>
            <a:r>
              <a:rPr lang="ar-SA" sz="8000" dirty="0">
                <a:latin typeface="Sakkal Majalla" panose="02000000000000000000" pitchFamily="2" charset="-78"/>
                <a:cs typeface="Sakkal Majalla" panose="02000000000000000000" pitchFamily="2" charset="-78"/>
              </a:rPr>
              <a:t>في المنشآت المساهمة</a:t>
            </a:r>
            <a:r>
              <a:rPr lang="en-US" sz="8000" dirty="0">
                <a:latin typeface="Sakkal Majalla" panose="02000000000000000000" pitchFamily="2" charset="-78"/>
                <a:cs typeface="Sakkal Majalla" panose="02000000000000000000" pitchFamily="2" charset="-78"/>
                <a:sym typeface="Wingdings" pitchFamily="2" charset="2"/>
              </a:rPr>
              <a:t></a:t>
            </a:r>
            <a:r>
              <a:rPr lang="ar-SA" sz="8000" dirty="0">
                <a:latin typeface="Sakkal Majalla" panose="02000000000000000000" pitchFamily="2" charset="-78"/>
                <a:cs typeface="Sakkal Majalla" panose="02000000000000000000" pitchFamily="2" charset="-78"/>
                <a:sym typeface="Wingdings" pitchFamily="2" charset="2"/>
              </a:rPr>
              <a:t>تتأثر ببعض الاعتبارات القانونية , </a:t>
            </a:r>
            <a:r>
              <a:rPr lang="ar-SA" sz="8000" dirty="0">
                <a:latin typeface="Sakkal Majalla" panose="02000000000000000000" pitchFamily="2" charset="-78"/>
                <a:cs typeface="Sakkal Majalla" panose="02000000000000000000" pitchFamily="2" charset="-78"/>
              </a:rPr>
              <a:t>فتتكون من عدة عناصر:</a:t>
            </a:r>
          </a:p>
          <a:p>
            <a:pPr marL="1080000" indent="-457200">
              <a:buFont typeface="+mj-cs"/>
              <a:buAutoNum type="arabic2Minus"/>
              <a:defRPr/>
            </a:pPr>
            <a:r>
              <a:rPr lang="ar-SA" sz="8000" dirty="0">
                <a:latin typeface="Sakkal Majalla" panose="02000000000000000000" pitchFamily="2" charset="-78"/>
                <a:cs typeface="Sakkal Majalla" panose="02000000000000000000" pitchFamily="2" charset="-78"/>
              </a:rPr>
              <a:t>رأس المال ويتمثل في القيمة الاسمية للأسهم المصدرة.</a:t>
            </a:r>
          </a:p>
          <a:p>
            <a:pPr marL="1080000" indent="-457200">
              <a:buFont typeface="+mj-cs"/>
              <a:buAutoNum type="arabic2Minus"/>
              <a:defRPr/>
            </a:pPr>
            <a:r>
              <a:rPr lang="ar-SA" sz="8000" dirty="0">
                <a:latin typeface="Sakkal Majalla" panose="02000000000000000000" pitchFamily="2" charset="-78"/>
                <a:cs typeface="Sakkal Majalla" panose="02000000000000000000" pitchFamily="2" charset="-78"/>
              </a:rPr>
              <a:t>رأس المال الإضافي ويتضمن الجانب الأكبر من الزيادة المحصلة من المكتتبين في أسهم المنشأة والتي تفوق القيم الاسمية للأسهم المصدرة(علاوة إصدار).</a:t>
            </a:r>
          </a:p>
          <a:p>
            <a:pPr marL="1080000" indent="-457200">
              <a:buFont typeface="+mj-cs"/>
              <a:buAutoNum type="arabic2Minus"/>
              <a:defRPr/>
            </a:pPr>
            <a:r>
              <a:rPr lang="ar-SA" sz="8000" dirty="0">
                <a:latin typeface="Sakkal Majalla" panose="02000000000000000000" pitchFamily="2" charset="-78"/>
                <a:cs typeface="Sakkal Majalla" panose="02000000000000000000" pitchFamily="2" charset="-78"/>
              </a:rPr>
              <a:t>الأرباح المحتجزة وتمثل الأرباح المحققة في الأعوام السابقة التي لم يتم توزيعها على المساهمين.</a:t>
            </a:r>
          </a:p>
          <a:p>
            <a:pPr>
              <a:defRPr/>
            </a:pPr>
            <a:r>
              <a:rPr lang="ar-SA" sz="8000" dirty="0">
                <a:latin typeface="Sakkal Majalla" panose="02000000000000000000" pitchFamily="2" charset="-78"/>
                <a:cs typeface="Sakkal Majalla" panose="02000000000000000000" pitchFamily="2" charset="-78"/>
              </a:rPr>
              <a:t>ونعرض فيما يلي نموذجًا لهيكل حقوق الملكية في شركة مساهمة.</a:t>
            </a:r>
            <a:endParaRPr lang="en-US" sz="8000" dirty="0">
              <a:latin typeface="Sakkal Majalla" panose="02000000000000000000" pitchFamily="2" charset="-78"/>
              <a:cs typeface="Sakkal Majalla" panose="02000000000000000000" pitchFamily="2" charset="-78"/>
            </a:endParaRPr>
          </a:p>
          <a:p>
            <a:pPr marL="0" indent="0" algn="just">
              <a:lnSpc>
                <a:spcPct val="90000"/>
              </a:lnSpc>
              <a:buNone/>
              <a:defRPr/>
            </a:pPr>
            <a:endParaRPr lang="en-US"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53353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792552" y="1723185"/>
            <a:ext cx="6842904" cy="3871808"/>
          </a:xfrm>
        </p:spPr>
        <p:txBody>
          <a:bodyPr>
            <a:noAutofit/>
          </a:bodyPr>
          <a:lstStyle/>
          <a:p>
            <a:pPr marL="0" indent="0">
              <a:lnSpc>
                <a:spcPct val="100000"/>
              </a:lnSpc>
              <a:buNone/>
            </a:pPr>
            <a:r>
              <a:rPr lang="ar-SA" sz="2400" b="1" dirty="0">
                <a:solidFill>
                  <a:srgbClr val="FF0000"/>
                </a:solidFill>
                <a:sym typeface="Wingdings" panose="05000000000000000000" pitchFamily="2" charset="2"/>
              </a:rPr>
              <a:t></a:t>
            </a:r>
            <a:r>
              <a:rPr lang="ar-SA" sz="2400" b="1" dirty="0">
                <a:latin typeface="Times New Roman" panose="02020603050405020304" pitchFamily="18" charset="0"/>
                <a:sym typeface="Wingdings" panose="05000000000000000000" pitchFamily="2" charset="2"/>
              </a:rPr>
              <a:t> </a:t>
            </a:r>
            <a:r>
              <a:rPr lang="ar-SA" sz="2400" b="1" dirty="0">
                <a:latin typeface="Sakkal Majalla" panose="02000000000000000000" pitchFamily="2" charset="-78"/>
                <a:cs typeface="Sakkal Majalla" panose="02000000000000000000" pitchFamily="2" charset="-78"/>
                <a:sym typeface="Wingdings" panose="05000000000000000000" pitchFamily="2" charset="2"/>
              </a:rPr>
              <a:t>بعد دراسة هذا الفصل، يتوقع من الطالب أن يكون قادراً على:</a:t>
            </a:r>
          </a:p>
          <a:p>
            <a:pPr marL="447675" indent="-354013">
              <a:lnSpc>
                <a:spcPct val="100000"/>
              </a:lnSpc>
              <a:buFont typeface="Wingdings" panose="05000000000000000000" pitchFamily="2" charset="2"/>
              <a:buChar char="ü"/>
            </a:pPr>
            <a:r>
              <a:rPr lang="ar-SA" sz="2000" dirty="0">
                <a:latin typeface="Sakkal Majalla" panose="02000000000000000000" pitchFamily="2" charset="-78"/>
                <a:cs typeface="Sakkal Majalla" panose="02000000000000000000" pitchFamily="2" charset="-78"/>
              </a:rPr>
              <a:t>التعرف على القوائم المالية : قائمة الدخل و قائمة المركز المالي </a:t>
            </a:r>
          </a:p>
          <a:p>
            <a:pPr marL="447675" indent="-354013">
              <a:lnSpc>
                <a:spcPct val="100000"/>
              </a:lnSpc>
              <a:buFont typeface="Wingdings" panose="05000000000000000000" pitchFamily="2" charset="2"/>
              <a:buChar char="ü"/>
            </a:pPr>
            <a:r>
              <a:rPr lang="ar-SA" sz="2000" dirty="0">
                <a:latin typeface="Sakkal Majalla" panose="02000000000000000000" pitchFamily="2" charset="-78"/>
                <a:cs typeface="Sakkal Majalla" panose="02000000000000000000" pitchFamily="2" charset="-78"/>
              </a:rPr>
              <a:t>تطبيق استخدامات القوائم المالية و استخداماتها  </a:t>
            </a:r>
          </a:p>
        </p:txBody>
      </p:sp>
      <p:grpSp>
        <p:nvGrpSpPr>
          <p:cNvPr id="5" name="مجموعة 4">
            <a:extLst>
              <a:ext uri="{FF2B5EF4-FFF2-40B4-BE49-F238E27FC236}">
                <a16:creationId xmlns:a16="http://schemas.microsoft.com/office/drawing/2014/main" id="{7E561879-1AA4-4B1A-ABA4-1E8300E027C8}"/>
              </a:ext>
            </a:extLst>
          </p:cNvPr>
          <p:cNvGrpSpPr/>
          <p:nvPr/>
        </p:nvGrpSpPr>
        <p:grpSpPr>
          <a:xfrm>
            <a:off x="922393" y="1946672"/>
            <a:ext cx="3574705" cy="2676432"/>
            <a:chOff x="1282076" y="3138828"/>
            <a:chExt cx="10942480" cy="8192791"/>
          </a:xfrm>
        </p:grpSpPr>
        <p:sp>
          <p:nvSpPr>
            <p:cNvPr id="6" name="Freeform 1">
              <a:extLst>
                <a:ext uri="{FF2B5EF4-FFF2-40B4-BE49-F238E27FC236}">
                  <a16:creationId xmlns:a16="http://schemas.microsoft.com/office/drawing/2014/main" id="{FE7DC605-8763-45AF-A646-77BF97339AF2}"/>
                </a:ext>
              </a:extLst>
            </p:cNvPr>
            <p:cNvSpPr>
              <a:spLocks noChangeArrowheads="1"/>
            </p:cNvSpPr>
            <p:nvPr/>
          </p:nvSpPr>
          <p:spPr bwMode="auto">
            <a:xfrm>
              <a:off x="1794133" y="3650616"/>
              <a:ext cx="7170236" cy="7170234"/>
            </a:xfrm>
            <a:custGeom>
              <a:avLst/>
              <a:gdLst>
                <a:gd name="T0" fmla="*/ 5571 w 11134"/>
                <a:gd name="T1" fmla="*/ 11132 h 11134"/>
                <a:gd name="T2" fmla="*/ 5571 w 11134"/>
                <a:gd name="T3" fmla="*/ 11132 h 11134"/>
                <a:gd name="T4" fmla="*/ 11131 w 11134"/>
                <a:gd name="T5" fmla="*/ 5563 h 11134"/>
                <a:gd name="T6" fmla="*/ 11131 w 11134"/>
                <a:gd name="T7" fmla="*/ 5563 h 11134"/>
                <a:gd name="T8" fmla="*/ 5563 w 11134"/>
                <a:gd name="T9" fmla="*/ 3 h 11134"/>
                <a:gd name="T10" fmla="*/ 5563 w 11134"/>
                <a:gd name="T11" fmla="*/ 3 h 11134"/>
                <a:gd name="T12" fmla="*/ 2 w 11134"/>
                <a:gd name="T13" fmla="*/ 5571 h 11134"/>
                <a:gd name="T14" fmla="*/ 2 w 11134"/>
                <a:gd name="T15" fmla="*/ 5571 h 11134"/>
                <a:gd name="T16" fmla="*/ 5571 w 11134"/>
                <a:gd name="T17" fmla="*/ 11132 h 11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34" h="11134">
                  <a:moveTo>
                    <a:pt x="5571" y="11132"/>
                  </a:moveTo>
                  <a:lnTo>
                    <a:pt x="5571" y="11132"/>
                  </a:lnTo>
                  <a:cubicBezTo>
                    <a:pt x="8644" y="11128"/>
                    <a:pt x="11133" y="8636"/>
                    <a:pt x="11131" y="5563"/>
                  </a:cubicBezTo>
                  <a:lnTo>
                    <a:pt x="11131" y="5563"/>
                  </a:lnTo>
                  <a:cubicBezTo>
                    <a:pt x="11129" y="2489"/>
                    <a:pt x="8635" y="0"/>
                    <a:pt x="5563" y="3"/>
                  </a:cubicBezTo>
                  <a:lnTo>
                    <a:pt x="5563" y="3"/>
                  </a:lnTo>
                  <a:cubicBezTo>
                    <a:pt x="2491" y="5"/>
                    <a:pt x="0" y="2498"/>
                    <a:pt x="2" y="5571"/>
                  </a:cubicBezTo>
                  <a:lnTo>
                    <a:pt x="2" y="5571"/>
                  </a:lnTo>
                  <a:cubicBezTo>
                    <a:pt x="4" y="8644"/>
                    <a:pt x="2498" y="11133"/>
                    <a:pt x="5571" y="11132"/>
                  </a:cubicBezTo>
                </a:path>
              </a:pathLst>
            </a:custGeom>
            <a:solidFill>
              <a:schemeClr val="bg1"/>
            </a:solidFill>
            <a:ln>
              <a:noFill/>
            </a:ln>
            <a:effectLst/>
          </p:spPr>
          <p:txBody>
            <a:bodyPr wrap="none" anchor="ctr"/>
            <a:lstStyle/>
            <a:p>
              <a:endParaRPr lang="en-US" sz="6532" dirty="0">
                <a:latin typeface="Lato Light" panose="020F0502020204030203" pitchFamily="34" charset="0"/>
              </a:endParaRPr>
            </a:p>
          </p:txBody>
        </p:sp>
        <p:sp>
          <p:nvSpPr>
            <p:cNvPr id="7" name="Freeform 2">
              <a:extLst>
                <a:ext uri="{FF2B5EF4-FFF2-40B4-BE49-F238E27FC236}">
                  <a16:creationId xmlns:a16="http://schemas.microsoft.com/office/drawing/2014/main" id="{7D8E2D3D-3998-429F-8916-3E7255B079DD}"/>
                </a:ext>
              </a:extLst>
            </p:cNvPr>
            <p:cNvSpPr>
              <a:spLocks noChangeArrowheads="1"/>
            </p:cNvSpPr>
            <p:nvPr/>
          </p:nvSpPr>
          <p:spPr bwMode="auto">
            <a:xfrm>
              <a:off x="5374989" y="3138828"/>
              <a:ext cx="4097949" cy="8192791"/>
            </a:xfrm>
            <a:custGeom>
              <a:avLst/>
              <a:gdLst>
                <a:gd name="connsiteX0" fmla="*/ 2882 w 4156546"/>
                <a:gd name="connsiteY0" fmla="*/ 3371527 h 8309941"/>
                <a:gd name="connsiteX1" fmla="*/ 785018 w 4156546"/>
                <a:gd name="connsiteY1" fmla="*/ 4150918 h 8309941"/>
                <a:gd name="connsiteX2" fmla="*/ 3535 w 4156546"/>
                <a:gd name="connsiteY2" fmla="*/ 4934226 h 8309941"/>
                <a:gd name="connsiteX3" fmla="*/ 2 w 4156546"/>
                <a:gd name="connsiteY3" fmla="*/ 1695844 h 8309941"/>
                <a:gd name="connsiteX4" fmla="*/ 2461354 w 4156546"/>
                <a:gd name="connsiteY4" fmla="*/ 4153009 h 8309941"/>
                <a:gd name="connsiteX5" fmla="*/ 3268 w 4156546"/>
                <a:gd name="connsiteY5" fmla="*/ 6613440 h 8309941"/>
                <a:gd name="connsiteX6" fmla="*/ 2615 w 4156546"/>
                <a:gd name="connsiteY6" fmla="*/ 5668729 h 8309941"/>
                <a:gd name="connsiteX7" fmla="*/ 1516791 w 4156546"/>
                <a:gd name="connsiteY7" fmla="*/ 4153663 h 8309941"/>
                <a:gd name="connsiteX8" fmla="*/ 655 w 4156546"/>
                <a:gd name="connsiteY8" fmla="*/ 2639249 h 8309941"/>
                <a:gd name="connsiteX9" fmla="*/ 0 w 4156546"/>
                <a:gd name="connsiteY9" fmla="*/ 1 h 8309941"/>
                <a:gd name="connsiteX10" fmla="*/ 4156545 w 4156546"/>
                <a:gd name="connsiteY10" fmla="*/ 4152031 h 8309941"/>
                <a:gd name="connsiteX11" fmla="*/ 5877 w 4156546"/>
                <a:gd name="connsiteY11" fmla="*/ 8309941 h 8309941"/>
                <a:gd name="connsiteX12" fmla="*/ 4571 w 4156546"/>
                <a:gd name="connsiteY12" fmla="*/ 7365348 h 8309941"/>
                <a:gd name="connsiteX13" fmla="*/ 3212914 w 4156546"/>
                <a:gd name="connsiteY13" fmla="*/ 4153338 h 8309941"/>
                <a:gd name="connsiteX14" fmla="*/ 0 w 4156546"/>
                <a:gd name="connsiteY14" fmla="*/ 943288 h 8309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56546" h="8309941">
                  <a:moveTo>
                    <a:pt x="2882" y="3371527"/>
                  </a:moveTo>
                  <a:cubicBezTo>
                    <a:pt x="435081" y="3370874"/>
                    <a:pt x="784365" y="3719446"/>
                    <a:pt x="785018" y="4150918"/>
                  </a:cubicBezTo>
                  <a:cubicBezTo>
                    <a:pt x="785671" y="4583043"/>
                    <a:pt x="436387" y="4934226"/>
                    <a:pt x="3535" y="4934226"/>
                  </a:cubicBezTo>
                  <a:close/>
                  <a:moveTo>
                    <a:pt x="2" y="1695844"/>
                  </a:moveTo>
                  <a:cubicBezTo>
                    <a:pt x="1355444" y="1694538"/>
                    <a:pt x="2460701" y="2796701"/>
                    <a:pt x="2461354" y="4153009"/>
                  </a:cubicBezTo>
                  <a:cubicBezTo>
                    <a:pt x="2462008" y="5507357"/>
                    <a:pt x="1359364" y="6612788"/>
                    <a:pt x="3268" y="6613440"/>
                  </a:cubicBezTo>
                  <a:lnTo>
                    <a:pt x="2615" y="5668729"/>
                  </a:lnTo>
                  <a:cubicBezTo>
                    <a:pt x="839396" y="5668076"/>
                    <a:pt x="1517444" y="4989269"/>
                    <a:pt x="1516791" y="4153663"/>
                  </a:cubicBezTo>
                  <a:cubicBezTo>
                    <a:pt x="1515484" y="3316750"/>
                    <a:pt x="837437" y="2638596"/>
                    <a:pt x="655" y="2639249"/>
                  </a:cubicBezTo>
                  <a:close/>
                  <a:moveTo>
                    <a:pt x="0" y="1"/>
                  </a:moveTo>
                  <a:cubicBezTo>
                    <a:pt x="2290834" y="-1959"/>
                    <a:pt x="4154586" y="1860445"/>
                    <a:pt x="4156545" y="4152031"/>
                  </a:cubicBezTo>
                  <a:cubicBezTo>
                    <a:pt x="4158504" y="6442964"/>
                    <a:pt x="2296712" y="8308634"/>
                    <a:pt x="5877" y="8309941"/>
                  </a:cubicBezTo>
                  <a:lnTo>
                    <a:pt x="4571" y="7365348"/>
                  </a:lnTo>
                  <a:cubicBezTo>
                    <a:pt x="1774939" y="7364041"/>
                    <a:pt x="3214220" y="5922980"/>
                    <a:pt x="3212914" y="4153338"/>
                  </a:cubicBezTo>
                  <a:cubicBezTo>
                    <a:pt x="3210956" y="2381735"/>
                    <a:pt x="1770368" y="941981"/>
                    <a:pt x="0" y="943288"/>
                  </a:cubicBezTo>
                  <a:close/>
                </a:path>
              </a:pathLst>
            </a:custGeom>
            <a:solidFill>
              <a:schemeClr val="accent5">
                <a:lumMod val="50000"/>
              </a:schemeClr>
            </a:solidFill>
            <a:ln>
              <a:noFill/>
            </a:ln>
            <a:effectLst/>
          </p:spPr>
          <p:txBody>
            <a:bodyPr wrap="square" anchor="ctr">
              <a:noAutofit/>
            </a:bodyPr>
            <a:lstStyle/>
            <a:p>
              <a:endParaRPr lang="en-US" sz="6532" dirty="0">
                <a:latin typeface="Lato Light" panose="020F0502020204030203" pitchFamily="34" charset="0"/>
              </a:endParaRPr>
            </a:p>
          </p:txBody>
        </p:sp>
        <p:sp>
          <p:nvSpPr>
            <p:cNvPr id="8" name="Freeform 3">
              <a:extLst>
                <a:ext uri="{FF2B5EF4-FFF2-40B4-BE49-F238E27FC236}">
                  <a16:creationId xmlns:a16="http://schemas.microsoft.com/office/drawing/2014/main" id="{A554B13C-B2EB-449E-9C9F-02184DE34C5D}"/>
                </a:ext>
              </a:extLst>
            </p:cNvPr>
            <p:cNvSpPr>
              <a:spLocks noChangeArrowheads="1"/>
            </p:cNvSpPr>
            <p:nvPr/>
          </p:nvSpPr>
          <p:spPr bwMode="auto">
            <a:xfrm>
              <a:off x="1282076" y="3139471"/>
              <a:ext cx="4100788" cy="8192148"/>
            </a:xfrm>
            <a:custGeom>
              <a:avLst/>
              <a:gdLst>
                <a:gd name="connsiteX0" fmla="*/ 4153013 w 4159426"/>
                <a:gd name="connsiteY0" fmla="*/ 3372833 h 8309289"/>
                <a:gd name="connsiteX1" fmla="*/ 4153667 w 4159426"/>
                <a:gd name="connsiteY1" fmla="*/ 4936185 h 8309289"/>
                <a:gd name="connsiteX2" fmla="*/ 3370878 w 4159426"/>
                <a:gd name="connsiteY2" fmla="*/ 4153856 h 8309289"/>
                <a:gd name="connsiteX3" fmla="*/ 4153013 w 4159426"/>
                <a:gd name="connsiteY3" fmla="*/ 3372833 h 8309289"/>
                <a:gd name="connsiteX4" fmla="*/ 4150404 w 4159426"/>
                <a:gd name="connsiteY4" fmla="*/ 1696497 h 8309289"/>
                <a:gd name="connsiteX5" fmla="*/ 4151057 w 4159426"/>
                <a:gd name="connsiteY5" fmla="*/ 2639475 h 8309289"/>
                <a:gd name="connsiteX6" fmla="*/ 2639808 w 4159426"/>
                <a:gd name="connsiteY6" fmla="*/ 4155162 h 8309289"/>
                <a:gd name="connsiteX7" fmla="*/ 4153016 w 4159426"/>
                <a:gd name="connsiteY7" fmla="*/ 5667584 h 8309289"/>
                <a:gd name="connsiteX8" fmla="*/ 4153668 w 4159426"/>
                <a:gd name="connsiteY8" fmla="*/ 6611868 h 8309289"/>
                <a:gd name="connsiteX9" fmla="*/ 1695196 w 4159426"/>
                <a:gd name="connsiteY9" fmla="*/ 4156468 h 8309289"/>
                <a:gd name="connsiteX10" fmla="*/ 4150404 w 4159426"/>
                <a:gd name="connsiteY10" fmla="*/ 1696497 h 8309289"/>
                <a:gd name="connsiteX11" fmla="*/ 4152893 w 4159426"/>
                <a:gd name="connsiteY11" fmla="*/ 0 h 8309289"/>
                <a:gd name="connsiteX12" fmla="*/ 4153546 w 4159426"/>
                <a:gd name="connsiteY12" fmla="*/ 943213 h 8309289"/>
                <a:gd name="connsiteX13" fmla="*/ 944791 w 4159426"/>
                <a:gd name="connsiteY13" fmla="*/ 4157583 h 8309289"/>
                <a:gd name="connsiteX14" fmla="*/ 4158120 w 4159426"/>
                <a:gd name="connsiteY14" fmla="*/ 7364768 h 8309289"/>
                <a:gd name="connsiteX15" fmla="*/ 4159426 w 4159426"/>
                <a:gd name="connsiteY15" fmla="*/ 8309287 h 8309289"/>
                <a:gd name="connsiteX16" fmla="*/ 2 w 4159426"/>
                <a:gd name="connsiteY16" fmla="*/ 4157583 h 8309289"/>
                <a:gd name="connsiteX17" fmla="*/ 4152893 w 4159426"/>
                <a:gd name="connsiteY17" fmla="*/ 0 h 8309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159426" h="8309289">
                  <a:moveTo>
                    <a:pt x="4153013" y="3372833"/>
                  </a:moveTo>
                  <a:lnTo>
                    <a:pt x="4153667" y="4936185"/>
                  </a:lnTo>
                  <a:cubicBezTo>
                    <a:pt x="3722414" y="4936185"/>
                    <a:pt x="3370878" y="4586161"/>
                    <a:pt x="3370878" y="4153856"/>
                  </a:cubicBezTo>
                  <a:cubicBezTo>
                    <a:pt x="3370878" y="3722857"/>
                    <a:pt x="3721761" y="3372833"/>
                    <a:pt x="4153013" y="3372833"/>
                  </a:cubicBezTo>
                  <a:close/>
                  <a:moveTo>
                    <a:pt x="4150404" y="1696497"/>
                  </a:moveTo>
                  <a:lnTo>
                    <a:pt x="4151057" y="2639475"/>
                  </a:lnTo>
                  <a:cubicBezTo>
                    <a:pt x="3316116" y="2641434"/>
                    <a:pt x="2639155" y="3319281"/>
                    <a:pt x="2639808" y="4155162"/>
                  </a:cubicBezTo>
                  <a:cubicBezTo>
                    <a:pt x="2639808" y="4990390"/>
                    <a:pt x="3318075" y="5668237"/>
                    <a:pt x="4153016" y="5667584"/>
                  </a:cubicBezTo>
                  <a:lnTo>
                    <a:pt x="4153668" y="6611868"/>
                  </a:lnTo>
                  <a:cubicBezTo>
                    <a:pt x="2799746" y="6612521"/>
                    <a:pt x="1695849" y="5510856"/>
                    <a:pt x="1695196" y="4156468"/>
                  </a:cubicBezTo>
                  <a:cubicBezTo>
                    <a:pt x="1694543" y="2800774"/>
                    <a:pt x="2796482" y="1697803"/>
                    <a:pt x="4150404" y="1696497"/>
                  </a:cubicBezTo>
                  <a:close/>
                  <a:moveTo>
                    <a:pt x="4152893" y="0"/>
                  </a:moveTo>
                  <a:lnTo>
                    <a:pt x="4153546" y="943213"/>
                  </a:lnTo>
                  <a:cubicBezTo>
                    <a:pt x="2383536" y="945173"/>
                    <a:pt x="943485" y="2386120"/>
                    <a:pt x="944791" y="4157583"/>
                  </a:cubicBezTo>
                  <a:cubicBezTo>
                    <a:pt x="946098" y="5926433"/>
                    <a:pt x="2387457" y="7366074"/>
                    <a:pt x="4158120" y="7364768"/>
                  </a:cubicBezTo>
                  <a:lnTo>
                    <a:pt x="4159426" y="8309287"/>
                  </a:lnTo>
                  <a:cubicBezTo>
                    <a:pt x="1868019" y="8311900"/>
                    <a:pt x="1962" y="6448336"/>
                    <a:pt x="2" y="4157583"/>
                  </a:cubicBezTo>
                  <a:cubicBezTo>
                    <a:pt x="-1958" y="1865524"/>
                    <a:pt x="1861485" y="1960"/>
                    <a:pt x="4152893" y="0"/>
                  </a:cubicBezTo>
                  <a:close/>
                </a:path>
              </a:pathLst>
            </a:custGeom>
            <a:solidFill>
              <a:schemeClr val="accent5"/>
            </a:solidFill>
            <a:ln>
              <a:noFill/>
            </a:ln>
            <a:effectLst/>
          </p:spPr>
          <p:txBody>
            <a:bodyPr wrap="square" anchor="ctr">
              <a:noAutofit/>
            </a:bodyPr>
            <a:lstStyle/>
            <a:p>
              <a:endParaRPr lang="en-US" sz="6532" dirty="0">
                <a:latin typeface="Lato Light" panose="020F0502020204030203" pitchFamily="34" charset="0"/>
              </a:endParaRPr>
            </a:p>
          </p:txBody>
        </p:sp>
        <p:sp>
          <p:nvSpPr>
            <p:cNvPr id="9" name="Freeform 9">
              <a:extLst>
                <a:ext uri="{FF2B5EF4-FFF2-40B4-BE49-F238E27FC236}">
                  <a16:creationId xmlns:a16="http://schemas.microsoft.com/office/drawing/2014/main" id="{AE3D87C8-8AD7-4E25-8407-5C2DAAEF9F6F}"/>
                </a:ext>
              </a:extLst>
            </p:cNvPr>
            <p:cNvSpPr>
              <a:spLocks noChangeArrowheads="1"/>
            </p:cNvSpPr>
            <p:nvPr/>
          </p:nvSpPr>
          <p:spPr bwMode="auto">
            <a:xfrm rot="5400000">
              <a:off x="8529119" y="4485154"/>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0" name="Teardrop 14">
              <a:extLst>
                <a:ext uri="{FF2B5EF4-FFF2-40B4-BE49-F238E27FC236}">
                  <a16:creationId xmlns:a16="http://schemas.microsoft.com/office/drawing/2014/main" id="{1E9DA220-0234-4459-BEEC-B1A4F09DF0D2}"/>
                </a:ext>
              </a:extLst>
            </p:cNvPr>
            <p:cNvSpPr/>
            <p:nvPr/>
          </p:nvSpPr>
          <p:spPr>
            <a:xfrm rot="2684498">
              <a:off x="10414971" y="6309252"/>
              <a:ext cx="1809585" cy="1912402"/>
            </a:xfrm>
            <a:prstGeom prst="teardrop">
              <a:avLst>
                <a:gd name="adj" fmla="val 29107"/>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1" name="Freeform 9">
              <a:extLst>
                <a:ext uri="{FF2B5EF4-FFF2-40B4-BE49-F238E27FC236}">
                  <a16:creationId xmlns:a16="http://schemas.microsoft.com/office/drawing/2014/main" id="{1B978429-D80A-40A8-91AF-6D9E16D3797F}"/>
                </a:ext>
              </a:extLst>
            </p:cNvPr>
            <p:cNvSpPr>
              <a:spLocks noChangeArrowheads="1"/>
            </p:cNvSpPr>
            <p:nvPr/>
          </p:nvSpPr>
          <p:spPr bwMode="auto">
            <a:xfrm rot="3600000">
              <a:off x="8033773" y="2655722"/>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2" name="Teardrop 30">
              <a:extLst>
                <a:ext uri="{FF2B5EF4-FFF2-40B4-BE49-F238E27FC236}">
                  <a16:creationId xmlns:a16="http://schemas.microsoft.com/office/drawing/2014/main" id="{6BB63B02-8DCE-44DD-BD22-E25B2F2D3C91}"/>
                </a:ext>
              </a:extLst>
            </p:cNvPr>
            <p:cNvSpPr/>
            <p:nvPr/>
          </p:nvSpPr>
          <p:spPr>
            <a:xfrm rot="884498">
              <a:off x="9572219" y="3145604"/>
              <a:ext cx="1809585" cy="1912402"/>
            </a:xfrm>
            <a:prstGeom prst="teardrop">
              <a:avLst>
                <a:gd name="adj" fmla="val 29107"/>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3" name="Freeform 9">
              <a:extLst>
                <a:ext uri="{FF2B5EF4-FFF2-40B4-BE49-F238E27FC236}">
                  <a16:creationId xmlns:a16="http://schemas.microsoft.com/office/drawing/2014/main" id="{A8E9A5DD-5E54-45C3-932B-577EAFBEF677}"/>
                </a:ext>
              </a:extLst>
            </p:cNvPr>
            <p:cNvSpPr>
              <a:spLocks noChangeArrowheads="1"/>
            </p:cNvSpPr>
            <p:nvPr/>
          </p:nvSpPr>
          <p:spPr bwMode="auto">
            <a:xfrm rot="7200000">
              <a:off x="8037083" y="6234873"/>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4" name="Teardrop 33">
              <a:extLst>
                <a:ext uri="{FF2B5EF4-FFF2-40B4-BE49-F238E27FC236}">
                  <a16:creationId xmlns:a16="http://schemas.microsoft.com/office/drawing/2014/main" id="{50231CE3-4EB1-4BCF-ADF5-DF0578204B3B}"/>
                </a:ext>
              </a:extLst>
            </p:cNvPr>
            <p:cNvSpPr/>
            <p:nvPr/>
          </p:nvSpPr>
          <p:spPr>
            <a:xfrm rot="4484498">
              <a:off x="9556690" y="9388138"/>
              <a:ext cx="1809585" cy="1912402"/>
            </a:xfrm>
            <a:prstGeom prst="teardrop">
              <a:avLst>
                <a:gd name="adj" fmla="val 29107"/>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gr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279DEEC-AD13-436C-8A52-ED12C9DE9D4F}"/>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الرابعة</a:t>
            </a:r>
          </a:p>
        </p:txBody>
      </p:sp>
    </p:spTree>
    <p:extLst>
      <p:ext uri="{BB962C8B-B14F-4D97-AF65-F5344CB8AC3E}">
        <p14:creationId xmlns:p14="http://schemas.microsoft.com/office/powerpoint/2010/main" val="4284633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1524000" y="228601"/>
            <a:ext cx="8534400" cy="758825"/>
          </a:xfrm>
        </p:spPr>
        <p:txBody>
          <a:bodyPr>
            <a:noAutofit/>
          </a:bodyPr>
          <a:lstStyle/>
          <a:p>
            <a:r>
              <a:rPr lang="ar-SA" altLang="ar-SA" sz="1600" b="1" dirty="0"/>
              <a:t>نموذج لهيكل حقوق الملكية في شركة مساهمة</a:t>
            </a:r>
            <a:br>
              <a:rPr lang="ar-SA" altLang="ar-SA" sz="1600" b="1" dirty="0"/>
            </a:br>
            <a:r>
              <a:rPr lang="ar-SA" altLang="ar-SA" sz="1600" b="1" dirty="0"/>
              <a:t>جزء من قائمة المركز المالي للشركة المتحدة</a:t>
            </a:r>
            <a:br>
              <a:rPr lang="ar-SA" altLang="ar-SA" sz="1600" b="1" dirty="0"/>
            </a:br>
            <a:r>
              <a:rPr lang="ar-SA" altLang="ar-SA" sz="1600" b="1" dirty="0"/>
              <a:t>في 30/12/1440 هـ</a:t>
            </a:r>
            <a:endParaRPr lang="ar-SA" sz="1600" dirty="0"/>
          </a:p>
        </p:txBody>
      </p:sp>
      <p:graphicFrame>
        <p:nvGraphicFramePr>
          <p:cNvPr id="9" name="Group 257"/>
          <p:cNvGraphicFramePr>
            <a:graphicFrameLocks/>
          </p:cNvGraphicFramePr>
          <p:nvPr>
            <p:extLst>
              <p:ext uri="{D42A27DB-BD31-4B8C-83A1-F6EECF244321}">
                <p14:modId xmlns:p14="http://schemas.microsoft.com/office/powerpoint/2010/main" val="3389558819"/>
              </p:ext>
            </p:extLst>
          </p:nvPr>
        </p:nvGraphicFramePr>
        <p:xfrm>
          <a:off x="762000" y="981075"/>
          <a:ext cx="9726488" cy="5400390"/>
        </p:xfrm>
        <a:graphic>
          <a:graphicData uri="http://schemas.openxmlformats.org/drawingml/2006/table">
            <a:tbl>
              <a:tblPr rtl="1"/>
              <a:tblGrid>
                <a:gridCol w="6012384">
                  <a:extLst>
                    <a:ext uri="{9D8B030D-6E8A-4147-A177-3AD203B41FA5}">
                      <a16:colId xmlns:a16="http://schemas.microsoft.com/office/drawing/2014/main" val="20000"/>
                    </a:ext>
                  </a:extLst>
                </a:gridCol>
                <a:gridCol w="1837560">
                  <a:extLst>
                    <a:ext uri="{9D8B030D-6E8A-4147-A177-3AD203B41FA5}">
                      <a16:colId xmlns:a16="http://schemas.microsoft.com/office/drawing/2014/main" val="20001"/>
                    </a:ext>
                  </a:extLst>
                </a:gridCol>
                <a:gridCol w="1876544">
                  <a:extLst>
                    <a:ext uri="{9D8B030D-6E8A-4147-A177-3AD203B41FA5}">
                      <a16:colId xmlns:a16="http://schemas.microsoft.com/office/drawing/2014/main" val="20002"/>
                    </a:ext>
                  </a:extLst>
                </a:gridCol>
              </a:tblGrid>
              <a:tr h="3301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ريـــــــــــــــال</a:t>
                      </a:r>
                      <a:endParaRPr kumimoji="0" lang="en-US" sz="1800" b="1"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ريـــــــــــــــال</a:t>
                      </a:r>
                      <a:endParaRPr kumimoji="0" lang="en-US" sz="1800" b="1"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3301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sng" strike="noStrike" cap="none" normalizeH="0" baseline="0">
                          <a:ln>
                            <a:noFill/>
                          </a:ln>
                          <a:solidFill>
                            <a:schemeClr val="tx1"/>
                          </a:solidFill>
                          <a:effectLst/>
                          <a:latin typeface="Sakkal Majalla" panose="02000000000000000000" pitchFamily="2" charset="-78"/>
                          <a:cs typeface="Sakkal Majalla" panose="02000000000000000000" pitchFamily="2" charset="-78"/>
                        </a:rPr>
                        <a:t>حقوق الملكية</a:t>
                      </a:r>
                      <a:endParaRPr kumimoji="0" lang="en-US" sz="1800" b="1" i="0" u="sng"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3301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sng" strike="noStrike" cap="none" normalizeH="0" baseline="0">
                          <a:ln>
                            <a:noFill/>
                          </a:ln>
                          <a:solidFill>
                            <a:schemeClr val="tx1"/>
                          </a:solidFill>
                          <a:effectLst/>
                          <a:latin typeface="Sakkal Majalla" panose="02000000000000000000" pitchFamily="2" charset="-78"/>
                          <a:cs typeface="Sakkal Majalla" panose="02000000000000000000" pitchFamily="2" charset="-78"/>
                        </a:rPr>
                        <a:t>رأس المال المدفوع:</a:t>
                      </a:r>
                      <a:endParaRPr kumimoji="0" lang="en-US" sz="1800" b="0" i="0" u="sng"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505671">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أسهم عادية القيمة الاسمية للسهم 100 ريال المصرح به 100000 سهم والمصدر 60000 سهم</a:t>
                      </a: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6000000</a:t>
                      </a: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505671">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أسهم ممتازة, القيمة الاسمية للسهم 100 ريال المصرح به 20000 سهم  والمصدر 20000 سهم</a:t>
                      </a: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2000000</a:t>
                      </a: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3301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رأس المال الإضافي – علاوة إصدار أسهم عادية</a:t>
                      </a: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300000</a:t>
                      </a: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01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rPr>
                        <a:t>إجمالي رأس المال المدفوع</a:t>
                      </a:r>
                      <a:endParaRPr kumimoji="0" lang="en-US" sz="1800" b="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8300000</a:t>
                      </a: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6"/>
                  </a:ext>
                </a:extLst>
              </a:tr>
              <a:tr h="3301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sng" strike="noStrike" cap="none" normalizeH="0" baseline="0">
                          <a:ln>
                            <a:noFill/>
                          </a:ln>
                          <a:solidFill>
                            <a:schemeClr val="tx1"/>
                          </a:solidFill>
                          <a:effectLst/>
                          <a:latin typeface="Sakkal Majalla" panose="02000000000000000000" pitchFamily="2" charset="-78"/>
                          <a:cs typeface="Sakkal Majalla" panose="02000000000000000000" pitchFamily="2" charset="-78"/>
                        </a:rPr>
                        <a:t>الأرباح المحتجزة (المبقاة):</a:t>
                      </a:r>
                      <a:endParaRPr kumimoji="0" lang="en-US" sz="1800" b="0" i="0" u="sng"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3301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احتياطي نظامي</a:t>
                      </a: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2000000</a:t>
                      </a: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3301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احتياطي اتفاقي</a:t>
                      </a: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1000000</a:t>
                      </a: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3301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احتياطي لسداد السندات طويلة الأجل</a:t>
                      </a: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500000</a:t>
                      </a: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0"/>
                  </a:ext>
                </a:extLst>
              </a:tr>
              <a:tr h="3301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المتاح للتوزيع</a:t>
                      </a: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1500000</a:t>
                      </a: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1"/>
                  </a:ext>
                </a:extLst>
              </a:tr>
              <a:tr h="3301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rPr>
                        <a:t>5000000</a:t>
                      </a:r>
                      <a:endParaRPr kumimoji="0" lang="en-US" sz="18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301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rPr>
                        <a:t>إجمالي حقوق الملكية</a:t>
                      </a:r>
                      <a:endParaRPr kumimoji="0" lang="en-US" sz="18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rPr>
                        <a:t>13300000</a:t>
                      </a:r>
                      <a:endParaRPr kumimoji="0" lang="en-US" sz="1800" b="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marT="45717" marB="45717"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950672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956305" y="156082"/>
            <a:ext cx="8322503" cy="1230570"/>
          </a:xfrm>
        </p:spPr>
        <p:txBody>
          <a:bodyPr anchor="t">
            <a:normAutofit/>
          </a:bodyPr>
          <a:lstStyle/>
          <a:p>
            <a:pPr>
              <a:lnSpc>
                <a:spcPct val="80000"/>
              </a:lnSpc>
            </a:pPr>
            <a:r>
              <a:rPr lang="ar-SA" sz="2800" b="1" dirty="0">
                <a:solidFill>
                  <a:schemeClr val="accent1"/>
                </a:solidFill>
              </a:rPr>
              <a:t> </a:t>
            </a:r>
            <a:r>
              <a:rPr lang="ar-SA" sz="2800" b="1" dirty="0">
                <a:solidFill>
                  <a:srgbClr val="0070C0"/>
                </a:solidFill>
              </a:rPr>
              <a:t>المعلومات الإضافية التي تفصح عنها قائمة المركز المالي </a:t>
            </a:r>
            <a:endParaRPr lang="ar-SA" altLang="ar-SA" sz="3200" b="1" dirty="0">
              <a:solidFill>
                <a:srgbClr val="0070C0"/>
              </a:solidFill>
              <a:latin typeface="Sakkal Majalla" panose="02000000000000000000" pitchFamily="2" charset="-78"/>
              <a:cs typeface="Sakkal Majalla" panose="02000000000000000000" pitchFamily="2" charset="-78"/>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4" name="عنصر نائب للمحتوى 3">
            <a:extLst>
              <a:ext uri="{FF2B5EF4-FFF2-40B4-BE49-F238E27FC236}">
                <a16:creationId xmlns:a16="http://schemas.microsoft.com/office/drawing/2014/main" id="{EF672C89-D35F-49BA-B1CB-E455CBD84D55}"/>
              </a:ext>
            </a:extLst>
          </p:cNvPr>
          <p:cNvSpPr>
            <a:spLocks noGrp="1"/>
          </p:cNvSpPr>
          <p:nvPr>
            <p:ph idx="1"/>
          </p:nvPr>
        </p:nvSpPr>
        <p:spPr>
          <a:xfrm>
            <a:off x="971551" y="934069"/>
            <a:ext cx="10787062" cy="5742955"/>
          </a:xfrm>
        </p:spPr>
        <p:txBody>
          <a:bodyPr>
            <a:normAutofit fontScale="25000" lnSpcReduction="20000"/>
          </a:bodyPr>
          <a:lstStyle/>
          <a:p>
            <a:pPr marL="0" indent="0" algn="just">
              <a:buNone/>
            </a:pPr>
            <a:endParaRPr lang="en-US" sz="8000" dirty="0">
              <a:latin typeface="Sakkal Majalla" panose="02000000000000000000" pitchFamily="2" charset="-78"/>
              <a:cs typeface="Sakkal Majalla" panose="02000000000000000000" pitchFamily="2" charset="-78"/>
            </a:endParaRPr>
          </a:p>
          <a:p>
            <a:pPr marL="0" indent="0" algn="just">
              <a:buNone/>
            </a:pPr>
            <a:r>
              <a:rPr lang="ar-SA" sz="8000" dirty="0">
                <a:latin typeface="Sakkal Majalla" panose="02000000000000000000" pitchFamily="2" charset="-78"/>
                <a:cs typeface="Sakkal Majalla" panose="02000000000000000000" pitchFamily="2" charset="-78"/>
              </a:rPr>
              <a:t>يجب أن تتضمن القوائم المالية أي معلومات خاصة أو إضافية يكون لها تأثير على متخذي القرارات من أمثلتها ما يلي :</a:t>
            </a:r>
          </a:p>
          <a:p>
            <a:pPr marL="514350" indent="-514350" algn="just">
              <a:buFont typeface="+mj-cs"/>
              <a:buAutoNum type="arabic2Minus"/>
            </a:pPr>
            <a:r>
              <a:rPr lang="ar-SA" sz="8000" dirty="0">
                <a:latin typeface="Sakkal Majalla" panose="02000000000000000000" pitchFamily="2" charset="-78"/>
                <a:cs typeface="Sakkal Majalla" panose="02000000000000000000" pitchFamily="2" charset="-78"/>
              </a:rPr>
              <a:t> </a:t>
            </a:r>
            <a:r>
              <a:rPr lang="ar-SA" sz="8000" b="1" dirty="0">
                <a:latin typeface="Sakkal Majalla" panose="02000000000000000000" pitchFamily="2" charset="-78"/>
                <a:cs typeface="Sakkal Majalla" panose="02000000000000000000" pitchFamily="2" charset="-78"/>
              </a:rPr>
              <a:t>الالتزامات المحتملة غير المؤكدة : </a:t>
            </a:r>
            <a:r>
              <a:rPr lang="en-US" sz="8000" b="1" dirty="0">
                <a:latin typeface="Sakkal Majalla" panose="02000000000000000000" pitchFamily="2" charset="-78"/>
                <a:cs typeface="Sakkal Majalla" panose="02000000000000000000" pitchFamily="2" charset="-78"/>
              </a:rPr>
              <a:t>Contingencies</a:t>
            </a:r>
          </a:p>
          <a:p>
            <a:pPr algn="just"/>
            <a:r>
              <a:rPr lang="ar-SA" sz="8000" dirty="0">
                <a:latin typeface="Sakkal Majalla" panose="02000000000000000000" pitchFamily="2" charset="-78"/>
                <a:cs typeface="Sakkal Majalla" panose="02000000000000000000" pitchFamily="2" charset="-78"/>
              </a:rPr>
              <a:t>يجب أن يتوفر فيها شرطان هما :</a:t>
            </a:r>
          </a:p>
          <a:p>
            <a:pPr marL="514350" indent="-514350" algn="just">
              <a:buFont typeface="+mj-lt"/>
              <a:buAutoNum type="arabicPeriod"/>
            </a:pPr>
            <a:r>
              <a:rPr lang="ar-SA" sz="8000" dirty="0">
                <a:latin typeface="Sakkal Majalla" panose="02000000000000000000" pitchFamily="2" charset="-78"/>
                <a:cs typeface="Sakkal Majalla" panose="02000000000000000000" pitchFamily="2" charset="-78"/>
              </a:rPr>
              <a:t>صعوبة تقدير هذا الالتزام أو الخسارة بدرجة معقولة من الدقة.</a:t>
            </a:r>
          </a:p>
          <a:p>
            <a:pPr marL="514350" indent="-514350" algn="just">
              <a:buFont typeface="+mj-lt"/>
              <a:buAutoNum type="arabicPeriod"/>
            </a:pPr>
            <a:r>
              <a:rPr lang="ar-SA" sz="8000" dirty="0">
                <a:latin typeface="Sakkal Majalla" panose="02000000000000000000" pitchFamily="2" charset="-78"/>
                <a:cs typeface="Sakkal Majalla" panose="02000000000000000000" pitchFamily="2" charset="-78"/>
              </a:rPr>
              <a:t>احتمال تحققها يقل عن نسبة 50%</a:t>
            </a:r>
          </a:p>
          <a:p>
            <a:pPr marL="0" indent="0" algn="just">
              <a:buNone/>
            </a:pPr>
            <a:r>
              <a:rPr lang="ar-SA" sz="8000" dirty="0">
                <a:latin typeface="Sakkal Majalla" panose="02000000000000000000" pitchFamily="2" charset="-78"/>
                <a:cs typeface="Sakkal Majalla" panose="02000000000000000000" pitchFamily="2" charset="-78"/>
              </a:rPr>
              <a:t>ومن أمثلتها:</a:t>
            </a:r>
          </a:p>
          <a:p>
            <a:pPr algn="just">
              <a:buFont typeface="Courier New" panose="02070309020205020404" pitchFamily="49" charset="0"/>
              <a:buChar char="o"/>
            </a:pPr>
            <a:r>
              <a:rPr lang="ar-SA" sz="8000" dirty="0">
                <a:latin typeface="Sakkal Majalla" panose="02000000000000000000" pitchFamily="2" charset="-78"/>
                <a:cs typeface="Sakkal Majalla" panose="02000000000000000000" pitchFamily="2" charset="-78"/>
              </a:rPr>
              <a:t> قيام المنشأة بضمان الغير ممن عليهم قروض مالية للبنوك.</a:t>
            </a:r>
          </a:p>
          <a:p>
            <a:pPr algn="just">
              <a:buFont typeface="Courier New" panose="02070309020205020404" pitchFamily="49" charset="0"/>
              <a:buChar char="o"/>
            </a:pPr>
            <a:r>
              <a:rPr lang="ar-SA" sz="8000" dirty="0">
                <a:latin typeface="Sakkal Majalla" panose="02000000000000000000" pitchFamily="2" charset="-78"/>
                <a:cs typeface="Sakkal Majalla" panose="02000000000000000000" pitchFamily="2" charset="-78"/>
              </a:rPr>
              <a:t>القضايا والمنازعات التي لم يبت فيها بعد.</a:t>
            </a:r>
          </a:p>
          <a:p>
            <a:pPr algn="just"/>
            <a:r>
              <a:rPr lang="ar-SA" sz="8000" dirty="0">
                <a:latin typeface="Sakkal Majalla" panose="02000000000000000000" pitchFamily="2" charset="-78"/>
                <a:cs typeface="Sakkal Majalla" panose="02000000000000000000" pitchFamily="2" charset="-78"/>
              </a:rPr>
              <a:t>للتفرقة بين الالتزامات المحتملة المقدرة والالتزامات المحتملة غير المؤكدة هو أن الأولى تظهر في صلب قائمة المركز المالي بالرغم من أنها يتم تقديرها إلا أنها تكون موجودة ومؤكدة بدرجة كبيرة, ويتوقف تأكيدها على تحديد قيمتها بصفة نهائية أو تحديد تاريخ استحقاقها أو اسم المستفيد منها.</a:t>
            </a:r>
          </a:p>
          <a:p>
            <a:pPr marL="0" indent="0">
              <a:buNone/>
              <a:defRPr/>
            </a:pPr>
            <a:endParaRPr lang="en-US" sz="8000" dirty="0">
              <a:latin typeface="Sakkal Majalla" panose="02000000000000000000" pitchFamily="2" charset="-78"/>
              <a:cs typeface="Sakkal Majalla" panose="02000000000000000000" pitchFamily="2" charset="-78"/>
            </a:endParaRPr>
          </a:p>
          <a:p>
            <a:pPr marL="0" indent="0" algn="just">
              <a:lnSpc>
                <a:spcPct val="90000"/>
              </a:lnSpc>
              <a:buNone/>
              <a:defRPr/>
            </a:pPr>
            <a:endParaRPr lang="en-US"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7665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4" name="عنصر نائب للمحتوى 3">
            <a:extLst>
              <a:ext uri="{FF2B5EF4-FFF2-40B4-BE49-F238E27FC236}">
                <a16:creationId xmlns:a16="http://schemas.microsoft.com/office/drawing/2014/main" id="{EF672C89-D35F-49BA-B1CB-E455CBD84D55}"/>
              </a:ext>
            </a:extLst>
          </p:cNvPr>
          <p:cNvSpPr>
            <a:spLocks noGrp="1"/>
          </p:cNvSpPr>
          <p:nvPr>
            <p:ph idx="1"/>
          </p:nvPr>
        </p:nvSpPr>
        <p:spPr>
          <a:xfrm>
            <a:off x="971551" y="400051"/>
            <a:ext cx="10787062" cy="6276974"/>
          </a:xfrm>
        </p:spPr>
        <p:txBody>
          <a:bodyPr>
            <a:normAutofit/>
          </a:bodyPr>
          <a:lstStyle/>
          <a:p>
            <a:pPr marL="0" indent="0" algn="just">
              <a:buNone/>
            </a:pPr>
            <a:endParaRPr lang="en-US" sz="8000" dirty="0">
              <a:latin typeface="Sakkal Majalla" panose="02000000000000000000" pitchFamily="2" charset="-78"/>
              <a:cs typeface="Sakkal Majalla" panose="02000000000000000000" pitchFamily="2" charset="-78"/>
            </a:endParaRPr>
          </a:p>
          <a:p>
            <a:pPr marL="0" indent="0">
              <a:buNone/>
              <a:defRPr/>
            </a:pPr>
            <a:endParaRPr lang="en-US" sz="8000" dirty="0">
              <a:latin typeface="Sakkal Majalla" panose="02000000000000000000" pitchFamily="2" charset="-78"/>
              <a:cs typeface="Sakkal Majalla" panose="02000000000000000000" pitchFamily="2" charset="-78"/>
            </a:endParaRPr>
          </a:p>
          <a:p>
            <a:pPr marL="0" indent="0" algn="just">
              <a:lnSpc>
                <a:spcPct val="90000"/>
              </a:lnSpc>
              <a:buNone/>
              <a:defRPr/>
            </a:pPr>
            <a:endParaRPr lang="en-US" sz="2800" dirty="0">
              <a:latin typeface="Sakkal Majalla" panose="02000000000000000000" pitchFamily="2" charset="-78"/>
              <a:cs typeface="Sakkal Majalla" panose="02000000000000000000" pitchFamily="2" charset="-78"/>
            </a:endParaRPr>
          </a:p>
        </p:txBody>
      </p:sp>
      <p:sp>
        <p:nvSpPr>
          <p:cNvPr id="32" name="مربع نص 31">
            <a:extLst>
              <a:ext uri="{FF2B5EF4-FFF2-40B4-BE49-F238E27FC236}">
                <a16:creationId xmlns:a16="http://schemas.microsoft.com/office/drawing/2014/main" id="{7DBD52A2-A372-4246-9EFA-C06E49D17F4D}"/>
              </a:ext>
            </a:extLst>
          </p:cNvPr>
          <p:cNvSpPr txBox="1"/>
          <p:nvPr/>
        </p:nvSpPr>
        <p:spPr>
          <a:xfrm>
            <a:off x="717429" y="657226"/>
            <a:ext cx="11295305" cy="5293757"/>
          </a:xfrm>
          <a:prstGeom prst="rect">
            <a:avLst/>
          </a:prstGeom>
          <a:noFill/>
        </p:spPr>
        <p:txBody>
          <a:bodyPr wrap="square">
            <a:spAutoFit/>
          </a:bodyPr>
          <a:lstStyle/>
          <a:p>
            <a:pPr marL="457200" marR="0" lvl="0" indent="-457200" algn="r" defTabSz="914400" rtl="1" eaLnBrk="1" fontAlgn="auto" latinLnBrk="0" hangingPunct="1">
              <a:lnSpc>
                <a:spcPct val="100000"/>
              </a:lnSpc>
              <a:spcBef>
                <a:spcPct val="20000"/>
              </a:spcBef>
              <a:spcAft>
                <a:spcPts val="0"/>
              </a:spcAft>
              <a:buClr>
                <a:srgbClr val="D16349"/>
              </a:buClr>
              <a:buSzPct val="85000"/>
              <a:buFont typeface="+mj-cs"/>
              <a:buAutoNum type="arabic2Minus" startAt="2"/>
              <a:tabLst/>
              <a:defRPr/>
            </a:pPr>
            <a:r>
              <a:rPr kumimoji="0" lang="ar-SA" sz="2000" b="1"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rPr>
              <a:t>طرق التقويم والسياسات المحاسبية المتبعة: </a:t>
            </a:r>
            <a:r>
              <a:rPr kumimoji="0" lang="en-US" sz="2000" b="1"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rPr>
              <a:t>Valuation &amp; Accounting Policies</a:t>
            </a:r>
            <a:endParaRPr kumimoji="0" lang="ar-SA" sz="2000" b="1"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ct val="20000"/>
              </a:spcBef>
              <a:spcAft>
                <a:spcPts val="0"/>
              </a:spcAft>
              <a:buClr>
                <a:srgbClr val="D16349"/>
              </a:buClr>
              <a:buSzPct val="85000"/>
              <a:buFont typeface="Wingdings 2"/>
              <a:buNone/>
              <a:tabLst/>
              <a:defRPr/>
            </a:pPr>
            <a:endParaRPr kumimoji="0" lang="ar-SA" sz="2000" b="0"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endParaRPr>
          </a:p>
          <a:p>
            <a:pPr marL="274320" marR="0" lvl="0" indent="-274320" algn="r" defTabSz="914400" rtl="1" eaLnBrk="1" fontAlgn="auto" latinLnBrk="0" hangingPunct="1">
              <a:lnSpc>
                <a:spcPct val="100000"/>
              </a:lnSpc>
              <a:spcBef>
                <a:spcPct val="20000"/>
              </a:spcBef>
              <a:spcAft>
                <a:spcPts val="0"/>
              </a:spcAft>
              <a:buClr>
                <a:srgbClr val="D16349"/>
              </a:buClr>
              <a:buSzPct val="85000"/>
              <a:buFont typeface="Wingdings 2"/>
              <a:buNone/>
              <a:tabLst/>
              <a:defRPr/>
            </a:pPr>
            <a:r>
              <a:rPr kumimoji="0" lang="ar-SA" sz="2000" b="0"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rPr>
              <a:t>عندما تلجأ المنشأة إلى تغيير طرق التقييم المتبعة يجب أن تفصح عن ذلك  في شكل ملحوظة مرفقة بالقوائم المالية على أن توضح أثر هذا التغيير على دخل المنشأة ومركزها المالي.</a:t>
            </a:r>
          </a:p>
          <a:p>
            <a:pPr marL="0" marR="0" lvl="0" indent="0" algn="r" defTabSz="914400" rtl="1" eaLnBrk="1" fontAlgn="auto" latinLnBrk="0" hangingPunct="1">
              <a:lnSpc>
                <a:spcPct val="100000"/>
              </a:lnSpc>
              <a:spcBef>
                <a:spcPct val="20000"/>
              </a:spcBef>
              <a:spcAft>
                <a:spcPts val="0"/>
              </a:spcAft>
              <a:buClr>
                <a:srgbClr val="D16349"/>
              </a:buClr>
              <a:buSzPct val="85000"/>
              <a:buFont typeface="Wingdings 2"/>
              <a:buNone/>
              <a:tabLst/>
              <a:defRPr/>
            </a:pPr>
            <a:endParaRPr kumimoji="0" lang="ar-SA" sz="2000" b="0"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endParaRPr>
          </a:p>
          <a:p>
            <a:pPr marL="457200" marR="0" lvl="0" indent="-457200" algn="r" defTabSz="914400" rtl="1" eaLnBrk="1" fontAlgn="auto" latinLnBrk="0" hangingPunct="1">
              <a:lnSpc>
                <a:spcPct val="100000"/>
              </a:lnSpc>
              <a:spcBef>
                <a:spcPct val="20000"/>
              </a:spcBef>
              <a:spcAft>
                <a:spcPts val="0"/>
              </a:spcAft>
              <a:buClr>
                <a:srgbClr val="D16349"/>
              </a:buClr>
              <a:buSzPct val="85000"/>
              <a:buFont typeface="+mj-cs"/>
              <a:buAutoNum type="arabic2Minus" startAt="3"/>
              <a:tabLst/>
              <a:defRPr/>
            </a:pPr>
            <a:r>
              <a:rPr kumimoji="0" lang="ar-SA" sz="2000" b="1"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rPr>
              <a:t>العقود التجارية والتعهدات : </a:t>
            </a:r>
            <a:r>
              <a:rPr kumimoji="0" lang="en-US" sz="2000" b="1"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rPr>
              <a:t>Contract &amp; Negotiations</a:t>
            </a:r>
            <a:endParaRPr kumimoji="0" lang="ar-SA" sz="2000" b="1"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ct val="20000"/>
              </a:spcBef>
              <a:spcAft>
                <a:spcPts val="0"/>
              </a:spcAft>
              <a:buClr>
                <a:srgbClr val="D16349"/>
              </a:buClr>
              <a:buSzPct val="85000"/>
              <a:buFont typeface="Wingdings 2"/>
              <a:buNone/>
              <a:tabLst/>
              <a:defRPr/>
            </a:pPr>
            <a:endParaRPr kumimoji="0" lang="ar-SA" sz="2000" b="0"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endParaRPr>
          </a:p>
          <a:p>
            <a:pPr marL="274320" marR="0" lvl="0" indent="-274320" algn="r" defTabSz="914400" rtl="1" eaLnBrk="1" fontAlgn="auto" latinLnBrk="0" hangingPunct="1">
              <a:lnSpc>
                <a:spcPct val="100000"/>
              </a:lnSpc>
              <a:spcBef>
                <a:spcPct val="20000"/>
              </a:spcBef>
              <a:spcAft>
                <a:spcPts val="0"/>
              </a:spcAft>
              <a:buClr>
                <a:srgbClr val="D16349"/>
              </a:buClr>
              <a:buSzPct val="85000"/>
              <a:buFont typeface="Wingdings 2"/>
              <a:buNone/>
              <a:tabLst/>
              <a:defRPr/>
            </a:pPr>
            <a:r>
              <a:rPr kumimoji="0" lang="ar-SA" sz="2000" b="0"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rPr>
              <a:t>قد تبرم المنشأة بعض عقود الشراء أو البيع مما يترتب عليه تحميل المنشأة خسائر كبيرة نتيجة انخفاض كبير يطرأ على أسعار الشراء أو ارتفاع أسعار البيع فيجب الإفصاح في شكل ملاحظات وذلك حتى يتمكن مستخدمو القوائم المالية من تقدير مدى تأثير هذه المعلومات في الربحية المستقبلة للمنشأة.</a:t>
            </a:r>
          </a:p>
          <a:p>
            <a:pPr marL="274320" marR="0" lvl="0" indent="-274320" algn="r" defTabSz="914400" rtl="1" eaLnBrk="1" fontAlgn="auto" latinLnBrk="0" hangingPunct="1">
              <a:lnSpc>
                <a:spcPct val="90000"/>
              </a:lnSpc>
              <a:spcBef>
                <a:spcPct val="20000"/>
              </a:spcBef>
              <a:spcAft>
                <a:spcPts val="0"/>
              </a:spcAft>
              <a:buClr>
                <a:srgbClr val="D16349"/>
              </a:buClr>
              <a:buSzPct val="85000"/>
              <a:buFontTx/>
              <a:buChar char="-"/>
              <a:tabLst/>
              <a:defRPr/>
            </a:pPr>
            <a:endParaRPr kumimoji="0" lang="ar-SA" sz="2000" b="1" i="0" u="none" strike="noStrike" kern="1200" cap="none" spc="0" normalizeH="0" baseline="0" noProof="0" dirty="0">
              <a:ln>
                <a:noFill/>
              </a:ln>
              <a:effectLst>
                <a:outerShdw blurRad="38100" dist="38100" dir="2700000" algn="tl">
                  <a:srgbClr val="C0C0C0"/>
                </a:outerShdw>
              </a:effectLst>
              <a:uLnTx/>
              <a:uFillTx/>
              <a:latin typeface="Sakkal Majalla" panose="02000000000000000000" pitchFamily="2" charset="-78"/>
              <a:cs typeface="Sakkal Majalla" panose="02000000000000000000" pitchFamily="2" charset="-78"/>
            </a:endParaRPr>
          </a:p>
          <a:p>
            <a:pPr marL="457200" marR="0" lvl="0" indent="-457200" algn="r" defTabSz="914400" rtl="1" eaLnBrk="1" fontAlgn="auto" latinLnBrk="0" hangingPunct="1">
              <a:lnSpc>
                <a:spcPct val="100000"/>
              </a:lnSpc>
              <a:spcBef>
                <a:spcPct val="20000"/>
              </a:spcBef>
              <a:spcAft>
                <a:spcPts val="0"/>
              </a:spcAft>
              <a:buClr>
                <a:srgbClr val="D16349"/>
              </a:buClr>
              <a:buSzPct val="85000"/>
              <a:buFont typeface="+mj-cs"/>
              <a:buAutoNum type="arabic2Minus" startAt="4"/>
              <a:tabLst/>
              <a:defRPr/>
            </a:pPr>
            <a:r>
              <a:rPr kumimoji="0" lang="ar-SA" sz="2000" b="1"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rPr>
              <a:t>الأحداث اللاحقة أو التالية على تاريخ الميزانية :</a:t>
            </a:r>
            <a:r>
              <a:rPr kumimoji="0" lang="en-US" sz="2000" b="1"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rPr>
              <a:t>Post-Balance Sheet Events </a:t>
            </a:r>
          </a:p>
          <a:p>
            <a:pPr marL="0" marR="0" lvl="0" indent="0" algn="r" defTabSz="914400" rtl="1" eaLnBrk="1" fontAlgn="auto" latinLnBrk="0" hangingPunct="1">
              <a:lnSpc>
                <a:spcPct val="100000"/>
              </a:lnSpc>
              <a:spcBef>
                <a:spcPct val="20000"/>
              </a:spcBef>
              <a:spcAft>
                <a:spcPts val="0"/>
              </a:spcAft>
              <a:buClr>
                <a:srgbClr val="D16349"/>
              </a:buClr>
              <a:buSzPct val="85000"/>
              <a:buFont typeface="Wingdings 2"/>
              <a:buNone/>
              <a:tabLst/>
              <a:defRPr/>
            </a:pPr>
            <a:endParaRPr kumimoji="0" lang="ar-SA" sz="2000" b="0"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endParaRPr>
          </a:p>
          <a:p>
            <a:pPr marL="274320" marR="0" lvl="0" indent="-274320" algn="r" defTabSz="914400" rtl="1" eaLnBrk="1" fontAlgn="auto" latinLnBrk="0" hangingPunct="1">
              <a:lnSpc>
                <a:spcPct val="100000"/>
              </a:lnSpc>
              <a:spcBef>
                <a:spcPct val="20000"/>
              </a:spcBef>
              <a:spcAft>
                <a:spcPts val="0"/>
              </a:spcAft>
              <a:buClr>
                <a:srgbClr val="D16349"/>
              </a:buClr>
              <a:buSzPct val="85000"/>
              <a:buFont typeface="Wingdings 2"/>
              <a:buNone/>
              <a:tabLst/>
              <a:defRPr/>
            </a:pPr>
            <a:r>
              <a:rPr kumimoji="0" lang="ar-SA" sz="2000" b="0"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rPr>
              <a:t>من المتعارف عليه وجود فترة زمنية بين تاريخ إصدار القوائم المالية وتاريخ نشرها وخلال هذه الفترة قد تقع أحداث مهمة مثل الاندماج أو الدخول في اتفاقيات تجارية  أو التخلص من قدر كبير من الاستثمارات طويلة الأجل أو حدوث حريق يؤدي إلى خسارة في أحد الأصول مما يتطلب الإفصاح عنها في شكل ملاحظات مرفقة لاحتمال تأثيرها على متخذي القرارات.</a:t>
            </a:r>
          </a:p>
        </p:txBody>
      </p:sp>
    </p:spTree>
    <p:extLst>
      <p:ext uri="{BB962C8B-B14F-4D97-AF65-F5344CB8AC3E}">
        <p14:creationId xmlns:p14="http://schemas.microsoft.com/office/powerpoint/2010/main" val="544468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956305" y="156082"/>
            <a:ext cx="8322503" cy="1230570"/>
          </a:xfrm>
        </p:spPr>
        <p:txBody>
          <a:bodyPr anchor="t">
            <a:normAutofit/>
          </a:bodyPr>
          <a:lstStyle/>
          <a:p>
            <a:pPr>
              <a:lnSpc>
                <a:spcPct val="80000"/>
              </a:lnSpc>
            </a:pPr>
            <a:r>
              <a:rPr lang="ar-SA" sz="2800" b="1" dirty="0">
                <a:solidFill>
                  <a:schemeClr val="accent1"/>
                </a:solidFill>
              </a:rPr>
              <a:t> </a:t>
            </a:r>
            <a:r>
              <a:rPr lang="ar-SA" sz="2800" b="1" dirty="0">
                <a:solidFill>
                  <a:srgbClr val="0070C0"/>
                </a:solidFill>
              </a:rPr>
              <a:t>تمرين: في ما يلي </a:t>
            </a:r>
            <a:endParaRPr lang="ar-SA" altLang="ar-SA" sz="3200" b="1" dirty="0">
              <a:solidFill>
                <a:srgbClr val="0070C0"/>
              </a:solidFill>
              <a:latin typeface="Sakkal Majalla" panose="02000000000000000000" pitchFamily="2" charset="-78"/>
              <a:cs typeface="Sakkal Majalla" panose="02000000000000000000" pitchFamily="2" charset="-78"/>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4" name="عنصر نائب للمحتوى 3">
            <a:extLst>
              <a:ext uri="{FF2B5EF4-FFF2-40B4-BE49-F238E27FC236}">
                <a16:creationId xmlns:a16="http://schemas.microsoft.com/office/drawing/2014/main" id="{EF672C89-D35F-49BA-B1CB-E455CBD84D55}"/>
              </a:ext>
            </a:extLst>
          </p:cNvPr>
          <p:cNvSpPr>
            <a:spLocks noGrp="1"/>
          </p:cNvSpPr>
          <p:nvPr>
            <p:ph idx="1"/>
          </p:nvPr>
        </p:nvSpPr>
        <p:spPr>
          <a:xfrm>
            <a:off x="971551" y="934069"/>
            <a:ext cx="10787062" cy="5742955"/>
          </a:xfrm>
        </p:spPr>
        <p:txBody>
          <a:bodyPr>
            <a:normAutofit/>
          </a:bodyPr>
          <a:lstStyle/>
          <a:p>
            <a:pPr marL="0" indent="0" algn="just">
              <a:buNone/>
            </a:pPr>
            <a:endParaRPr lang="en-US" sz="8000" dirty="0">
              <a:latin typeface="Sakkal Majalla" panose="02000000000000000000" pitchFamily="2" charset="-78"/>
              <a:cs typeface="Sakkal Majalla" panose="02000000000000000000" pitchFamily="2" charset="-78"/>
            </a:endParaRPr>
          </a:p>
          <a:p>
            <a:pPr marL="0" indent="0">
              <a:buNone/>
              <a:defRPr/>
            </a:pPr>
            <a:endParaRPr lang="en-US" sz="8000" dirty="0">
              <a:latin typeface="Sakkal Majalla" panose="02000000000000000000" pitchFamily="2" charset="-78"/>
              <a:cs typeface="Sakkal Majalla" panose="02000000000000000000" pitchFamily="2" charset="-78"/>
            </a:endParaRPr>
          </a:p>
          <a:p>
            <a:pPr marL="0" indent="0" algn="just">
              <a:lnSpc>
                <a:spcPct val="90000"/>
              </a:lnSpc>
              <a:buNone/>
              <a:defRPr/>
            </a:pPr>
            <a:endParaRPr lang="en-US" sz="2800" dirty="0">
              <a:latin typeface="Sakkal Majalla" panose="02000000000000000000" pitchFamily="2" charset="-78"/>
              <a:cs typeface="Sakkal Majalla" panose="02000000000000000000" pitchFamily="2" charset="-78"/>
            </a:endParaRPr>
          </a:p>
        </p:txBody>
      </p:sp>
      <p:pic>
        <p:nvPicPr>
          <p:cNvPr id="32" name="صورة 31">
            <a:extLst>
              <a:ext uri="{FF2B5EF4-FFF2-40B4-BE49-F238E27FC236}">
                <a16:creationId xmlns:a16="http://schemas.microsoft.com/office/drawing/2014/main" id="{3C150487-ADBB-4AD1-AB37-3EE292F98C9F}"/>
              </a:ext>
            </a:extLst>
          </p:cNvPr>
          <p:cNvPicPr>
            <a:picLocks noChangeAspect="1"/>
          </p:cNvPicPr>
          <p:nvPr/>
        </p:nvPicPr>
        <p:blipFill rotWithShape="1">
          <a:blip r:embed="rId2"/>
          <a:srcRect r="-1" b="31034"/>
          <a:stretch/>
        </p:blipFill>
        <p:spPr>
          <a:xfrm>
            <a:off x="2611053" y="1121732"/>
            <a:ext cx="8779417" cy="4547136"/>
          </a:xfrm>
          <a:prstGeom prst="rect">
            <a:avLst/>
          </a:prstGeom>
          <a:ln w="9525">
            <a:solidFill>
              <a:schemeClr val="tx1">
                <a:alpha val="20000"/>
              </a:schemeClr>
            </a:solidFill>
          </a:ln>
        </p:spPr>
      </p:pic>
    </p:spTree>
    <p:extLst>
      <p:ext uri="{BB962C8B-B14F-4D97-AF65-F5344CB8AC3E}">
        <p14:creationId xmlns:p14="http://schemas.microsoft.com/office/powerpoint/2010/main" val="1791904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17C4610E-9C18-467B-BF10-BE6A974CC3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40" name="Freeform 5">
              <a:extLst>
                <a:ext uri="{FF2B5EF4-FFF2-40B4-BE49-F238E27FC236}">
                  <a16:creationId xmlns:a16="http://schemas.microsoft.com/office/drawing/2014/main" id="{296DF307-344E-4E9B-A7AA-8139E450D1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a:extLst>
                <a:ext uri="{FF2B5EF4-FFF2-40B4-BE49-F238E27FC236}">
                  <a16:creationId xmlns:a16="http://schemas.microsoft.com/office/drawing/2014/main" id="{E263CC2D-ACFB-4EB3-ADF9-CD82BC8422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a:extLst>
                <a:ext uri="{FF2B5EF4-FFF2-40B4-BE49-F238E27FC236}">
                  <a16:creationId xmlns:a16="http://schemas.microsoft.com/office/drawing/2014/main" id="{C5366E2F-9BA0-485A-B1CA-A5E6E2E37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8">
              <a:extLst>
                <a:ext uri="{FF2B5EF4-FFF2-40B4-BE49-F238E27FC236}">
                  <a16:creationId xmlns:a16="http://schemas.microsoft.com/office/drawing/2014/main" id="{1803051E-7C26-4F53-8293-B4EAED4212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9">
              <a:extLst>
                <a:ext uri="{FF2B5EF4-FFF2-40B4-BE49-F238E27FC236}">
                  <a16:creationId xmlns:a16="http://schemas.microsoft.com/office/drawing/2014/main" id="{D10888CD-E496-4116-9C45-CF4F17ADE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0">
              <a:extLst>
                <a:ext uri="{FF2B5EF4-FFF2-40B4-BE49-F238E27FC236}">
                  <a16:creationId xmlns:a16="http://schemas.microsoft.com/office/drawing/2014/main" id="{0A42DA8F-DA3D-43E9-A184-E0F6C133A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1">
              <a:extLst>
                <a:ext uri="{FF2B5EF4-FFF2-40B4-BE49-F238E27FC236}">
                  <a16:creationId xmlns:a16="http://schemas.microsoft.com/office/drawing/2014/main" id="{473EAD31-7AA3-49B7-ADD6-C13FF0F14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a:extLst>
                <a:ext uri="{FF2B5EF4-FFF2-40B4-BE49-F238E27FC236}">
                  <a16:creationId xmlns:a16="http://schemas.microsoft.com/office/drawing/2014/main" id="{2BBB7CDF-BA2E-451F-9201-CF2B6FEAEA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a:extLst>
                <a:ext uri="{FF2B5EF4-FFF2-40B4-BE49-F238E27FC236}">
                  <a16:creationId xmlns:a16="http://schemas.microsoft.com/office/drawing/2014/main" id="{84809EF2-CD0D-4BC3-ABC7-E7E312A1D7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4">
              <a:extLst>
                <a:ext uri="{FF2B5EF4-FFF2-40B4-BE49-F238E27FC236}">
                  <a16:creationId xmlns:a16="http://schemas.microsoft.com/office/drawing/2014/main" id="{11D2D6C5-637B-4AFE-97F4-D4E48A613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 name="Freeform 15">
              <a:extLst>
                <a:ext uri="{FF2B5EF4-FFF2-40B4-BE49-F238E27FC236}">
                  <a16:creationId xmlns:a16="http://schemas.microsoft.com/office/drawing/2014/main" id="{F841B2C5-57F5-4FE6-B4D4-EBB3F30881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6">
              <a:extLst>
                <a:ext uri="{FF2B5EF4-FFF2-40B4-BE49-F238E27FC236}">
                  <a16:creationId xmlns:a16="http://schemas.microsoft.com/office/drawing/2014/main" id="{B4822A39-2A52-4B2C-9319-BEFC526DB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2" name="Freeform 17">
              <a:extLst>
                <a:ext uri="{FF2B5EF4-FFF2-40B4-BE49-F238E27FC236}">
                  <a16:creationId xmlns:a16="http://schemas.microsoft.com/office/drawing/2014/main" id="{4E469692-E783-4950-8DEC-3A1FD3978B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a:extLst>
                <a:ext uri="{FF2B5EF4-FFF2-40B4-BE49-F238E27FC236}">
                  <a16:creationId xmlns:a16="http://schemas.microsoft.com/office/drawing/2014/main" id="{012909CD-3254-41E5-B8BB-0F2D7CE0D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a:extLst>
                <a:ext uri="{FF2B5EF4-FFF2-40B4-BE49-F238E27FC236}">
                  <a16:creationId xmlns:a16="http://schemas.microsoft.com/office/drawing/2014/main" id="{93E7648E-861E-4503-AEDC-56C4EC507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a:extLst>
                <a:ext uri="{FF2B5EF4-FFF2-40B4-BE49-F238E27FC236}">
                  <a16:creationId xmlns:a16="http://schemas.microsoft.com/office/drawing/2014/main" id="{F9C72257-EBD0-4D1C-A32C-D84644687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1">
              <a:extLst>
                <a:ext uri="{FF2B5EF4-FFF2-40B4-BE49-F238E27FC236}">
                  <a16:creationId xmlns:a16="http://schemas.microsoft.com/office/drawing/2014/main" id="{87BB2CBB-9C22-4E28-AB86-DC92AEE2D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2">
              <a:extLst>
                <a:ext uri="{FF2B5EF4-FFF2-40B4-BE49-F238E27FC236}">
                  <a16:creationId xmlns:a16="http://schemas.microsoft.com/office/drawing/2014/main" id="{F85B3053-8D9F-410A-80C2-7960DDEA6A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23">
              <a:extLst>
                <a:ext uri="{FF2B5EF4-FFF2-40B4-BE49-F238E27FC236}">
                  <a16:creationId xmlns:a16="http://schemas.microsoft.com/office/drawing/2014/main" id="{E8FF5DA7-6E72-41F1-A54C-EAF440A27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0" name="Group 59">
            <a:extLst>
              <a:ext uri="{FF2B5EF4-FFF2-40B4-BE49-F238E27FC236}">
                <a16:creationId xmlns:a16="http://schemas.microsoft.com/office/drawing/2014/main" id="{A899734C-500F-4274-9854-8BFA14A1D7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61" name="Rectangle 60">
              <a:extLst>
                <a:ext uri="{FF2B5EF4-FFF2-40B4-BE49-F238E27FC236}">
                  <a16:creationId xmlns:a16="http://schemas.microsoft.com/office/drawing/2014/main" id="{FF07BF51-2934-47AD-A415-7400882F14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Isosceles Triangle 61">
              <a:extLst>
                <a:ext uri="{FF2B5EF4-FFF2-40B4-BE49-F238E27FC236}">
                  <a16:creationId xmlns:a16="http://schemas.microsoft.com/office/drawing/2014/main" id="{DD6E3DF0-EDC0-458B-9C5B-911814F0A6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Rectangle 62">
              <a:extLst>
                <a:ext uri="{FF2B5EF4-FFF2-40B4-BE49-F238E27FC236}">
                  <a16:creationId xmlns:a16="http://schemas.microsoft.com/office/drawing/2014/main" id="{5D0824B1-47C9-4504-99FB-CB1505197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65" name="Rectangle 64">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68"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2"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9"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0"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عنوان 1">
            <a:extLst>
              <a:ext uri="{FF2B5EF4-FFF2-40B4-BE49-F238E27FC236}">
                <a16:creationId xmlns:a16="http://schemas.microsoft.com/office/drawing/2014/main" id="{399FF0CE-8B06-41C9-AF4A-CDE52B5B9C9E}"/>
              </a:ext>
            </a:extLst>
          </p:cNvPr>
          <p:cNvSpPr>
            <a:spLocks noGrp="1"/>
          </p:cNvSpPr>
          <p:nvPr>
            <p:ph type="title"/>
          </p:nvPr>
        </p:nvSpPr>
        <p:spPr>
          <a:xfrm>
            <a:off x="1378425" y="5199797"/>
            <a:ext cx="9435152" cy="789673"/>
          </a:xfrm>
        </p:spPr>
        <p:txBody>
          <a:bodyPr vert="horz" lIns="228600" tIns="228600" rIns="228600" bIns="0" rtlCol="0" anchor="ctr">
            <a:noAutofit/>
          </a:bodyPr>
          <a:lstStyle/>
          <a:p>
            <a:pPr rtl="0">
              <a:lnSpc>
                <a:spcPct val="80000"/>
              </a:lnSpc>
            </a:pPr>
            <a:r>
              <a:rPr lang="en-US" sz="3200" dirty="0" err="1">
                <a:solidFill>
                  <a:schemeClr val="bg1"/>
                </a:solidFill>
                <a:latin typeface="Sakkal Majalla" panose="02000000000000000000" pitchFamily="2" charset="-78"/>
                <a:cs typeface="Sakkal Majalla" panose="02000000000000000000" pitchFamily="2" charset="-78"/>
              </a:rPr>
              <a:t>تمرين</a:t>
            </a:r>
            <a:r>
              <a:rPr lang="ar-SA" sz="3200" dirty="0">
                <a:solidFill>
                  <a:schemeClr val="bg1"/>
                </a:solidFill>
                <a:latin typeface="Sakkal Majalla" panose="02000000000000000000" pitchFamily="2" charset="-78"/>
                <a:cs typeface="Sakkal Majalla" panose="02000000000000000000" pitchFamily="2" charset="-78"/>
              </a:rPr>
              <a:t> :بالاعتماد على المعلومات السابقة </a:t>
            </a:r>
            <a:r>
              <a:rPr lang="ar-SA" sz="3200" b="0" i="0" dirty="0">
                <a:solidFill>
                  <a:schemeClr val="bg1"/>
                </a:solidFill>
                <a:effectLst/>
                <a:latin typeface="Sakkal Majalla" panose="02000000000000000000" pitchFamily="2" charset="-78"/>
                <a:cs typeface="Sakkal Majalla" panose="02000000000000000000" pitchFamily="2" charset="-78"/>
              </a:rPr>
              <a:t> لشركة </a:t>
            </a:r>
            <a:r>
              <a:rPr lang="ar-SA" sz="3200" b="0" i="0" dirty="0" err="1">
                <a:solidFill>
                  <a:schemeClr val="bg1"/>
                </a:solidFill>
                <a:effectLst/>
                <a:latin typeface="Sakkal Majalla" panose="02000000000000000000" pitchFamily="2" charset="-78"/>
                <a:cs typeface="Sakkal Majalla" panose="02000000000000000000" pitchFamily="2" charset="-78"/>
              </a:rPr>
              <a:t>العروبه</a:t>
            </a:r>
            <a:r>
              <a:rPr lang="ar-SA" sz="3200" b="0" i="0" dirty="0">
                <a:solidFill>
                  <a:schemeClr val="bg1"/>
                </a:solidFill>
                <a:effectLst/>
                <a:latin typeface="Sakkal Majalla" panose="02000000000000000000" pitchFamily="2" charset="-78"/>
                <a:cs typeface="Sakkal Majalla" panose="02000000000000000000" pitchFamily="2" charset="-78"/>
              </a:rPr>
              <a:t> في نهاية السنة المالية 2019 :</a:t>
            </a:r>
            <a:br>
              <a:rPr lang="ar-SA" sz="3200" b="0" i="0" dirty="0">
                <a:solidFill>
                  <a:schemeClr val="bg1"/>
                </a:solidFill>
                <a:effectLst/>
                <a:latin typeface="Sakkal Majalla" panose="02000000000000000000" pitchFamily="2" charset="-78"/>
                <a:cs typeface="Sakkal Majalla" panose="02000000000000000000" pitchFamily="2" charset="-78"/>
              </a:rPr>
            </a:br>
            <a:r>
              <a:rPr lang="ar-SA" sz="3200" dirty="0">
                <a:solidFill>
                  <a:schemeClr val="bg1"/>
                </a:solidFill>
                <a:latin typeface="Sakkal Majalla" panose="02000000000000000000" pitchFamily="2" charset="-78"/>
                <a:cs typeface="Sakkal Majalla" panose="02000000000000000000" pitchFamily="2" charset="-78"/>
              </a:rPr>
              <a:t>المطلوب: اعداد قائمة الدخل وقائمة المركز المالي </a:t>
            </a:r>
            <a:r>
              <a:rPr lang="en-US" sz="3200" dirty="0">
                <a:solidFill>
                  <a:schemeClr val="bg1"/>
                </a:solidFill>
                <a:latin typeface="Sakkal Majalla" panose="02000000000000000000" pitchFamily="2" charset="-78"/>
                <a:cs typeface="Sakkal Majalla" panose="02000000000000000000" pitchFamily="2" charset="-78"/>
              </a:rPr>
              <a:t> </a:t>
            </a:r>
          </a:p>
        </p:txBody>
      </p:sp>
      <p:sp>
        <p:nvSpPr>
          <p:cNvPr id="88" name="Freeform: Shape 87">
            <a:extLst>
              <a:ext uri="{FF2B5EF4-FFF2-40B4-BE49-F238E27FC236}">
                <a16:creationId xmlns:a16="http://schemas.microsoft.com/office/drawing/2014/main" id="{A7795DFA-888F-47E2-B44E-DE1D3B3E4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058957"/>
          </a:xfrm>
          <a:custGeom>
            <a:avLst/>
            <a:gdLst>
              <a:gd name="connsiteX0" fmla="*/ 0 w 12192000"/>
              <a:gd name="connsiteY0" fmla="*/ 0 h 5058957"/>
              <a:gd name="connsiteX1" fmla="*/ 12192000 w 12192000"/>
              <a:gd name="connsiteY1" fmla="*/ 0 h 5058957"/>
              <a:gd name="connsiteX2" fmla="*/ 12192000 w 12192000"/>
              <a:gd name="connsiteY2" fmla="*/ 259692 h 5058957"/>
              <a:gd name="connsiteX3" fmla="*/ 12192000 w 12192000"/>
              <a:gd name="connsiteY3" fmla="*/ 3542069 h 5058957"/>
              <a:gd name="connsiteX4" fmla="*/ 12192000 w 12192000"/>
              <a:gd name="connsiteY4" fmla="*/ 3734194 h 5058957"/>
              <a:gd name="connsiteX5" fmla="*/ 12192000 w 12192000"/>
              <a:gd name="connsiteY5" fmla="*/ 4710012 h 5058957"/>
              <a:gd name="connsiteX6" fmla="*/ 12113803 w 12192000"/>
              <a:gd name="connsiteY6" fmla="*/ 4718295 h 5058957"/>
              <a:gd name="connsiteX7" fmla="*/ 6753597 w 12192000"/>
              <a:gd name="connsiteY7" fmla="*/ 5041852 h 5058957"/>
              <a:gd name="connsiteX8" fmla="*/ 400746 w 12192000"/>
              <a:gd name="connsiteY8" fmla="*/ 4870509 h 5058957"/>
              <a:gd name="connsiteX9" fmla="*/ 0 w 12192000"/>
              <a:gd name="connsiteY9" fmla="*/ 4833533 h 5058957"/>
              <a:gd name="connsiteX10" fmla="*/ 0 w 12192000"/>
              <a:gd name="connsiteY10" fmla="*/ 3734194 h 5058957"/>
              <a:gd name="connsiteX11" fmla="*/ 0 w 12192000"/>
              <a:gd name="connsiteY11" fmla="*/ 3542069 h 5058957"/>
              <a:gd name="connsiteX12" fmla="*/ 0 w 12192000"/>
              <a:gd name="connsiteY12" fmla="*/ 259692 h 505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5058957">
                <a:moveTo>
                  <a:pt x="0" y="0"/>
                </a:moveTo>
                <a:lnTo>
                  <a:pt x="12192000" y="0"/>
                </a:lnTo>
                <a:lnTo>
                  <a:pt x="12192000" y="259692"/>
                </a:lnTo>
                <a:lnTo>
                  <a:pt x="12192000" y="3542069"/>
                </a:lnTo>
                <a:lnTo>
                  <a:pt x="12192000" y="3734194"/>
                </a:lnTo>
                <a:lnTo>
                  <a:pt x="12192000" y="4710012"/>
                </a:lnTo>
                <a:lnTo>
                  <a:pt x="12113803" y="4718295"/>
                </a:lnTo>
                <a:cubicBezTo>
                  <a:pt x="10139508" y="4916244"/>
                  <a:pt x="8237152" y="5009247"/>
                  <a:pt x="6753597" y="5041852"/>
                </a:cubicBezTo>
                <a:cubicBezTo>
                  <a:pt x="4940362" y="5081701"/>
                  <a:pt x="2657278" y="5062371"/>
                  <a:pt x="400746" y="4870509"/>
                </a:cubicBezTo>
                <a:lnTo>
                  <a:pt x="0" y="4833533"/>
                </a:lnTo>
                <a:lnTo>
                  <a:pt x="0" y="3734194"/>
                </a:lnTo>
                <a:lnTo>
                  <a:pt x="0" y="3542069"/>
                </a:lnTo>
                <a:lnTo>
                  <a:pt x="0" y="259692"/>
                </a:lnTo>
                <a:close/>
              </a:path>
            </a:pathLst>
          </a:custGeom>
          <a:solidFill>
            <a:schemeClr val="bg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graphicFrame>
        <p:nvGraphicFramePr>
          <p:cNvPr id="6" name="عنصر نائب للمحتوى 5">
            <a:extLst>
              <a:ext uri="{FF2B5EF4-FFF2-40B4-BE49-F238E27FC236}">
                <a16:creationId xmlns:a16="http://schemas.microsoft.com/office/drawing/2014/main" id="{E4082F54-55F2-496A-AFE8-B882FD078A51}"/>
              </a:ext>
            </a:extLst>
          </p:cNvPr>
          <p:cNvGraphicFramePr>
            <a:graphicFrameLocks noGrp="1"/>
          </p:cNvGraphicFramePr>
          <p:nvPr>
            <p:ph idx="1"/>
            <p:extLst>
              <p:ext uri="{D42A27DB-BD31-4B8C-83A1-F6EECF244321}">
                <p14:modId xmlns:p14="http://schemas.microsoft.com/office/powerpoint/2010/main" val="2287093971"/>
              </p:ext>
            </p:extLst>
          </p:nvPr>
        </p:nvGraphicFramePr>
        <p:xfrm>
          <a:off x="1111939" y="626940"/>
          <a:ext cx="9977116" cy="3864550"/>
        </p:xfrm>
        <a:graphic>
          <a:graphicData uri="http://schemas.openxmlformats.org/drawingml/2006/table">
            <a:tbl>
              <a:tblPr>
                <a:noFill/>
              </a:tblPr>
              <a:tblGrid>
                <a:gridCol w="1918513">
                  <a:extLst>
                    <a:ext uri="{9D8B030D-6E8A-4147-A177-3AD203B41FA5}">
                      <a16:colId xmlns:a16="http://schemas.microsoft.com/office/drawing/2014/main" val="1603528718"/>
                    </a:ext>
                  </a:extLst>
                </a:gridCol>
                <a:gridCol w="3265847">
                  <a:extLst>
                    <a:ext uri="{9D8B030D-6E8A-4147-A177-3AD203B41FA5}">
                      <a16:colId xmlns:a16="http://schemas.microsoft.com/office/drawing/2014/main" val="2622063670"/>
                    </a:ext>
                  </a:extLst>
                </a:gridCol>
                <a:gridCol w="1918513">
                  <a:extLst>
                    <a:ext uri="{9D8B030D-6E8A-4147-A177-3AD203B41FA5}">
                      <a16:colId xmlns:a16="http://schemas.microsoft.com/office/drawing/2014/main" val="2273753228"/>
                    </a:ext>
                  </a:extLst>
                </a:gridCol>
                <a:gridCol w="2874243">
                  <a:extLst>
                    <a:ext uri="{9D8B030D-6E8A-4147-A177-3AD203B41FA5}">
                      <a16:colId xmlns:a16="http://schemas.microsoft.com/office/drawing/2014/main" val="1191538878"/>
                    </a:ext>
                  </a:extLst>
                </a:gridCol>
              </a:tblGrid>
              <a:tr h="772910">
                <a:tc>
                  <a:txBody>
                    <a:bodyPr/>
                    <a:lstStyle/>
                    <a:p>
                      <a:pPr algn="r" rtl="1" fontAlgn="ctr">
                        <a:spcBef>
                          <a:spcPts val="0"/>
                        </a:spcBef>
                        <a:spcAft>
                          <a:spcPts val="0"/>
                        </a:spcAft>
                      </a:pPr>
                      <a:r>
                        <a:rPr lang="en-US" sz="2600" b="1" i="0" u="none" strike="noStrike" dirty="0">
                          <a:solidFill>
                            <a:schemeClr val="tx1">
                              <a:lumMod val="75000"/>
                              <a:lumOff val="25000"/>
                            </a:schemeClr>
                          </a:solidFill>
                          <a:effectLst/>
                          <a:latin typeface="Sakkal Majalla" panose="02000000000000000000" pitchFamily="2" charset="-78"/>
                          <a:cs typeface="Sakkal Majalla" panose="02000000000000000000" pitchFamily="2" charset="-78"/>
                        </a:rPr>
                        <a:t>140,000</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r" rtl="1" fontAlgn="ctr">
                        <a:spcBef>
                          <a:spcPts val="0"/>
                        </a:spcBef>
                        <a:spcAft>
                          <a:spcPts val="0"/>
                        </a:spcAft>
                      </a:pPr>
                      <a:r>
                        <a:rPr lang="ar-SA" sz="2600" b="1" i="0" u="none" strike="noStrike">
                          <a:solidFill>
                            <a:schemeClr val="tx1">
                              <a:lumMod val="75000"/>
                              <a:lumOff val="25000"/>
                            </a:schemeClr>
                          </a:solidFill>
                          <a:effectLst/>
                          <a:latin typeface="Sakkal Majalla" panose="02000000000000000000" pitchFamily="2" charset="-78"/>
                          <a:cs typeface="Sakkal Majalla" panose="02000000000000000000" pitchFamily="2" charset="-78"/>
                        </a:rPr>
                        <a:t>القيمة السوقية للمعدات</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r" rtl="1" fontAlgn="ctr">
                        <a:spcBef>
                          <a:spcPts val="0"/>
                        </a:spcBef>
                        <a:spcAft>
                          <a:spcPts val="0"/>
                        </a:spcAft>
                      </a:pPr>
                      <a:r>
                        <a:rPr lang="en-US" sz="2600" b="1" i="0" u="none" strike="noStrike">
                          <a:solidFill>
                            <a:schemeClr val="tx1">
                              <a:lumMod val="75000"/>
                              <a:lumOff val="25000"/>
                            </a:schemeClr>
                          </a:solidFill>
                          <a:effectLst/>
                          <a:latin typeface="Sakkal Majalla" panose="02000000000000000000" pitchFamily="2" charset="-78"/>
                          <a:cs typeface="Sakkal Majalla" panose="02000000000000000000" pitchFamily="2" charset="-78"/>
                        </a:rPr>
                        <a:t>160,000</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r" rtl="1" fontAlgn="ctr">
                        <a:spcBef>
                          <a:spcPts val="0"/>
                        </a:spcBef>
                        <a:spcAft>
                          <a:spcPts val="0"/>
                        </a:spcAft>
                      </a:pPr>
                      <a:r>
                        <a:rPr lang="ar-SA" sz="2600" b="1" i="0" u="none" strike="noStrike">
                          <a:solidFill>
                            <a:schemeClr val="tx1">
                              <a:lumMod val="75000"/>
                              <a:lumOff val="25000"/>
                            </a:schemeClr>
                          </a:solidFill>
                          <a:effectLst/>
                          <a:latin typeface="Sakkal Majalla" panose="02000000000000000000" pitchFamily="2" charset="-78"/>
                          <a:cs typeface="Sakkal Majalla" panose="02000000000000000000" pitchFamily="2" charset="-78"/>
                        </a:rPr>
                        <a:t>ايرادات الخدمات</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966777472"/>
                  </a:ext>
                </a:extLst>
              </a:tr>
              <a:tr h="772910">
                <a:tc>
                  <a:txBody>
                    <a:bodyPr/>
                    <a:lstStyle/>
                    <a:p>
                      <a:pPr algn="r" rtl="1" fontAlgn="ctr">
                        <a:spcBef>
                          <a:spcPts val="0"/>
                        </a:spcBef>
                        <a:spcAft>
                          <a:spcPts val="0"/>
                        </a:spcAft>
                      </a:pPr>
                      <a:r>
                        <a:rPr lang="en-US" sz="2600" b="1" i="0" u="none" strike="noStrike" dirty="0">
                          <a:solidFill>
                            <a:schemeClr val="tx1">
                              <a:lumMod val="75000"/>
                              <a:lumOff val="25000"/>
                            </a:schemeClr>
                          </a:solidFill>
                          <a:effectLst/>
                          <a:latin typeface="Sakkal Majalla" panose="02000000000000000000" pitchFamily="2" charset="-78"/>
                          <a:cs typeface="Sakkal Majalla" panose="02000000000000000000" pitchFamily="2" charset="-78"/>
                        </a:rPr>
                        <a:t>150,000</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r" rtl="1" fontAlgn="ctr">
                        <a:spcBef>
                          <a:spcPts val="0"/>
                        </a:spcBef>
                        <a:spcAft>
                          <a:spcPts val="0"/>
                        </a:spcAft>
                      </a:pPr>
                      <a:r>
                        <a:rPr lang="ar-SA" sz="2600" b="1" i="0" u="none" strike="noStrike">
                          <a:solidFill>
                            <a:schemeClr val="tx1">
                              <a:lumMod val="75000"/>
                              <a:lumOff val="25000"/>
                            </a:schemeClr>
                          </a:solidFill>
                          <a:effectLst/>
                          <a:latin typeface="Sakkal Majalla" panose="02000000000000000000" pitchFamily="2" charset="-78"/>
                          <a:cs typeface="Sakkal Majalla" panose="02000000000000000000" pitchFamily="2" charset="-78"/>
                        </a:rPr>
                        <a:t>المصاريف</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r" rtl="1" fontAlgn="ctr">
                        <a:spcBef>
                          <a:spcPts val="0"/>
                        </a:spcBef>
                        <a:spcAft>
                          <a:spcPts val="0"/>
                        </a:spcAft>
                      </a:pPr>
                      <a:r>
                        <a:rPr lang="en-US" sz="2600" b="1" i="0" u="none" strike="noStrike">
                          <a:solidFill>
                            <a:schemeClr val="tx1">
                              <a:lumMod val="75000"/>
                              <a:lumOff val="25000"/>
                            </a:schemeClr>
                          </a:solidFill>
                          <a:effectLst/>
                          <a:latin typeface="Sakkal Majalla" panose="02000000000000000000" pitchFamily="2" charset="-78"/>
                          <a:cs typeface="Sakkal Majalla" panose="02000000000000000000" pitchFamily="2" charset="-78"/>
                        </a:rPr>
                        <a:t>47,000</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r" rtl="1" fontAlgn="ctr">
                        <a:spcBef>
                          <a:spcPts val="0"/>
                        </a:spcBef>
                        <a:spcAft>
                          <a:spcPts val="0"/>
                        </a:spcAft>
                      </a:pPr>
                      <a:r>
                        <a:rPr lang="ar-SA" sz="2600" b="1" i="0" u="none" strike="noStrike">
                          <a:solidFill>
                            <a:schemeClr val="tx1">
                              <a:lumMod val="75000"/>
                              <a:lumOff val="25000"/>
                            </a:schemeClr>
                          </a:solidFill>
                          <a:effectLst/>
                          <a:latin typeface="Sakkal Majalla" panose="02000000000000000000" pitchFamily="2" charset="-78"/>
                          <a:cs typeface="Sakkal Majalla" panose="02000000000000000000" pitchFamily="2" charset="-78"/>
                        </a:rPr>
                        <a:t>ايرادات بيع البضاعة</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672932790"/>
                  </a:ext>
                </a:extLst>
              </a:tr>
              <a:tr h="772910">
                <a:tc>
                  <a:txBody>
                    <a:bodyPr/>
                    <a:lstStyle/>
                    <a:p>
                      <a:pPr algn="r" rtl="1" fontAlgn="ctr">
                        <a:spcBef>
                          <a:spcPts val="0"/>
                        </a:spcBef>
                        <a:spcAft>
                          <a:spcPts val="0"/>
                        </a:spcAft>
                      </a:pPr>
                      <a:r>
                        <a:rPr lang="en-US" sz="2600" b="1" i="0" u="none" strike="noStrike">
                          <a:solidFill>
                            <a:schemeClr val="tx1">
                              <a:lumMod val="75000"/>
                              <a:lumOff val="25000"/>
                            </a:schemeClr>
                          </a:solidFill>
                          <a:effectLst/>
                          <a:latin typeface="Sakkal Majalla" panose="02000000000000000000" pitchFamily="2" charset="-78"/>
                          <a:cs typeface="Sakkal Majalla" panose="02000000000000000000" pitchFamily="2" charset="-78"/>
                        </a:rPr>
                        <a:t>2,500</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r" rtl="1" fontAlgn="ctr">
                        <a:spcBef>
                          <a:spcPts val="0"/>
                        </a:spcBef>
                        <a:spcAft>
                          <a:spcPts val="0"/>
                        </a:spcAft>
                      </a:pPr>
                      <a:r>
                        <a:rPr lang="ar-SA" sz="2600" b="1" i="0" u="none" strike="noStrike" dirty="0">
                          <a:solidFill>
                            <a:schemeClr val="tx1">
                              <a:lumMod val="75000"/>
                              <a:lumOff val="25000"/>
                            </a:schemeClr>
                          </a:solidFill>
                          <a:effectLst/>
                          <a:latin typeface="Sakkal Majalla" panose="02000000000000000000" pitchFamily="2" charset="-78"/>
                          <a:cs typeface="Sakkal Majalla" panose="02000000000000000000" pitchFamily="2" charset="-78"/>
                        </a:rPr>
                        <a:t>بضاعة</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r" rtl="1" fontAlgn="ctr">
                        <a:spcBef>
                          <a:spcPts val="0"/>
                        </a:spcBef>
                        <a:spcAft>
                          <a:spcPts val="0"/>
                        </a:spcAft>
                      </a:pPr>
                      <a:r>
                        <a:rPr lang="en-US" sz="2600" b="1" i="0" u="none" strike="noStrike">
                          <a:solidFill>
                            <a:schemeClr val="tx1">
                              <a:lumMod val="75000"/>
                              <a:lumOff val="25000"/>
                            </a:schemeClr>
                          </a:solidFill>
                          <a:effectLst/>
                          <a:latin typeface="Sakkal Majalla" panose="02000000000000000000" pitchFamily="2" charset="-78"/>
                          <a:cs typeface="Sakkal Majalla" panose="02000000000000000000" pitchFamily="2" charset="-78"/>
                        </a:rPr>
                        <a:t>11,000</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r" rtl="1" fontAlgn="ctr">
                        <a:spcBef>
                          <a:spcPts val="0"/>
                        </a:spcBef>
                        <a:spcAft>
                          <a:spcPts val="0"/>
                        </a:spcAft>
                      </a:pPr>
                      <a:r>
                        <a:rPr lang="ar-SA" sz="2600" b="1" i="0" u="none" strike="noStrike">
                          <a:solidFill>
                            <a:schemeClr val="tx1">
                              <a:lumMod val="75000"/>
                              <a:lumOff val="25000"/>
                            </a:schemeClr>
                          </a:solidFill>
                          <a:effectLst/>
                          <a:latin typeface="Sakkal Majalla" panose="02000000000000000000" pitchFamily="2" charset="-78"/>
                          <a:cs typeface="Sakkal Majalla" panose="02000000000000000000" pitchFamily="2" charset="-78"/>
                        </a:rPr>
                        <a:t>الموردون</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286461434"/>
                  </a:ext>
                </a:extLst>
              </a:tr>
              <a:tr h="772910">
                <a:tc>
                  <a:txBody>
                    <a:bodyPr/>
                    <a:lstStyle/>
                    <a:p>
                      <a:pPr algn="r" rtl="1" fontAlgn="ctr">
                        <a:spcBef>
                          <a:spcPts val="0"/>
                        </a:spcBef>
                        <a:spcAft>
                          <a:spcPts val="0"/>
                        </a:spcAft>
                      </a:pPr>
                      <a:r>
                        <a:rPr lang="en-US" sz="2600" b="1" i="0" u="none" strike="noStrike">
                          <a:solidFill>
                            <a:schemeClr val="tx1">
                              <a:lumMod val="75000"/>
                              <a:lumOff val="25000"/>
                            </a:schemeClr>
                          </a:solidFill>
                          <a:effectLst/>
                          <a:latin typeface="Sakkal Majalla" panose="02000000000000000000" pitchFamily="2" charset="-78"/>
                          <a:cs typeface="Sakkal Majalla" panose="02000000000000000000" pitchFamily="2" charset="-78"/>
                        </a:rPr>
                        <a:t>60,000</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r" rtl="1" fontAlgn="ctr">
                        <a:spcBef>
                          <a:spcPts val="0"/>
                        </a:spcBef>
                        <a:spcAft>
                          <a:spcPts val="0"/>
                        </a:spcAft>
                      </a:pPr>
                      <a:r>
                        <a:rPr lang="ar-SA" sz="2600" b="1" i="0" u="none" strike="noStrike" dirty="0">
                          <a:solidFill>
                            <a:schemeClr val="tx1">
                              <a:lumMod val="75000"/>
                              <a:lumOff val="25000"/>
                            </a:schemeClr>
                          </a:solidFill>
                          <a:effectLst/>
                          <a:latin typeface="Sakkal Majalla" panose="02000000000000000000" pitchFamily="2" charset="-78"/>
                          <a:cs typeface="Sakkal Majalla" panose="02000000000000000000" pitchFamily="2" charset="-78"/>
                        </a:rPr>
                        <a:t>أوراق دفع قصيرة الأجل</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r" rtl="1" fontAlgn="ctr">
                        <a:spcBef>
                          <a:spcPts val="0"/>
                        </a:spcBef>
                        <a:spcAft>
                          <a:spcPts val="0"/>
                        </a:spcAft>
                      </a:pPr>
                      <a:r>
                        <a:rPr lang="en-US" sz="2600" b="1" i="0" u="none" strike="noStrike" dirty="0">
                          <a:solidFill>
                            <a:schemeClr val="tx1">
                              <a:lumMod val="75000"/>
                              <a:lumOff val="25000"/>
                            </a:schemeClr>
                          </a:solidFill>
                          <a:effectLst/>
                          <a:latin typeface="Sakkal Majalla" panose="02000000000000000000" pitchFamily="2" charset="-78"/>
                          <a:cs typeface="Sakkal Majalla" panose="02000000000000000000" pitchFamily="2" charset="-78"/>
                        </a:rPr>
                        <a:t>115,500</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r" rtl="1" fontAlgn="ctr">
                        <a:spcBef>
                          <a:spcPts val="0"/>
                        </a:spcBef>
                        <a:spcAft>
                          <a:spcPts val="0"/>
                        </a:spcAft>
                      </a:pPr>
                      <a:r>
                        <a:rPr lang="ar-SA" sz="2600" b="1" i="0" u="none" strike="noStrike" dirty="0">
                          <a:solidFill>
                            <a:schemeClr val="tx1">
                              <a:lumMod val="75000"/>
                              <a:lumOff val="25000"/>
                            </a:schemeClr>
                          </a:solidFill>
                          <a:effectLst/>
                          <a:latin typeface="Sakkal Majalla" panose="02000000000000000000" pitchFamily="2" charset="-78"/>
                          <a:cs typeface="Sakkal Majalla" panose="02000000000000000000" pitchFamily="2" charset="-78"/>
                        </a:rPr>
                        <a:t>تكلفة شراء المعدات</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3577876733"/>
                  </a:ext>
                </a:extLst>
              </a:tr>
              <a:tr h="772910">
                <a:tc>
                  <a:txBody>
                    <a:bodyPr/>
                    <a:lstStyle/>
                    <a:p>
                      <a:pPr algn="r" rtl="1" fontAlgn="ctr">
                        <a:spcBef>
                          <a:spcPts val="0"/>
                        </a:spcBef>
                        <a:spcAft>
                          <a:spcPts val="0"/>
                        </a:spcAft>
                      </a:pPr>
                      <a:r>
                        <a:rPr lang="en-US" sz="2600" b="1" i="0" u="none" strike="noStrike">
                          <a:solidFill>
                            <a:schemeClr val="tx1">
                              <a:lumMod val="75000"/>
                              <a:lumOff val="25000"/>
                            </a:schemeClr>
                          </a:solidFill>
                          <a:effectLst/>
                          <a:latin typeface="Sakkal Majalla" panose="02000000000000000000" pitchFamily="2" charset="-78"/>
                          <a:cs typeface="Sakkal Majalla" panose="02000000000000000000" pitchFamily="2" charset="-78"/>
                        </a:rPr>
                        <a:t>20,000</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r" rtl="1" fontAlgn="ctr">
                        <a:spcBef>
                          <a:spcPts val="0"/>
                        </a:spcBef>
                        <a:spcAft>
                          <a:spcPts val="0"/>
                        </a:spcAft>
                      </a:pPr>
                      <a:r>
                        <a:rPr lang="ar-SA" sz="2600" b="1" i="0" u="none" strike="noStrike">
                          <a:solidFill>
                            <a:schemeClr val="tx1">
                              <a:lumMod val="75000"/>
                              <a:lumOff val="25000"/>
                            </a:schemeClr>
                          </a:solidFill>
                          <a:effectLst/>
                          <a:latin typeface="Sakkal Majalla" panose="02000000000000000000" pitchFamily="2" charset="-78"/>
                          <a:cs typeface="Sakkal Majalla" panose="02000000000000000000" pitchFamily="2" charset="-78"/>
                        </a:rPr>
                        <a:t>النقدية</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r" rtl="1" fontAlgn="ctr">
                        <a:spcBef>
                          <a:spcPts val="0"/>
                        </a:spcBef>
                        <a:spcAft>
                          <a:spcPts val="0"/>
                        </a:spcAft>
                      </a:pPr>
                      <a:r>
                        <a:rPr lang="en-US" sz="2600" b="1" i="0" u="none" strike="noStrike" dirty="0">
                          <a:solidFill>
                            <a:schemeClr val="tx1">
                              <a:lumMod val="75000"/>
                              <a:lumOff val="25000"/>
                            </a:schemeClr>
                          </a:solidFill>
                          <a:effectLst/>
                          <a:latin typeface="Sakkal Majalla" panose="02000000000000000000" pitchFamily="2" charset="-78"/>
                          <a:cs typeface="Sakkal Majalla" panose="02000000000000000000" pitchFamily="2" charset="-78"/>
                        </a:rPr>
                        <a:t>10,000</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r" rtl="1" fontAlgn="ctr">
                        <a:spcBef>
                          <a:spcPts val="0"/>
                        </a:spcBef>
                        <a:spcAft>
                          <a:spcPts val="0"/>
                        </a:spcAft>
                      </a:pPr>
                      <a:r>
                        <a:rPr lang="ar-SA" sz="2600" b="1" i="0" u="none" strike="noStrike" dirty="0">
                          <a:solidFill>
                            <a:schemeClr val="tx1">
                              <a:lumMod val="75000"/>
                              <a:lumOff val="25000"/>
                            </a:schemeClr>
                          </a:solidFill>
                          <a:effectLst/>
                          <a:latin typeface="Sakkal Majalla" panose="02000000000000000000" pitchFamily="2" charset="-78"/>
                          <a:cs typeface="Sakkal Majalla" panose="02000000000000000000" pitchFamily="2" charset="-78"/>
                        </a:rPr>
                        <a:t>رأس المال الافتتاحي</a:t>
                      </a:r>
                    </a:p>
                  </a:txBody>
                  <a:tcPr marL="315473" marR="203127" marT="157737" marB="157737" anchor="ctr">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2143005846"/>
                  </a:ext>
                </a:extLst>
              </a:tr>
            </a:tbl>
          </a:graphicData>
        </a:graphic>
      </p:graphicFrame>
    </p:spTree>
    <p:extLst>
      <p:ext uri="{BB962C8B-B14F-4D97-AF65-F5344CB8AC3E}">
        <p14:creationId xmlns:p14="http://schemas.microsoft.com/office/powerpoint/2010/main" val="980446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ar-SA" b="1" kern="0" dirty="0">
                <a:solidFill>
                  <a:schemeClr val="tx1"/>
                </a:solidFill>
                <a:latin typeface="Sakkal Majalla" panose="02000000000000000000" pitchFamily="2" charset="-78"/>
                <a:cs typeface="Sakkal Majalla" panose="02000000000000000000" pitchFamily="2" charset="-78"/>
              </a:rPr>
              <a:t>انتهت المحاضرة الرابعة</a:t>
            </a:r>
            <a:endParaRPr lang="ar-SA"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52FD0389-54EA-41F7-8FF2-7A1A4B61C508}"/>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الرابعة</a:t>
            </a:r>
          </a:p>
        </p:txBody>
      </p:sp>
    </p:spTree>
    <p:extLst>
      <p:ext uri="{BB962C8B-B14F-4D97-AF65-F5344CB8AC3E}">
        <p14:creationId xmlns:p14="http://schemas.microsoft.com/office/powerpoint/2010/main" val="32725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0136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8">
            <a:extLst>
              <a:ext uri="{FF2B5EF4-FFF2-40B4-BE49-F238E27FC236}">
                <a16:creationId xmlns:a16="http://schemas.microsoft.com/office/drawing/2014/main" id="{567CCC72-6306-47F3-A04F-BFCD65803853}"/>
              </a:ext>
            </a:extLst>
          </p:cNvPr>
          <p:cNvSpPr/>
          <p:nvPr/>
        </p:nvSpPr>
        <p:spPr>
          <a:xfrm>
            <a:off x="1" y="1058109"/>
            <a:ext cx="9619860"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92D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16">
            <a:extLst>
              <a:ext uri="{FF2B5EF4-FFF2-40B4-BE49-F238E27FC236}">
                <a16:creationId xmlns:a16="http://schemas.microsoft.com/office/drawing/2014/main" id="{6CBFE12E-CDC4-42EE-806C-FFB4659EA385}"/>
              </a:ext>
            </a:extLst>
          </p:cNvPr>
          <p:cNvSpPr/>
          <p:nvPr/>
        </p:nvSpPr>
        <p:spPr>
          <a:xfrm>
            <a:off x="10518096" y="2897384"/>
            <a:ext cx="193702" cy="1836086"/>
          </a:xfrm>
          <a:prstGeom prst="rect">
            <a:avLst/>
          </a:prstGeom>
          <a:solidFill>
            <a:srgbClr val="92D2DB"/>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ربع نص 3">
            <a:extLst>
              <a:ext uri="{FF2B5EF4-FFF2-40B4-BE49-F238E27FC236}">
                <a16:creationId xmlns:a16="http://schemas.microsoft.com/office/drawing/2014/main" id="{6871EAD8-9687-4166-8CE2-E1B4E1B45D19}"/>
              </a:ext>
            </a:extLst>
          </p:cNvPr>
          <p:cNvSpPr txBox="1"/>
          <p:nvPr/>
        </p:nvSpPr>
        <p:spPr>
          <a:xfrm>
            <a:off x="1351280" y="1967311"/>
            <a:ext cx="8985273" cy="4478149"/>
          </a:xfrm>
          <a:prstGeom prst="rect">
            <a:avLst/>
          </a:prstGeom>
          <a:noFill/>
        </p:spPr>
        <p:txBody>
          <a:bodyPr wrap="square" rtlCol="1">
            <a:spAutoFit/>
          </a:bodyPr>
          <a:lstStyle/>
          <a:p>
            <a:pPr marL="105510" indent="0" algn="just" rtl="1">
              <a:lnSpc>
                <a:spcPct val="150000"/>
              </a:lnSpc>
              <a:buNone/>
            </a:pPr>
            <a:r>
              <a:rPr lang="ar-SA" sz="2400" dirty="0">
                <a:latin typeface="Sakkal Majalla" panose="02000000000000000000" pitchFamily="2" charset="-78"/>
                <a:cs typeface="Sakkal Majalla" panose="02000000000000000000" pitchFamily="2" charset="-78"/>
              </a:rPr>
              <a:t>تعكس هذه القائمة في تاريخ معين وهو نهاية العام التكلفة الحقيقية للمنشأة وذلك من خلال قيمة الموجودات أو الأصول التي تتضمنها تلك المنشأة. تفيد في تحديد شكل هيكل التمويل الرأسمالي. وتتضمن الأصول في طرف والخصوم وحقوق الملكية في الطرف الآخر.  </a:t>
            </a:r>
            <a:endParaRPr lang="en-US" sz="2400" dirty="0">
              <a:latin typeface="Sakkal Majalla" panose="02000000000000000000" pitchFamily="2" charset="-78"/>
              <a:cs typeface="Sakkal Majalla" panose="02000000000000000000" pitchFamily="2" charset="-78"/>
            </a:endParaRPr>
          </a:p>
          <a:p>
            <a:pPr algn="just" rtl="1">
              <a:lnSpc>
                <a:spcPct val="150000"/>
              </a:lnSpc>
            </a:pPr>
            <a:r>
              <a:rPr lang="ar-SA" sz="2400" dirty="0">
                <a:latin typeface="Sakkal Majalla" panose="02000000000000000000" pitchFamily="2" charset="-78"/>
                <a:cs typeface="Sakkal Majalla" panose="02000000000000000000" pitchFamily="2" charset="-78"/>
              </a:rPr>
              <a:t>هي تقرير يوضح المعلومات الخاصة بقيمة استثمارات المنشأة الممثلة في الأصول ومصادر هذه الاستثمارات الممثلة في الالتزامات وحقوق الملكية.</a:t>
            </a:r>
          </a:p>
          <a:p>
            <a:pPr algn="just" rtl="1">
              <a:lnSpc>
                <a:spcPct val="150000"/>
              </a:lnSpc>
            </a:pPr>
            <a:r>
              <a:rPr lang="ar-SA" sz="2400" dirty="0">
                <a:latin typeface="Sakkal Majalla" panose="02000000000000000000" pitchFamily="2" charset="-78"/>
                <a:cs typeface="Sakkal Majalla" panose="02000000000000000000" pitchFamily="2" charset="-78"/>
              </a:rPr>
              <a:t>تعتبر ملخصاً تاريخياً لكل من الأصول والالتزامات وكذلك حقوق الملكية.</a:t>
            </a:r>
          </a:p>
          <a:p>
            <a:pPr algn="just" rtl="1">
              <a:lnSpc>
                <a:spcPct val="150000"/>
              </a:lnSpc>
            </a:pPr>
            <a:r>
              <a:rPr lang="ar-SA" sz="2400" dirty="0">
                <a:latin typeface="Sakkal Majalla" panose="02000000000000000000" pitchFamily="2" charset="-78"/>
                <a:cs typeface="Sakkal Majalla" panose="02000000000000000000" pitchFamily="2" charset="-78"/>
              </a:rPr>
              <a:t>تعتبر تقريرًا تاريخيًا نظرا لأنها تعكس الآثار التراكمية للأحداث والعمليات التي تمت في الماضي.</a:t>
            </a:r>
          </a:p>
          <a:p>
            <a:pPr marL="105510" indent="0" algn="r" rtl="1">
              <a:lnSpc>
                <a:spcPct val="150000"/>
              </a:lnSpc>
              <a:buNone/>
            </a:pPr>
            <a:endParaRPr lang="en-US" sz="2400" b="1" dirty="0">
              <a:latin typeface="Sakkal Majalla" panose="02000000000000000000" pitchFamily="2" charset="-78"/>
              <a:cs typeface="Sakkal Majalla" panose="02000000000000000000" pitchFamily="2" charset="-78"/>
            </a:endParaRPr>
          </a:p>
        </p:txBody>
      </p:sp>
      <p:sp>
        <p:nvSpPr>
          <p:cNvPr id="10" name="مستطيل 6">
            <a:extLst>
              <a:ext uri="{FF2B5EF4-FFF2-40B4-BE49-F238E27FC236}">
                <a16:creationId xmlns:a16="http://schemas.microsoft.com/office/drawing/2014/main" id="{87DEDEFC-033E-4D27-909D-FD22888FF4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الرابعة</a:t>
            </a:r>
          </a:p>
        </p:txBody>
      </p:sp>
      <p:sp>
        <p:nvSpPr>
          <p:cNvPr id="14" name="TextBox 11">
            <a:extLst>
              <a:ext uri="{FF2B5EF4-FFF2-40B4-BE49-F238E27FC236}">
                <a16:creationId xmlns:a16="http://schemas.microsoft.com/office/drawing/2014/main" id="{9AD14715-ABE5-4CC4-BE85-847D68EEAF78}"/>
              </a:ext>
            </a:extLst>
          </p:cNvPr>
          <p:cNvSpPr txBox="1"/>
          <p:nvPr/>
        </p:nvSpPr>
        <p:spPr>
          <a:xfrm>
            <a:off x="2966484" y="1197303"/>
            <a:ext cx="4977345" cy="523220"/>
          </a:xfrm>
          <a:prstGeom prst="rect">
            <a:avLst/>
          </a:prstGeom>
          <a:noFill/>
        </p:spPr>
        <p:txBody>
          <a:bodyPr wrap="square">
            <a:spAutoFit/>
          </a:bodyPr>
          <a:lstStyle/>
          <a:p>
            <a:pPr marL="111125" algn="ctr" rtl="1"/>
            <a:r>
              <a:rPr lang="ar-EG" sz="2800" b="1" dirty="0">
                <a:latin typeface="Sakkal Majalla" panose="02000000000000000000" pitchFamily="2" charset="-78"/>
                <a:cs typeface="Sakkal Majalla" panose="02000000000000000000" pitchFamily="2" charset="-78"/>
              </a:rPr>
              <a:t>ثانيا: الميزانية العمومية</a:t>
            </a:r>
          </a:p>
        </p:txBody>
      </p:sp>
    </p:spTree>
    <p:extLst>
      <p:ext uri="{BB962C8B-B14F-4D97-AF65-F5344CB8AC3E}">
        <p14:creationId xmlns:p14="http://schemas.microsoft.com/office/powerpoint/2010/main" val="1643529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880485" y="841375"/>
            <a:ext cx="8322503" cy="1230570"/>
          </a:xfrm>
        </p:spPr>
        <p:txBody>
          <a:bodyPr anchor="t">
            <a:normAutofit/>
          </a:bodyPr>
          <a:lstStyle/>
          <a:p>
            <a:r>
              <a:rPr lang="ar-SA" sz="3600" dirty="0">
                <a:solidFill>
                  <a:srgbClr val="0070C0"/>
                </a:solidFill>
                <a:latin typeface="Sakkal Majalla" panose="02000000000000000000" pitchFamily="2" charset="-78"/>
                <a:cs typeface="Sakkal Majalla" panose="02000000000000000000" pitchFamily="2" charset="-78"/>
              </a:rPr>
              <a:t>دلالة قائمة المركز المالي وأهميتها</a:t>
            </a:r>
            <a:endParaRPr lang="en-US" sz="3600" dirty="0">
              <a:solidFill>
                <a:schemeClr val="accent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عنصر نائب للمحتوى 2">
            <a:extLst>
              <a:ext uri="{FF2B5EF4-FFF2-40B4-BE49-F238E27FC236}">
                <a16:creationId xmlns:a16="http://schemas.microsoft.com/office/drawing/2014/main" id="{EAF7A5AB-638D-4DE8-A231-4F1E1A5EBD3E}"/>
              </a:ext>
            </a:extLst>
          </p:cNvPr>
          <p:cNvSpPr>
            <a:spLocks noGrp="1"/>
          </p:cNvSpPr>
          <p:nvPr>
            <p:ph idx="1"/>
          </p:nvPr>
        </p:nvSpPr>
        <p:spPr>
          <a:xfrm>
            <a:off x="3056698" y="1474438"/>
            <a:ext cx="8536814" cy="4956841"/>
          </a:xfrm>
        </p:spPr>
        <p:txBody>
          <a:bodyPr anchor="t">
            <a:noAutofit/>
          </a:bodyPr>
          <a:lstStyle/>
          <a:p>
            <a:pPr marL="0" indent="0">
              <a:buNone/>
            </a:pPr>
            <a:r>
              <a:rPr lang="ar-SA" sz="2000" dirty="0">
                <a:latin typeface="Sakkal Majalla" panose="02000000000000000000" pitchFamily="2" charset="-78"/>
                <a:cs typeface="Sakkal Majalla" panose="02000000000000000000" pitchFamily="2" charset="-78"/>
              </a:rPr>
              <a:t>تساهم قائمة المركز المالي في عملية التقرير المالي من خلال تقديم الأسس الخاصة بكل من:</a:t>
            </a:r>
          </a:p>
          <a:p>
            <a:pPr marL="0" indent="0">
              <a:buNone/>
            </a:pPr>
            <a:r>
              <a:rPr lang="ar-SA" sz="2000" dirty="0">
                <a:latin typeface="Sakkal Majalla" panose="02000000000000000000" pitchFamily="2" charset="-78"/>
                <a:cs typeface="Sakkal Majalla" panose="02000000000000000000" pitchFamily="2" charset="-78"/>
              </a:rPr>
              <a:t>1ـ حساب معدلات العائد على الاستثمار.</a:t>
            </a:r>
          </a:p>
          <a:p>
            <a:pPr marL="0" indent="0">
              <a:buNone/>
            </a:pPr>
            <a:r>
              <a:rPr lang="ar-SA" sz="2000" dirty="0">
                <a:latin typeface="Sakkal Majalla" panose="02000000000000000000" pitchFamily="2" charset="-78"/>
                <a:cs typeface="Sakkal Majalla" panose="02000000000000000000" pitchFamily="2" charset="-78"/>
              </a:rPr>
              <a:t>2ـ تقييم هيكل رأس المال في المنشأة.</a:t>
            </a:r>
          </a:p>
          <a:p>
            <a:pPr marL="0" indent="0">
              <a:buNone/>
            </a:pPr>
            <a:r>
              <a:rPr lang="ar-SA" sz="2000" dirty="0">
                <a:latin typeface="Sakkal Majalla" panose="02000000000000000000" pitchFamily="2" charset="-78"/>
                <a:cs typeface="Sakkal Majalla" panose="02000000000000000000" pitchFamily="2" charset="-78"/>
              </a:rPr>
              <a:t>3ـ تقدير درجة السيولة والمرونة المالية في المنشأة.</a:t>
            </a:r>
          </a:p>
          <a:p>
            <a:pPr marL="0" indent="0">
              <a:buNone/>
            </a:pPr>
            <a:r>
              <a:rPr lang="ar-SA" sz="2000" b="1" dirty="0">
                <a:latin typeface="Sakkal Majalla" panose="02000000000000000000" pitchFamily="2" charset="-78"/>
                <a:cs typeface="Sakkal Majalla" panose="02000000000000000000" pitchFamily="2" charset="-78"/>
              </a:rPr>
              <a:t>السيولة  </a:t>
            </a:r>
            <a:r>
              <a:rPr lang="en-US" sz="2000" b="1" dirty="0">
                <a:latin typeface="Sakkal Majalla" panose="02000000000000000000" pitchFamily="2" charset="-78"/>
                <a:cs typeface="Sakkal Majalla" panose="02000000000000000000" pitchFamily="2" charset="-78"/>
              </a:rPr>
              <a:t>Liquidity:</a:t>
            </a:r>
          </a:p>
          <a:p>
            <a:pPr marL="0" indent="0">
              <a:buNone/>
            </a:pPr>
            <a:r>
              <a:rPr lang="ar-SA" sz="2000" dirty="0">
                <a:latin typeface="Sakkal Majalla" panose="02000000000000000000" pitchFamily="2" charset="-78"/>
                <a:cs typeface="Sakkal Majalla" panose="02000000000000000000" pitchFamily="2" charset="-78"/>
              </a:rPr>
              <a:t>تعبر عن مقدار الوقت المتوقع مروره قبل أن يتحقق أصل معين أو يتحول إلى نقدية أو قبل أن يسدد التزام معين . فنسب السيولة تقيس مدى قدرة المنشأة على الوفاء بالالتزامات الجارية والمستحقة.</a:t>
            </a:r>
          </a:p>
          <a:p>
            <a:pPr marL="0" indent="0">
              <a:buNone/>
            </a:pPr>
            <a:r>
              <a:rPr lang="ar-SA" sz="2000" b="1" dirty="0">
                <a:latin typeface="Sakkal Majalla" panose="02000000000000000000" pitchFamily="2" charset="-78"/>
                <a:cs typeface="Sakkal Majalla" panose="02000000000000000000" pitchFamily="2" charset="-78"/>
              </a:rPr>
              <a:t>المرونة المالية  </a:t>
            </a:r>
            <a:r>
              <a:rPr lang="en-US" sz="2000" b="1" dirty="0">
                <a:latin typeface="Sakkal Majalla" panose="02000000000000000000" pitchFamily="2" charset="-78"/>
                <a:cs typeface="Sakkal Majalla" panose="02000000000000000000" pitchFamily="2" charset="-78"/>
              </a:rPr>
              <a:t>Financial Flexibility:</a:t>
            </a:r>
          </a:p>
          <a:p>
            <a:pPr marL="0" indent="0">
              <a:buNone/>
            </a:pPr>
            <a:r>
              <a:rPr lang="ar-SA" sz="2000" dirty="0">
                <a:latin typeface="Sakkal Majalla" panose="02000000000000000000" pitchFamily="2" charset="-78"/>
                <a:cs typeface="Sakkal Majalla" panose="02000000000000000000" pitchFamily="2" charset="-78"/>
              </a:rPr>
              <a:t>تعبر عن قدرة المنشأة على اتخاذ إجراءات فعالة لتعديل مقدار وتوقيت التدفقات النقدية حتى يمكنها الاستجابة للاحتياطيات والفرص غير المتوقعة</a:t>
            </a:r>
            <a:endParaRPr lang="en-US" sz="2000" dirty="0"/>
          </a:p>
        </p:txBody>
      </p:sp>
    </p:spTree>
    <p:extLst>
      <p:ext uri="{BB962C8B-B14F-4D97-AF65-F5344CB8AC3E}">
        <p14:creationId xmlns:p14="http://schemas.microsoft.com/office/powerpoint/2010/main" val="1194329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956305" y="156082"/>
            <a:ext cx="8322503" cy="1230570"/>
          </a:xfrm>
        </p:spPr>
        <p:txBody>
          <a:bodyPr anchor="t">
            <a:normAutofit/>
          </a:bodyPr>
          <a:lstStyle/>
          <a:p>
            <a:r>
              <a:rPr kumimoji="0" lang="ar-SA" sz="3200" b="1" i="0" u="none" strike="noStrike" kern="1200" cap="none" spc="0" normalizeH="0" baseline="0" noProof="0" dirty="0">
                <a:ln>
                  <a:noFill/>
                </a:ln>
                <a:solidFill>
                  <a:srgbClr val="0070C0"/>
                </a:solidFill>
                <a:effectLst/>
                <a:uLnTx/>
                <a:uFillTx/>
                <a:latin typeface="Sakkal Majalla" panose="02000000000000000000" pitchFamily="2" charset="-78"/>
                <a:ea typeface="+mj-ea"/>
                <a:cs typeface="Sakkal Majalla" panose="02000000000000000000" pitchFamily="2" charset="-78"/>
              </a:rPr>
              <a:t>حدود قائمة المركز المالي</a:t>
            </a:r>
            <a:endParaRPr lang="en-US" sz="3600" dirty="0">
              <a:solidFill>
                <a:schemeClr val="accent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عنصر نائب للمحتوى 2">
            <a:extLst>
              <a:ext uri="{FF2B5EF4-FFF2-40B4-BE49-F238E27FC236}">
                <a16:creationId xmlns:a16="http://schemas.microsoft.com/office/drawing/2014/main" id="{EAF7A5AB-638D-4DE8-A231-4F1E1A5EBD3E}"/>
              </a:ext>
            </a:extLst>
          </p:cNvPr>
          <p:cNvSpPr>
            <a:spLocks noGrp="1"/>
          </p:cNvSpPr>
          <p:nvPr>
            <p:ph idx="1"/>
          </p:nvPr>
        </p:nvSpPr>
        <p:spPr>
          <a:xfrm>
            <a:off x="3056698" y="1474438"/>
            <a:ext cx="8919402" cy="4956841"/>
          </a:xfrm>
        </p:spPr>
        <p:txBody>
          <a:bodyPr anchor="t">
            <a:noAutofit/>
          </a:bodyPr>
          <a:lstStyle/>
          <a:p>
            <a:pPr algn="just">
              <a:lnSpc>
                <a:spcPct val="80000"/>
              </a:lnSpc>
              <a:buNone/>
              <a:defRPr/>
            </a:pPr>
            <a:r>
              <a:rPr lang="ar-SA" sz="2800" b="1" dirty="0">
                <a:effectLst>
                  <a:outerShdw blurRad="38100" dist="38100" dir="2700000" algn="tl">
                    <a:srgbClr val="C0C0C0"/>
                  </a:outerShdw>
                </a:effectLst>
                <a:latin typeface="Sakkal Majalla" panose="02000000000000000000" pitchFamily="2" charset="-78"/>
                <a:cs typeface="Sakkal Majalla" panose="02000000000000000000" pitchFamily="2" charset="-78"/>
              </a:rPr>
              <a:t>أولاً:</a:t>
            </a:r>
            <a:r>
              <a:rPr lang="ar-SA" sz="2800" dirty="0">
                <a:latin typeface="Sakkal Majalla" panose="02000000000000000000" pitchFamily="2" charset="-78"/>
                <a:cs typeface="Sakkal Majalla" panose="02000000000000000000" pitchFamily="2" charset="-78"/>
              </a:rPr>
              <a:t> من الناحية المثالية يجب أن تظهر الأصول والالتزامات بالقيم الجارية, وحينئذ فإن حقوق الملكية سوف تعبر عن صافي القيمة الحقيقية للمنشأة.. لكن المبادئ المحاسبية المتعارف عليها تتمسك بمبدأ التكلفة التاريخية في تقويم العناصر وهذا يمثل قيدًا على قائمة المركز المالي ودلالتها.</a:t>
            </a:r>
          </a:p>
          <a:p>
            <a:pPr algn="just">
              <a:lnSpc>
                <a:spcPct val="80000"/>
              </a:lnSpc>
              <a:buNone/>
              <a:defRPr/>
            </a:pPr>
            <a:endParaRPr lang="ar-SA" sz="2800" dirty="0">
              <a:latin typeface="Sakkal Majalla" panose="02000000000000000000" pitchFamily="2" charset="-78"/>
              <a:cs typeface="Sakkal Majalla" panose="02000000000000000000" pitchFamily="2" charset="-78"/>
            </a:endParaRPr>
          </a:p>
          <a:p>
            <a:pPr algn="just">
              <a:lnSpc>
                <a:spcPct val="80000"/>
              </a:lnSpc>
              <a:buNone/>
              <a:defRPr/>
            </a:pPr>
            <a:r>
              <a:rPr lang="ar-SA" sz="2800" b="1" dirty="0">
                <a:effectLst>
                  <a:outerShdw blurRad="38100" dist="38100" dir="2700000" algn="tl">
                    <a:srgbClr val="C0C0C0"/>
                  </a:outerShdw>
                </a:effectLst>
                <a:latin typeface="Sakkal Majalla" panose="02000000000000000000" pitchFamily="2" charset="-78"/>
                <a:cs typeface="Sakkal Majalla" panose="02000000000000000000" pitchFamily="2" charset="-78"/>
              </a:rPr>
              <a:t>ثانيًا:</a:t>
            </a:r>
            <a:r>
              <a:rPr lang="ar-SA" sz="2800" dirty="0">
                <a:latin typeface="Sakkal Majalla" panose="02000000000000000000" pitchFamily="2" charset="-78"/>
                <a:cs typeface="Sakkal Majalla" panose="02000000000000000000" pitchFamily="2" charset="-78"/>
              </a:rPr>
              <a:t>  يتم تحديد بعض العناصر طبقاً للتقدير الشخصي مثل مخصصات الاستهلاك والديون المشكوك فيها وهذا قد يؤثر على دقة وموضوعية تحديدها.</a:t>
            </a:r>
          </a:p>
          <a:p>
            <a:pPr algn="just">
              <a:lnSpc>
                <a:spcPct val="80000"/>
              </a:lnSpc>
              <a:buNone/>
              <a:defRPr/>
            </a:pPr>
            <a:endParaRPr lang="ar-SA" sz="2800" dirty="0">
              <a:latin typeface="Sakkal Majalla" panose="02000000000000000000" pitchFamily="2" charset="-78"/>
              <a:cs typeface="Sakkal Majalla" panose="02000000000000000000" pitchFamily="2" charset="-78"/>
            </a:endParaRPr>
          </a:p>
          <a:p>
            <a:pPr algn="just">
              <a:lnSpc>
                <a:spcPct val="80000"/>
              </a:lnSpc>
              <a:buNone/>
              <a:defRPr/>
            </a:pPr>
            <a:r>
              <a:rPr lang="ar-SA" sz="2800" b="1" dirty="0">
                <a:effectLst>
                  <a:outerShdw blurRad="38100" dist="38100" dir="2700000" algn="tl">
                    <a:srgbClr val="C0C0C0"/>
                  </a:outerShdw>
                </a:effectLst>
                <a:latin typeface="Sakkal Majalla" panose="02000000000000000000" pitchFamily="2" charset="-78"/>
                <a:cs typeface="Sakkal Majalla" panose="02000000000000000000" pitchFamily="2" charset="-78"/>
              </a:rPr>
              <a:t>ثالثًا:</a:t>
            </a:r>
            <a:r>
              <a:rPr lang="ar-SA" sz="2800" dirty="0">
                <a:latin typeface="Sakkal Majalla" panose="02000000000000000000" pitchFamily="2" charset="-78"/>
                <a:cs typeface="Sakkal Majalla" panose="02000000000000000000" pitchFamily="2" charset="-78"/>
              </a:rPr>
              <a:t> هناك بعض العوامل والظروف ذات تأثير جوهري على المركز المالي ونتائج الأعمال ولا تعكسها القائمة وذلك لصعوبة التعبير عنها في صورة نقدية.. مثل العقود والارتباطات المبرمة بخصوص شراء أصول في المستقبل أو كفاءة وشهرة رجال الإدارة العليا.</a:t>
            </a:r>
            <a:endParaRPr lang="en-US" sz="2800" dirty="0">
              <a:latin typeface="Sakkal Majalla" panose="02000000000000000000" pitchFamily="2" charset="-78"/>
              <a:cs typeface="Sakkal Majalla" panose="02000000000000000000" pitchFamily="2" charset="-78"/>
            </a:endParaRPr>
          </a:p>
          <a:p>
            <a:pPr marL="0" indent="0">
              <a:buNone/>
            </a:pPr>
            <a:endParaRPr lang="en-US" sz="2000" dirty="0"/>
          </a:p>
        </p:txBody>
      </p:sp>
    </p:spTree>
    <p:extLst>
      <p:ext uri="{BB962C8B-B14F-4D97-AF65-F5344CB8AC3E}">
        <p14:creationId xmlns:p14="http://schemas.microsoft.com/office/powerpoint/2010/main" val="1893130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956305" y="156082"/>
            <a:ext cx="8322503" cy="1230570"/>
          </a:xfrm>
        </p:spPr>
        <p:txBody>
          <a:bodyPr anchor="t">
            <a:normAutofit/>
          </a:bodyPr>
          <a:lstStyle/>
          <a:p>
            <a:r>
              <a:rPr kumimoji="0" lang="ar-SA" sz="3600" b="0" i="0" u="none" strike="noStrike" kern="1200" cap="none" spc="0" normalizeH="0" baseline="0" noProof="0" dirty="0">
                <a:ln>
                  <a:noFill/>
                </a:ln>
                <a:solidFill>
                  <a:srgbClr val="0070C0"/>
                </a:solidFill>
                <a:effectLst/>
                <a:uLnTx/>
                <a:uFillTx/>
                <a:latin typeface="Sakkal Majalla" panose="02000000000000000000" pitchFamily="2" charset="-78"/>
                <a:cs typeface="Sakkal Majalla" panose="02000000000000000000" pitchFamily="2" charset="-78"/>
              </a:rPr>
              <a:t>كيفية عرض وتبويب عناصر قائمة المركز المالي</a:t>
            </a:r>
            <a:endParaRPr lang="en-US" sz="3600" dirty="0">
              <a:solidFill>
                <a:srgbClr val="0070C0"/>
              </a:solidFill>
              <a:latin typeface="Sakkal Majalla" panose="02000000000000000000" pitchFamily="2" charset="-78"/>
              <a:cs typeface="Sakkal Majalla" panose="02000000000000000000" pitchFamily="2" charset="-78"/>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عنصر نائب للمحتوى 2">
            <a:extLst>
              <a:ext uri="{FF2B5EF4-FFF2-40B4-BE49-F238E27FC236}">
                <a16:creationId xmlns:a16="http://schemas.microsoft.com/office/drawing/2014/main" id="{EAF7A5AB-638D-4DE8-A231-4F1E1A5EBD3E}"/>
              </a:ext>
            </a:extLst>
          </p:cNvPr>
          <p:cNvSpPr>
            <a:spLocks noGrp="1"/>
          </p:cNvSpPr>
          <p:nvPr>
            <p:ph idx="1"/>
          </p:nvPr>
        </p:nvSpPr>
        <p:spPr>
          <a:xfrm>
            <a:off x="3056698" y="1474438"/>
            <a:ext cx="8919402" cy="4956841"/>
          </a:xfrm>
        </p:spPr>
        <p:txBody>
          <a:bodyPr anchor="t">
            <a:noAutofit/>
          </a:bodyPr>
          <a:lstStyle/>
          <a:p>
            <a:pPr algn="just">
              <a:lnSpc>
                <a:spcPct val="80000"/>
              </a:lnSpc>
              <a:buNone/>
            </a:pPr>
            <a:r>
              <a:rPr lang="ar-SA" altLang="ar-SA" sz="2800" dirty="0">
                <a:latin typeface="Sakkal Majalla" panose="02000000000000000000" pitchFamily="2" charset="-78"/>
                <a:cs typeface="Sakkal Majalla" panose="02000000000000000000" pitchFamily="2" charset="-78"/>
              </a:rPr>
              <a:t>هناك هدفان مرغوبان في المعلومات المعروضة بالقائمة : </a:t>
            </a:r>
          </a:p>
          <a:p>
            <a:pPr algn="just">
              <a:lnSpc>
                <a:spcPct val="80000"/>
              </a:lnSpc>
              <a:buNone/>
            </a:pPr>
            <a:endParaRPr lang="ar-SA" altLang="ar-SA" sz="2800" dirty="0">
              <a:latin typeface="Sakkal Majalla" panose="02000000000000000000" pitchFamily="2" charset="-78"/>
              <a:cs typeface="Sakkal Majalla" panose="02000000000000000000" pitchFamily="2" charset="-78"/>
            </a:endParaRPr>
          </a:p>
          <a:p>
            <a:pPr algn="just">
              <a:lnSpc>
                <a:spcPct val="80000"/>
              </a:lnSpc>
              <a:buNone/>
            </a:pPr>
            <a:r>
              <a:rPr lang="ar-SA" altLang="ar-SA" sz="2800" dirty="0">
                <a:solidFill>
                  <a:schemeClr val="accent1">
                    <a:lumMod val="75000"/>
                  </a:schemeClr>
                </a:solidFill>
                <a:latin typeface="Sakkal Majalla" panose="02000000000000000000" pitchFamily="2" charset="-78"/>
                <a:cs typeface="Sakkal Majalla" panose="02000000000000000000" pitchFamily="2" charset="-78"/>
              </a:rPr>
              <a:t>1ـ الوضوح </a:t>
            </a:r>
            <a:r>
              <a:rPr lang="en-US" altLang="ar-SA" sz="2800" dirty="0">
                <a:solidFill>
                  <a:schemeClr val="accent1">
                    <a:lumMod val="75000"/>
                  </a:schemeClr>
                </a:solidFill>
                <a:latin typeface="Sakkal Majalla" panose="02000000000000000000" pitchFamily="2" charset="-78"/>
                <a:cs typeface="Sakkal Majalla" panose="02000000000000000000" pitchFamily="2" charset="-78"/>
              </a:rPr>
              <a:t>Clarity</a:t>
            </a:r>
            <a:r>
              <a:rPr lang="ar-SA" altLang="ar-SA" sz="2800" dirty="0">
                <a:solidFill>
                  <a:schemeClr val="accent1">
                    <a:lumMod val="75000"/>
                  </a:schemeClr>
                </a:solidFill>
                <a:latin typeface="Sakkal Majalla" panose="02000000000000000000" pitchFamily="2" charset="-78"/>
                <a:cs typeface="Sakkal Majalla" panose="02000000000000000000" pitchFamily="2" charset="-78"/>
              </a:rPr>
              <a:t> والقابلية للقراءة </a:t>
            </a:r>
            <a:r>
              <a:rPr lang="en-US" altLang="ar-SA" sz="2800" dirty="0">
                <a:solidFill>
                  <a:schemeClr val="accent1">
                    <a:lumMod val="75000"/>
                  </a:schemeClr>
                </a:solidFill>
                <a:latin typeface="Sakkal Majalla" panose="02000000000000000000" pitchFamily="2" charset="-78"/>
                <a:cs typeface="Sakkal Majalla" panose="02000000000000000000" pitchFamily="2" charset="-78"/>
              </a:rPr>
              <a:t>Readability</a:t>
            </a:r>
            <a:r>
              <a:rPr lang="ar-SA" altLang="ar-SA" sz="2800" dirty="0">
                <a:solidFill>
                  <a:schemeClr val="accent1">
                    <a:lumMod val="75000"/>
                  </a:schemeClr>
                </a:solidFill>
                <a:latin typeface="Sakkal Majalla" panose="02000000000000000000" pitchFamily="2" charset="-78"/>
                <a:cs typeface="Sakkal Majalla" panose="02000000000000000000" pitchFamily="2" charset="-78"/>
              </a:rPr>
              <a:t>.</a:t>
            </a:r>
          </a:p>
          <a:p>
            <a:pPr algn="just">
              <a:lnSpc>
                <a:spcPct val="80000"/>
              </a:lnSpc>
              <a:buNone/>
            </a:pPr>
            <a:r>
              <a:rPr lang="ar-SA" altLang="ar-SA" sz="2800" dirty="0">
                <a:latin typeface="Sakkal Majalla" panose="02000000000000000000" pitchFamily="2" charset="-78"/>
                <a:cs typeface="Sakkal Majalla" panose="02000000000000000000" pitchFamily="2" charset="-78"/>
              </a:rPr>
              <a:t>يعني ان المعلومات لابد ان تكون قابلة للفهم ,ومفيدة لمستخدمي القوائم المالية</a:t>
            </a:r>
          </a:p>
          <a:p>
            <a:pPr algn="just">
              <a:lnSpc>
                <a:spcPct val="80000"/>
              </a:lnSpc>
              <a:buNone/>
            </a:pPr>
            <a:r>
              <a:rPr lang="ar-SA" altLang="ar-SA" sz="2800" dirty="0">
                <a:latin typeface="Sakkal Majalla" panose="02000000000000000000" pitchFamily="2" charset="-78"/>
                <a:cs typeface="Sakkal Majalla" panose="02000000000000000000" pitchFamily="2" charset="-78"/>
              </a:rPr>
              <a:t>بحيث تكون ملائمة لاتخاذ القرارات وامكانية الاعتماد عليها</a:t>
            </a:r>
          </a:p>
          <a:p>
            <a:pPr algn="just">
              <a:lnSpc>
                <a:spcPct val="80000"/>
              </a:lnSpc>
              <a:buNone/>
            </a:pPr>
            <a:endParaRPr lang="ar-SA" altLang="ar-SA" sz="2800" dirty="0">
              <a:solidFill>
                <a:srgbClr val="0070C0"/>
              </a:solidFill>
              <a:latin typeface="Sakkal Majalla" panose="02000000000000000000" pitchFamily="2" charset="-78"/>
              <a:cs typeface="Sakkal Majalla" panose="02000000000000000000" pitchFamily="2" charset="-78"/>
            </a:endParaRPr>
          </a:p>
          <a:p>
            <a:pPr algn="just">
              <a:lnSpc>
                <a:spcPct val="80000"/>
              </a:lnSpc>
              <a:buNone/>
            </a:pPr>
            <a:r>
              <a:rPr lang="ar-SA" altLang="ar-SA" sz="2800" dirty="0">
                <a:solidFill>
                  <a:schemeClr val="accent1">
                    <a:lumMod val="75000"/>
                  </a:schemeClr>
                </a:solidFill>
                <a:latin typeface="Sakkal Majalla" panose="02000000000000000000" pitchFamily="2" charset="-78"/>
                <a:cs typeface="Sakkal Majalla" panose="02000000000000000000" pitchFamily="2" charset="-78"/>
              </a:rPr>
              <a:t>2ـ الإفصاح  </a:t>
            </a:r>
            <a:r>
              <a:rPr lang="en-US" altLang="ar-SA" sz="2800" dirty="0">
                <a:solidFill>
                  <a:schemeClr val="accent1">
                    <a:lumMod val="75000"/>
                  </a:schemeClr>
                </a:solidFill>
                <a:latin typeface="Sakkal Majalla" panose="02000000000000000000" pitchFamily="2" charset="-78"/>
                <a:cs typeface="Sakkal Majalla" panose="02000000000000000000" pitchFamily="2" charset="-78"/>
              </a:rPr>
              <a:t>Disclosure</a:t>
            </a:r>
            <a:r>
              <a:rPr lang="ar-SA" altLang="ar-SA" sz="2800" dirty="0">
                <a:solidFill>
                  <a:schemeClr val="accent1">
                    <a:lumMod val="75000"/>
                  </a:schemeClr>
                </a:solidFill>
                <a:latin typeface="Sakkal Majalla" panose="02000000000000000000" pitchFamily="2" charset="-78"/>
                <a:cs typeface="Sakkal Majalla" panose="02000000000000000000" pitchFamily="2" charset="-78"/>
              </a:rPr>
              <a:t>  :</a:t>
            </a:r>
          </a:p>
          <a:p>
            <a:pPr algn="just">
              <a:lnSpc>
                <a:spcPct val="80000"/>
              </a:lnSpc>
              <a:buNone/>
            </a:pPr>
            <a:r>
              <a:rPr lang="ar-SA" altLang="ar-SA" sz="2800" dirty="0">
                <a:latin typeface="Sakkal Majalla" panose="02000000000000000000" pitchFamily="2" charset="-78"/>
                <a:cs typeface="Sakkal Majalla" panose="02000000000000000000" pitchFamily="2" charset="-78"/>
              </a:rPr>
              <a:t>يعني الافصاح عن جميع المعلومات في صلب القوائم المالية أو المرفقات</a:t>
            </a:r>
          </a:p>
          <a:p>
            <a:pPr algn="just">
              <a:lnSpc>
                <a:spcPct val="80000"/>
              </a:lnSpc>
              <a:buNone/>
            </a:pPr>
            <a:r>
              <a:rPr lang="ar-SA" altLang="ar-SA" sz="2800" dirty="0">
                <a:latin typeface="Sakkal Majalla" panose="02000000000000000000" pitchFamily="2" charset="-78"/>
                <a:cs typeface="Sakkal Majalla" panose="02000000000000000000" pitchFamily="2" charset="-78"/>
              </a:rPr>
              <a:t>بحيث تكون هذه المعلومات ملائمة لاتخاذ القرارات , سواء كانت معلومات تاريخيه او مستقبلية </a:t>
            </a:r>
          </a:p>
          <a:p>
            <a:pPr marL="0" indent="0">
              <a:buNone/>
            </a:pPr>
            <a:endParaRPr lang="en-US" sz="2000" dirty="0"/>
          </a:p>
        </p:txBody>
      </p:sp>
    </p:spTree>
    <p:extLst>
      <p:ext uri="{BB962C8B-B14F-4D97-AF65-F5344CB8AC3E}">
        <p14:creationId xmlns:p14="http://schemas.microsoft.com/office/powerpoint/2010/main" val="156070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956305" y="156082"/>
            <a:ext cx="8322503" cy="1230570"/>
          </a:xfrm>
        </p:spPr>
        <p:txBody>
          <a:bodyPr anchor="t">
            <a:normAutofit fontScale="90000"/>
          </a:bodyPr>
          <a:lstStyle/>
          <a:p>
            <a:r>
              <a:rPr lang="ar-SA" sz="3600" dirty="0">
                <a:solidFill>
                  <a:schemeClr val="accent1">
                    <a:lumMod val="75000"/>
                  </a:schemeClr>
                </a:solidFill>
                <a:latin typeface="Sakkal Majalla" panose="02000000000000000000" pitchFamily="2" charset="-78"/>
                <a:cs typeface="Sakkal Majalla" panose="02000000000000000000" pitchFamily="2" charset="-78"/>
              </a:rPr>
              <a:t>تبويب المجموعات الرئيسية في قائمة المركز المالي</a:t>
            </a:r>
            <a:br>
              <a:rPr lang="ar-SA" sz="3600" dirty="0">
                <a:solidFill>
                  <a:schemeClr val="accent1">
                    <a:lumMod val="75000"/>
                  </a:schemeClr>
                </a:solidFill>
                <a:latin typeface="Sakkal Majalla" panose="02000000000000000000" pitchFamily="2" charset="-78"/>
                <a:cs typeface="Sakkal Majalla" panose="02000000000000000000" pitchFamily="2" charset="-78"/>
              </a:rPr>
            </a:br>
            <a:r>
              <a:rPr lang="ar-SA" sz="3600" dirty="0">
                <a:solidFill>
                  <a:schemeClr val="accent1">
                    <a:lumMod val="75000"/>
                  </a:schemeClr>
                </a:solidFill>
                <a:latin typeface="Sakkal Majalla" panose="02000000000000000000" pitchFamily="2" charset="-78"/>
                <a:cs typeface="Sakkal Majalla" panose="02000000000000000000" pitchFamily="2" charset="-78"/>
              </a:rPr>
              <a:t>قائمة المركز المالي</a:t>
            </a:r>
            <a:br>
              <a:rPr lang="ar-SA" sz="3600" dirty="0">
                <a:solidFill>
                  <a:schemeClr val="accent1">
                    <a:lumMod val="75000"/>
                  </a:schemeClr>
                </a:solidFill>
                <a:latin typeface="Sakkal Majalla" panose="02000000000000000000" pitchFamily="2" charset="-78"/>
                <a:cs typeface="Sakkal Majalla" panose="02000000000000000000" pitchFamily="2" charset="-78"/>
              </a:rPr>
            </a:br>
            <a:r>
              <a:rPr lang="ar-SA" sz="3600" dirty="0">
                <a:solidFill>
                  <a:schemeClr val="accent1">
                    <a:lumMod val="75000"/>
                  </a:schemeClr>
                </a:solidFill>
                <a:latin typeface="Sakkal Majalla" panose="02000000000000000000" pitchFamily="2" charset="-78"/>
                <a:cs typeface="Sakkal Majalla" panose="02000000000000000000" pitchFamily="2" charset="-78"/>
              </a:rPr>
              <a:t>في 12/30/......</a:t>
            </a:r>
            <a:endParaRPr lang="en-US" sz="3600" dirty="0">
              <a:solidFill>
                <a:srgbClr val="0070C0"/>
              </a:solidFill>
              <a:latin typeface="Sakkal Majalla" panose="02000000000000000000" pitchFamily="2" charset="-78"/>
              <a:cs typeface="Sakkal Majalla" panose="02000000000000000000" pitchFamily="2" charset="-78"/>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graphicFrame>
        <p:nvGraphicFramePr>
          <p:cNvPr id="32" name="Group 229">
            <a:extLst>
              <a:ext uri="{FF2B5EF4-FFF2-40B4-BE49-F238E27FC236}">
                <a16:creationId xmlns:a16="http://schemas.microsoft.com/office/drawing/2014/main" id="{5D1D0101-0AF2-4974-A9CD-822AFC4CC022}"/>
              </a:ext>
            </a:extLst>
          </p:cNvPr>
          <p:cNvGraphicFramePr>
            <a:graphicFrameLocks noGrp="1"/>
          </p:cNvGraphicFramePr>
          <p:nvPr>
            <p:ph idx="1"/>
            <p:extLst>
              <p:ext uri="{D42A27DB-BD31-4B8C-83A1-F6EECF244321}">
                <p14:modId xmlns:p14="http://schemas.microsoft.com/office/powerpoint/2010/main" val="926023178"/>
              </p:ext>
            </p:extLst>
          </p:nvPr>
        </p:nvGraphicFramePr>
        <p:xfrm>
          <a:off x="2655557" y="1751186"/>
          <a:ext cx="8769681" cy="4298776"/>
        </p:xfrm>
        <a:graphic>
          <a:graphicData uri="http://schemas.openxmlformats.org/drawingml/2006/table">
            <a:tbl>
              <a:tblPr rtl="1">
                <a:tableStyleId>{5940675A-B579-460E-94D1-54222C63F5DA}</a:tableStyleId>
              </a:tblPr>
              <a:tblGrid>
                <a:gridCol w="649287">
                  <a:extLst>
                    <a:ext uri="{9D8B030D-6E8A-4147-A177-3AD203B41FA5}">
                      <a16:colId xmlns:a16="http://schemas.microsoft.com/office/drawing/2014/main" val="20000"/>
                    </a:ext>
                  </a:extLst>
                </a:gridCol>
                <a:gridCol w="338455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4088144">
                  <a:extLst>
                    <a:ext uri="{9D8B030D-6E8A-4147-A177-3AD203B41FA5}">
                      <a16:colId xmlns:a16="http://schemas.microsoft.com/office/drawing/2014/main" val="20003"/>
                    </a:ext>
                  </a:extLst>
                </a:gridCol>
              </a:tblGrid>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sng" strike="noStrike" cap="none" normalizeH="0" baseline="0" dirty="0">
                          <a:ln>
                            <a:noFill/>
                          </a:ln>
                          <a:effectLst>
                            <a:outerShdw blurRad="38100" dist="38100" dir="2700000" algn="tl">
                              <a:srgbClr val="C0C0C0"/>
                            </a:outerShdw>
                          </a:effectLst>
                          <a:latin typeface="Sakkal Majalla" panose="02000000000000000000" pitchFamily="2" charset="-78"/>
                          <a:cs typeface="Sakkal Majalla" panose="02000000000000000000" pitchFamily="2" charset="-78"/>
                        </a:rPr>
                        <a:t>الأصول:</a:t>
                      </a:r>
                      <a:endParaRPr kumimoji="0" lang="en-US" sz="2400" b="1" i="0" u="sng" strike="noStrike" cap="none" normalizeH="0" baseline="0" dirty="0">
                        <a:ln>
                          <a:noFill/>
                        </a:ln>
                        <a:solidFill>
                          <a:schemeClr val="tx1"/>
                        </a:solidFill>
                        <a:effectLst>
                          <a:outerShdw blurRad="38100" dist="38100" dir="2700000" algn="tl">
                            <a:srgbClr val="C0C0C0"/>
                          </a:outerShdw>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sng" strike="noStrike" cap="none" normalizeH="0" baseline="0" dirty="0">
                          <a:ln>
                            <a:noFill/>
                          </a:ln>
                          <a:effectLst>
                            <a:outerShdw blurRad="38100" dist="38100" dir="2700000" algn="tl">
                              <a:srgbClr val="C0C0C0"/>
                            </a:outerShdw>
                          </a:effectLst>
                          <a:latin typeface="Sakkal Majalla" panose="02000000000000000000" pitchFamily="2" charset="-78"/>
                          <a:cs typeface="Sakkal Majalla" panose="02000000000000000000" pitchFamily="2" charset="-78"/>
                        </a:rPr>
                        <a:t>الالتزامـــــــــــــــات:</a:t>
                      </a:r>
                      <a:endParaRPr kumimoji="0" lang="en-US" sz="2400" b="1" i="0" u="sng" strike="noStrike" cap="none" normalizeH="0" baseline="0" dirty="0">
                        <a:ln>
                          <a:noFill/>
                        </a:ln>
                        <a:solidFill>
                          <a:schemeClr val="tx1"/>
                        </a:solidFill>
                        <a:effectLst>
                          <a:outerShdw blurRad="38100" dist="38100" dir="2700000" algn="tl">
                            <a:srgbClr val="C0C0C0"/>
                          </a:outerShdw>
                        </a:effectLst>
                        <a:latin typeface="Sakkal Majalla" panose="02000000000000000000" pitchFamily="2" charset="-78"/>
                        <a:cs typeface="Sakkal Majalla" panose="02000000000000000000" pitchFamily="2" charset="-78"/>
                      </a:endParaRPr>
                    </a:p>
                  </a:txBody>
                  <a:tcPr horzOverflow="overflow"/>
                </a:tc>
                <a:extLst>
                  <a:ext uri="{0D108BD9-81ED-4DB2-BD59-A6C34878D82A}">
                    <a16:rowId xmlns:a16="http://schemas.microsoft.com/office/drawing/2014/main" val="10000"/>
                  </a:ext>
                </a:extLst>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a:ln>
                            <a:noFill/>
                          </a:ln>
                          <a:effectLst/>
                          <a:latin typeface="Sakkal Majalla" panose="02000000000000000000" pitchFamily="2" charset="-78"/>
                          <a:cs typeface="Sakkal Majalla" panose="02000000000000000000" pitchFamily="2" charset="-78"/>
                        </a:rPr>
                        <a:t>xx</a:t>
                      </a: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a:ln>
                            <a:noFill/>
                          </a:ln>
                          <a:effectLst/>
                          <a:latin typeface="Sakkal Majalla" panose="02000000000000000000" pitchFamily="2" charset="-78"/>
                          <a:cs typeface="Sakkal Majalla" panose="02000000000000000000" pitchFamily="2" charset="-78"/>
                        </a:rPr>
                        <a:t>الأصول المتداولة</a:t>
                      </a:r>
                      <a:endParaRPr kumimoji="0" lang="en-US" sz="2400" b="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a:ln>
                            <a:noFill/>
                          </a:ln>
                          <a:effectLst/>
                          <a:latin typeface="Sakkal Majalla" panose="02000000000000000000" pitchFamily="2" charset="-78"/>
                          <a:cs typeface="Sakkal Majalla" panose="02000000000000000000" pitchFamily="2" charset="-78"/>
                        </a:rPr>
                        <a:t>xx</a:t>
                      </a: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a:ln>
                            <a:noFill/>
                          </a:ln>
                          <a:effectLst/>
                          <a:latin typeface="Sakkal Majalla" panose="02000000000000000000" pitchFamily="2" charset="-78"/>
                          <a:cs typeface="Sakkal Majalla" panose="02000000000000000000" pitchFamily="2" charset="-78"/>
                        </a:rPr>
                        <a:t>الالتزامات المتداولة</a:t>
                      </a:r>
                      <a:endParaRPr kumimoji="0" lang="en-US" sz="2400" b="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extLst>
                  <a:ext uri="{0D108BD9-81ED-4DB2-BD59-A6C34878D82A}">
                    <a16:rowId xmlns:a16="http://schemas.microsoft.com/office/drawing/2014/main" val="10001"/>
                  </a:ext>
                </a:extLst>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a:ln>
                            <a:noFill/>
                          </a:ln>
                          <a:effectLst/>
                          <a:latin typeface="Sakkal Majalla" panose="02000000000000000000" pitchFamily="2" charset="-78"/>
                          <a:cs typeface="Sakkal Majalla" panose="02000000000000000000" pitchFamily="2" charset="-78"/>
                        </a:rPr>
                        <a:t>xx</a:t>
                      </a: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a:ln>
                            <a:noFill/>
                          </a:ln>
                          <a:effectLst/>
                          <a:latin typeface="Sakkal Majalla" panose="02000000000000000000" pitchFamily="2" charset="-78"/>
                          <a:cs typeface="Sakkal Majalla" panose="02000000000000000000" pitchFamily="2" charset="-78"/>
                        </a:rPr>
                        <a:t>الاستثمارات طويلة الأجل</a:t>
                      </a:r>
                      <a:endParaRPr kumimoji="0" lang="en-US" sz="2400" b="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a:ln>
                            <a:noFill/>
                          </a:ln>
                          <a:effectLst/>
                          <a:latin typeface="Sakkal Majalla" panose="02000000000000000000" pitchFamily="2" charset="-78"/>
                          <a:cs typeface="Sakkal Majalla" panose="02000000000000000000" pitchFamily="2" charset="-78"/>
                        </a:rPr>
                        <a:t>xx</a:t>
                      </a:r>
                      <a:endParaRPr kumimoji="0" lang="en-US" sz="2400" b="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a:ln>
                            <a:noFill/>
                          </a:ln>
                          <a:effectLst/>
                          <a:latin typeface="Sakkal Majalla" panose="02000000000000000000" pitchFamily="2" charset="-78"/>
                          <a:cs typeface="Sakkal Majalla" panose="02000000000000000000" pitchFamily="2" charset="-78"/>
                        </a:rPr>
                        <a:t>الالتزامات طويلة الأجل</a:t>
                      </a:r>
                      <a:endParaRPr kumimoji="0" lang="en-US" sz="2400" b="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extLst>
                  <a:ext uri="{0D108BD9-81ED-4DB2-BD59-A6C34878D82A}">
                    <a16:rowId xmlns:a16="http://schemas.microsoft.com/office/drawing/2014/main" val="10002"/>
                  </a:ext>
                </a:extLst>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a:ln>
                            <a:noFill/>
                          </a:ln>
                          <a:effectLst/>
                          <a:latin typeface="Sakkal Majalla" panose="02000000000000000000" pitchFamily="2" charset="-78"/>
                          <a:cs typeface="Sakkal Majalla" panose="02000000000000000000" pitchFamily="2" charset="-78"/>
                        </a:rPr>
                        <a:t>xx</a:t>
                      </a: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a:ln>
                            <a:noFill/>
                          </a:ln>
                          <a:effectLst/>
                          <a:latin typeface="Sakkal Majalla" panose="02000000000000000000" pitchFamily="2" charset="-78"/>
                          <a:cs typeface="Sakkal Majalla" panose="02000000000000000000" pitchFamily="2" charset="-78"/>
                        </a:rPr>
                        <a:t>الأصول الثابتة</a:t>
                      </a: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extLst>
                  <a:ext uri="{0D108BD9-81ED-4DB2-BD59-A6C34878D82A}">
                    <a16:rowId xmlns:a16="http://schemas.microsoft.com/office/drawing/2014/main" val="10003"/>
                  </a:ext>
                </a:extLst>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a:ln>
                            <a:noFill/>
                          </a:ln>
                          <a:effectLst/>
                          <a:latin typeface="Sakkal Majalla" panose="02000000000000000000" pitchFamily="2" charset="-78"/>
                          <a:cs typeface="Sakkal Majalla" panose="02000000000000000000" pitchFamily="2" charset="-78"/>
                        </a:rPr>
                        <a:t>xx</a:t>
                      </a: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a:ln>
                            <a:noFill/>
                          </a:ln>
                          <a:effectLst/>
                          <a:latin typeface="Sakkal Majalla" panose="02000000000000000000" pitchFamily="2" charset="-78"/>
                          <a:cs typeface="Sakkal Majalla" panose="02000000000000000000" pitchFamily="2" charset="-78"/>
                        </a:rPr>
                        <a:t>الأصول غير الملموسة</a:t>
                      </a: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sng" strike="noStrike" cap="none" normalizeH="0" baseline="0" dirty="0">
                          <a:ln>
                            <a:noFill/>
                          </a:ln>
                          <a:effectLst>
                            <a:outerShdw blurRad="38100" dist="38100" dir="2700000" algn="tl">
                              <a:srgbClr val="C0C0C0"/>
                            </a:outerShdw>
                          </a:effectLst>
                          <a:latin typeface="Sakkal Majalla" panose="02000000000000000000" pitchFamily="2" charset="-78"/>
                          <a:cs typeface="Sakkal Majalla" panose="02000000000000000000" pitchFamily="2" charset="-78"/>
                        </a:rPr>
                        <a:t>حقوق الملكية:</a:t>
                      </a:r>
                      <a:endParaRPr kumimoji="0" lang="en-US" sz="2400" b="1" i="0" u="sng" strike="noStrike" cap="none" normalizeH="0" baseline="0" dirty="0">
                        <a:ln>
                          <a:noFill/>
                        </a:ln>
                        <a:solidFill>
                          <a:schemeClr val="tx1"/>
                        </a:solidFill>
                        <a:effectLst>
                          <a:outerShdw blurRad="38100" dist="38100" dir="2700000" algn="tl">
                            <a:srgbClr val="C0C0C0"/>
                          </a:outerShdw>
                        </a:effectLst>
                        <a:latin typeface="Sakkal Majalla" panose="02000000000000000000" pitchFamily="2" charset="-78"/>
                        <a:cs typeface="Sakkal Majalla" panose="02000000000000000000" pitchFamily="2" charset="-78"/>
                      </a:endParaRPr>
                    </a:p>
                  </a:txBody>
                  <a:tcPr horzOverflow="overflow"/>
                </a:tc>
                <a:extLst>
                  <a:ext uri="{0D108BD9-81ED-4DB2-BD59-A6C34878D82A}">
                    <a16:rowId xmlns:a16="http://schemas.microsoft.com/office/drawing/2014/main" val="10004"/>
                  </a:ext>
                </a:extLst>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a:ln>
                            <a:noFill/>
                          </a:ln>
                          <a:effectLst/>
                          <a:latin typeface="Sakkal Majalla" panose="02000000000000000000" pitchFamily="2" charset="-78"/>
                          <a:cs typeface="Sakkal Majalla" panose="02000000000000000000" pitchFamily="2" charset="-78"/>
                        </a:rPr>
                        <a:t>xx</a:t>
                      </a: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a:ln>
                            <a:noFill/>
                          </a:ln>
                          <a:effectLst/>
                          <a:latin typeface="Sakkal Majalla" panose="02000000000000000000" pitchFamily="2" charset="-78"/>
                          <a:cs typeface="Sakkal Majalla" panose="02000000000000000000" pitchFamily="2" charset="-78"/>
                        </a:rPr>
                        <a:t>الأصول الأخرى</a:t>
                      </a: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a:ln>
                            <a:noFill/>
                          </a:ln>
                          <a:effectLst/>
                          <a:latin typeface="Sakkal Majalla" panose="02000000000000000000" pitchFamily="2" charset="-78"/>
                          <a:cs typeface="Sakkal Majalla" panose="02000000000000000000" pitchFamily="2" charset="-78"/>
                        </a:rPr>
                        <a:t>xx </a:t>
                      </a:r>
                      <a:r>
                        <a:rPr kumimoji="0" lang="ar-SA" sz="2400" u="none" strike="noStrike" cap="none" normalizeH="0" baseline="0" dirty="0">
                          <a:ln>
                            <a:noFill/>
                          </a:ln>
                          <a:effectLst/>
                          <a:latin typeface="Sakkal Majalla" panose="02000000000000000000" pitchFamily="2" charset="-78"/>
                          <a:cs typeface="Sakkal Majalla" panose="02000000000000000000" pitchFamily="2" charset="-78"/>
                        </a:rPr>
                        <a:t>          رأس المال المدفوع</a:t>
                      </a:r>
                      <a:endParaRPr kumimoji="0" lang="en-US" sz="2400" b="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extLst>
                  <a:ext uri="{0D108BD9-81ED-4DB2-BD59-A6C34878D82A}">
                    <a16:rowId xmlns:a16="http://schemas.microsoft.com/office/drawing/2014/main" val="10005"/>
                  </a:ext>
                </a:extLst>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a:ln>
                            <a:noFill/>
                          </a:ln>
                          <a:effectLst/>
                          <a:latin typeface="Sakkal Majalla" panose="02000000000000000000" pitchFamily="2" charset="-78"/>
                          <a:cs typeface="Sakkal Majalla" panose="02000000000000000000" pitchFamily="2" charset="-78"/>
                        </a:rPr>
                        <a:t>xx</a:t>
                      </a:r>
                      <a:r>
                        <a:rPr kumimoji="0" lang="ar-SA" sz="2400" u="none" strike="noStrike" cap="none" normalizeH="0" baseline="0" dirty="0">
                          <a:ln>
                            <a:noFill/>
                          </a:ln>
                          <a:effectLst/>
                          <a:latin typeface="Sakkal Majalla" panose="02000000000000000000" pitchFamily="2" charset="-78"/>
                          <a:cs typeface="Sakkal Majalla" panose="02000000000000000000" pitchFamily="2" charset="-78"/>
                        </a:rPr>
                        <a:t>           رأس المالي الإضافي</a:t>
                      </a:r>
                      <a:endParaRPr kumimoji="0" lang="en-US" sz="2400" b="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extLst>
                  <a:ext uri="{0D108BD9-81ED-4DB2-BD59-A6C34878D82A}">
                    <a16:rowId xmlns:a16="http://schemas.microsoft.com/office/drawing/2014/main" val="10006"/>
                  </a:ext>
                </a:extLst>
              </a:tr>
              <a:tr h="641176">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a:ln>
                            <a:noFill/>
                          </a:ln>
                          <a:effectLst/>
                          <a:latin typeface="Sakkal Majalla" panose="02000000000000000000" pitchFamily="2" charset="-78"/>
                          <a:cs typeface="Sakkal Majalla" panose="02000000000000000000" pitchFamily="2" charset="-78"/>
                        </a:rPr>
                        <a:t> xx</a:t>
                      </a:r>
                      <a:r>
                        <a:rPr kumimoji="0" lang="ar-SA" sz="2400" u="none" strike="noStrike" cap="none" normalizeH="0" baseline="0" dirty="0">
                          <a:ln>
                            <a:noFill/>
                          </a:ln>
                          <a:effectLst/>
                          <a:latin typeface="Sakkal Majalla" panose="02000000000000000000" pitchFamily="2" charset="-78"/>
                          <a:cs typeface="Sakkal Majalla" panose="02000000000000000000" pitchFamily="2" charset="-78"/>
                        </a:rPr>
                        <a:t>          الأرباح المحتجزة</a:t>
                      </a:r>
                      <a:endParaRPr kumimoji="0" lang="en-US" sz="2400" b="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extLst>
                  <a:ext uri="{0D108BD9-81ED-4DB2-BD59-A6C34878D82A}">
                    <a16:rowId xmlns:a16="http://schemas.microsoft.com/office/drawing/2014/main" val="10007"/>
                  </a:ext>
                </a:extLst>
              </a:tr>
              <a:tr h="3600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a:ln>
                            <a:noFill/>
                          </a:ln>
                          <a:effectLst/>
                          <a:latin typeface="Sakkal Majalla" panose="02000000000000000000" pitchFamily="2" charset="-78"/>
                          <a:cs typeface="Sakkal Majalla" panose="02000000000000000000" pitchFamily="2" charset="-78"/>
                        </a:rPr>
                        <a:t>xx</a:t>
                      </a: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a:ln>
                            <a:noFill/>
                          </a:ln>
                          <a:effectLst/>
                          <a:latin typeface="Sakkal Majalla" panose="02000000000000000000" pitchFamily="2" charset="-78"/>
                          <a:cs typeface="Sakkal Majalla" panose="02000000000000000000" pitchFamily="2" charset="-78"/>
                        </a:rPr>
                        <a:t>إجمالي الأصول</a:t>
                      </a:r>
                      <a:endParaRPr kumimoji="0" lang="en-US"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a:ln>
                            <a:noFill/>
                          </a:ln>
                          <a:effectLst/>
                          <a:latin typeface="Sakkal Majalla" panose="02000000000000000000" pitchFamily="2" charset="-78"/>
                          <a:cs typeface="Sakkal Majalla" panose="02000000000000000000" pitchFamily="2" charset="-78"/>
                        </a:rPr>
                        <a:t>xx</a:t>
                      </a:r>
                      <a:endParaRPr kumimoji="0" lang="en-US" sz="2400" b="0" i="0" u="none" strike="noStrike" cap="none" normalizeH="0" baseline="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a:ln>
                            <a:noFill/>
                          </a:ln>
                          <a:effectLst/>
                          <a:latin typeface="Sakkal Majalla" panose="02000000000000000000" pitchFamily="2" charset="-78"/>
                          <a:cs typeface="Sakkal Majalla" panose="02000000000000000000" pitchFamily="2" charset="-78"/>
                        </a:rPr>
                        <a:t>إجمالي الالتزامات وحقوق الملكية</a:t>
                      </a:r>
                      <a:endParaRPr kumimoji="0" lang="en-US"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665851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BDEE285E-8569-48AE-BD5B-07FEFD90B6E1}"/>
              </a:ext>
            </a:extLst>
          </p:cNvPr>
          <p:cNvSpPr>
            <a:spLocks noGrp="1"/>
          </p:cNvSpPr>
          <p:nvPr>
            <p:ph type="title"/>
          </p:nvPr>
        </p:nvSpPr>
        <p:spPr>
          <a:xfrm>
            <a:off x="2956305" y="156082"/>
            <a:ext cx="8322503" cy="1230570"/>
          </a:xfrm>
        </p:spPr>
        <p:txBody>
          <a:bodyPr anchor="t">
            <a:normAutofit/>
          </a:bodyPr>
          <a:lstStyle/>
          <a:p>
            <a:r>
              <a:rPr lang="ar-SA" sz="3200" b="1" dirty="0">
                <a:solidFill>
                  <a:srgbClr val="0070C0"/>
                </a:solidFill>
                <a:latin typeface="Sakkal Majalla" panose="02000000000000000000" pitchFamily="2" charset="-78"/>
                <a:cs typeface="Sakkal Majalla" panose="02000000000000000000" pitchFamily="2" charset="-78"/>
              </a:rPr>
              <a:t>أولاً: الأصول المتداولة : </a:t>
            </a:r>
            <a:r>
              <a:rPr lang="en-US" sz="3200" b="1" dirty="0">
                <a:solidFill>
                  <a:srgbClr val="0070C0"/>
                </a:solidFill>
                <a:latin typeface="Sakkal Majalla" panose="02000000000000000000" pitchFamily="2" charset="-78"/>
                <a:cs typeface="Sakkal Majalla" panose="02000000000000000000" pitchFamily="2" charset="-78"/>
              </a:rPr>
              <a:t>Current Assets</a:t>
            </a:r>
            <a:endParaRPr lang="en-US" sz="3600" dirty="0">
              <a:solidFill>
                <a:srgbClr val="0070C0"/>
              </a:solidFill>
              <a:latin typeface="Sakkal Majalla" panose="02000000000000000000" pitchFamily="2" charset="-78"/>
              <a:cs typeface="Sakkal Majalla" panose="02000000000000000000" pitchFamily="2" charset="-78"/>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عنصر نائب للمحتوى 3">
            <a:extLst>
              <a:ext uri="{FF2B5EF4-FFF2-40B4-BE49-F238E27FC236}">
                <a16:creationId xmlns:a16="http://schemas.microsoft.com/office/drawing/2014/main" id="{EF672C89-D35F-49BA-B1CB-E455CBD84D55}"/>
              </a:ext>
            </a:extLst>
          </p:cNvPr>
          <p:cNvSpPr>
            <a:spLocks noGrp="1"/>
          </p:cNvSpPr>
          <p:nvPr>
            <p:ph idx="1"/>
          </p:nvPr>
        </p:nvSpPr>
        <p:spPr>
          <a:xfrm>
            <a:off x="2611053" y="803186"/>
            <a:ext cx="8789267" cy="5248622"/>
          </a:xfrm>
        </p:spPr>
        <p:txBody>
          <a:bodyPr/>
          <a:lstStyle/>
          <a:p>
            <a:pPr marL="0" indent="0" algn="just">
              <a:buNone/>
            </a:pPr>
            <a:r>
              <a:rPr lang="ar-SA" sz="2400" b="1" dirty="0">
                <a:latin typeface="Sakkal Majalla" panose="02000000000000000000" pitchFamily="2" charset="-78"/>
                <a:cs typeface="Sakkal Majalla" panose="02000000000000000000" pitchFamily="2" charset="-78"/>
              </a:rPr>
              <a:t>تشتمل على النقدية والأصول الأخرى التي يتوقع تحويلها أو بيعها أو استخدامها خلال السنة المالية أو دورة التشغيل أيهما أطول..</a:t>
            </a:r>
          </a:p>
          <a:p>
            <a:pPr algn="just"/>
            <a:r>
              <a:rPr lang="ar-SA" sz="2400" b="1" dirty="0">
                <a:latin typeface="Sakkal Majalla" panose="02000000000000000000" pitchFamily="2" charset="-78"/>
                <a:cs typeface="Sakkal Majalla" panose="02000000000000000000" pitchFamily="2" charset="-78"/>
              </a:rPr>
              <a:t>داخل مجموعة الأصول المتداولة يتم عرض وتبويب الأصول المتداولة  طبقًا لدرجة سيولتها النقدية خلال دورة التشغيل . </a:t>
            </a:r>
          </a:p>
          <a:p>
            <a:pPr algn="just">
              <a:buFont typeface="Courier New" panose="02070309020205020404" pitchFamily="49" charset="0"/>
              <a:buChar char="o"/>
            </a:pPr>
            <a:r>
              <a:rPr lang="ar-SA" sz="2400" b="1" dirty="0">
                <a:latin typeface="Sakkal Majalla" panose="02000000000000000000" pitchFamily="2" charset="-78"/>
                <a:cs typeface="Sakkal Majalla" panose="02000000000000000000" pitchFamily="2" charset="-78"/>
              </a:rPr>
              <a:t> النقدية </a:t>
            </a:r>
          </a:p>
          <a:p>
            <a:pPr algn="just">
              <a:buFont typeface="Courier New" panose="02070309020205020404" pitchFamily="49" charset="0"/>
              <a:buChar char="o"/>
            </a:pPr>
            <a:r>
              <a:rPr lang="ar-SA" sz="2400" b="1" dirty="0">
                <a:latin typeface="Sakkal Majalla" panose="02000000000000000000" pitchFamily="2" charset="-78"/>
                <a:cs typeface="Sakkal Majalla" panose="02000000000000000000" pitchFamily="2" charset="-78"/>
              </a:rPr>
              <a:t> الاستثمارات قصيرة الأجل</a:t>
            </a:r>
          </a:p>
          <a:p>
            <a:pPr algn="just">
              <a:buFont typeface="Courier New" panose="02070309020205020404" pitchFamily="49" charset="0"/>
              <a:buChar char="o"/>
            </a:pPr>
            <a:r>
              <a:rPr lang="ar-SA" sz="2400" b="1" dirty="0">
                <a:latin typeface="Sakkal Majalla" panose="02000000000000000000" pitchFamily="2" charset="-78"/>
                <a:cs typeface="Sakkal Majalla" panose="02000000000000000000" pitchFamily="2" charset="-78"/>
              </a:rPr>
              <a:t>  المبالغ تحت التحصيل </a:t>
            </a:r>
          </a:p>
          <a:p>
            <a:pPr algn="just">
              <a:buFont typeface="Courier New" panose="02070309020205020404" pitchFamily="49" charset="0"/>
              <a:buChar char="o"/>
            </a:pPr>
            <a:r>
              <a:rPr lang="ar-SA" sz="2400" b="1" dirty="0">
                <a:latin typeface="Sakkal Majalla" panose="02000000000000000000" pitchFamily="2" charset="-78"/>
                <a:cs typeface="Sakkal Majalla" panose="02000000000000000000" pitchFamily="2" charset="-78"/>
              </a:rPr>
              <a:t>  المخزون السلعي </a:t>
            </a:r>
            <a:endParaRPr lang="ar-SA" sz="2400" dirty="0">
              <a:latin typeface="Sakkal Majalla" panose="02000000000000000000" pitchFamily="2" charset="-78"/>
              <a:cs typeface="Sakkal Majalla" panose="02000000000000000000" pitchFamily="2" charset="-78"/>
            </a:endParaRPr>
          </a:p>
          <a:p>
            <a:endParaRPr lang="en-US" dirty="0"/>
          </a:p>
        </p:txBody>
      </p:sp>
    </p:spTree>
    <p:extLst>
      <p:ext uri="{BB962C8B-B14F-4D97-AF65-F5344CB8AC3E}">
        <p14:creationId xmlns:p14="http://schemas.microsoft.com/office/powerpoint/2010/main" val="3194922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r>
              <a:rPr lang="ar-SA" sz="2400" b="1" dirty="0">
                <a:solidFill>
                  <a:srgbClr val="0070C0"/>
                </a:solidFill>
                <a:latin typeface="Sakkal Majalla" panose="02000000000000000000" pitchFamily="2" charset="-78"/>
                <a:cs typeface="Sakkal Majalla" panose="02000000000000000000" pitchFamily="2" charset="-78"/>
              </a:rPr>
              <a:t>أ ـ النقدية : </a:t>
            </a:r>
            <a:r>
              <a:rPr lang="en-US" sz="2400" b="1" dirty="0">
                <a:solidFill>
                  <a:srgbClr val="0070C0"/>
                </a:solidFill>
                <a:latin typeface="Sakkal Majalla" panose="02000000000000000000" pitchFamily="2" charset="-78"/>
                <a:cs typeface="Sakkal Majalla" panose="02000000000000000000" pitchFamily="2" charset="-78"/>
              </a:rPr>
              <a:t>Cash</a:t>
            </a:r>
            <a:r>
              <a:rPr lang="ar-SA" sz="2400" b="1" dirty="0">
                <a:solidFill>
                  <a:srgbClr val="0070C0"/>
                </a:solidFill>
                <a:latin typeface="Sakkal Majalla" panose="02000000000000000000" pitchFamily="2" charset="-78"/>
                <a:cs typeface="Sakkal Majalla" panose="02000000000000000000" pitchFamily="2" charset="-78"/>
              </a:rPr>
              <a:t> </a:t>
            </a:r>
            <a:endParaRPr lang="en-US" sz="2400" b="1" dirty="0">
              <a:solidFill>
                <a:srgbClr val="0070C0"/>
              </a:solidFill>
              <a:latin typeface="Sakkal Majalla" panose="02000000000000000000" pitchFamily="2" charset="-78"/>
              <a:cs typeface="Sakkal Majalla" panose="02000000000000000000" pitchFamily="2" charset="-78"/>
            </a:endParaRPr>
          </a:p>
        </p:txBody>
      </p:sp>
      <p:sp>
        <p:nvSpPr>
          <p:cNvPr id="3" name="عنصر نائب للمحتوى 2"/>
          <p:cNvSpPr>
            <a:spLocks noGrp="1"/>
          </p:cNvSpPr>
          <p:nvPr>
            <p:ph sz="quarter" idx="4294967295"/>
          </p:nvPr>
        </p:nvSpPr>
        <p:spPr>
          <a:xfrm>
            <a:off x="1775520" y="1340769"/>
            <a:ext cx="8640960" cy="4758407"/>
          </a:xfrm>
        </p:spPr>
        <p:txBody>
          <a:bodyPr/>
          <a:lstStyle/>
          <a:p>
            <a:pPr algn="just">
              <a:lnSpc>
                <a:spcPct val="80000"/>
              </a:lnSpc>
              <a:buFont typeface="Courier New" panose="02070309020205020404" pitchFamily="49" charset="0"/>
              <a:buChar char="o"/>
              <a:defRPr/>
            </a:pPr>
            <a:r>
              <a:rPr lang="ar-SA" sz="2000" dirty="0">
                <a:latin typeface="Sakkal Majalla" panose="02000000000000000000" pitchFamily="2" charset="-78"/>
                <a:cs typeface="Sakkal Majalla" panose="02000000000000000000" pitchFamily="2" charset="-78"/>
              </a:rPr>
              <a:t>النقدية بخزينة المنشأة. </a:t>
            </a:r>
          </a:p>
          <a:p>
            <a:pPr algn="just">
              <a:lnSpc>
                <a:spcPct val="80000"/>
              </a:lnSpc>
              <a:buFont typeface="Courier New" panose="02070309020205020404" pitchFamily="49" charset="0"/>
              <a:buChar char="o"/>
              <a:defRPr/>
            </a:pPr>
            <a:r>
              <a:rPr lang="ar-SA" sz="2000" dirty="0">
                <a:latin typeface="Sakkal Majalla" panose="02000000000000000000" pitchFamily="2" charset="-78"/>
                <a:cs typeface="Sakkal Majalla" panose="02000000000000000000" pitchFamily="2" charset="-78"/>
              </a:rPr>
              <a:t>النقدية الموجودة كأرصدة للحسابات الجارية في البنوك, شريطة أن تكون متاحة للاستخدام الفوري .</a:t>
            </a:r>
          </a:p>
          <a:p>
            <a:pPr algn="just">
              <a:lnSpc>
                <a:spcPct val="80000"/>
              </a:lnSpc>
              <a:buFont typeface="Courier New" panose="02070309020205020404" pitchFamily="49" charset="0"/>
              <a:buChar char="o"/>
              <a:defRPr/>
            </a:pPr>
            <a:endParaRPr lang="ar-SA" sz="2000" dirty="0">
              <a:latin typeface="Sakkal Majalla" panose="02000000000000000000" pitchFamily="2" charset="-78"/>
              <a:cs typeface="Sakkal Majalla" panose="02000000000000000000" pitchFamily="2" charset="-78"/>
            </a:endParaRPr>
          </a:p>
          <a:p>
            <a:pPr algn="just">
              <a:lnSpc>
                <a:spcPct val="80000"/>
              </a:lnSpc>
              <a:defRPr/>
            </a:pPr>
            <a:r>
              <a:rPr lang="ar-SA" sz="2000" dirty="0">
                <a:latin typeface="Sakkal Majalla" panose="02000000000000000000" pitchFamily="2" charset="-78"/>
                <a:cs typeface="Sakkal Majalla" panose="02000000000000000000" pitchFamily="2" charset="-78"/>
              </a:rPr>
              <a:t>قد تكون هناك قيود تحد من حرية استخدام المنشأة لجزء من النقدية المتاحة للمنشأة لفترة تقل عن عام مالي,, في هذه الحالة يتم إدراجها ضمن عنصر النقدية ضمن الأصول المتداولة وبشرط الإفصاح عن طبيعة القيود.. كما في المثال التالي:</a:t>
            </a:r>
          </a:p>
          <a:p>
            <a:pPr>
              <a:lnSpc>
                <a:spcPct val="80000"/>
              </a:lnSpc>
              <a:defRPr/>
            </a:pPr>
            <a:endParaRPr lang="ar-SA" sz="2000" dirty="0"/>
          </a:p>
          <a:p>
            <a:pPr>
              <a:lnSpc>
                <a:spcPct val="80000"/>
              </a:lnSpc>
              <a:defRPr/>
            </a:pPr>
            <a:endParaRPr lang="ar-SA" sz="2000" dirty="0"/>
          </a:p>
          <a:p>
            <a:pPr>
              <a:lnSpc>
                <a:spcPct val="80000"/>
              </a:lnSpc>
              <a:defRPr/>
            </a:pPr>
            <a:endParaRPr lang="ar-SA" sz="2000" dirty="0"/>
          </a:p>
          <a:p>
            <a:pPr>
              <a:lnSpc>
                <a:spcPct val="80000"/>
              </a:lnSpc>
              <a:defRPr/>
            </a:pPr>
            <a:endParaRPr lang="ar-SA" sz="2000" dirty="0"/>
          </a:p>
          <a:p>
            <a:pPr marL="0" indent="0">
              <a:lnSpc>
                <a:spcPct val="80000"/>
              </a:lnSpc>
              <a:buNone/>
              <a:defRPr/>
            </a:pPr>
            <a:endParaRPr lang="ar-SA" sz="2000" dirty="0"/>
          </a:p>
          <a:p>
            <a:pPr>
              <a:lnSpc>
                <a:spcPct val="80000"/>
              </a:lnSpc>
              <a:defRPr/>
            </a:pPr>
            <a:r>
              <a:rPr lang="ar-SA" altLang="ar-SA" sz="1800" dirty="0">
                <a:latin typeface="Sakkal Majalla" panose="02000000000000000000" pitchFamily="2" charset="-78"/>
                <a:cs typeface="Sakkal Majalla" panose="02000000000000000000" pitchFamily="2" charset="-78"/>
              </a:rPr>
              <a:t>مع ملاحظة أنه إذا كانت هذه القيود تتعلق بأغراض طويلة الأجل, فإنه يتم تبويبها ضمن الاستثمارات طويلة الأجل.. كما في المثال التالي:</a:t>
            </a:r>
            <a:endParaRPr lang="en-US" altLang="ar-SA" sz="1800" dirty="0">
              <a:latin typeface="Sakkal Majalla" panose="02000000000000000000" pitchFamily="2" charset="-78"/>
              <a:cs typeface="Sakkal Majalla" panose="02000000000000000000" pitchFamily="2" charset="-78"/>
            </a:endParaRPr>
          </a:p>
          <a:p>
            <a:pPr marL="0" indent="0">
              <a:lnSpc>
                <a:spcPct val="80000"/>
              </a:lnSpc>
              <a:buNone/>
              <a:defRPr/>
            </a:pPr>
            <a:endParaRPr lang="ar-SA" sz="2000" dirty="0"/>
          </a:p>
          <a:p>
            <a:endParaRPr lang="ar-SA" dirty="0">
              <a:cs typeface="+mj-cs"/>
            </a:endParaRPr>
          </a:p>
          <a:p>
            <a:endParaRPr lang="ar-SA" dirty="0">
              <a:cs typeface="+mj-cs"/>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9029" y="2887858"/>
            <a:ext cx="6889750" cy="1368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358" y="4863441"/>
            <a:ext cx="6969125" cy="1512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4241400"/>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طلس">
  <a:themeElements>
    <a:clrScheme name="مخصص 2">
      <a:dk1>
        <a:sysClr val="windowText" lastClr="000000"/>
      </a:dk1>
      <a:lt1>
        <a:sysClr val="window" lastClr="FFFFFF"/>
      </a:lt1>
      <a:dk2>
        <a:srgbClr val="455F51"/>
      </a:dk2>
      <a:lt2>
        <a:srgbClr val="E3DED1"/>
      </a:lt2>
      <a:accent1>
        <a:srgbClr val="92D2DB"/>
      </a:accent1>
      <a:accent2>
        <a:srgbClr val="B6E1E7"/>
      </a:accent2>
      <a:accent3>
        <a:srgbClr val="71FDDE"/>
      </a:accent3>
      <a:accent4>
        <a:srgbClr val="029676"/>
      </a:accent4>
      <a:accent5>
        <a:srgbClr val="4AB5C4"/>
      </a:accent5>
      <a:accent6>
        <a:srgbClr val="0989B1"/>
      </a:accent6>
      <a:hlink>
        <a:srgbClr val="6B9F25"/>
      </a:hlink>
      <a:folHlink>
        <a:srgbClr val="BA690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TM16401371[[fn=أطلس]]</Template>
  <TotalTime>1326</TotalTime>
  <Words>1941</Words>
  <Application>Microsoft Office PowerPoint</Application>
  <PresentationFormat>شاشة عريضة</PresentationFormat>
  <Paragraphs>228</Paragraphs>
  <Slides>25</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2</vt:i4>
      </vt:variant>
      <vt:variant>
        <vt:lpstr>عناوين الشرائح</vt:lpstr>
      </vt:variant>
      <vt:variant>
        <vt:i4>25</vt:i4>
      </vt:variant>
    </vt:vector>
  </HeadingPairs>
  <TitlesOfParts>
    <vt:vector size="37" baseType="lpstr">
      <vt:lpstr>Arial</vt:lpstr>
      <vt:lpstr>Calibri Light</vt:lpstr>
      <vt:lpstr>Courier New</vt:lpstr>
      <vt:lpstr>Georgia</vt:lpstr>
      <vt:lpstr>Lato Light</vt:lpstr>
      <vt:lpstr>Rockwell</vt:lpstr>
      <vt:lpstr>Sakkal Majalla</vt:lpstr>
      <vt:lpstr>Times New Roman</vt:lpstr>
      <vt:lpstr>Wingdings</vt:lpstr>
      <vt:lpstr>Wingdings 2</vt:lpstr>
      <vt:lpstr>أطلس</vt:lpstr>
      <vt:lpstr>مدني</vt:lpstr>
      <vt:lpstr>1212 مال مبادئ الإدارة المالية  المحاضرة الرابعة الوحدة الرابعة: القوائم المالية 2</vt:lpstr>
      <vt:lpstr>عرض تقديمي في PowerPoint</vt:lpstr>
      <vt:lpstr>عرض تقديمي في PowerPoint</vt:lpstr>
      <vt:lpstr>دلالة قائمة المركز المالي وأهميتها</vt:lpstr>
      <vt:lpstr>حدود قائمة المركز المالي</vt:lpstr>
      <vt:lpstr>كيفية عرض وتبويب عناصر قائمة المركز المالي</vt:lpstr>
      <vt:lpstr>تبويب المجموعات الرئيسية في قائمة المركز المالي قائمة المركز المالي في 12/30/......</vt:lpstr>
      <vt:lpstr>أولاً: الأصول المتداولة : Current Assets</vt:lpstr>
      <vt:lpstr>أ ـ النقدية : Cash </vt:lpstr>
      <vt:lpstr>ب ـ الاستثمارات قصيرة الأجل : Marketable Securities</vt:lpstr>
      <vt:lpstr> ج ـ المبالغ تحت التحصيل : Receivables </vt:lpstr>
      <vt:lpstr>د ـ المخزون السلعي : Inventory</vt:lpstr>
      <vt:lpstr>ثانيًا: الاستثمارات طويلة الأجل : Long- Term Investments</vt:lpstr>
      <vt:lpstr>ثالثًا: الأصول طويلة الأجل أو غير المتداولة : Long- Term Assets </vt:lpstr>
      <vt:lpstr>رابعًا: الأصول غير الملموسة : Intangible Assets </vt:lpstr>
      <vt:lpstr> خامسًا: الأصول الأخرى : Others Assets </vt:lpstr>
      <vt:lpstr>سادسًا: الالتزامات المتداولة : Current Liabilities</vt:lpstr>
      <vt:lpstr>سابعًا: الالتزامات طويلة الأجل : Long- Term Liabilities</vt:lpstr>
      <vt:lpstr>ثامنا: حقوق الملكية</vt:lpstr>
      <vt:lpstr>نموذج لهيكل حقوق الملكية في شركة مساهمة جزء من قائمة المركز المالي للشركة المتحدة في 30/12/1440 هـ</vt:lpstr>
      <vt:lpstr> المعلومات الإضافية التي تفصح عنها قائمة المركز المالي </vt:lpstr>
      <vt:lpstr>عرض تقديمي في PowerPoint</vt:lpstr>
      <vt:lpstr> تمرين: في ما يلي </vt:lpstr>
      <vt:lpstr>تمرين :بالاعتماد على المعلومات السابقة  لشركة العروبه في نهاية السنة المالية 2019 : المطلوب: اعداد قائمة الدخل وقائمة المركز المالي  </vt:lpstr>
      <vt:lpstr>انتهت المحاضرة الرابعة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1211 تام مبادئ التأمين  المحاضرة الأولى</dc:title>
  <dc:creator>Moneerah Nasser Alghonaim</dc:creator>
  <cp:lastModifiedBy>azzouz zouaoui</cp:lastModifiedBy>
  <cp:revision>265</cp:revision>
  <dcterms:created xsi:type="dcterms:W3CDTF">2021-05-23T05:55:00Z</dcterms:created>
  <dcterms:modified xsi:type="dcterms:W3CDTF">2021-08-27T14:27:06Z</dcterms:modified>
</cp:coreProperties>
</file>